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965" r:id="rId2"/>
    <p:sldId id="789" r:id="rId3"/>
    <p:sldId id="791" r:id="rId4"/>
    <p:sldId id="989" r:id="rId5"/>
    <p:sldId id="990" r:id="rId6"/>
    <p:sldId id="867" r:id="rId7"/>
    <p:sldId id="496" r:id="rId8"/>
    <p:sldId id="968" r:id="rId9"/>
    <p:sldId id="969" r:id="rId10"/>
    <p:sldId id="970" r:id="rId11"/>
    <p:sldId id="869" r:id="rId12"/>
    <p:sldId id="992" r:id="rId13"/>
    <p:sldId id="870" r:id="rId14"/>
    <p:sldId id="872" r:id="rId15"/>
    <p:sldId id="944" r:id="rId16"/>
    <p:sldId id="875" r:id="rId17"/>
    <p:sldId id="877" r:id="rId18"/>
    <p:sldId id="882" r:id="rId19"/>
    <p:sldId id="945" r:id="rId20"/>
    <p:sldId id="887" r:id="rId21"/>
    <p:sldId id="993" r:id="rId22"/>
    <p:sldId id="890" r:id="rId23"/>
    <p:sldId id="379" r:id="rId24"/>
    <p:sldId id="991" r:id="rId25"/>
    <p:sldId id="967" r:id="rId26"/>
  </p:sldIdLst>
  <p:sldSz cx="12192000" cy="6858000"/>
  <p:notesSz cx="6858000" cy="9144000"/>
  <p:custShowLst>
    <p:custShow name="AMD Short" id="0">
      <p:sldLst/>
    </p:custShow>
    <p:custShow name="Future Work" id="1">
      <p:sldLst/>
    </p:custShow>
    <p:custShow name="Introduction" id="2">
      <p:sldLst/>
    </p:custShow>
    <p:custShow name="Paper1" id="3">
      <p:sldLst/>
    </p:custShow>
    <p:custShow name="Paper2" id="4">
      <p:sldLst/>
    </p:custShow>
    <p:custShow name="Paper3" id="5">
      <p:sldLst/>
    </p:custShow>
    <p:custShow name="Backup" id="6">
      <p:sldLst/>
    </p:custShow>
    <p:custShow name="AMD Backup" id="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yiran, Onur" initials="KO" lastIdx="9" clrIdx="0">
    <p:extLst>
      <p:ext uri="{19B8F6BF-5375-455C-9EA6-DF929625EA0E}">
        <p15:presenceInfo xmlns:p15="http://schemas.microsoft.com/office/powerpoint/2012/main" userId="S::okayiran@amd.com::1a172a1d-a25c-43a6-b869-4ab256d03ff1" providerId="AD"/>
      </p:ext>
    </p:extLst>
  </p:cmAuthor>
  <p:cmAuthor id="2" name="Mohamed Assem" initials="MA" lastIdx="9" clrIdx="1">
    <p:extLst>
      <p:ext uri="{19B8F6BF-5375-455C-9EA6-DF929625EA0E}">
        <p15:presenceInfo xmlns:p15="http://schemas.microsoft.com/office/powerpoint/2012/main" userId="c1f95e3c243959e3" providerId="Windows Live"/>
      </p:ext>
    </p:extLst>
  </p:cmAuthor>
  <p:cmAuthor id="3" name="Ibrahim, Mohamed" initials="IM" lastIdx="5" clrIdx="2">
    <p:extLst>
      <p:ext uri="{19B8F6BF-5375-455C-9EA6-DF929625EA0E}">
        <p15:presenceInfo xmlns:p15="http://schemas.microsoft.com/office/powerpoint/2012/main" userId="S::maibrahim@wm.edu::d8094fdb-4131-45d0-87eb-c47feb72cf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9CE0BB"/>
    <a:srgbClr val="E7EAE8"/>
    <a:srgbClr val="CCD1CE"/>
    <a:srgbClr val="004E38"/>
    <a:srgbClr val="3399FF"/>
    <a:srgbClr val="6D3F1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8" autoAdjust="0"/>
    <p:restoredTop sz="60255" autoAdjust="0"/>
  </p:normalViewPr>
  <p:slideViewPr>
    <p:cSldViewPr snapToGrid="0">
      <p:cViewPr varScale="1">
        <p:scale>
          <a:sx n="93" d="100"/>
          <a:sy n="93" d="100"/>
        </p:scale>
        <p:origin x="2612" y="72"/>
      </p:cViewPr>
      <p:guideLst>
        <p:guide orient="horz" pos="2160"/>
        <p:guide pos="3840"/>
      </p:guideLst>
    </p:cSldViewPr>
  </p:slideViewPr>
  <p:notesTextViewPr>
    <p:cViewPr>
      <p:scale>
        <a:sx n="3" d="2"/>
        <a:sy n="3" d="2"/>
      </p:scale>
      <p:origin x="0" y="0"/>
    </p:cViewPr>
  </p:notesTextViewPr>
  <p:notesViewPr>
    <p:cSldViewPr snapToGrid="0">
      <p:cViewPr varScale="1">
        <p:scale>
          <a:sx n="93" d="100"/>
          <a:sy n="93" d="100"/>
        </p:scale>
        <p:origin x="362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amdcloud-my.sharepoint.com/personal/okayiran_amd_com/Documents/Talk/170127-CWM/Book1.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asse\Dropbox\Private\PhD\Research\Projects\Chiplet\Excel_Results_Files\80x32_System.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ohamed%20Assem\Dropbox\Private\PhD\Research\Projects\Chiplet\Excel_Results_Files\80x32_System_Cont_RemoveApp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asse\Dropbox\Private\PhD\Research\Projects\Chiplet\Excel_Results_Files\80x32_System_Cont_RemoveApps_PPT_Update.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asse\Dropbox\Private\PhD\Research\Projects\Chiplet\Excel_Results_Files\80x32_System_Cont_RemoveApp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asse\Dropbox\Private\PhD\Research\Projects\Chiplet\Excel_Results_Files\80x32_System_Cont_RemoveApp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Sheet1!$F$1</c:f>
              <c:strCache>
                <c:ptCount val="1"/>
                <c:pt idx="0">
                  <c:v>Area</c:v>
                </c:pt>
              </c:strCache>
            </c:strRef>
          </c:tx>
          <c:spPr>
            <a:ln w="28575" cap="rnd">
              <a:solidFill>
                <a:srgbClr val="115740"/>
              </a:solidFill>
              <a:round/>
            </a:ln>
            <a:effectLst/>
          </c:spPr>
          <c:marker>
            <c:symbol val="circle"/>
            <c:size val="7"/>
            <c:spPr>
              <a:solidFill>
                <a:srgbClr val="115740"/>
              </a:solidFill>
              <a:ln w="9525">
                <a:solidFill>
                  <a:srgbClr val="115740"/>
                </a:solidFill>
              </a:ln>
              <a:effectLst/>
            </c:spPr>
          </c:marker>
          <c:cat>
            <c:numRef>
              <c:f>Sheet1!$C$2:$C$16</c:f>
              <c:numCache>
                <c:formatCode>General</c:formatCode>
                <c:ptCount val="15"/>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2013</c:v>
                </c:pt>
                <c:pt idx="14">
                  <c:v>2015</c:v>
                </c:pt>
              </c:numCache>
            </c:numRef>
          </c:cat>
          <c:val>
            <c:numRef>
              <c:f>Sheet1!$F$2:$F$16</c:f>
              <c:numCache>
                <c:formatCode>0.00</c:formatCode>
                <c:ptCount val="15"/>
                <c:pt idx="0">
                  <c:v>70</c:v>
                </c:pt>
                <c:pt idx="1">
                  <c:v>97</c:v>
                </c:pt>
                <c:pt idx="2">
                  <c:v>68</c:v>
                </c:pt>
                <c:pt idx="3">
                  <c:v>218</c:v>
                </c:pt>
                <c:pt idx="4">
                  <c:v>218</c:v>
                </c:pt>
                <c:pt idx="5">
                  <c:v>297</c:v>
                </c:pt>
                <c:pt idx="6">
                  <c:v>288</c:v>
                </c:pt>
                <c:pt idx="7">
                  <c:v>352</c:v>
                </c:pt>
                <c:pt idx="8">
                  <c:v>420</c:v>
                </c:pt>
                <c:pt idx="9">
                  <c:v>282</c:v>
                </c:pt>
                <c:pt idx="10">
                  <c:v>334</c:v>
                </c:pt>
                <c:pt idx="11">
                  <c:v>389</c:v>
                </c:pt>
                <c:pt idx="12">
                  <c:v>365</c:v>
                </c:pt>
                <c:pt idx="13">
                  <c:v>438</c:v>
                </c:pt>
                <c:pt idx="14">
                  <c:v>596</c:v>
                </c:pt>
              </c:numCache>
            </c:numRef>
          </c:val>
          <c:smooth val="0"/>
          <c:extLst>
            <c:ext xmlns:c16="http://schemas.microsoft.com/office/drawing/2014/chart" uri="{C3380CC4-5D6E-409C-BE32-E72D297353CC}">
              <c16:uniqueId val="{0000000F-BCC2-4BB0-AAD4-C7E4ABC1EED2}"/>
            </c:ext>
          </c:extLst>
        </c:ser>
        <c:dLbls>
          <c:showLegendKey val="0"/>
          <c:showVal val="0"/>
          <c:showCatName val="0"/>
          <c:showSerName val="0"/>
          <c:showPercent val="0"/>
          <c:showBubbleSize val="0"/>
        </c:dLbls>
        <c:marker val="1"/>
        <c:smooth val="0"/>
        <c:axId val="458193656"/>
        <c:axId val="458204240"/>
        <c:extLst>
          <c:ext xmlns:c15="http://schemas.microsoft.com/office/drawing/2012/chart" uri="{02D57815-91ED-43cb-92C2-25804820EDAC}">
            <c15:filteredLineSeries>
              <c15:ser>
                <c:idx val="1"/>
                <c:order val="1"/>
                <c:tx>
                  <c:strRef>
                    <c:extLst>
                      <c:ext uri="{02D57815-91ED-43cb-92C2-25804820EDAC}">
                        <c15:formulaRef>
                          <c15:sqref>Sheet1!$A$1</c15:sqref>
                        </c15:formulaRef>
                      </c:ext>
                    </c:extLst>
                    <c:strCache>
                      <c:ptCount val="1"/>
                      <c:pt idx="0">
                        <c:v>Processor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c:ext uri="{02D57815-91ED-43cb-92C2-25804820EDAC}">
                        <c15:formulaRef>
                          <c15:sqref>Sheet1!$A$2:$A$16</c15:sqref>
                        </c15:formulaRef>
                      </c:ext>
                    </c:extLst>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10-BCC2-4BB0-AAD4-C7E4ABC1EED2}"/>
                  </c:ext>
                </c:extLst>
              </c15:ser>
            </c15:filteredLineSeries>
          </c:ext>
        </c:extLst>
      </c:lineChart>
      <c:catAx>
        <c:axId val="45819365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Year</a:t>
                </a:r>
              </a:p>
            </c:rich>
          </c:tx>
          <c:layout>
            <c:manualLayout>
              <c:xMode val="edge"/>
              <c:yMode val="edge"/>
              <c:x val="0.53323762786985096"/>
              <c:y val="0.9108678978754197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204240"/>
        <c:crosses val="autoZero"/>
        <c:auto val="1"/>
        <c:lblAlgn val="ctr"/>
        <c:lblOffset val="100"/>
        <c:noMultiLvlLbl val="0"/>
      </c:catAx>
      <c:valAx>
        <c:axId val="458204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Die Area (mm2)</a:t>
                </a:r>
              </a:p>
            </c:rich>
          </c:tx>
          <c:layout>
            <c:manualLayout>
              <c:xMode val="edge"/>
              <c:yMode val="edge"/>
              <c:x val="1.1671077782679017E-2"/>
              <c:y val="0.2318047006789272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19365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1"/>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MaxFreq!$C$1</c:f>
              <c:strCache>
                <c:ptCount val="1"/>
                <c:pt idx="0">
                  <c:v>Max. Freq (MHz)</c:v>
                </c:pt>
              </c:strCache>
            </c:strRef>
          </c:tx>
          <c:spPr>
            <a:ln w="28575" cap="rnd">
              <a:solidFill>
                <a:srgbClr val="115740"/>
              </a:solidFill>
              <a:round/>
            </a:ln>
            <a:effectLst/>
          </c:spPr>
          <c:marker>
            <c:symbol val="circle"/>
            <c:size val="7"/>
            <c:spPr>
              <a:solidFill>
                <a:srgbClr val="115740"/>
              </a:solidFill>
              <a:ln w="19050">
                <a:solidFill>
                  <a:srgbClr val="115740"/>
                </a:solidFill>
              </a:ln>
              <a:effectLst/>
            </c:spPr>
          </c:marker>
          <c:cat>
            <c:strRef>
              <c:f>MaxFreq!$A$2:$A$15</c:f>
              <c:strCache>
                <c:ptCount val="5"/>
                <c:pt idx="0">
                  <c:v>2x1</c:v>
                </c:pt>
                <c:pt idx="1">
                  <c:v>8x4</c:v>
                </c:pt>
                <c:pt idx="2">
                  <c:v>40x32</c:v>
                </c:pt>
                <c:pt idx="3">
                  <c:v>80x32</c:v>
                </c:pt>
                <c:pt idx="4">
                  <c:v>80x40</c:v>
                </c:pt>
              </c:strCache>
            </c:strRef>
          </c:cat>
          <c:val>
            <c:numRef>
              <c:f>MaxFreq!$C$2:$C$15</c:f>
              <c:numCache>
                <c:formatCode>General</c:formatCode>
                <c:ptCount val="5"/>
                <c:pt idx="0">
                  <c:v>3533.0071190093449</c:v>
                </c:pt>
                <c:pt idx="1">
                  <c:v>2240.394309398454</c:v>
                </c:pt>
                <c:pt idx="2">
                  <c:v>799.33495331883864</c:v>
                </c:pt>
                <c:pt idx="3">
                  <c:v>496.4257347100874</c:v>
                </c:pt>
                <c:pt idx="4">
                  <c:v>483.99196573336883</c:v>
                </c:pt>
              </c:numCache>
            </c:numRef>
          </c:val>
          <c:smooth val="0"/>
          <c:extLst>
            <c:ext xmlns:c16="http://schemas.microsoft.com/office/drawing/2014/chart" uri="{C3380CC4-5D6E-409C-BE32-E72D297353CC}">
              <c16:uniqueId val="{00000000-31F7-4AC5-8123-7832D6DB1243}"/>
            </c:ext>
          </c:extLst>
        </c:ser>
        <c:dLbls>
          <c:showLegendKey val="0"/>
          <c:showVal val="0"/>
          <c:showCatName val="0"/>
          <c:showSerName val="0"/>
          <c:showPercent val="0"/>
          <c:showBubbleSize val="0"/>
        </c:dLbls>
        <c:marker val="1"/>
        <c:smooth val="0"/>
        <c:axId val="543329288"/>
        <c:axId val="543336176"/>
      </c:lineChart>
      <c:catAx>
        <c:axId val="543329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Crossbar</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43336176"/>
        <c:crosses val="autoZero"/>
        <c:auto val="1"/>
        <c:lblAlgn val="ctr"/>
        <c:lblOffset val="100"/>
        <c:noMultiLvlLbl val="0"/>
      </c:catAx>
      <c:valAx>
        <c:axId val="543336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Max. Frequency (GHz)</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43329288"/>
        <c:crosses val="autoZero"/>
        <c:crossBetween val="between"/>
        <c:dispUnits>
          <c:builtInUnit val="thousands"/>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Results_RemoveApps!$S$175</c:f>
              <c:strCache>
                <c:ptCount val="1"/>
                <c:pt idx="0">
                  <c:v>Pr40</c:v>
                </c:pt>
              </c:strCache>
            </c:strRef>
          </c:tx>
          <c:spPr>
            <a:ln w="28575" cap="rnd">
              <a:solidFill>
                <a:sysClr val="windowText" lastClr="000000"/>
              </a:solidFill>
              <a:prstDash val="lgDash"/>
              <a:round/>
            </a:ln>
            <a:effectLst/>
          </c:spPr>
          <c:marker>
            <c:symbol val="none"/>
          </c:marker>
          <c:val>
            <c:numRef>
              <c:f>Results_RemoveApps!$S$176:$S$203</c:f>
              <c:numCache>
                <c:formatCode>General</c:formatCode>
                <c:ptCount val="28"/>
                <c:pt idx="0">
                  <c:v>0.66184744166087195</c:v>
                </c:pt>
                <c:pt idx="1">
                  <c:v>0.79764275749266367</c:v>
                </c:pt>
                <c:pt idx="2">
                  <c:v>0.80615432806164433</c:v>
                </c:pt>
                <c:pt idx="3">
                  <c:v>0.83433746825840571</c:v>
                </c:pt>
                <c:pt idx="4">
                  <c:v>0.86819832350203285</c:v>
                </c:pt>
                <c:pt idx="5">
                  <c:v>0.86990906691996961</c:v>
                </c:pt>
                <c:pt idx="6">
                  <c:v>0.89487250748364844</c:v>
                </c:pt>
                <c:pt idx="7">
                  <c:v>0.89769328880447141</c:v>
                </c:pt>
                <c:pt idx="8">
                  <c:v>0.93186366342252713</c:v>
                </c:pt>
                <c:pt idx="9">
                  <c:v>0.93234269099455958</c:v>
                </c:pt>
                <c:pt idx="10">
                  <c:v>0.93888573688818677</c:v>
                </c:pt>
                <c:pt idx="11">
                  <c:v>0.94952101687042134</c:v>
                </c:pt>
                <c:pt idx="12">
                  <c:v>0.95139427680659172</c:v>
                </c:pt>
                <c:pt idx="13">
                  <c:v>0.95605879087803025</c:v>
                </c:pt>
                <c:pt idx="14">
                  <c:v>0.95873912666985805</c:v>
                </c:pt>
                <c:pt idx="15">
                  <c:v>0.96419596016712217</c:v>
                </c:pt>
                <c:pt idx="16">
                  <c:v>0.96505111756297579</c:v>
                </c:pt>
                <c:pt idx="17">
                  <c:v>0.9665123735156268</c:v>
                </c:pt>
                <c:pt idx="18">
                  <c:v>0.98473877286786393</c:v>
                </c:pt>
                <c:pt idx="19">
                  <c:v>0.99167163657612378</c:v>
                </c:pt>
                <c:pt idx="20">
                  <c:v>1.0011196147369814</c:v>
                </c:pt>
                <c:pt idx="21">
                  <c:v>1.0079181814549958</c:v>
                </c:pt>
                <c:pt idx="22">
                  <c:v>1.2163791774109778</c:v>
                </c:pt>
                <c:pt idx="23">
                  <c:v>1.2959945421467558</c:v>
                </c:pt>
                <c:pt idx="24">
                  <c:v>1.3959006585320188</c:v>
                </c:pt>
                <c:pt idx="25">
                  <c:v>1.6080951580483924</c:v>
                </c:pt>
                <c:pt idx="26">
                  <c:v>1.6680399312046963</c:v>
                </c:pt>
                <c:pt idx="27">
                  <c:v>1.9992356672918516</c:v>
                </c:pt>
              </c:numCache>
            </c:numRef>
          </c:val>
          <c:smooth val="0"/>
          <c:extLst>
            <c:ext xmlns:c16="http://schemas.microsoft.com/office/drawing/2014/chart" uri="{C3380CC4-5D6E-409C-BE32-E72D297353CC}">
              <c16:uniqueId val="{00000000-589E-42BD-890B-1AD7715A3336}"/>
            </c:ext>
          </c:extLst>
        </c:ser>
        <c:ser>
          <c:idx val="1"/>
          <c:order val="1"/>
          <c:tx>
            <c:strRef>
              <c:f>Results_RemoveApps!$T$175</c:f>
              <c:strCache>
                <c:ptCount val="1"/>
                <c:pt idx="0">
                  <c:v>Sh40</c:v>
                </c:pt>
              </c:strCache>
            </c:strRef>
          </c:tx>
          <c:spPr>
            <a:ln w="28575" cap="rnd">
              <a:solidFill>
                <a:srgbClr val="B9975B"/>
              </a:solidFill>
              <a:prstDash val="sysDash"/>
              <a:round/>
            </a:ln>
            <a:effectLst/>
          </c:spPr>
          <c:marker>
            <c:symbol val="none"/>
          </c:marker>
          <c:val>
            <c:numRef>
              <c:f>Results_RemoveApps!$T$176:$T$203</c:f>
              <c:numCache>
                <c:formatCode>General</c:formatCode>
                <c:ptCount val="28"/>
                <c:pt idx="0">
                  <c:v>0.15289272384740915</c:v>
                </c:pt>
                <c:pt idx="1">
                  <c:v>0.48809344667850213</c:v>
                </c:pt>
                <c:pt idx="2">
                  <c:v>0.52722770706723532</c:v>
                </c:pt>
                <c:pt idx="3">
                  <c:v>0.5558262375523163</c:v>
                </c:pt>
                <c:pt idx="4">
                  <c:v>0.60381381647599208</c:v>
                </c:pt>
                <c:pt idx="5">
                  <c:v>0.95582731919411279</c:v>
                </c:pt>
                <c:pt idx="6">
                  <c:v>0.96512391979670242</c:v>
                </c:pt>
                <c:pt idx="7">
                  <c:v>0.96745985033212811</c:v>
                </c:pt>
                <c:pt idx="8">
                  <c:v>0.97026467696437801</c:v>
                </c:pt>
                <c:pt idx="9">
                  <c:v>0.97226701911590163</c:v>
                </c:pt>
                <c:pt idx="10">
                  <c:v>0.98259192616472657</c:v>
                </c:pt>
                <c:pt idx="11">
                  <c:v>0.99167163657612378</c:v>
                </c:pt>
                <c:pt idx="12">
                  <c:v>0.9961429280076386</c:v>
                </c:pt>
                <c:pt idx="13">
                  <c:v>1.0545763253565579</c:v>
                </c:pt>
                <c:pt idx="14">
                  <c:v>1.0587651128576319</c:v>
                </c:pt>
                <c:pt idx="15">
                  <c:v>1.0599770588458908</c:v>
                </c:pt>
                <c:pt idx="16">
                  <c:v>1.0803217162157146</c:v>
                </c:pt>
                <c:pt idx="17">
                  <c:v>1.1502794944654506</c:v>
                </c:pt>
                <c:pt idx="18">
                  <c:v>1.2068045928220512</c:v>
                </c:pt>
                <c:pt idx="19">
                  <c:v>1.2381677737445398</c:v>
                </c:pt>
                <c:pt idx="20">
                  <c:v>1.258704240961416</c:v>
                </c:pt>
                <c:pt idx="21">
                  <c:v>1.2980012995414076</c:v>
                </c:pt>
                <c:pt idx="22">
                  <c:v>1.3959544078995592</c:v>
                </c:pt>
                <c:pt idx="23">
                  <c:v>1.6058536881882743</c:v>
                </c:pt>
                <c:pt idx="24">
                  <c:v>1.6380260764099457</c:v>
                </c:pt>
                <c:pt idx="25">
                  <c:v>1.9340752649704538</c:v>
                </c:pt>
                <c:pt idx="26">
                  <c:v>2.3611099805452223</c:v>
                </c:pt>
                <c:pt idx="27">
                  <c:v>2.9458793647807249</c:v>
                </c:pt>
              </c:numCache>
            </c:numRef>
          </c:val>
          <c:smooth val="0"/>
          <c:extLst>
            <c:ext xmlns:c16="http://schemas.microsoft.com/office/drawing/2014/chart" uri="{C3380CC4-5D6E-409C-BE32-E72D297353CC}">
              <c16:uniqueId val="{00000001-589E-42BD-890B-1AD7715A3336}"/>
            </c:ext>
          </c:extLst>
        </c:ser>
        <c:ser>
          <c:idx val="3"/>
          <c:order val="3"/>
          <c:tx>
            <c:strRef>
              <c:f>Results_RemoveApps!$V$175</c:f>
              <c:strCache>
                <c:ptCount val="1"/>
                <c:pt idx="0">
                  <c:v>Sh40+C10+Boost</c:v>
                </c:pt>
              </c:strCache>
            </c:strRef>
          </c:tx>
          <c:spPr>
            <a:ln w="28575" cap="rnd">
              <a:solidFill>
                <a:srgbClr val="115740"/>
              </a:solidFill>
              <a:prstDash val="solid"/>
              <a:round/>
            </a:ln>
            <a:effectLst/>
          </c:spPr>
          <c:marker>
            <c:symbol val="none"/>
          </c:marker>
          <c:val>
            <c:numRef>
              <c:f>Results_RemoveApps!$V$176:$V$203</c:f>
              <c:numCache>
                <c:formatCode>General</c:formatCode>
                <c:ptCount val="28"/>
                <c:pt idx="0">
                  <c:v>0.86313002222553514</c:v>
                </c:pt>
                <c:pt idx="1">
                  <c:v>0.90707794935719299</c:v>
                </c:pt>
                <c:pt idx="2">
                  <c:v>0.93805025018001531</c:v>
                </c:pt>
                <c:pt idx="3">
                  <c:v>0.94744419142839931</c:v>
                </c:pt>
                <c:pt idx="4">
                  <c:v>0.9487400779333236</c:v>
                </c:pt>
                <c:pt idx="5">
                  <c:v>0.96870595386258618</c:v>
                </c:pt>
                <c:pt idx="6">
                  <c:v>0.96974369106225755</c:v>
                </c:pt>
                <c:pt idx="7">
                  <c:v>0.97894954201715056</c:v>
                </c:pt>
                <c:pt idx="8">
                  <c:v>0.99020121600365874</c:v>
                </c:pt>
                <c:pt idx="9">
                  <c:v>0.99249682215440627</c:v>
                </c:pt>
                <c:pt idx="10">
                  <c:v>0.9965933529720058</c:v>
                </c:pt>
                <c:pt idx="11">
                  <c:v>1.0078427636901659</c:v>
                </c:pt>
                <c:pt idx="12">
                  <c:v>1.0138918267968893</c:v>
                </c:pt>
                <c:pt idx="13">
                  <c:v>1.0164498385480458</c:v>
                </c:pt>
                <c:pt idx="14">
                  <c:v>1.0178778314889538</c:v>
                </c:pt>
                <c:pt idx="15">
                  <c:v>1.0324542013825588</c:v>
                </c:pt>
                <c:pt idx="16">
                  <c:v>1.1320401468469421</c:v>
                </c:pt>
                <c:pt idx="17">
                  <c:v>1.2071678175512108</c:v>
                </c:pt>
                <c:pt idx="18">
                  <c:v>1.2877303035398671</c:v>
                </c:pt>
                <c:pt idx="19">
                  <c:v>1.2884074415526086</c:v>
                </c:pt>
                <c:pt idx="20">
                  <c:v>1.3144968886211941</c:v>
                </c:pt>
                <c:pt idx="21">
                  <c:v>1.3202619863971674</c:v>
                </c:pt>
                <c:pt idx="22">
                  <c:v>1.3501095763119986</c:v>
                </c:pt>
                <c:pt idx="23">
                  <c:v>1.4372349448685329</c:v>
                </c:pt>
                <c:pt idx="24">
                  <c:v>1.9581868000469043</c:v>
                </c:pt>
                <c:pt idx="25">
                  <c:v>2.0574984839296548</c:v>
                </c:pt>
                <c:pt idx="26">
                  <c:v>5.023079763397944</c:v>
                </c:pt>
                <c:pt idx="27">
                  <c:v>8.0233356655280073</c:v>
                </c:pt>
              </c:numCache>
            </c:numRef>
          </c:val>
          <c:smooth val="0"/>
          <c:extLst>
            <c:ext xmlns:c16="http://schemas.microsoft.com/office/drawing/2014/chart" uri="{C3380CC4-5D6E-409C-BE32-E72D297353CC}">
              <c16:uniqueId val="{00000003-589E-42BD-890B-1AD7715A3336}"/>
            </c:ext>
          </c:extLst>
        </c:ser>
        <c:dLbls>
          <c:showLegendKey val="0"/>
          <c:showVal val="0"/>
          <c:showCatName val="0"/>
          <c:showSerName val="0"/>
          <c:showPercent val="0"/>
          <c:showBubbleSize val="0"/>
        </c:dLbls>
        <c:smooth val="0"/>
        <c:axId val="599613904"/>
        <c:axId val="599615216"/>
        <c:extLst>
          <c:ext xmlns:c15="http://schemas.microsoft.com/office/drawing/2012/chart" uri="{02D57815-91ED-43cb-92C2-25804820EDAC}">
            <c15:filteredLineSeries>
              <c15:ser>
                <c:idx val="2"/>
                <c:order val="2"/>
                <c:tx>
                  <c:strRef>
                    <c:extLst>
                      <c:ext uri="{02D57815-91ED-43cb-92C2-25804820EDAC}">
                        <c15:formulaRef>
                          <c15:sqref>Results_RemoveApps!$U$175</c15:sqref>
                        </c15:formulaRef>
                      </c:ext>
                    </c:extLst>
                    <c:strCache>
                      <c:ptCount val="1"/>
                      <c:pt idx="0">
                        <c:v>Sh40+C10</c:v>
                      </c:pt>
                    </c:strCache>
                  </c:strRef>
                </c:tx>
                <c:spPr>
                  <a:ln w="28575" cap="rnd">
                    <a:solidFill>
                      <a:schemeClr val="tx1"/>
                    </a:solidFill>
                    <a:prstDash val="lgDash"/>
                    <a:round/>
                  </a:ln>
                  <a:effectLst/>
                </c:spPr>
                <c:marker>
                  <c:symbol val="none"/>
                </c:marker>
                <c:val>
                  <c:numRef>
                    <c:extLst>
                      <c:ext uri="{02D57815-91ED-43cb-92C2-25804820EDAC}">
                        <c15:formulaRef>
                          <c15:sqref>Results_RemoveApps!$U$176:$U$203</c15:sqref>
                        </c15:formulaRef>
                      </c:ext>
                    </c:extLst>
                    <c:numCache>
                      <c:formatCode>General</c:formatCode>
                      <c:ptCount val="28"/>
                      <c:pt idx="0">
                        <c:v>0.50752291668374505</c:v>
                      </c:pt>
                      <c:pt idx="1">
                        <c:v>0.70267763506037417</c:v>
                      </c:pt>
                      <c:pt idx="2">
                        <c:v>0.71832506518546191</c:v>
                      </c:pt>
                      <c:pt idx="3">
                        <c:v>0.72997091398092262</c:v>
                      </c:pt>
                      <c:pt idx="4">
                        <c:v>0.79139161871321684</c:v>
                      </c:pt>
                      <c:pt idx="5">
                        <c:v>0.84111615886307234</c:v>
                      </c:pt>
                      <c:pt idx="6">
                        <c:v>0.94914933779574939</c:v>
                      </c:pt>
                      <c:pt idx="7">
                        <c:v>0.9550057815142442</c:v>
                      </c:pt>
                      <c:pt idx="8">
                        <c:v>0.96385710492352306</c:v>
                      </c:pt>
                      <c:pt idx="9">
                        <c:v>0.96881012558054413</c:v>
                      </c:pt>
                      <c:pt idx="10">
                        <c:v>0.97001120685245545</c:v>
                      </c:pt>
                      <c:pt idx="11">
                        <c:v>0.98440619084734438</c:v>
                      </c:pt>
                      <c:pt idx="12">
                        <c:v>0.99167163657612378</c:v>
                      </c:pt>
                      <c:pt idx="13">
                        <c:v>1.0029273552735172</c:v>
                      </c:pt>
                      <c:pt idx="14">
                        <c:v>1.0088705666968274</c:v>
                      </c:pt>
                      <c:pt idx="15">
                        <c:v>1.009811833326675</c:v>
                      </c:pt>
                      <c:pt idx="16">
                        <c:v>1.0105889305536966</c:v>
                      </c:pt>
                      <c:pt idx="17">
                        <c:v>1.0740989586062175</c:v>
                      </c:pt>
                      <c:pt idx="18">
                        <c:v>1.1337902628430023</c:v>
                      </c:pt>
                      <c:pt idx="19">
                        <c:v>1.170347143696657</c:v>
                      </c:pt>
                      <c:pt idx="20">
                        <c:v>1.2181080713868975</c:v>
                      </c:pt>
                      <c:pt idx="21">
                        <c:v>1.2360749490917564</c:v>
                      </c:pt>
                      <c:pt idx="22">
                        <c:v>1.2744782047756824</c:v>
                      </c:pt>
                      <c:pt idx="23">
                        <c:v>1.3436004565492834</c:v>
                      </c:pt>
                      <c:pt idx="24">
                        <c:v>1.484951485748939</c:v>
                      </c:pt>
                      <c:pt idx="25">
                        <c:v>1.5643043204633444</c:v>
                      </c:pt>
                      <c:pt idx="26">
                        <c:v>2.6723963788448915</c:v>
                      </c:pt>
                      <c:pt idx="27">
                        <c:v>4.0223537919721553</c:v>
                      </c:pt>
                    </c:numCache>
                  </c:numRef>
                </c:val>
                <c:smooth val="0"/>
                <c:extLst>
                  <c:ext xmlns:c16="http://schemas.microsoft.com/office/drawing/2014/chart" uri="{C3380CC4-5D6E-409C-BE32-E72D297353CC}">
                    <c16:uniqueId val="{00000002-589E-42BD-890B-1AD7715A3336}"/>
                  </c:ext>
                </c:extLst>
              </c15:ser>
            </c15:filteredLineSeries>
          </c:ext>
        </c:extLst>
      </c:lineChart>
      <c:catAx>
        <c:axId val="599613904"/>
        <c:scaling>
          <c:orientation val="minMax"/>
        </c:scaling>
        <c:delete val="1"/>
        <c:axPos val="b"/>
        <c:title>
          <c:tx>
            <c:strRef>
              <c:f>Results_RemoveApps!$F$192</c:f>
              <c:strCache>
                <c:ptCount val="1"/>
                <c:pt idx="0">
                  <c:v>Applications</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599615216"/>
        <c:crosses val="autoZero"/>
        <c:auto val="1"/>
        <c:lblAlgn val="ctr"/>
        <c:lblOffset val="100"/>
        <c:noMultiLvlLbl val="0"/>
      </c:catAx>
      <c:valAx>
        <c:axId val="599615216"/>
        <c:scaling>
          <c:orientation val="minMax"/>
        </c:scaling>
        <c:delete val="0"/>
        <c:axPos val="l"/>
        <c:majorGridlines>
          <c:spPr>
            <a:ln w="9525" cap="flat" cmpd="sng" algn="ctr">
              <a:solidFill>
                <a:schemeClr val="tx1">
                  <a:lumMod val="15000"/>
                  <a:lumOff val="85000"/>
                </a:schemeClr>
              </a:solidFill>
              <a:round/>
            </a:ln>
            <a:effectLst/>
          </c:spPr>
        </c:majorGridlines>
        <c:title>
          <c:tx>
            <c:strRef>
              <c:f>Results_RemoveApps!$F$191</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99613904"/>
        <c:crosses val="autoZero"/>
        <c:crossBetween val="between"/>
      </c:valAx>
      <c:spPr>
        <a:noFill/>
        <a:ln>
          <a:solidFill>
            <a:schemeClr val="tx1"/>
          </a:solidFill>
        </a:ln>
        <a:effectLst/>
      </c:spPr>
    </c:plotArea>
    <c:legend>
      <c:legendPos val="t"/>
      <c:layout>
        <c:manualLayout>
          <c:xMode val="edge"/>
          <c:yMode val="edge"/>
          <c:x val="0.2770534412365121"/>
          <c:y val="7.2222222222222215E-2"/>
          <c:w val="0.63588910761154849"/>
          <c:h val="0.18391367745698453"/>
        </c:manualLayout>
      </c:layout>
      <c:overlay val="1"/>
      <c:spPr>
        <a:solidFill>
          <a:schemeClr val="bg1"/>
        </a:solid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Results_Section!$B$100:$AQ$100</c:f>
              <c:numCache>
                <c:formatCode>General</c:formatCode>
                <c:ptCount val="6"/>
                <c:pt idx="0">
                  <c:v>0.86819832350203285</c:v>
                </c:pt>
                <c:pt idx="1">
                  <c:v>0.79764275749266367</c:v>
                </c:pt>
                <c:pt idx="2">
                  <c:v>0.66184744166087195</c:v>
                </c:pt>
                <c:pt idx="3">
                  <c:v>0.86990906691996961</c:v>
                </c:pt>
                <c:pt idx="4">
                  <c:v>0.83433746825840571</c:v>
                </c:pt>
                <c:pt idx="5">
                  <c:v>0.80241709713636533</c:v>
                </c:pt>
              </c:numCache>
            </c:numRef>
          </c:val>
          <c:extLst xmlns:c15="http://schemas.microsoft.com/office/drawing/2012/chart">
            <c:ext xmlns:c16="http://schemas.microsoft.com/office/drawing/2014/chart" uri="{C3380CC4-5D6E-409C-BE32-E72D297353CC}">
              <c16:uniqueId val="{00000002-B833-4C60-9F59-C224C2E31D0A}"/>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Results_Section!$B$101:$AQ$101</c:f>
              <c:numCache>
                <c:formatCode>General</c:formatCode>
                <c:ptCount val="6"/>
                <c:pt idx="0">
                  <c:v>0.15289272384740915</c:v>
                </c:pt>
                <c:pt idx="1">
                  <c:v>0.5558262375523163</c:v>
                </c:pt>
                <c:pt idx="2">
                  <c:v>0.48809344667850213</c:v>
                </c:pt>
                <c:pt idx="3">
                  <c:v>0.60381381647599208</c:v>
                </c:pt>
                <c:pt idx="4">
                  <c:v>0.52722770706723532</c:v>
                </c:pt>
                <c:pt idx="5">
                  <c:v>0.42086811225729798</c:v>
                </c:pt>
              </c:numCache>
            </c:numRef>
          </c:val>
          <c:extLst>
            <c:ext xmlns:c16="http://schemas.microsoft.com/office/drawing/2014/chart" uri="{C3380CC4-5D6E-409C-BE32-E72D297353CC}">
              <c16:uniqueId val="{00000000-B833-4C60-9F59-C224C2E31D0A}"/>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Results_Section!$B$103:$AQ$103</c:f>
              <c:numCache>
                <c:formatCode>General</c:formatCode>
                <c:ptCount val="6"/>
                <c:pt idx="0">
                  <c:v>0.90707794935719299</c:v>
                </c:pt>
                <c:pt idx="1">
                  <c:v>0.9487400779333236</c:v>
                </c:pt>
                <c:pt idx="2">
                  <c:v>0.94744419142839931</c:v>
                </c:pt>
                <c:pt idx="3">
                  <c:v>0.99020121600365874</c:v>
                </c:pt>
                <c:pt idx="4">
                  <c:v>0.93805025018001531</c:v>
                </c:pt>
                <c:pt idx="5">
                  <c:v>0.94593002474462617</c:v>
                </c:pt>
              </c:numCache>
            </c:numRef>
          </c:val>
          <c:extLst>
            <c:ext xmlns:c16="http://schemas.microsoft.com/office/drawing/2014/chart" uri="{C3380CC4-5D6E-409C-BE32-E72D297353CC}">
              <c16:uniqueId val="{00000001-B833-4C60-9F59-C224C2E31D0A}"/>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Results_Section!$B$99:$AQ$99</c15:sqref>
                        </c15:formulaRef>
                      </c:ext>
                    </c:extLst>
                    <c:strCache>
                      <c:ptCount val="6"/>
                      <c:pt idx="0">
                        <c:v>C-RAY</c:v>
                      </c:pt>
                      <c:pt idx="1">
                        <c:v>C-NN</c:v>
                      </c:pt>
                      <c:pt idx="2">
                        <c:v>P-2DCONV</c:v>
                      </c:pt>
                      <c:pt idx="3">
                        <c:v>P-3MM</c:v>
                      </c:pt>
                      <c:pt idx="4">
                        <c:v>P-GEMM</c:v>
                      </c:pt>
                      <c:pt idx="5">
                        <c:v>Mean</c:v>
                      </c:pt>
                    </c:strCache>
                  </c:strRef>
                </c:cat>
                <c:val>
                  <c:numRef>
                    <c:extLst>
                      <c:ext uri="{02D57815-91ED-43cb-92C2-25804820EDAC}">
                        <c15:formulaRef>
                          <c15:sqref>Results_Section!$B$102:$AQ$102</c15:sqref>
                        </c15:formulaRef>
                      </c:ext>
                    </c:extLst>
                    <c:numCache>
                      <c:formatCode>General</c:formatCode>
                      <c:ptCount val="6"/>
                      <c:pt idx="0">
                        <c:v>0.72997091398092262</c:v>
                      </c:pt>
                      <c:pt idx="1">
                        <c:v>0.70267763506037417</c:v>
                      </c:pt>
                      <c:pt idx="2">
                        <c:v>0.50752291668374505</c:v>
                      </c:pt>
                      <c:pt idx="3">
                        <c:v>0.79139161871321684</c:v>
                      </c:pt>
                      <c:pt idx="4">
                        <c:v>0.71832506518546191</c:v>
                      </c:pt>
                      <c:pt idx="5">
                        <c:v>0.68241091127058784</c:v>
                      </c:pt>
                    </c:numCache>
                  </c:numRef>
                </c:val>
                <c:extLst>
                  <c:ext xmlns:c16="http://schemas.microsoft.com/office/drawing/2014/chart" uri="{C3380CC4-5D6E-409C-BE32-E72D297353CC}">
                    <c16:uniqueId val="{00000003-B833-4C60-9F59-C224C2E31D0A}"/>
                  </c:ext>
                </c:extLst>
              </c15:ser>
            </c15:filteredBarSeries>
          </c:ext>
        </c:extLst>
      </c:barChart>
      <c:catAx>
        <c:axId val="88431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08320"/>
        <c:crosses val="autoZero"/>
        <c:auto val="1"/>
        <c:lblAlgn val="ctr"/>
        <c:lblOffset val="100"/>
        <c:noMultiLvlLbl val="0"/>
      </c:catAx>
      <c:valAx>
        <c:axId val="884308320"/>
        <c:scaling>
          <c:orientation val="minMax"/>
        </c:scaling>
        <c:delete val="0"/>
        <c:axPos val="l"/>
        <c:majorGridlines>
          <c:spPr>
            <a:ln w="9525" cap="flat" cmpd="sng" algn="ctr">
              <a:solidFill>
                <a:schemeClr val="tx1">
                  <a:lumMod val="15000"/>
                  <a:lumOff val="85000"/>
                </a:schemeClr>
              </a:solidFill>
              <a:round/>
            </a:ln>
            <a:effectLst/>
          </c:spPr>
        </c:majorGridlines>
        <c:title>
          <c:tx>
            <c:strRef>
              <c:f>Results_Section!$M$126</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16192"/>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Results_Section!$B$100:$AP$100</c:f>
              <c:numCache>
                <c:formatCode>General</c:formatCode>
                <c:ptCount val="13"/>
                <c:pt idx="0">
                  <c:v>0.96419596016712217</c:v>
                </c:pt>
                <c:pt idx="1">
                  <c:v>0.89487250748364844</c:v>
                </c:pt>
                <c:pt idx="2">
                  <c:v>0.98473877286786393</c:v>
                </c:pt>
                <c:pt idx="3">
                  <c:v>0.93234269099455958</c:v>
                </c:pt>
                <c:pt idx="4">
                  <c:v>0.80615432806164433</c:v>
                </c:pt>
                <c:pt idx="5">
                  <c:v>0.89769328880447141</c:v>
                </c:pt>
                <c:pt idx="6">
                  <c:v>0.93186366342252713</c:v>
                </c:pt>
                <c:pt idx="7">
                  <c:v>1.6680399312046963</c:v>
                </c:pt>
                <c:pt idx="8">
                  <c:v>1.3959006585320188</c:v>
                </c:pt>
                <c:pt idx="9">
                  <c:v>1.9992356672918516</c:v>
                </c:pt>
                <c:pt idx="10">
                  <c:v>1.2959945421467558</c:v>
                </c:pt>
                <c:pt idx="11">
                  <c:v>1.6080951580483924</c:v>
                </c:pt>
                <c:pt idx="12">
                  <c:v>1.1469560878704474</c:v>
                </c:pt>
              </c:numCache>
            </c:numRef>
          </c:val>
          <c:extLst>
            <c:ext xmlns:c16="http://schemas.microsoft.com/office/drawing/2014/chart" uri="{C3380CC4-5D6E-409C-BE32-E72D297353CC}">
              <c16:uniqueId val="{00000002-EBFC-43FB-9CA5-EC08AFE4900D}"/>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Results_Section!$B$101:$AP$101</c:f>
              <c:numCache>
                <c:formatCode>General</c:formatCode>
                <c:ptCount val="13"/>
                <c:pt idx="0">
                  <c:v>1.3959544078995592</c:v>
                </c:pt>
                <c:pt idx="1">
                  <c:v>1.2381677737445398</c:v>
                </c:pt>
                <c:pt idx="2">
                  <c:v>1.258704240961416</c:v>
                </c:pt>
                <c:pt idx="3">
                  <c:v>1.6058536881882743</c:v>
                </c:pt>
                <c:pt idx="4">
                  <c:v>1.2068045928220512</c:v>
                </c:pt>
                <c:pt idx="5">
                  <c:v>1.1502794944654506</c:v>
                </c:pt>
                <c:pt idx="6">
                  <c:v>0.97226701911590163</c:v>
                </c:pt>
                <c:pt idx="7">
                  <c:v>1.0599770588458908</c:v>
                </c:pt>
                <c:pt idx="8">
                  <c:v>2.3611099805452223</c:v>
                </c:pt>
                <c:pt idx="9">
                  <c:v>2.9458793647807249</c:v>
                </c:pt>
                <c:pt idx="10">
                  <c:v>1.6380260764099457</c:v>
                </c:pt>
                <c:pt idx="11">
                  <c:v>1.9340752649704538</c:v>
                </c:pt>
                <c:pt idx="12">
                  <c:v>1.4796557145301583</c:v>
                </c:pt>
              </c:numCache>
            </c:numRef>
          </c:val>
          <c:extLst>
            <c:ext xmlns:c16="http://schemas.microsoft.com/office/drawing/2014/chart" uri="{C3380CC4-5D6E-409C-BE32-E72D297353CC}">
              <c16:uniqueId val="{00000000-EBFC-43FB-9CA5-EC08AFE4900D}"/>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Results_Section!$B$103:$AP$103</c:f>
              <c:numCache>
                <c:formatCode>General</c:formatCode>
                <c:ptCount val="13"/>
                <c:pt idx="0">
                  <c:v>1.4372349448685329</c:v>
                </c:pt>
                <c:pt idx="1">
                  <c:v>1.3501095763119986</c:v>
                </c:pt>
                <c:pt idx="2">
                  <c:v>1.3202619863971674</c:v>
                </c:pt>
                <c:pt idx="3">
                  <c:v>1.2884074415526086</c:v>
                </c:pt>
                <c:pt idx="4">
                  <c:v>0.86313002222553514</c:v>
                </c:pt>
                <c:pt idx="5">
                  <c:v>1.2071678175512108</c:v>
                </c:pt>
                <c:pt idx="6">
                  <c:v>1.3144968886211941</c:v>
                </c:pt>
                <c:pt idx="7">
                  <c:v>1.9581868000469043</c:v>
                </c:pt>
                <c:pt idx="8">
                  <c:v>1.1320401468469421</c:v>
                </c:pt>
                <c:pt idx="9">
                  <c:v>8.0233356655280073</c:v>
                </c:pt>
                <c:pt idx="10">
                  <c:v>2.0574984839296548</c:v>
                </c:pt>
                <c:pt idx="11">
                  <c:v>5.023079763397944</c:v>
                </c:pt>
                <c:pt idx="12">
                  <c:v>1.7510538655557661</c:v>
                </c:pt>
              </c:numCache>
            </c:numRef>
          </c:val>
          <c:extLst>
            <c:ext xmlns:c16="http://schemas.microsoft.com/office/drawing/2014/chart" uri="{C3380CC4-5D6E-409C-BE32-E72D297353CC}">
              <c16:uniqueId val="{00000001-EBFC-43FB-9CA5-EC08AFE4900D}"/>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Results_Section!$B$99:$AP$99</c15:sqref>
                        </c15:formulaRef>
                      </c:ext>
                    </c:extLst>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extLst>
                      <c:ext uri="{02D57815-91ED-43cb-92C2-25804820EDAC}">
                        <c15:formulaRef>
                          <c15:sqref>Results_Section!$B$102:$AP$102</c15:sqref>
                        </c15:formulaRef>
                      </c:ext>
                    </c:extLst>
                    <c:numCache>
                      <c:formatCode>General</c:formatCode>
                      <c:ptCount val="13"/>
                      <c:pt idx="0">
                        <c:v>1.3436004565492834</c:v>
                      </c:pt>
                      <c:pt idx="1">
                        <c:v>1.170347143696657</c:v>
                      </c:pt>
                      <c:pt idx="2">
                        <c:v>1.2181080713868975</c:v>
                      </c:pt>
                      <c:pt idx="3">
                        <c:v>1.2360749490917564</c:v>
                      </c:pt>
                      <c:pt idx="4">
                        <c:v>0.84111615886307234</c:v>
                      </c:pt>
                      <c:pt idx="5">
                        <c:v>1.0740989586062175</c:v>
                      </c:pt>
                      <c:pt idx="6">
                        <c:v>1.0029273552735172</c:v>
                      </c:pt>
                      <c:pt idx="7">
                        <c:v>1.5643043204633444</c:v>
                      </c:pt>
                      <c:pt idx="8">
                        <c:v>1.1337902628430023</c:v>
                      </c:pt>
                      <c:pt idx="9">
                        <c:v>4.0223537919721553</c:v>
                      </c:pt>
                      <c:pt idx="10">
                        <c:v>1.484951485748939</c:v>
                      </c:pt>
                      <c:pt idx="11">
                        <c:v>2.6723963788448915</c:v>
                      </c:pt>
                      <c:pt idx="12">
                        <c:v>1.4080542332909713</c:v>
                      </c:pt>
                    </c:numCache>
                  </c:numRef>
                </c:val>
                <c:extLst>
                  <c:ext xmlns:c16="http://schemas.microsoft.com/office/drawing/2014/chart" uri="{C3380CC4-5D6E-409C-BE32-E72D297353CC}">
                    <c16:uniqueId val="{00000003-EBFC-43FB-9CA5-EC08AFE4900D}"/>
                  </c:ext>
                </c:extLst>
              </c15:ser>
            </c15:filteredBarSeries>
          </c:ext>
        </c:extLst>
      </c:barChart>
      <c:catAx>
        <c:axId val="88431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08320"/>
        <c:crosses val="autoZero"/>
        <c:auto val="1"/>
        <c:lblAlgn val="ctr"/>
        <c:lblOffset val="100"/>
        <c:noMultiLvlLbl val="0"/>
      </c:catAx>
      <c:valAx>
        <c:axId val="884308320"/>
        <c:scaling>
          <c:orientation val="minMax"/>
          <c:max val="4"/>
        </c:scaling>
        <c:delete val="0"/>
        <c:axPos val="l"/>
        <c:majorGridlines>
          <c:spPr>
            <a:ln w="9525" cap="flat" cmpd="sng" algn="ctr">
              <a:solidFill>
                <a:schemeClr val="tx1">
                  <a:lumMod val="15000"/>
                  <a:lumOff val="85000"/>
                </a:schemeClr>
              </a:solidFill>
              <a:round/>
            </a:ln>
            <a:effectLst/>
          </c:spPr>
        </c:majorGridlines>
        <c:title>
          <c:tx>
            <c:strRef>
              <c:f>Results_Section!$M$126</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16192"/>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extLst xmlns:c15="http://schemas.microsoft.com/office/drawing/2012/chart"/>
            </c:strRef>
          </c:cat>
          <c:val>
            <c:numRef>
              <c:f>Results_Section!$B$100:$AP$100</c:f>
              <c:numCache>
                <c:formatCode>General</c:formatCode>
                <c:ptCount val="41"/>
                <c:pt idx="0">
                  <c:v>0.95873912666985805</c:v>
                </c:pt>
                <c:pt idx="1">
                  <c:v>0.94952101687042134</c:v>
                </c:pt>
                <c:pt idx="2">
                  <c:v>0.95139427680659172</c:v>
                </c:pt>
                <c:pt idx="3">
                  <c:v>0.99167163657612378</c:v>
                </c:pt>
                <c:pt idx="4">
                  <c:v>0.86819832350203285</c:v>
                </c:pt>
                <c:pt idx="5">
                  <c:v>0.90902807816663866</c:v>
                </c:pt>
                <c:pt idx="6">
                  <c:v>0.97548242905474647</c:v>
                </c:pt>
                <c:pt idx="7">
                  <c:v>0.94317353580251218</c:v>
                </c:pt>
                <c:pt idx="8">
                  <c:v>1.0011196147369814</c:v>
                </c:pt>
                <c:pt idx="9">
                  <c:v>0.91093840652687963</c:v>
                </c:pt>
                <c:pt idx="10">
                  <c:v>0.96419596016712217</c:v>
                </c:pt>
                <c:pt idx="11">
                  <c:v>0.79764275749266367</c:v>
                </c:pt>
                <c:pt idx="12">
                  <c:v>0.92636510063013355</c:v>
                </c:pt>
                <c:pt idx="13">
                  <c:v>0.89487250748364844</c:v>
                </c:pt>
                <c:pt idx="14">
                  <c:v>0.95605879087803025</c:v>
                </c:pt>
                <c:pt idx="15">
                  <c:v>0.78164768180078381</c:v>
                </c:pt>
                <c:pt idx="16">
                  <c:v>0.93888573688818677</c:v>
                </c:pt>
                <c:pt idx="17">
                  <c:v>0.91327228506072444</c:v>
                </c:pt>
                <c:pt idx="18">
                  <c:v>0.9665123735156268</c:v>
                </c:pt>
                <c:pt idx="19">
                  <c:v>0.98473877286786393</c:v>
                </c:pt>
                <c:pt idx="20">
                  <c:v>1.2163791774109778</c:v>
                </c:pt>
                <c:pt idx="21">
                  <c:v>1.0079181814549958</c:v>
                </c:pt>
                <c:pt idx="22">
                  <c:v>0.96505111756297579</c:v>
                </c:pt>
                <c:pt idx="23">
                  <c:v>0.93234269099455958</c:v>
                </c:pt>
                <c:pt idx="24">
                  <c:v>0.80615432806164433</c:v>
                </c:pt>
                <c:pt idx="25">
                  <c:v>0.94838900611166077</c:v>
                </c:pt>
                <c:pt idx="26">
                  <c:v>0.87171218734589773</c:v>
                </c:pt>
                <c:pt idx="27">
                  <c:v>0.89769328880447141</c:v>
                </c:pt>
                <c:pt idx="28">
                  <c:v>0.66184744166087195</c:v>
                </c:pt>
                <c:pt idx="29">
                  <c:v>0.93186366342252713</c:v>
                </c:pt>
                <c:pt idx="30">
                  <c:v>1.6680399312046963</c:v>
                </c:pt>
                <c:pt idx="31">
                  <c:v>0.86990906691996961</c:v>
                </c:pt>
                <c:pt idx="32">
                  <c:v>0.9671983262854601</c:v>
                </c:pt>
                <c:pt idx="33">
                  <c:v>0.83433746825840571</c:v>
                </c:pt>
                <c:pt idx="34">
                  <c:v>1.3959006585320188</c:v>
                </c:pt>
                <c:pt idx="35">
                  <c:v>1.9992356672918516</c:v>
                </c:pt>
                <c:pt idx="36">
                  <c:v>1.2959945421467558</c:v>
                </c:pt>
                <c:pt idx="37">
                  <c:v>1.6080951580483924</c:v>
                </c:pt>
                <c:pt idx="38">
                  <c:v>0.98720488063729861</c:v>
                </c:pt>
                <c:pt idx="39">
                  <c:v>1.1469560878704474</c:v>
                </c:pt>
                <c:pt idx="40">
                  <c:v>0.92117662792337518</c:v>
                </c:pt>
              </c:numCache>
              <c:extLst xmlns:c15="http://schemas.microsoft.com/office/drawing/2012/chart"/>
            </c:numRef>
          </c:val>
          <c:extLst xmlns:c15="http://schemas.microsoft.com/office/drawing/2012/chart">
            <c:ext xmlns:c16="http://schemas.microsoft.com/office/drawing/2014/chart" uri="{C3380CC4-5D6E-409C-BE32-E72D297353CC}">
              <c16:uniqueId val="{00000002-E751-4EF4-9430-F208D924DDA4}"/>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f>Results_Section!$B$101:$AP$101</c:f>
              <c:numCache>
                <c:formatCode>General</c:formatCode>
                <c:ptCount val="41"/>
                <c:pt idx="0">
                  <c:v>0.98259192616472657</c:v>
                </c:pt>
                <c:pt idx="1">
                  <c:v>0.95582731919411279</c:v>
                </c:pt>
                <c:pt idx="2">
                  <c:v>1.0803217162157146</c:v>
                </c:pt>
                <c:pt idx="3">
                  <c:v>0.99167163657612378</c:v>
                </c:pt>
                <c:pt idx="4">
                  <c:v>0.15289272384740915</c:v>
                </c:pt>
                <c:pt idx="5">
                  <c:v>0.89871137752165164</c:v>
                </c:pt>
                <c:pt idx="6">
                  <c:v>0.99194041690068857</c:v>
                </c:pt>
                <c:pt idx="7">
                  <c:v>1.0161368598278857</c:v>
                </c:pt>
                <c:pt idx="8">
                  <c:v>0.9961429280076386</c:v>
                </c:pt>
                <c:pt idx="9">
                  <c:v>1.0828026431090207</c:v>
                </c:pt>
                <c:pt idx="10">
                  <c:v>1.3959544078995592</c:v>
                </c:pt>
                <c:pt idx="11">
                  <c:v>0.5558262375523163</c:v>
                </c:pt>
                <c:pt idx="12">
                  <c:v>0.93071374582617183</c:v>
                </c:pt>
                <c:pt idx="13">
                  <c:v>1.2381677737445398</c:v>
                </c:pt>
                <c:pt idx="14">
                  <c:v>0.96512391979670242</c:v>
                </c:pt>
                <c:pt idx="15">
                  <c:v>0.96610877205191548</c:v>
                </c:pt>
                <c:pt idx="16">
                  <c:v>0.97026467696437801</c:v>
                </c:pt>
                <c:pt idx="17">
                  <c:v>0.89667084233780092</c:v>
                </c:pt>
                <c:pt idx="18">
                  <c:v>1.0587651128576319</c:v>
                </c:pt>
                <c:pt idx="19">
                  <c:v>1.258704240961416</c:v>
                </c:pt>
                <c:pt idx="20">
                  <c:v>1.2980012995414076</c:v>
                </c:pt>
                <c:pt idx="21">
                  <c:v>1.0545763253565579</c:v>
                </c:pt>
                <c:pt idx="22">
                  <c:v>0.96745985033212811</c:v>
                </c:pt>
                <c:pt idx="23">
                  <c:v>1.6058536881882743</c:v>
                </c:pt>
                <c:pt idx="24">
                  <c:v>1.2068045928220512</c:v>
                </c:pt>
                <c:pt idx="25">
                  <c:v>1.3426218099209666</c:v>
                </c:pt>
                <c:pt idx="26">
                  <c:v>0.91760667874454704</c:v>
                </c:pt>
                <c:pt idx="27">
                  <c:v>1.1502794944654506</c:v>
                </c:pt>
                <c:pt idx="28">
                  <c:v>0.48809344667850213</c:v>
                </c:pt>
                <c:pt idx="29">
                  <c:v>0.97226701911590163</c:v>
                </c:pt>
                <c:pt idx="30">
                  <c:v>1.0599770588458908</c:v>
                </c:pt>
                <c:pt idx="31">
                  <c:v>0.60381381647599208</c:v>
                </c:pt>
                <c:pt idx="32">
                  <c:v>0.96122965794208892</c:v>
                </c:pt>
                <c:pt idx="33">
                  <c:v>0.52722770706723532</c:v>
                </c:pt>
                <c:pt idx="34">
                  <c:v>2.3611099805452223</c:v>
                </c:pt>
                <c:pt idx="35">
                  <c:v>2.9458793647807249</c:v>
                </c:pt>
                <c:pt idx="36">
                  <c:v>1.6380260764099457</c:v>
                </c:pt>
                <c:pt idx="37">
                  <c:v>1.9340752649704538</c:v>
                </c:pt>
                <c:pt idx="38">
                  <c:v>1.0154750935742229</c:v>
                </c:pt>
                <c:pt idx="39">
                  <c:v>1.4796557145301583</c:v>
                </c:pt>
                <c:pt idx="40">
                  <c:v>0.85351607872887791</c:v>
                </c:pt>
              </c:numCache>
            </c:numRef>
          </c:val>
          <c:extLst>
            <c:ext xmlns:c16="http://schemas.microsoft.com/office/drawing/2014/chart" uri="{C3380CC4-5D6E-409C-BE32-E72D297353CC}">
              <c16:uniqueId val="{00000000-E751-4EF4-9430-F208D924DDA4}"/>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f>Results_Section!$B$103:$AP$103</c:f>
              <c:numCache>
                <c:formatCode>General</c:formatCode>
                <c:ptCount val="41"/>
                <c:pt idx="0">
                  <c:v>0.97894954201715056</c:v>
                </c:pt>
                <c:pt idx="1">
                  <c:v>0.96974369106225755</c:v>
                </c:pt>
                <c:pt idx="2">
                  <c:v>1.0164498385480458</c:v>
                </c:pt>
                <c:pt idx="3">
                  <c:v>0.9965933529720058</c:v>
                </c:pt>
                <c:pt idx="4">
                  <c:v>0.90707794935719299</c:v>
                </c:pt>
                <c:pt idx="5">
                  <c:v>0.9471527914827278</c:v>
                </c:pt>
                <c:pt idx="6">
                  <c:v>0.9794068109040478</c:v>
                </c:pt>
                <c:pt idx="7">
                  <c:v>0.98742811554777155</c:v>
                </c:pt>
                <c:pt idx="8">
                  <c:v>1.0138918267968893</c:v>
                </c:pt>
                <c:pt idx="9">
                  <c:v>0.96549751578078746</c:v>
                </c:pt>
                <c:pt idx="10">
                  <c:v>1.4372349448685329</c:v>
                </c:pt>
                <c:pt idx="11">
                  <c:v>0.9487400779333236</c:v>
                </c:pt>
                <c:pt idx="12">
                  <c:v>0.95580763220752651</c:v>
                </c:pt>
                <c:pt idx="13">
                  <c:v>1.3501095763119986</c:v>
                </c:pt>
                <c:pt idx="14">
                  <c:v>1.0078427636901659</c:v>
                </c:pt>
                <c:pt idx="15">
                  <c:v>0.85986100610826599</c:v>
                </c:pt>
                <c:pt idx="16">
                  <c:v>0.96870595386258618</c:v>
                </c:pt>
                <c:pt idx="17">
                  <c:v>0.95824545425730445</c:v>
                </c:pt>
                <c:pt idx="18">
                  <c:v>1.0324542013825588</c:v>
                </c:pt>
                <c:pt idx="19">
                  <c:v>1.3202619863971674</c:v>
                </c:pt>
                <c:pt idx="20">
                  <c:v>1.2877303035398671</c:v>
                </c:pt>
                <c:pt idx="21">
                  <c:v>1.0178778314889538</c:v>
                </c:pt>
                <c:pt idx="22">
                  <c:v>0.99249682215440627</c:v>
                </c:pt>
                <c:pt idx="23">
                  <c:v>1.2884074415526086</c:v>
                </c:pt>
                <c:pt idx="24">
                  <c:v>0.86313002222553514</c:v>
                </c:pt>
                <c:pt idx="25">
                  <c:v>1.1036626249951516</c:v>
                </c:pt>
                <c:pt idx="26">
                  <c:v>0.89900641302329765</c:v>
                </c:pt>
                <c:pt idx="27">
                  <c:v>1.2071678175512108</c:v>
                </c:pt>
                <c:pt idx="28">
                  <c:v>0.94744419142839931</c:v>
                </c:pt>
                <c:pt idx="29">
                  <c:v>1.3144968886211941</c:v>
                </c:pt>
                <c:pt idx="30">
                  <c:v>1.9581868000469043</c:v>
                </c:pt>
                <c:pt idx="31">
                  <c:v>0.99020121600365874</c:v>
                </c:pt>
                <c:pt idx="32">
                  <c:v>0.93314744759770862</c:v>
                </c:pt>
                <c:pt idx="33">
                  <c:v>0.93805025018001531</c:v>
                </c:pt>
                <c:pt idx="34">
                  <c:v>1.1320401468469421</c:v>
                </c:pt>
                <c:pt idx="35">
                  <c:v>8.0233356655280073</c:v>
                </c:pt>
                <c:pt idx="36">
                  <c:v>2.0574984839296548</c:v>
                </c:pt>
                <c:pt idx="37">
                  <c:v>5.023079763397944</c:v>
                </c:pt>
                <c:pt idx="38">
                  <c:v>1.1788247926035269</c:v>
                </c:pt>
                <c:pt idx="39">
                  <c:v>1.7510538655557661</c:v>
                </c:pt>
                <c:pt idx="40">
                  <c:v>0.98205037000617312</c:v>
                </c:pt>
              </c:numCache>
            </c:numRef>
          </c:val>
          <c:extLst>
            <c:ext xmlns:c16="http://schemas.microsoft.com/office/drawing/2014/chart" uri="{C3380CC4-5D6E-409C-BE32-E72D297353CC}">
              <c16:uniqueId val="{00000001-E751-4EF4-9430-F208D924DDA4}"/>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Results_Section!$B$99:$AP$99</c15:sqref>
                        </c15:formulaRef>
                      </c:ext>
                    </c:extLst>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extLst>
                      <c:ext uri="{02D57815-91ED-43cb-92C2-25804820EDAC}">
                        <c15:formulaRef>
                          <c15:sqref>Results_Section!$B$102:$AP$102</c15:sqref>
                        </c15:formulaRef>
                      </c:ext>
                    </c:extLst>
                    <c:numCache>
                      <c:formatCode>General</c:formatCode>
                      <c:ptCount val="41"/>
                      <c:pt idx="0">
                        <c:v>0.97001120685245545</c:v>
                      </c:pt>
                      <c:pt idx="1">
                        <c:v>0.94914933779574939</c:v>
                      </c:pt>
                      <c:pt idx="2">
                        <c:v>0.98440619084734438</c:v>
                      </c:pt>
                      <c:pt idx="3">
                        <c:v>0.99167163657612378</c:v>
                      </c:pt>
                      <c:pt idx="4">
                        <c:v>0.72997091398092262</c:v>
                      </c:pt>
                      <c:pt idx="5">
                        <c:v>0.89411032242778954</c:v>
                      </c:pt>
                      <c:pt idx="6">
                        <c:v>0.97293386339861099</c:v>
                      </c:pt>
                      <c:pt idx="7">
                        <c:v>0.96997539572601954</c:v>
                      </c:pt>
                      <c:pt idx="8">
                        <c:v>1.0088705666968274</c:v>
                      </c:pt>
                      <c:pt idx="9">
                        <c:v>0.95221461415287456</c:v>
                      </c:pt>
                      <c:pt idx="10">
                        <c:v>1.3436004565492834</c:v>
                      </c:pt>
                      <c:pt idx="11">
                        <c:v>0.70267763506037417</c:v>
                      </c:pt>
                      <c:pt idx="12">
                        <c:v>0.92636510063013355</c:v>
                      </c:pt>
                      <c:pt idx="13">
                        <c:v>1.170347143696657</c:v>
                      </c:pt>
                      <c:pt idx="14">
                        <c:v>0.96385710492352306</c:v>
                      </c:pt>
                      <c:pt idx="15">
                        <c:v>0.88725014155613691</c:v>
                      </c:pt>
                      <c:pt idx="16">
                        <c:v>0.9550057815142442</c:v>
                      </c:pt>
                      <c:pt idx="17">
                        <c:v>0.8794903476241297</c:v>
                      </c:pt>
                      <c:pt idx="18">
                        <c:v>1.0105889305536966</c:v>
                      </c:pt>
                      <c:pt idx="19">
                        <c:v>1.2181080713868975</c:v>
                      </c:pt>
                      <c:pt idx="20">
                        <c:v>1.2744782047756824</c:v>
                      </c:pt>
                      <c:pt idx="21">
                        <c:v>1.009811833326675</c:v>
                      </c:pt>
                      <c:pt idx="22">
                        <c:v>0.96881012558054413</c:v>
                      </c:pt>
                      <c:pt idx="23">
                        <c:v>1.2360749490917564</c:v>
                      </c:pt>
                      <c:pt idx="24">
                        <c:v>0.84111615886307234</c:v>
                      </c:pt>
                      <c:pt idx="25">
                        <c:v>1.0403520664695189</c:v>
                      </c:pt>
                      <c:pt idx="26">
                        <c:v>0.84443355667951336</c:v>
                      </c:pt>
                      <c:pt idx="27">
                        <c:v>1.0740989586062175</c:v>
                      </c:pt>
                      <c:pt idx="28">
                        <c:v>0.50752291668374505</c:v>
                      </c:pt>
                      <c:pt idx="29">
                        <c:v>1.0029273552735172</c:v>
                      </c:pt>
                      <c:pt idx="30">
                        <c:v>1.5643043204633444</c:v>
                      </c:pt>
                      <c:pt idx="31">
                        <c:v>0.79139161871321684</c:v>
                      </c:pt>
                      <c:pt idx="32">
                        <c:v>0.93809866050282154</c:v>
                      </c:pt>
                      <c:pt idx="33">
                        <c:v>0.71832506518546191</c:v>
                      </c:pt>
                      <c:pt idx="34">
                        <c:v>1.1337902628430023</c:v>
                      </c:pt>
                      <c:pt idx="35">
                        <c:v>4.0223537919721553</c:v>
                      </c:pt>
                      <c:pt idx="36">
                        <c:v>1.484951485748939</c:v>
                      </c:pt>
                      <c:pt idx="37">
                        <c:v>2.6723963788448915</c:v>
                      </c:pt>
                      <c:pt idx="38">
                        <c:v>1.0405239940910076</c:v>
                      </c:pt>
                      <c:pt idx="39">
                        <c:v>1.4080542332909713</c:v>
                      </c:pt>
                      <c:pt idx="40">
                        <c:v>0.90494262600207465</c:v>
                      </c:pt>
                    </c:numCache>
                  </c:numRef>
                </c:val>
                <c:extLst>
                  <c:ext xmlns:c16="http://schemas.microsoft.com/office/drawing/2014/chart" uri="{C3380CC4-5D6E-409C-BE32-E72D297353CC}">
                    <c16:uniqueId val="{00000003-E751-4EF4-9430-F208D924DDA4}"/>
                  </c:ext>
                </c:extLst>
              </c15:ser>
            </c15:filteredBarSeries>
          </c:ext>
        </c:extLst>
      </c:barChart>
      <c:catAx>
        <c:axId val="884316192"/>
        <c:scaling>
          <c:orientation val="minMax"/>
        </c:scaling>
        <c:delete val="1"/>
        <c:axPos val="b"/>
        <c:numFmt formatCode="General" sourceLinked="1"/>
        <c:majorTickMark val="none"/>
        <c:minorTickMark val="none"/>
        <c:tickLblPos val="nextTo"/>
        <c:crossAx val="884308320"/>
        <c:crosses val="autoZero"/>
        <c:auto val="1"/>
        <c:lblAlgn val="ctr"/>
        <c:lblOffset val="100"/>
        <c:noMultiLvlLbl val="0"/>
      </c:catAx>
      <c:valAx>
        <c:axId val="884308320"/>
        <c:scaling>
          <c:orientation val="minMax"/>
          <c:max val="4"/>
        </c:scaling>
        <c:delete val="1"/>
        <c:axPos val="l"/>
        <c:numFmt formatCode="General" sourceLinked="1"/>
        <c:majorTickMark val="none"/>
        <c:minorTickMark val="none"/>
        <c:tickLblPos val="nextTo"/>
        <c:crossAx val="8843161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B02C91-06C9-4275-BC20-2F1CDCDD07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048EFD-6BF8-43A4-9832-5F1A284D2B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0E0917-6050-4F40-8FD2-4855B9AB65D1}" type="datetimeFigureOut">
              <a:rPr lang="en-US" smtClean="0"/>
              <a:t>2/8/2021</a:t>
            </a:fld>
            <a:endParaRPr lang="en-US"/>
          </a:p>
        </p:txBody>
      </p:sp>
      <p:sp>
        <p:nvSpPr>
          <p:cNvPr id="4" name="Footer Placeholder 3">
            <a:extLst>
              <a:ext uri="{FF2B5EF4-FFF2-40B4-BE49-F238E27FC236}">
                <a16:creationId xmlns:a16="http://schemas.microsoft.com/office/drawing/2014/main" id="{E62C264A-20DD-4212-AED0-4D83959A14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1E134D-69D7-4A0D-B20F-2F5FB48A2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D4CBE-4886-4408-8C65-53B45F08D532}" type="slidenum">
              <a:rPr lang="en-US" smtClean="0"/>
              <a:t>‹#›</a:t>
            </a:fld>
            <a:endParaRPr lang="en-US"/>
          </a:p>
        </p:txBody>
      </p:sp>
    </p:spTree>
    <p:extLst>
      <p:ext uri="{BB962C8B-B14F-4D97-AF65-F5344CB8AC3E}">
        <p14:creationId xmlns:p14="http://schemas.microsoft.com/office/powerpoint/2010/main" val="1965975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338332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4113541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12</a:t>
            </a:fld>
            <a:endParaRPr lang="en-US"/>
          </a:p>
        </p:txBody>
      </p:sp>
    </p:spTree>
    <p:extLst>
      <p:ext uri="{BB962C8B-B14F-4D97-AF65-F5344CB8AC3E}">
        <p14:creationId xmlns:p14="http://schemas.microsoft.com/office/powerpoint/2010/main" val="234362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1134132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3979440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2401319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1140422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631332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336699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4109598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2</a:t>
            </a:fld>
            <a:endParaRPr lang="en-US"/>
          </a:p>
        </p:txBody>
      </p:sp>
    </p:spTree>
    <p:extLst>
      <p:ext uri="{BB962C8B-B14F-4D97-AF65-F5344CB8AC3E}">
        <p14:creationId xmlns:p14="http://schemas.microsoft.com/office/powerpoint/2010/main" val="3878961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3953348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1183749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3963275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23</a:t>
            </a:fld>
            <a:endParaRPr lang="en-US"/>
          </a:p>
        </p:txBody>
      </p:sp>
    </p:spTree>
    <p:extLst>
      <p:ext uri="{BB962C8B-B14F-4D97-AF65-F5344CB8AC3E}">
        <p14:creationId xmlns:p14="http://schemas.microsoft.com/office/powerpoint/2010/main" val="286666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24</a:t>
            </a:fld>
            <a:endParaRPr lang="en-US"/>
          </a:p>
        </p:txBody>
      </p:sp>
    </p:spTree>
    <p:extLst>
      <p:ext uri="{BB962C8B-B14F-4D97-AF65-F5344CB8AC3E}">
        <p14:creationId xmlns:p14="http://schemas.microsoft.com/office/powerpoint/2010/main" val="2958332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25</a:t>
            </a:fld>
            <a:endParaRPr lang="en-US"/>
          </a:p>
        </p:txBody>
      </p:sp>
    </p:spTree>
    <p:extLst>
      <p:ext uri="{BB962C8B-B14F-4D97-AF65-F5344CB8AC3E}">
        <p14:creationId xmlns:p14="http://schemas.microsoft.com/office/powerpoint/2010/main" val="316857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191500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302126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72546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403128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u="none"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279786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135864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131304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7369AA69-52B6-40F7-8F37-2445994FCB56}" type="datetime1">
              <a:rPr lang="en-US" smtClean="0"/>
              <a:t>2/8/2021</a:t>
            </a:fld>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91033900-97A3-4B5B-83EF-A7718BD217F7}" type="datetime1">
              <a:rPr lang="en-US" smtClean="0"/>
              <a:t>2/8/2021</a:t>
            </a:fld>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ulleted List &amp; Description">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F4AB32-A871-D445-A617-12BDB624CA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368342" y="6467047"/>
            <a:ext cx="607178" cy="145694"/>
          </a:xfrm>
          <a:prstGeom prst="rect">
            <a:avLst/>
          </a:prstGeom>
        </p:spPr>
      </p:pic>
      <p:sp>
        <p:nvSpPr>
          <p:cNvPr id="18" name="Slide Number Placeholder 7">
            <a:extLst>
              <a:ext uri="{FF2B5EF4-FFF2-40B4-BE49-F238E27FC236}">
                <a16:creationId xmlns:a16="http://schemas.microsoft.com/office/drawing/2014/main" id="{A100F1BA-FE3D-744C-96E3-6B551FE1166C}"/>
              </a:ext>
            </a:extLst>
          </p:cNvPr>
          <p:cNvSpPr txBox="1">
            <a:spLocks/>
          </p:cNvSpPr>
          <p:nvPr/>
        </p:nvSpPr>
        <p:spPr>
          <a:xfrm>
            <a:off x="165204" y="6442744"/>
            <a:ext cx="345990" cy="204829"/>
          </a:xfrm>
          <a:prstGeom prst="rect">
            <a:avLst/>
          </a:prstGeom>
        </p:spPr>
        <p:txBody>
          <a:bodyPr vert="horz" lIns="81280" tIns="40640" rIns="81280" bIns="4064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z="711" smtClean="0">
                <a:solidFill>
                  <a:schemeClr val="accent6">
                    <a:lumMod val="50000"/>
                    <a:lumOff val="50000"/>
                  </a:schemeClr>
                </a:solidFill>
              </a:rPr>
              <a:pPr/>
              <a:t>‹#›</a:t>
            </a:fld>
            <a:endParaRPr lang="en-US" sz="711" dirty="0">
              <a:solidFill>
                <a:schemeClr val="accent6">
                  <a:lumMod val="50000"/>
                  <a:lumOff val="50000"/>
                </a:schemeClr>
              </a:solidFill>
            </a:endParaRPr>
          </a:p>
        </p:txBody>
      </p:sp>
      <p:cxnSp>
        <p:nvCxnSpPr>
          <p:cNvPr id="19" name="Straight Connector 18">
            <a:extLst>
              <a:ext uri="{FF2B5EF4-FFF2-40B4-BE49-F238E27FC236}">
                <a16:creationId xmlns:a16="http://schemas.microsoft.com/office/drawing/2014/main" id="{8A3D588C-0B53-B540-B647-D8E5AA61A9ED}"/>
              </a:ext>
            </a:extLst>
          </p:cNvPr>
          <p:cNvCxnSpPr>
            <a:cxnSpLocks/>
          </p:cNvCxnSpPr>
          <p:nvPr/>
        </p:nvCxnSpPr>
        <p:spPr>
          <a:xfrm>
            <a:off x="0" y="160151"/>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C1A766-7F70-634B-AD08-7C0432CA9F77}"/>
              </a:ext>
            </a:extLst>
          </p:cNvPr>
          <p:cNvCxnSpPr>
            <a:cxnSpLocks/>
          </p:cNvCxnSpPr>
          <p:nvPr/>
        </p:nvCxnSpPr>
        <p:spPr>
          <a:xfrm>
            <a:off x="0" y="6693686"/>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224D2590-BF05-0146-BD80-3091FEDD6A64}"/>
              </a:ext>
            </a:extLst>
          </p:cNvPr>
          <p:cNvSpPr>
            <a:spLocks noGrp="1"/>
          </p:cNvSpPr>
          <p:nvPr>
            <p:ph type="body" sz="quarter" idx="10"/>
          </p:nvPr>
        </p:nvSpPr>
        <p:spPr>
          <a:xfrm>
            <a:off x="391238" y="1695268"/>
            <a:ext cx="11409528" cy="4500816"/>
          </a:xfrm>
        </p:spPr>
        <p:txBody>
          <a:bodyPr>
            <a:normAutofit/>
          </a:bodyPr>
          <a:lstStyle>
            <a:lvl1pPr marL="406405" marR="0" indent="-406405" algn="l" defTabSz="812810" rtl="0" eaLnBrk="1" fontAlgn="auto" latinLnBrk="0" hangingPunct="1">
              <a:lnSpc>
                <a:spcPct val="90000"/>
              </a:lnSpc>
              <a:spcBef>
                <a:spcPts val="889"/>
              </a:spcBef>
              <a:spcAft>
                <a:spcPts val="0"/>
              </a:spcAft>
              <a:buClr>
                <a:schemeClr val="tx1">
                  <a:lumMod val="85000"/>
                </a:schemeClr>
              </a:buClr>
              <a:buSzTx/>
              <a:buFont typeface="Arial" panose="020B0604020202020204" pitchFamily="34" charset="0"/>
              <a:buChar char="•"/>
              <a:tabLst/>
              <a:defRPr sz="2133"/>
            </a:lvl1pPr>
            <a:lvl2pPr marL="711209" indent="-304804">
              <a:buFont typeface="Arial" panose="020B0604020202020204" pitchFamily="34" charset="0"/>
              <a:buChar char="•"/>
              <a:defRPr/>
            </a:lvl2pPr>
            <a:lvl3pPr marL="1117614" indent="-304804">
              <a:buFont typeface="Arial" panose="020B0604020202020204" pitchFamily="34" charset="0"/>
              <a:buChar char="•"/>
              <a:defRPr/>
            </a:lvl3pPr>
            <a:lvl4pPr marL="1473218" indent="-254003">
              <a:buFont typeface="Arial" panose="020B0604020202020204" pitchFamily="34" charset="0"/>
              <a:buChar char="•"/>
              <a:defRPr/>
            </a:lvl4pPr>
            <a:lvl5pPr marL="1879623" indent="-254003">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id="{177BDB90-1E59-074D-9825-03BCAD17A2E7}"/>
              </a:ext>
            </a:extLst>
          </p:cNvPr>
          <p:cNvSpPr>
            <a:spLocks noGrp="1"/>
          </p:cNvSpPr>
          <p:nvPr>
            <p:ph type="title"/>
          </p:nvPr>
        </p:nvSpPr>
        <p:spPr>
          <a:xfrm>
            <a:off x="391237" y="447260"/>
            <a:ext cx="11409528" cy="1041171"/>
          </a:xfrm>
          <a:prstGeom prst="rect">
            <a:avLst/>
          </a:prstGeom>
        </p:spPr>
        <p:txBody>
          <a:bodyPr>
            <a:normAutofit/>
          </a:bodyPr>
          <a:lstStyle>
            <a:lvl1pPr>
              <a:defRPr sz="3556" b="1"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6896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22280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46631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176337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699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27997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FE67A0F2-C572-4015-8BFC-2BF8BB9FDD65}" type="datetime1">
              <a:rPr lang="en-US" smtClean="0"/>
              <a:t>2/8/2021</a:t>
            </a:fld>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7FD45-D83E-4803-A992-92BD30DEE2B2}" type="datetime1">
              <a:rPr lang="en-US" smtClean="0"/>
              <a:t>2/8/2021</a:t>
            </a:fld>
            <a:endParaRPr lang="en-US"/>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03129-507B-4614-B9A3-0DA3CA2AC85C}" type="datetime1">
              <a:rPr lang="en-US" smtClean="0"/>
              <a:t>2/8/2021</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4DA2D4BD-58A2-4A78-8E14-DB79698CB7F8}" type="datetime1">
              <a:rPr lang="en-US" smtClean="0"/>
              <a:t>2/8/2021</a:t>
            </a:fld>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EF7CB-51EC-4D8A-8AE1-BA5E952DE26D}" type="datetime1">
              <a:rPr lang="en-US" smtClean="0"/>
              <a:t>2/8/2021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C7667FE-E100-4123-90D8-162381CF6880}" type="datetime1">
              <a:rPr lang="en-US" smtClean="0"/>
              <a:t>2/8/2021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E585F48-B2E6-40D1-ABC6-A2F44D6E28F2}" type="datetime1">
              <a:rPr lang="en-US" smtClean="0"/>
              <a:t>2/8/2021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D8E29-2727-42D6-8A86-727D6984C4B1}" type="datetime1">
              <a:rPr lang="en-US" smtClean="0"/>
              <a:t>2/8/2021</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FBC30879-3482-4B6F-A328-A608F1381A26}" type="datetime1">
              <a:rPr lang="en-US" smtClean="0"/>
              <a:t>2/8/2021</a:t>
            </a:fld>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massemibrahim.github.io/"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6.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12.png"/><Relationship Id="rId5" Type="http://schemas.openxmlformats.org/officeDocument/2006/relationships/image" Target="../media/image17.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8.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1.jpg"/><Relationship Id="rId13" Type="http://schemas.openxmlformats.org/officeDocument/2006/relationships/image" Target="../media/image12.png"/><Relationship Id="rId18"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image" Target="../media/image20.jpg"/><Relationship Id="rId12" Type="http://schemas.openxmlformats.org/officeDocument/2006/relationships/image" Target="../media/image17.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18.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222069" y="935659"/>
            <a:ext cx="11747863" cy="1558979"/>
          </a:xfrm>
        </p:spPr>
        <p:txBody>
          <a:bodyPr anchor="ctr">
            <a:noAutofit/>
          </a:bodyPr>
          <a:lstStyle/>
          <a:p>
            <a:r>
              <a:rPr lang="en-US" sz="4800" b="1" dirty="0">
                <a:latin typeface="Arial" panose="020B0604020202020204" pitchFamily="34" charset="0"/>
                <a:cs typeface="Arial" panose="020B0604020202020204" pitchFamily="34" charset="0"/>
              </a:rPr>
              <a:t>Analyzing and Leveraging Decoupled L1 Caches in GPUs</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2494639"/>
            <a:ext cx="10999694" cy="2082586"/>
          </a:xfrm>
        </p:spPr>
        <p:txBody>
          <a:bodyPr anchor="ctr">
            <a:noAutofit/>
          </a:bodyPr>
          <a:lstStyle/>
          <a:p>
            <a:pPr algn="ctr"/>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Onur Kayiran, Yasuko Eckert, Gabriel H. Loh, Adwait Jog</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9464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27">
            <a:extLst>
              <a:ext uri="{FF2B5EF4-FFF2-40B4-BE49-F238E27FC236}">
                <a16:creationId xmlns:a16="http://schemas.microsoft.com/office/drawing/2014/main" id="{B6378D32-3440-483C-B085-8EE7F79B50E1}"/>
              </a:ext>
            </a:extLst>
          </p:cNvPr>
          <p:cNvSpPr txBox="1"/>
          <p:nvPr/>
        </p:nvSpPr>
        <p:spPr>
          <a:xfrm>
            <a:off x="9643700" y="1531335"/>
            <a:ext cx="87235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n-2</a:t>
            </a:r>
          </a:p>
        </p:txBody>
      </p:sp>
      <p:sp>
        <p:nvSpPr>
          <p:cNvPr id="129" name="TextBox 128">
            <a:extLst>
              <a:ext uri="{FF2B5EF4-FFF2-40B4-BE49-F238E27FC236}">
                <a16:creationId xmlns:a16="http://schemas.microsoft.com/office/drawing/2014/main" id="{3AF86639-F204-46FC-9569-D307602C4652}"/>
              </a:ext>
            </a:extLst>
          </p:cNvPr>
          <p:cNvSpPr txBox="1"/>
          <p:nvPr/>
        </p:nvSpPr>
        <p:spPr>
          <a:xfrm>
            <a:off x="10528064" y="1523648"/>
            <a:ext cx="87235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n-1</a:t>
            </a:r>
          </a:p>
        </p:txBody>
      </p:sp>
      <p:sp>
        <p:nvSpPr>
          <p:cNvPr id="118" name="TextBox 117">
            <a:extLst>
              <a:ext uri="{FF2B5EF4-FFF2-40B4-BE49-F238E27FC236}">
                <a16:creationId xmlns:a16="http://schemas.microsoft.com/office/drawing/2014/main" id="{B908A9DB-5323-4AB4-B3D9-29A8CAD41148}"/>
              </a:ext>
            </a:extLst>
          </p:cNvPr>
          <p:cNvSpPr txBox="1"/>
          <p:nvPr/>
        </p:nvSpPr>
        <p:spPr>
          <a:xfrm>
            <a:off x="820292" y="1526879"/>
            <a:ext cx="813043"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0</a:t>
            </a:r>
          </a:p>
        </p:txBody>
      </p:sp>
      <p:sp>
        <p:nvSpPr>
          <p:cNvPr id="119" name="TextBox 118">
            <a:extLst>
              <a:ext uri="{FF2B5EF4-FFF2-40B4-BE49-F238E27FC236}">
                <a16:creationId xmlns:a16="http://schemas.microsoft.com/office/drawing/2014/main" id="{845D5D44-9ED5-4D42-A8EE-522C79D64849}"/>
              </a:ext>
            </a:extLst>
          </p:cNvPr>
          <p:cNvSpPr txBox="1"/>
          <p:nvPr/>
        </p:nvSpPr>
        <p:spPr>
          <a:xfrm>
            <a:off x="1718422" y="1525443"/>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1</a:t>
            </a:r>
          </a:p>
        </p:txBody>
      </p:sp>
      <p:sp>
        <p:nvSpPr>
          <p:cNvPr id="120" name="TextBox 119">
            <a:extLst>
              <a:ext uri="{FF2B5EF4-FFF2-40B4-BE49-F238E27FC236}">
                <a16:creationId xmlns:a16="http://schemas.microsoft.com/office/drawing/2014/main" id="{D44CBF8C-322D-452D-ACD5-9D450EFDD8FD}"/>
              </a:ext>
            </a:extLst>
          </p:cNvPr>
          <p:cNvSpPr txBox="1"/>
          <p:nvPr/>
        </p:nvSpPr>
        <p:spPr>
          <a:xfrm>
            <a:off x="2607711" y="1525443"/>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2</a:t>
            </a:r>
          </a:p>
        </p:txBody>
      </p:sp>
      <p:sp>
        <p:nvSpPr>
          <p:cNvPr id="121" name="TextBox 120">
            <a:extLst>
              <a:ext uri="{FF2B5EF4-FFF2-40B4-BE49-F238E27FC236}">
                <a16:creationId xmlns:a16="http://schemas.microsoft.com/office/drawing/2014/main" id="{85550516-FD26-4530-A470-D2D7753DC203}"/>
              </a:ext>
            </a:extLst>
          </p:cNvPr>
          <p:cNvSpPr txBox="1"/>
          <p:nvPr/>
        </p:nvSpPr>
        <p:spPr>
          <a:xfrm>
            <a:off x="3489034" y="1531461"/>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3</a:t>
            </a:r>
          </a:p>
        </p:txBody>
      </p:sp>
      <p:sp>
        <p:nvSpPr>
          <p:cNvPr id="18" name="Cloud 17">
            <a:extLst>
              <a:ext uri="{FF2B5EF4-FFF2-40B4-BE49-F238E27FC236}">
                <a16:creationId xmlns:a16="http://schemas.microsoft.com/office/drawing/2014/main" id="{5C3961A5-45D0-4079-A3C5-9190BDB94F93}"/>
              </a:ext>
            </a:extLst>
          </p:cNvPr>
          <p:cNvSpPr/>
          <p:nvPr/>
        </p:nvSpPr>
        <p:spPr>
          <a:xfrm>
            <a:off x="609600" y="31796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a:bodyPr>
          <a:lstStyle/>
          <a:p>
            <a:r>
              <a:rPr lang="en-US" dirty="0"/>
              <a:t>Shared L1 Caches</a:t>
            </a:r>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10</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cxnSpLocks/>
            <a:stCxn id="23" idx="2"/>
          </p:cNvCxnSpPr>
          <p:nvPr/>
        </p:nvCxnSpPr>
        <p:spPr>
          <a:xfrm>
            <a:off x="5653346"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6143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6143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6143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6143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6143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6143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6143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6143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6143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544793"/>
            <a:ext cx="0" cy="8116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697195"/>
            <a:ext cx="0"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697195"/>
            <a:ext cx="4384"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658979"/>
            <a:ext cx="4381" cy="69741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079EF6E-94B7-4EDB-809B-9425A4E22837}"/>
              </a:ext>
            </a:extLst>
          </p:cNvPr>
          <p:cNvSpPr/>
          <p:nvPr/>
        </p:nvSpPr>
        <p:spPr>
          <a:xfrm>
            <a:off x="184511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356393"/>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122" name="TextBox 121">
            <a:extLst>
              <a:ext uri="{FF2B5EF4-FFF2-40B4-BE49-F238E27FC236}">
                <a16:creationId xmlns:a16="http://schemas.microsoft.com/office/drawing/2014/main" id="{FB77DBC7-703B-431F-8016-576BFC637B99}"/>
              </a:ext>
            </a:extLst>
          </p:cNvPr>
          <p:cNvSpPr txBox="1"/>
          <p:nvPr/>
        </p:nvSpPr>
        <p:spPr>
          <a:xfrm>
            <a:off x="4600886" y="1525442"/>
            <a:ext cx="325731" cy="261610"/>
          </a:xfrm>
          <a:prstGeom prst="rect">
            <a:avLst/>
          </a:prstGeom>
          <a:noFill/>
        </p:spPr>
        <p:txBody>
          <a:bodyPr wrap="none" rtlCol="0">
            <a:spAutoFit/>
          </a:bodyPr>
          <a:lstStyle/>
          <a:p>
            <a:pPr algn="ctr"/>
            <a:r>
              <a:rPr lang="en-US" sz="1100" dirty="0"/>
              <a:t>…</a:t>
            </a:r>
            <a:endParaRPr lang="en-US" sz="1100" baseline="-25000" dirty="0"/>
          </a:p>
        </p:txBody>
      </p:sp>
      <p:sp>
        <p:nvSpPr>
          <p:cNvPr id="123" name="TextBox 122">
            <a:extLst>
              <a:ext uri="{FF2B5EF4-FFF2-40B4-BE49-F238E27FC236}">
                <a16:creationId xmlns:a16="http://schemas.microsoft.com/office/drawing/2014/main" id="{D5FBBA91-9310-49AB-8C94-B21135722BD9}"/>
              </a:ext>
            </a:extLst>
          </p:cNvPr>
          <p:cNvSpPr txBox="1"/>
          <p:nvPr/>
        </p:nvSpPr>
        <p:spPr>
          <a:xfrm>
            <a:off x="5512623" y="1525190"/>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4" name="TextBox 123">
            <a:extLst>
              <a:ext uri="{FF2B5EF4-FFF2-40B4-BE49-F238E27FC236}">
                <a16:creationId xmlns:a16="http://schemas.microsoft.com/office/drawing/2014/main" id="{7064F3F4-5200-46FC-B331-E03B04677AB5}"/>
              </a:ext>
            </a:extLst>
          </p:cNvPr>
          <p:cNvSpPr txBox="1"/>
          <p:nvPr/>
        </p:nvSpPr>
        <p:spPr>
          <a:xfrm>
            <a:off x="6397929" y="1523754"/>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5" name="TextBox 124">
            <a:extLst>
              <a:ext uri="{FF2B5EF4-FFF2-40B4-BE49-F238E27FC236}">
                <a16:creationId xmlns:a16="http://schemas.microsoft.com/office/drawing/2014/main" id="{3DA5E6A4-137F-4B3C-B331-B47A0E7BC5A3}"/>
              </a:ext>
            </a:extLst>
          </p:cNvPr>
          <p:cNvSpPr txBox="1"/>
          <p:nvPr/>
        </p:nvSpPr>
        <p:spPr>
          <a:xfrm>
            <a:off x="7287218" y="1523754"/>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6" name="TextBox 125">
            <a:extLst>
              <a:ext uri="{FF2B5EF4-FFF2-40B4-BE49-F238E27FC236}">
                <a16:creationId xmlns:a16="http://schemas.microsoft.com/office/drawing/2014/main" id="{A86F6D77-A287-44A0-B25F-3F774C996CBF}"/>
              </a:ext>
            </a:extLst>
          </p:cNvPr>
          <p:cNvSpPr txBox="1"/>
          <p:nvPr/>
        </p:nvSpPr>
        <p:spPr>
          <a:xfrm>
            <a:off x="8168541" y="1529772"/>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7" name="TextBox 126">
            <a:extLst>
              <a:ext uri="{FF2B5EF4-FFF2-40B4-BE49-F238E27FC236}">
                <a16:creationId xmlns:a16="http://schemas.microsoft.com/office/drawing/2014/main" id="{C6DB2220-7B48-4E88-A2AF-02ECE56B660A}"/>
              </a:ext>
            </a:extLst>
          </p:cNvPr>
          <p:cNvSpPr txBox="1"/>
          <p:nvPr/>
        </p:nvSpPr>
        <p:spPr>
          <a:xfrm>
            <a:off x="9049561" y="1523753"/>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30" name="TextBox 129">
            <a:extLst>
              <a:ext uri="{FF2B5EF4-FFF2-40B4-BE49-F238E27FC236}">
                <a16:creationId xmlns:a16="http://schemas.microsoft.com/office/drawing/2014/main" id="{03976D81-562E-4D44-92D8-3A0812F8CC12}"/>
              </a:ext>
            </a:extLst>
          </p:cNvPr>
          <p:cNvSpPr txBox="1"/>
          <p:nvPr/>
        </p:nvSpPr>
        <p:spPr>
          <a:xfrm>
            <a:off x="5827223" y="628670"/>
            <a:ext cx="4609882" cy="461665"/>
          </a:xfrm>
          <a:prstGeom prst="rect">
            <a:avLst/>
          </a:prstGeom>
          <a:noFill/>
        </p:spPr>
        <p:txBody>
          <a:bodyPr wrap="square" rtlCol="0" anchor="ctr">
            <a:spAutoFit/>
          </a:bodyPr>
          <a:lstStyle/>
          <a:p>
            <a:pPr algn="ctr"/>
            <a:r>
              <a:rPr lang="en-US" sz="2400" b="1" dirty="0">
                <a:solidFill>
                  <a:srgbClr val="00B050"/>
                </a:solidFill>
              </a:rPr>
              <a:t>Replication Eliminated!</a:t>
            </a:r>
          </a:p>
        </p:txBody>
      </p:sp>
      <p:sp>
        <p:nvSpPr>
          <p:cNvPr id="131" name="TextBox 130">
            <a:extLst>
              <a:ext uri="{FF2B5EF4-FFF2-40B4-BE49-F238E27FC236}">
                <a16:creationId xmlns:a16="http://schemas.microsoft.com/office/drawing/2014/main" id="{DA26227F-2F17-4877-BFD7-E19EA70EEEE0}"/>
              </a:ext>
            </a:extLst>
          </p:cNvPr>
          <p:cNvSpPr txBox="1"/>
          <p:nvPr/>
        </p:nvSpPr>
        <p:spPr>
          <a:xfrm>
            <a:off x="2167777" y="3548996"/>
            <a:ext cx="786695" cy="307777"/>
          </a:xfrm>
          <a:prstGeom prst="rect">
            <a:avLst/>
          </a:prstGeom>
          <a:noFill/>
        </p:spPr>
        <p:txBody>
          <a:bodyPr vert="horz" wrap="square" rtlCol="0" anchor="ctr">
            <a:spAutoFit/>
          </a:bodyPr>
          <a:lstStyle/>
          <a:p>
            <a:pPr algn="ctr"/>
            <a:r>
              <a:rPr lang="en-US" sz="1400" b="1" dirty="0"/>
              <a:t>Reply</a:t>
            </a:r>
          </a:p>
        </p:txBody>
      </p:sp>
      <p:cxnSp>
        <p:nvCxnSpPr>
          <p:cNvPr id="132" name="Connector: Elbow 131">
            <a:extLst>
              <a:ext uri="{FF2B5EF4-FFF2-40B4-BE49-F238E27FC236}">
                <a16:creationId xmlns:a16="http://schemas.microsoft.com/office/drawing/2014/main" id="{C10246D4-CD73-48F9-BD1A-BF14A43F4260}"/>
              </a:ext>
            </a:extLst>
          </p:cNvPr>
          <p:cNvCxnSpPr>
            <a:cxnSpLocks/>
            <a:stCxn id="46" idx="2"/>
            <a:endCxn id="49" idx="2"/>
          </p:cNvCxnSpPr>
          <p:nvPr/>
        </p:nvCxnSpPr>
        <p:spPr>
          <a:xfrm rot="16200000" flipH="1">
            <a:off x="2554775" y="2171703"/>
            <a:ext cx="12700" cy="885306"/>
          </a:xfrm>
          <a:prstGeom prst="bentConnector3">
            <a:avLst>
              <a:gd name="adj1" fmla="val 9691197"/>
            </a:avLst>
          </a:prstGeom>
          <a:ln w="38100">
            <a:solidFill>
              <a:srgbClr val="00B050"/>
            </a:solidFill>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703D77E2-B34A-4131-AFAB-A33646A6D036}"/>
              </a:ext>
            </a:extLst>
          </p:cNvPr>
          <p:cNvSpPr txBox="1"/>
          <p:nvPr/>
        </p:nvSpPr>
        <p:spPr>
          <a:xfrm>
            <a:off x="2074897" y="3548996"/>
            <a:ext cx="921177" cy="307777"/>
          </a:xfrm>
          <a:prstGeom prst="rect">
            <a:avLst/>
          </a:prstGeom>
          <a:noFill/>
        </p:spPr>
        <p:txBody>
          <a:bodyPr vert="horz" wrap="square" rtlCol="0" anchor="ctr">
            <a:spAutoFit/>
          </a:bodyPr>
          <a:lstStyle/>
          <a:p>
            <a:pPr algn="ctr"/>
            <a:r>
              <a:rPr lang="en-US" sz="1400" b="1" dirty="0"/>
              <a:t>Request</a:t>
            </a:r>
          </a:p>
        </p:txBody>
      </p:sp>
      <p:cxnSp>
        <p:nvCxnSpPr>
          <p:cNvPr id="134" name="Connector: Elbow 133">
            <a:extLst>
              <a:ext uri="{FF2B5EF4-FFF2-40B4-BE49-F238E27FC236}">
                <a16:creationId xmlns:a16="http://schemas.microsoft.com/office/drawing/2014/main" id="{29A08513-A5F6-4C2C-9E78-B88F58F3FBD9}"/>
              </a:ext>
            </a:extLst>
          </p:cNvPr>
          <p:cNvCxnSpPr>
            <a:cxnSpLocks/>
            <a:stCxn id="46" idx="2"/>
            <a:endCxn id="49" idx="2"/>
          </p:cNvCxnSpPr>
          <p:nvPr/>
        </p:nvCxnSpPr>
        <p:spPr>
          <a:xfrm rot="16200000" flipH="1">
            <a:off x="2554775" y="2171703"/>
            <a:ext cx="12700" cy="885306"/>
          </a:xfrm>
          <a:prstGeom prst="bentConnector3">
            <a:avLst>
              <a:gd name="adj1" fmla="val 9691205"/>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5" name="TextBox 134">
            <a:extLst>
              <a:ext uri="{FF2B5EF4-FFF2-40B4-BE49-F238E27FC236}">
                <a16:creationId xmlns:a16="http://schemas.microsoft.com/office/drawing/2014/main" id="{8D4036DD-EB5C-46B5-AF1E-4F28864C392E}"/>
              </a:ext>
            </a:extLst>
          </p:cNvPr>
          <p:cNvSpPr txBox="1"/>
          <p:nvPr/>
        </p:nvSpPr>
        <p:spPr>
          <a:xfrm>
            <a:off x="1240643" y="2570838"/>
            <a:ext cx="1067628" cy="430887"/>
          </a:xfrm>
          <a:prstGeom prst="rect">
            <a:avLst/>
          </a:prstGeom>
          <a:noFill/>
        </p:spPr>
        <p:txBody>
          <a:bodyPr vert="horz" wrap="square" rtlCol="0" anchor="ctr">
            <a:spAutoFit/>
          </a:bodyPr>
          <a:lstStyle/>
          <a:p>
            <a:pPr algn="ctr"/>
            <a:r>
              <a:rPr lang="en-US" sz="1050" b="1" dirty="0">
                <a:solidFill>
                  <a:srgbClr val="0070C0"/>
                </a:solidFill>
              </a:rPr>
              <a:t>Req.</a:t>
            </a:r>
          </a:p>
          <a:p>
            <a:pPr algn="ctr"/>
            <a:r>
              <a:rPr lang="en-US" sz="1050" b="1" dirty="0">
                <a:solidFill>
                  <a:srgbClr val="0070C0"/>
                </a:solidFill>
              </a:rPr>
              <a:t>Core</a:t>
            </a:r>
          </a:p>
        </p:txBody>
      </p:sp>
      <p:sp>
        <p:nvSpPr>
          <p:cNvPr id="136" name="TextBox 135">
            <a:extLst>
              <a:ext uri="{FF2B5EF4-FFF2-40B4-BE49-F238E27FC236}">
                <a16:creationId xmlns:a16="http://schemas.microsoft.com/office/drawing/2014/main" id="{E750D834-06CC-4A82-8444-9D2F0FA99E2B}"/>
              </a:ext>
            </a:extLst>
          </p:cNvPr>
          <p:cNvSpPr txBox="1"/>
          <p:nvPr/>
        </p:nvSpPr>
        <p:spPr>
          <a:xfrm>
            <a:off x="2865410" y="2589935"/>
            <a:ext cx="921177" cy="415498"/>
          </a:xfrm>
          <a:prstGeom prst="rect">
            <a:avLst/>
          </a:prstGeom>
          <a:noFill/>
        </p:spPr>
        <p:txBody>
          <a:bodyPr vert="horz" wrap="square" rtlCol="0" anchor="ctr">
            <a:spAutoFit/>
          </a:bodyPr>
          <a:lstStyle/>
          <a:p>
            <a:pPr algn="ctr"/>
            <a:r>
              <a:rPr lang="en-US" sz="1050" b="1" dirty="0">
                <a:solidFill>
                  <a:srgbClr val="0070C0"/>
                </a:solidFill>
              </a:rPr>
              <a:t>Home</a:t>
            </a:r>
          </a:p>
          <a:p>
            <a:pPr algn="ctr"/>
            <a:r>
              <a:rPr lang="en-US" sz="1050" b="1" dirty="0">
                <a:solidFill>
                  <a:srgbClr val="0070C0"/>
                </a:solidFill>
              </a:rPr>
              <a:t>Core</a:t>
            </a:r>
          </a:p>
        </p:txBody>
      </p:sp>
      <p:sp>
        <p:nvSpPr>
          <p:cNvPr id="142" name="TextBox 141">
            <a:extLst>
              <a:ext uri="{FF2B5EF4-FFF2-40B4-BE49-F238E27FC236}">
                <a16:creationId xmlns:a16="http://schemas.microsoft.com/office/drawing/2014/main" id="{B63174F1-EA5E-480E-B77F-F478CA824413}"/>
              </a:ext>
            </a:extLst>
          </p:cNvPr>
          <p:cNvSpPr txBox="1"/>
          <p:nvPr/>
        </p:nvSpPr>
        <p:spPr>
          <a:xfrm>
            <a:off x="-53658" y="1890244"/>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Tree>
    <p:extLst>
      <p:ext uri="{BB962C8B-B14F-4D97-AF65-F5344CB8AC3E}">
        <p14:creationId xmlns:p14="http://schemas.microsoft.com/office/powerpoint/2010/main" val="331219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mph" presetSubtype="2" fill="hold" nodeType="withEffect">
                                  <p:stCondLst>
                                    <p:cond delay="0"/>
                                  </p:stCondLst>
                                  <p:childTnLst>
                                    <p:animClr clrSpc="rgb" dir="cw">
                                      <p:cBhvr>
                                        <p:cTn id="90" dur="250" fill="hold"/>
                                        <p:tgtEl>
                                          <p:spTgt spid="24"/>
                                        </p:tgtEl>
                                        <p:attrNameLst>
                                          <p:attrName>fillcolor</p:attrName>
                                        </p:attrNameLst>
                                      </p:cBhvr>
                                      <p:to>
                                        <a:srgbClr val="3399FF"/>
                                      </p:to>
                                    </p:animClr>
                                    <p:set>
                                      <p:cBhvr>
                                        <p:cTn id="91" dur="250" fill="hold"/>
                                        <p:tgtEl>
                                          <p:spTgt spid="24"/>
                                        </p:tgtEl>
                                        <p:attrNameLst>
                                          <p:attrName>fill.type</p:attrName>
                                        </p:attrNameLst>
                                      </p:cBhvr>
                                      <p:to>
                                        <p:strVal val="solid"/>
                                      </p:to>
                                    </p:set>
                                    <p:set>
                                      <p:cBhvr>
                                        <p:cTn id="92" dur="250" fill="hold"/>
                                        <p:tgtEl>
                                          <p:spTgt spid="24"/>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250" fill="hold"/>
                                        <p:tgtEl>
                                          <p:spTgt spid="38"/>
                                        </p:tgtEl>
                                        <p:attrNameLst>
                                          <p:attrName>fillcolor</p:attrName>
                                        </p:attrNameLst>
                                      </p:cBhvr>
                                      <p:to>
                                        <a:srgbClr val="3399FF"/>
                                      </p:to>
                                    </p:animClr>
                                    <p:set>
                                      <p:cBhvr>
                                        <p:cTn id="95" dur="250" fill="hold"/>
                                        <p:tgtEl>
                                          <p:spTgt spid="38"/>
                                        </p:tgtEl>
                                        <p:attrNameLst>
                                          <p:attrName>fill.type</p:attrName>
                                        </p:attrNameLst>
                                      </p:cBhvr>
                                      <p:to>
                                        <p:strVal val="solid"/>
                                      </p:to>
                                    </p:set>
                                    <p:set>
                                      <p:cBhvr>
                                        <p:cTn id="96" dur="250" fill="hold"/>
                                        <p:tgtEl>
                                          <p:spTgt spid="38"/>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250" fill="hold"/>
                                        <p:tgtEl>
                                          <p:spTgt spid="42"/>
                                        </p:tgtEl>
                                        <p:attrNameLst>
                                          <p:attrName>fillcolor</p:attrName>
                                        </p:attrNameLst>
                                      </p:cBhvr>
                                      <p:to>
                                        <a:srgbClr val="3399FF"/>
                                      </p:to>
                                    </p:animClr>
                                    <p:set>
                                      <p:cBhvr>
                                        <p:cTn id="99" dur="250" fill="hold"/>
                                        <p:tgtEl>
                                          <p:spTgt spid="42"/>
                                        </p:tgtEl>
                                        <p:attrNameLst>
                                          <p:attrName>fill.type</p:attrName>
                                        </p:attrNameLst>
                                      </p:cBhvr>
                                      <p:to>
                                        <p:strVal val="solid"/>
                                      </p:to>
                                    </p:set>
                                    <p:set>
                                      <p:cBhvr>
                                        <p:cTn id="100" dur="250" fill="hold"/>
                                        <p:tgtEl>
                                          <p:spTgt spid="42"/>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250" fill="hold"/>
                                        <p:tgtEl>
                                          <p:spTgt spid="50"/>
                                        </p:tgtEl>
                                        <p:attrNameLst>
                                          <p:attrName>fillcolor</p:attrName>
                                        </p:attrNameLst>
                                      </p:cBhvr>
                                      <p:to>
                                        <a:srgbClr val="3399FF"/>
                                      </p:to>
                                    </p:animClr>
                                    <p:set>
                                      <p:cBhvr>
                                        <p:cTn id="103" dur="250" fill="hold"/>
                                        <p:tgtEl>
                                          <p:spTgt spid="50"/>
                                        </p:tgtEl>
                                        <p:attrNameLst>
                                          <p:attrName>fill.type</p:attrName>
                                        </p:attrNameLst>
                                      </p:cBhvr>
                                      <p:to>
                                        <p:strVal val="solid"/>
                                      </p:to>
                                    </p:set>
                                    <p:set>
                                      <p:cBhvr>
                                        <p:cTn id="104" dur="250" fill="hold"/>
                                        <p:tgtEl>
                                          <p:spTgt spid="50"/>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250" fill="hold"/>
                                        <p:tgtEl>
                                          <p:spTgt spid="21"/>
                                        </p:tgtEl>
                                        <p:attrNameLst>
                                          <p:attrName>fillcolor</p:attrName>
                                        </p:attrNameLst>
                                      </p:cBhvr>
                                      <p:to>
                                        <a:srgbClr val="FFFF00"/>
                                      </p:to>
                                    </p:animClr>
                                    <p:set>
                                      <p:cBhvr>
                                        <p:cTn id="107" dur="250" fill="hold"/>
                                        <p:tgtEl>
                                          <p:spTgt spid="21"/>
                                        </p:tgtEl>
                                        <p:attrNameLst>
                                          <p:attrName>fill.type</p:attrName>
                                        </p:attrNameLst>
                                      </p:cBhvr>
                                      <p:to>
                                        <p:strVal val="solid"/>
                                      </p:to>
                                    </p:set>
                                    <p:set>
                                      <p:cBhvr>
                                        <p:cTn id="108" dur="250" fill="hold"/>
                                        <p:tgtEl>
                                          <p:spTgt spid="21"/>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250" fill="hold"/>
                                        <p:tgtEl>
                                          <p:spTgt spid="7"/>
                                        </p:tgtEl>
                                        <p:attrNameLst>
                                          <p:attrName>fillcolor</p:attrName>
                                        </p:attrNameLst>
                                      </p:cBhvr>
                                      <p:to>
                                        <a:srgbClr val="FFFF00"/>
                                      </p:to>
                                    </p:animClr>
                                    <p:set>
                                      <p:cBhvr>
                                        <p:cTn id="111" dur="250" fill="hold"/>
                                        <p:tgtEl>
                                          <p:spTgt spid="7"/>
                                        </p:tgtEl>
                                        <p:attrNameLst>
                                          <p:attrName>fill.type</p:attrName>
                                        </p:attrNameLst>
                                      </p:cBhvr>
                                      <p:to>
                                        <p:strVal val="solid"/>
                                      </p:to>
                                    </p:set>
                                    <p:set>
                                      <p:cBhvr>
                                        <p:cTn id="112" dur="250" fill="hold"/>
                                        <p:tgtEl>
                                          <p:spTgt spid="7"/>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250" fill="hold"/>
                                        <p:tgtEl>
                                          <p:spTgt spid="56"/>
                                        </p:tgtEl>
                                        <p:attrNameLst>
                                          <p:attrName>fillcolor</p:attrName>
                                        </p:attrNameLst>
                                      </p:cBhvr>
                                      <p:to>
                                        <a:srgbClr val="FFFF00"/>
                                      </p:to>
                                    </p:animClr>
                                    <p:set>
                                      <p:cBhvr>
                                        <p:cTn id="115" dur="250" fill="hold"/>
                                        <p:tgtEl>
                                          <p:spTgt spid="56"/>
                                        </p:tgtEl>
                                        <p:attrNameLst>
                                          <p:attrName>fill.type</p:attrName>
                                        </p:attrNameLst>
                                      </p:cBhvr>
                                      <p:to>
                                        <p:strVal val="solid"/>
                                      </p:to>
                                    </p:set>
                                    <p:set>
                                      <p:cBhvr>
                                        <p:cTn id="116" dur="250" fill="hold"/>
                                        <p:tgtEl>
                                          <p:spTgt spid="56"/>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250" fill="hold"/>
                                        <p:tgtEl>
                                          <p:spTgt spid="144"/>
                                        </p:tgtEl>
                                        <p:attrNameLst>
                                          <p:attrName>fillcolor</p:attrName>
                                        </p:attrNameLst>
                                      </p:cBhvr>
                                      <p:to>
                                        <a:srgbClr val="FFFF00"/>
                                      </p:to>
                                    </p:animClr>
                                    <p:set>
                                      <p:cBhvr>
                                        <p:cTn id="119" dur="250" fill="hold"/>
                                        <p:tgtEl>
                                          <p:spTgt spid="144"/>
                                        </p:tgtEl>
                                        <p:attrNameLst>
                                          <p:attrName>fill.type</p:attrName>
                                        </p:attrNameLst>
                                      </p:cBhvr>
                                      <p:to>
                                        <p:strVal val="solid"/>
                                      </p:to>
                                    </p:set>
                                    <p:set>
                                      <p:cBhvr>
                                        <p:cTn id="120" dur="250" fill="hold"/>
                                        <p:tgtEl>
                                          <p:spTgt spid="144"/>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250" fill="hold"/>
                                        <p:tgtEl>
                                          <p:spTgt spid="53"/>
                                        </p:tgtEl>
                                        <p:attrNameLst>
                                          <p:attrName>fillcolor</p:attrName>
                                        </p:attrNameLst>
                                      </p:cBhvr>
                                      <p:to>
                                        <a:srgbClr val="00CC66"/>
                                      </p:to>
                                    </p:animClr>
                                    <p:set>
                                      <p:cBhvr>
                                        <p:cTn id="123" dur="250" fill="hold"/>
                                        <p:tgtEl>
                                          <p:spTgt spid="53"/>
                                        </p:tgtEl>
                                        <p:attrNameLst>
                                          <p:attrName>fill.type</p:attrName>
                                        </p:attrNameLst>
                                      </p:cBhvr>
                                      <p:to>
                                        <p:strVal val="solid"/>
                                      </p:to>
                                    </p:set>
                                    <p:set>
                                      <p:cBhvr>
                                        <p:cTn id="124" dur="250" fill="hold"/>
                                        <p:tgtEl>
                                          <p:spTgt spid="53"/>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250" fill="hold"/>
                                        <p:tgtEl>
                                          <p:spTgt spid="141"/>
                                        </p:tgtEl>
                                        <p:attrNameLst>
                                          <p:attrName>fillcolor</p:attrName>
                                        </p:attrNameLst>
                                      </p:cBhvr>
                                      <p:to>
                                        <a:srgbClr val="00CC66"/>
                                      </p:to>
                                    </p:animClr>
                                    <p:set>
                                      <p:cBhvr>
                                        <p:cTn id="127" dur="250" fill="hold"/>
                                        <p:tgtEl>
                                          <p:spTgt spid="141"/>
                                        </p:tgtEl>
                                        <p:attrNameLst>
                                          <p:attrName>fill.type</p:attrName>
                                        </p:attrNameLst>
                                      </p:cBhvr>
                                      <p:to>
                                        <p:strVal val="solid"/>
                                      </p:to>
                                    </p:set>
                                    <p:set>
                                      <p:cBhvr>
                                        <p:cTn id="128" dur="250" fill="hold"/>
                                        <p:tgtEl>
                                          <p:spTgt spid="141"/>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50" fill="hold"/>
                                        <p:tgtEl>
                                          <p:spTgt spid="27"/>
                                        </p:tgtEl>
                                        <p:attrNameLst>
                                          <p:attrName>fillcolor</p:attrName>
                                        </p:attrNameLst>
                                      </p:cBhvr>
                                      <p:to>
                                        <a:srgbClr val="CC99FF"/>
                                      </p:to>
                                    </p:animClr>
                                    <p:set>
                                      <p:cBhvr>
                                        <p:cTn id="131" dur="250" fill="hold"/>
                                        <p:tgtEl>
                                          <p:spTgt spid="27"/>
                                        </p:tgtEl>
                                        <p:attrNameLst>
                                          <p:attrName>fill.type</p:attrName>
                                        </p:attrNameLst>
                                      </p:cBhvr>
                                      <p:to>
                                        <p:strVal val="solid"/>
                                      </p:to>
                                    </p:set>
                                    <p:set>
                                      <p:cBhvr>
                                        <p:cTn id="132" dur="250" fill="hold"/>
                                        <p:tgtEl>
                                          <p:spTgt spid="27"/>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250" fill="hold"/>
                                        <p:tgtEl>
                                          <p:spTgt spid="7"/>
                                        </p:tgtEl>
                                        <p:attrNameLst>
                                          <p:attrName>fillcolor</p:attrName>
                                        </p:attrNameLst>
                                      </p:cBhvr>
                                      <p:to>
                                        <a:srgbClr val="FFFFFF"/>
                                      </p:to>
                                    </p:animClr>
                                    <p:set>
                                      <p:cBhvr>
                                        <p:cTn id="135" dur="250" fill="hold"/>
                                        <p:tgtEl>
                                          <p:spTgt spid="7"/>
                                        </p:tgtEl>
                                        <p:attrNameLst>
                                          <p:attrName>fill.type</p:attrName>
                                        </p:attrNameLst>
                                      </p:cBhvr>
                                      <p:to>
                                        <p:strVal val="solid"/>
                                      </p:to>
                                    </p:set>
                                    <p:set>
                                      <p:cBhvr>
                                        <p:cTn id="136" dur="250" fill="hold"/>
                                        <p:tgtEl>
                                          <p:spTgt spid="7"/>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250" fill="hold"/>
                                        <p:tgtEl>
                                          <p:spTgt spid="21"/>
                                        </p:tgtEl>
                                        <p:attrNameLst>
                                          <p:attrName>fillcolor</p:attrName>
                                        </p:attrNameLst>
                                      </p:cBhvr>
                                      <p:to>
                                        <a:srgbClr val="FFFFFF"/>
                                      </p:to>
                                    </p:animClr>
                                    <p:set>
                                      <p:cBhvr>
                                        <p:cTn id="139" dur="250" fill="hold"/>
                                        <p:tgtEl>
                                          <p:spTgt spid="21"/>
                                        </p:tgtEl>
                                        <p:attrNameLst>
                                          <p:attrName>fill.type</p:attrName>
                                        </p:attrNameLst>
                                      </p:cBhvr>
                                      <p:to>
                                        <p:strVal val="solid"/>
                                      </p:to>
                                    </p:set>
                                    <p:set>
                                      <p:cBhvr>
                                        <p:cTn id="140" dur="250" fill="hold"/>
                                        <p:tgtEl>
                                          <p:spTgt spid="21"/>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250" fill="hold"/>
                                        <p:tgtEl>
                                          <p:spTgt spid="24"/>
                                        </p:tgtEl>
                                        <p:attrNameLst>
                                          <p:attrName>fillcolor</p:attrName>
                                        </p:attrNameLst>
                                      </p:cBhvr>
                                      <p:to>
                                        <a:srgbClr val="FFFFFF"/>
                                      </p:to>
                                    </p:animClr>
                                    <p:set>
                                      <p:cBhvr>
                                        <p:cTn id="143" dur="250" fill="hold"/>
                                        <p:tgtEl>
                                          <p:spTgt spid="24"/>
                                        </p:tgtEl>
                                        <p:attrNameLst>
                                          <p:attrName>fill.type</p:attrName>
                                        </p:attrNameLst>
                                      </p:cBhvr>
                                      <p:to>
                                        <p:strVal val="solid"/>
                                      </p:to>
                                    </p:set>
                                    <p:set>
                                      <p:cBhvr>
                                        <p:cTn id="144" dur="250" fill="hold"/>
                                        <p:tgtEl>
                                          <p:spTgt spid="24"/>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250" fill="hold"/>
                                        <p:tgtEl>
                                          <p:spTgt spid="27"/>
                                        </p:tgtEl>
                                        <p:attrNameLst>
                                          <p:attrName>fillcolor</p:attrName>
                                        </p:attrNameLst>
                                      </p:cBhvr>
                                      <p:to>
                                        <a:srgbClr val="FFFFFF"/>
                                      </p:to>
                                    </p:animClr>
                                    <p:set>
                                      <p:cBhvr>
                                        <p:cTn id="147" dur="250" fill="hold"/>
                                        <p:tgtEl>
                                          <p:spTgt spid="27"/>
                                        </p:tgtEl>
                                        <p:attrNameLst>
                                          <p:attrName>fill.type</p:attrName>
                                        </p:attrNameLst>
                                      </p:cBhvr>
                                      <p:to>
                                        <p:strVal val="solid"/>
                                      </p:to>
                                    </p:set>
                                    <p:set>
                                      <p:cBhvr>
                                        <p:cTn id="148" dur="250" fill="hold"/>
                                        <p:tgtEl>
                                          <p:spTgt spid="27"/>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250" fill="hold"/>
                                        <p:tgtEl>
                                          <p:spTgt spid="38"/>
                                        </p:tgtEl>
                                        <p:attrNameLst>
                                          <p:attrName>fillcolor</p:attrName>
                                        </p:attrNameLst>
                                      </p:cBhvr>
                                      <p:to>
                                        <a:srgbClr val="FFFFFF"/>
                                      </p:to>
                                    </p:animClr>
                                    <p:set>
                                      <p:cBhvr>
                                        <p:cTn id="151" dur="250" fill="hold"/>
                                        <p:tgtEl>
                                          <p:spTgt spid="38"/>
                                        </p:tgtEl>
                                        <p:attrNameLst>
                                          <p:attrName>fill.type</p:attrName>
                                        </p:attrNameLst>
                                      </p:cBhvr>
                                      <p:to>
                                        <p:strVal val="solid"/>
                                      </p:to>
                                    </p:set>
                                    <p:set>
                                      <p:cBhvr>
                                        <p:cTn id="152" dur="250" fill="hold"/>
                                        <p:tgtEl>
                                          <p:spTgt spid="38"/>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250" fill="hold"/>
                                        <p:tgtEl>
                                          <p:spTgt spid="42"/>
                                        </p:tgtEl>
                                        <p:attrNameLst>
                                          <p:attrName>fillcolor</p:attrName>
                                        </p:attrNameLst>
                                      </p:cBhvr>
                                      <p:to>
                                        <a:srgbClr val="FFFFFF"/>
                                      </p:to>
                                    </p:animClr>
                                    <p:set>
                                      <p:cBhvr>
                                        <p:cTn id="155" dur="250" fill="hold"/>
                                        <p:tgtEl>
                                          <p:spTgt spid="42"/>
                                        </p:tgtEl>
                                        <p:attrNameLst>
                                          <p:attrName>fill.type</p:attrName>
                                        </p:attrNameLst>
                                      </p:cBhvr>
                                      <p:to>
                                        <p:strVal val="solid"/>
                                      </p:to>
                                    </p:set>
                                    <p:set>
                                      <p:cBhvr>
                                        <p:cTn id="156" dur="250" fill="hold"/>
                                        <p:tgtEl>
                                          <p:spTgt spid="42"/>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250" fill="hold"/>
                                        <p:tgtEl>
                                          <p:spTgt spid="53"/>
                                        </p:tgtEl>
                                        <p:attrNameLst>
                                          <p:attrName>fillcolor</p:attrName>
                                        </p:attrNameLst>
                                      </p:cBhvr>
                                      <p:to>
                                        <a:srgbClr val="FFFFFF"/>
                                      </p:to>
                                    </p:animClr>
                                    <p:set>
                                      <p:cBhvr>
                                        <p:cTn id="159" dur="250" fill="hold"/>
                                        <p:tgtEl>
                                          <p:spTgt spid="53"/>
                                        </p:tgtEl>
                                        <p:attrNameLst>
                                          <p:attrName>fill.type</p:attrName>
                                        </p:attrNameLst>
                                      </p:cBhvr>
                                      <p:to>
                                        <p:strVal val="solid"/>
                                      </p:to>
                                    </p:set>
                                    <p:set>
                                      <p:cBhvr>
                                        <p:cTn id="160" dur="250" fill="hold"/>
                                        <p:tgtEl>
                                          <p:spTgt spid="53"/>
                                        </p:tgtEl>
                                        <p:attrNameLst>
                                          <p:attrName>fill.on</p:attrName>
                                        </p:attrNameLst>
                                      </p:cBhvr>
                                      <p:to>
                                        <p:strVal val="true"/>
                                      </p:to>
                                    </p:set>
                                  </p:childTnLst>
                                </p:cTn>
                              </p:par>
                              <p:par>
                                <p:cTn id="161" presetID="1" presetClass="emph" presetSubtype="2" fill="hold" nodeType="withEffect">
                                  <p:stCondLst>
                                    <p:cond delay="0"/>
                                  </p:stCondLst>
                                  <p:childTnLst>
                                    <p:animClr clrSpc="rgb" dir="cw">
                                      <p:cBhvr>
                                        <p:cTn id="162" dur="250" fill="hold"/>
                                        <p:tgtEl>
                                          <p:spTgt spid="50"/>
                                        </p:tgtEl>
                                        <p:attrNameLst>
                                          <p:attrName>fillcolor</p:attrName>
                                        </p:attrNameLst>
                                      </p:cBhvr>
                                      <p:to>
                                        <a:srgbClr val="FFFFFF"/>
                                      </p:to>
                                    </p:animClr>
                                    <p:set>
                                      <p:cBhvr>
                                        <p:cTn id="163" dur="250" fill="hold"/>
                                        <p:tgtEl>
                                          <p:spTgt spid="50"/>
                                        </p:tgtEl>
                                        <p:attrNameLst>
                                          <p:attrName>fill.type</p:attrName>
                                        </p:attrNameLst>
                                      </p:cBhvr>
                                      <p:to>
                                        <p:strVal val="solid"/>
                                      </p:to>
                                    </p:set>
                                    <p:set>
                                      <p:cBhvr>
                                        <p:cTn id="164" dur="250" fill="hold"/>
                                        <p:tgtEl>
                                          <p:spTgt spid="50"/>
                                        </p:tgtEl>
                                        <p:attrNameLst>
                                          <p:attrName>fill.on</p:attrName>
                                        </p:attrNameLst>
                                      </p:cBhvr>
                                      <p:to>
                                        <p:strVal val="true"/>
                                      </p:to>
                                    </p:set>
                                  </p:childTnLst>
                                </p:cTn>
                              </p:par>
                              <p:par>
                                <p:cTn id="165" presetID="1" presetClass="emph" presetSubtype="2" fill="hold" nodeType="withEffect">
                                  <p:stCondLst>
                                    <p:cond delay="0"/>
                                  </p:stCondLst>
                                  <p:childTnLst>
                                    <p:animClr clrSpc="rgb" dir="cw">
                                      <p:cBhvr>
                                        <p:cTn id="166" dur="250" fill="hold"/>
                                        <p:tgtEl>
                                          <p:spTgt spid="56"/>
                                        </p:tgtEl>
                                        <p:attrNameLst>
                                          <p:attrName>fillcolor</p:attrName>
                                        </p:attrNameLst>
                                      </p:cBhvr>
                                      <p:to>
                                        <a:srgbClr val="FFFFFF"/>
                                      </p:to>
                                    </p:animClr>
                                    <p:set>
                                      <p:cBhvr>
                                        <p:cTn id="167" dur="250" fill="hold"/>
                                        <p:tgtEl>
                                          <p:spTgt spid="56"/>
                                        </p:tgtEl>
                                        <p:attrNameLst>
                                          <p:attrName>fill.type</p:attrName>
                                        </p:attrNameLst>
                                      </p:cBhvr>
                                      <p:to>
                                        <p:strVal val="solid"/>
                                      </p:to>
                                    </p:set>
                                    <p:set>
                                      <p:cBhvr>
                                        <p:cTn id="168" dur="250" fill="hold"/>
                                        <p:tgtEl>
                                          <p:spTgt spid="56"/>
                                        </p:tgtEl>
                                        <p:attrNameLst>
                                          <p:attrName>fill.on</p:attrName>
                                        </p:attrNameLst>
                                      </p:cBhvr>
                                      <p:to>
                                        <p:strVal val="true"/>
                                      </p:to>
                                    </p:set>
                                  </p:childTnLst>
                                </p:cTn>
                              </p:par>
                              <p:par>
                                <p:cTn id="169" presetID="1" presetClass="emph" presetSubtype="2" fill="hold" nodeType="withEffect">
                                  <p:stCondLst>
                                    <p:cond delay="0"/>
                                  </p:stCondLst>
                                  <p:childTnLst>
                                    <p:animClr clrSpc="rgb" dir="cw">
                                      <p:cBhvr>
                                        <p:cTn id="170" dur="250" fill="hold"/>
                                        <p:tgtEl>
                                          <p:spTgt spid="47"/>
                                        </p:tgtEl>
                                        <p:attrNameLst>
                                          <p:attrName>fillcolor</p:attrName>
                                        </p:attrNameLst>
                                      </p:cBhvr>
                                      <p:to>
                                        <a:srgbClr val="FFFFFF"/>
                                      </p:to>
                                    </p:animClr>
                                    <p:set>
                                      <p:cBhvr>
                                        <p:cTn id="171" dur="250" fill="hold"/>
                                        <p:tgtEl>
                                          <p:spTgt spid="47"/>
                                        </p:tgtEl>
                                        <p:attrNameLst>
                                          <p:attrName>fill.type</p:attrName>
                                        </p:attrNameLst>
                                      </p:cBhvr>
                                      <p:to>
                                        <p:strVal val="solid"/>
                                      </p:to>
                                    </p:set>
                                    <p:set>
                                      <p:cBhvr>
                                        <p:cTn id="172" dur="250" fill="hold"/>
                                        <p:tgtEl>
                                          <p:spTgt spid="47"/>
                                        </p:tgtEl>
                                        <p:attrNameLst>
                                          <p:attrName>fill.on</p:attrName>
                                        </p:attrNameLst>
                                      </p:cBhvr>
                                      <p:to>
                                        <p:strVal val="true"/>
                                      </p:to>
                                    </p:set>
                                  </p:childTnLst>
                                </p:cTn>
                              </p:par>
                              <p:par>
                                <p:cTn id="173" presetID="1" presetClass="emph" presetSubtype="2" fill="hold" nodeType="withEffect">
                                  <p:stCondLst>
                                    <p:cond delay="0"/>
                                  </p:stCondLst>
                                  <p:childTnLst>
                                    <p:animClr clrSpc="rgb" dir="cw">
                                      <p:cBhvr>
                                        <p:cTn id="174" dur="250" fill="hold"/>
                                        <p:tgtEl>
                                          <p:spTgt spid="141"/>
                                        </p:tgtEl>
                                        <p:attrNameLst>
                                          <p:attrName>fillcolor</p:attrName>
                                        </p:attrNameLst>
                                      </p:cBhvr>
                                      <p:to>
                                        <a:srgbClr val="FFFFFF"/>
                                      </p:to>
                                    </p:animClr>
                                    <p:set>
                                      <p:cBhvr>
                                        <p:cTn id="175" dur="250" fill="hold"/>
                                        <p:tgtEl>
                                          <p:spTgt spid="141"/>
                                        </p:tgtEl>
                                        <p:attrNameLst>
                                          <p:attrName>fill.type</p:attrName>
                                        </p:attrNameLst>
                                      </p:cBhvr>
                                      <p:to>
                                        <p:strVal val="solid"/>
                                      </p:to>
                                    </p:set>
                                    <p:set>
                                      <p:cBhvr>
                                        <p:cTn id="176" dur="250" fill="hold"/>
                                        <p:tgtEl>
                                          <p:spTgt spid="141"/>
                                        </p:tgtEl>
                                        <p:attrNameLst>
                                          <p:attrName>fill.on</p:attrName>
                                        </p:attrNameLst>
                                      </p:cBhvr>
                                      <p:to>
                                        <p:strVal val="true"/>
                                      </p:to>
                                    </p:set>
                                  </p:childTnLst>
                                </p:cTn>
                              </p:par>
                              <p:par>
                                <p:cTn id="177" presetID="1" presetClass="emph" presetSubtype="2" fill="hold" nodeType="withEffect">
                                  <p:stCondLst>
                                    <p:cond delay="0"/>
                                  </p:stCondLst>
                                  <p:childTnLst>
                                    <p:animClr clrSpc="rgb" dir="cw">
                                      <p:cBhvr>
                                        <p:cTn id="178" dur="250" fill="hold"/>
                                        <p:tgtEl>
                                          <p:spTgt spid="144"/>
                                        </p:tgtEl>
                                        <p:attrNameLst>
                                          <p:attrName>fillcolor</p:attrName>
                                        </p:attrNameLst>
                                      </p:cBhvr>
                                      <p:to>
                                        <a:srgbClr val="FFFFFF"/>
                                      </p:to>
                                    </p:animClr>
                                    <p:set>
                                      <p:cBhvr>
                                        <p:cTn id="179" dur="250" fill="hold"/>
                                        <p:tgtEl>
                                          <p:spTgt spid="144"/>
                                        </p:tgtEl>
                                        <p:attrNameLst>
                                          <p:attrName>fill.type</p:attrName>
                                        </p:attrNameLst>
                                      </p:cBhvr>
                                      <p:to>
                                        <p:strVal val="solid"/>
                                      </p:to>
                                    </p:set>
                                    <p:set>
                                      <p:cBhvr>
                                        <p:cTn id="180" dur="250" fill="hold"/>
                                        <p:tgtEl>
                                          <p:spTgt spid="144"/>
                                        </p:tgtEl>
                                        <p:attrNameLst>
                                          <p:attrName>fill.on</p:attrName>
                                        </p:attrNameLst>
                                      </p:cBhvr>
                                      <p:to>
                                        <p:strVal val="true"/>
                                      </p:to>
                                    </p:set>
                                  </p:childTnLst>
                                </p:cTn>
                              </p:par>
                              <p:par>
                                <p:cTn id="181" presetID="1" presetClass="entr" presetSubtype="0" fill="hold" grpId="0" nodeType="withEffect">
                                  <p:stCondLst>
                                    <p:cond delay="0"/>
                                  </p:stCondLst>
                                  <p:childTnLst>
                                    <p:set>
                                      <p:cBhvr>
                                        <p:cTn id="182" dur="1" fill="hold">
                                          <p:stCondLst>
                                            <p:cond delay="0"/>
                                          </p:stCondLst>
                                        </p:cTn>
                                        <p:tgtEl>
                                          <p:spTgt spid="14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2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2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3"/>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4"/>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5"/>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26"/>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7"/>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8"/>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29"/>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50" fill="hold"/>
                                        <p:tgtEl>
                                          <p:spTgt spid="144"/>
                                        </p:tgtEl>
                                        <p:attrNameLst>
                                          <p:attrName>fillcolor</p:attrName>
                                        </p:attrNameLst>
                                      </p:cBhvr>
                                      <p:to>
                                        <a:srgbClr val="3399FF"/>
                                      </p:to>
                                    </p:animClr>
                                    <p:set>
                                      <p:cBhvr>
                                        <p:cTn id="211" dur="250" fill="hold"/>
                                        <p:tgtEl>
                                          <p:spTgt spid="144"/>
                                        </p:tgtEl>
                                        <p:attrNameLst>
                                          <p:attrName>fill.type</p:attrName>
                                        </p:attrNameLst>
                                      </p:cBhvr>
                                      <p:to>
                                        <p:strVal val="solid"/>
                                      </p:to>
                                    </p:set>
                                    <p:set>
                                      <p:cBhvr>
                                        <p:cTn id="212" dur="250" fill="hold"/>
                                        <p:tgtEl>
                                          <p:spTgt spid="144"/>
                                        </p:tgtEl>
                                        <p:attrNameLst>
                                          <p:attrName>fill.on</p:attrName>
                                        </p:attrNameLst>
                                      </p:cBhvr>
                                      <p:to>
                                        <p:strVal val="true"/>
                                      </p:to>
                                    </p:set>
                                  </p:childTnLst>
                                </p:cTn>
                              </p:par>
                              <p:par>
                                <p:cTn id="213" presetID="1" presetClass="emph" presetSubtype="2" fill="hold" nodeType="withEffect">
                                  <p:stCondLst>
                                    <p:cond delay="0"/>
                                  </p:stCondLst>
                                  <p:childTnLst>
                                    <p:animClr clrSpc="rgb" dir="cw">
                                      <p:cBhvr>
                                        <p:cTn id="214" dur="250" fill="hold"/>
                                        <p:tgtEl>
                                          <p:spTgt spid="47"/>
                                        </p:tgtEl>
                                        <p:attrNameLst>
                                          <p:attrName>fillcolor</p:attrName>
                                        </p:attrNameLst>
                                      </p:cBhvr>
                                      <p:to>
                                        <a:srgbClr val="FFFF00"/>
                                      </p:to>
                                    </p:animClr>
                                    <p:set>
                                      <p:cBhvr>
                                        <p:cTn id="215" dur="250" fill="hold"/>
                                        <p:tgtEl>
                                          <p:spTgt spid="47"/>
                                        </p:tgtEl>
                                        <p:attrNameLst>
                                          <p:attrName>fill.type</p:attrName>
                                        </p:attrNameLst>
                                      </p:cBhvr>
                                      <p:to>
                                        <p:strVal val="solid"/>
                                      </p:to>
                                    </p:set>
                                    <p:set>
                                      <p:cBhvr>
                                        <p:cTn id="216" dur="250" fill="hold"/>
                                        <p:tgtEl>
                                          <p:spTgt spid="47"/>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250" fill="hold"/>
                                        <p:tgtEl>
                                          <p:spTgt spid="50"/>
                                        </p:tgtEl>
                                        <p:attrNameLst>
                                          <p:attrName>fillcolor</p:attrName>
                                        </p:attrNameLst>
                                      </p:cBhvr>
                                      <p:to>
                                        <a:srgbClr val="00B050"/>
                                      </p:to>
                                    </p:animClr>
                                    <p:set>
                                      <p:cBhvr>
                                        <p:cTn id="219" dur="250" fill="hold"/>
                                        <p:tgtEl>
                                          <p:spTgt spid="50"/>
                                        </p:tgtEl>
                                        <p:attrNameLst>
                                          <p:attrName>fill.type</p:attrName>
                                        </p:attrNameLst>
                                      </p:cBhvr>
                                      <p:to>
                                        <p:strVal val="solid"/>
                                      </p:to>
                                    </p:set>
                                    <p:set>
                                      <p:cBhvr>
                                        <p:cTn id="220" dur="250" fill="hold"/>
                                        <p:tgtEl>
                                          <p:spTgt spid="50"/>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250" fill="hold"/>
                                        <p:tgtEl>
                                          <p:spTgt spid="7"/>
                                        </p:tgtEl>
                                        <p:attrNameLst>
                                          <p:attrName>fillcolor</p:attrName>
                                        </p:attrNameLst>
                                      </p:cBhvr>
                                      <p:to>
                                        <a:srgbClr val="7030A0"/>
                                      </p:to>
                                    </p:animClr>
                                    <p:set>
                                      <p:cBhvr>
                                        <p:cTn id="223" dur="250" fill="hold"/>
                                        <p:tgtEl>
                                          <p:spTgt spid="7"/>
                                        </p:tgtEl>
                                        <p:attrNameLst>
                                          <p:attrName>fill.type</p:attrName>
                                        </p:attrNameLst>
                                      </p:cBhvr>
                                      <p:to>
                                        <p:strVal val="solid"/>
                                      </p:to>
                                    </p:set>
                                    <p:set>
                                      <p:cBhvr>
                                        <p:cTn id="224" dur="250" fill="hold"/>
                                        <p:tgtEl>
                                          <p:spTgt spid="7"/>
                                        </p:tgtEl>
                                        <p:attrNameLst>
                                          <p:attrName>fill.on</p:attrName>
                                        </p:attrNameLst>
                                      </p:cBhvr>
                                      <p:to>
                                        <p:strVal val="true"/>
                                      </p:to>
                                    </p:set>
                                  </p:childTnLst>
                                </p:cTn>
                              </p:par>
                              <p:par>
                                <p:cTn id="225" presetID="1" presetClass="emph" presetSubtype="2" fill="hold" nodeType="withEffect">
                                  <p:stCondLst>
                                    <p:cond delay="0"/>
                                  </p:stCondLst>
                                  <p:childTnLst>
                                    <p:animClr clrSpc="rgb" dir="cw">
                                      <p:cBhvr>
                                        <p:cTn id="226" dur="250" fill="hold"/>
                                        <p:tgtEl>
                                          <p:spTgt spid="21"/>
                                        </p:tgtEl>
                                        <p:attrNameLst>
                                          <p:attrName>fillcolor</p:attrName>
                                        </p:attrNameLst>
                                      </p:cBhvr>
                                      <p:to>
                                        <a:srgbClr val="FF0000"/>
                                      </p:to>
                                    </p:animClr>
                                    <p:set>
                                      <p:cBhvr>
                                        <p:cTn id="227" dur="250" fill="hold"/>
                                        <p:tgtEl>
                                          <p:spTgt spid="21"/>
                                        </p:tgtEl>
                                        <p:attrNameLst>
                                          <p:attrName>fill.type</p:attrName>
                                        </p:attrNameLst>
                                      </p:cBhvr>
                                      <p:to>
                                        <p:strVal val="solid"/>
                                      </p:to>
                                    </p:set>
                                    <p:set>
                                      <p:cBhvr>
                                        <p:cTn id="228" dur="250" fill="hold"/>
                                        <p:tgtEl>
                                          <p:spTgt spid="21"/>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250" fill="hold"/>
                                        <p:tgtEl>
                                          <p:spTgt spid="24"/>
                                        </p:tgtEl>
                                        <p:attrNameLst>
                                          <p:attrName>fillcolor</p:attrName>
                                        </p:attrNameLst>
                                      </p:cBhvr>
                                      <p:to>
                                        <a:srgbClr val="FFC000"/>
                                      </p:to>
                                    </p:animClr>
                                    <p:set>
                                      <p:cBhvr>
                                        <p:cTn id="231" dur="250" fill="hold"/>
                                        <p:tgtEl>
                                          <p:spTgt spid="24"/>
                                        </p:tgtEl>
                                        <p:attrNameLst>
                                          <p:attrName>fill.type</p:attrName>
                                        </p:attrNameLst>
                                      </p:cBhvr>
                                      <p:to>
                                        <p:strVal val="solid"/>
                                      </p:to>
                                    </p:set>
                                    <p:set>
                                      <p:cBhvr>
                                        <p:cTn id="232" dur="250" fill="hold"/>
                                        <p:tgtEl>
                                          <p:spTgt spid="24"/>
                                        </p:tgtEl>
                                        <p:attrNameLst>
                                          <p:attrName>fill.on</p:attrName>
                                        </p:attrNameLst>
                                      </p:cBhvr>
                                      <p:to>
                                        <p:strVal val="true"/>
                                      </p:to>
                                    </p:set>
                                  </p:childTnLst>
                                </p:cTn>
                              </p:par>
                              <p:par>
                                <p:cTn id="233" presetID="1" presetClass="emph" presetSubtype="2" fill="hold" nodeType="withEffect">
                                  <p:stCondLst>
                                    <p:cond delay="0"/>
                                  </p:stCondLst>
                                  <p:childTnLst>
                                    <p:animClr clrSpc="rgb" dir="cw">
                                      <p:cBhvr>
                                        <p:cTn id="234" dur="250" fill="hold"/>
                                        <p:tgtEl>
                                          <p:spTgt spid="27"/>
                                        </p:tgtEl>
                                        <p:attrNameLst>
                                          <p:attrName>fillcolor</p:attrName>
                                        </p:attrNameLst>
                                      </p:cBhvr>
                                      <p:to>
                                        <a:srgbClr val="DDD9C3"/>
                                      </p:to>
                                    </p:animClr>
                                    <p:set>
                                      <p:cBhvr>
                                        <p:cTn id="235" dur="250" fill="hold"/>
                                        <p:tgtEl>
                                          <p:spTgt spid="27"/>
                                        </p:tgtEl>
                                        <p:attrNameLst>
                                          <p:attrName>fill.type</p:attrName>
                                        </p:attrNameLst>
                                      </p:cBhvr>
                                      <p:to>
                                        <p:strVal val="solid"/>
                                      </p:to>
                                    </p:set>
                                    <p:set>
                                      <p:cBhvr>
                                        <p:cTn id="236" dur="250" fill="hold"/>
                                        <p:tgtEl>
                                          <p:spTgt spid="27"/>
                                        </p:tgtEl>
                                        <p:attrNameLst>
                                          <p:attrName>fill.on</p:attrName>
                                        </p:attrNameLst>
                                      </p:cBhvr>
                                      <p:to>
                                        <p:strVal val="true"/>
                                      </p:to>
                                    </p:set>
                                  </p:childTnLst>
                                </p:cTn>
                              </p:par>
                              <p:par>
                                <p:cTn id="237" presetID="1" presetClass="emph" presetSubtype="2" fill="hold" nodeType="withEffect">
                                  <p:stCondLst>
                                    <p:cond delay="0"/>
                                  </p:stCondLst>
                                  <p:childTnLst>
                                    <p:animClr clrSpc="rgb" dir="cw">
                                      <p:cBhvr>
                                        <p:cTn id="238" dur="250" fill="hold"/>
                                        <p:tgtEl>
                                          <p:spTgt spid="38"/>
                                        </p:tgtEl>
                                        <p:attrNameLst>
                                          <p:attrName>fillcolor</p:attrName>
                                        </p:attrNameLst>
                                      </p:cBhvr>
                                      <p:to>
                                        <a:srgbClr val="92D050"/>
                                      </p:to>
                                    </p:animClr>
                                    <p:set>
                                      <p:cBhvr>
                                        <p:cTn id="239" dur="250" fill="hold"/>
                                        <p:tgtEl>
                                          <p:spTgt spid="38"/>
                                        </p:tgtEl>
                                        <p:attrNameLst>
                                          <p:attrName>fill.type</p:attrName>
                                        </p:attrNameLst>
                                      </p:cBhvr>
                                      <p:to>
                                        <p:strVal val="solid"/>
                                      </p:to>
                                    </p:set>
                                    <p:set>
                                      <p:cBhvr>
                                        <p:cTn id="240" dur="250" fill="hold"/>
                                        <p:tgtEl>
                                          <p:spTgt spid="38"/>
                                        </p:tgtEl>
                                        <p:attrNameLst>
                                          <p:attrName>fill.on</p:attrName>
                                        </p:attrNameLst>
                                      </p:cBhvr>
                                      <p:to>
                                        <p:strVal val="true"/>
                                      </p:to>
                                    </p:set>
                                  </p:childTnLst>
                                </p:cTn>
                              </p:par>
                              <p:par>
                                <p:cTn id="241" presetID="1" presetClass="emph" presetSubtype="2" fill="hold" nodeType="withEffect">
                                  <p:stCondLst>
                                    <p:cond delay="0"/>
                                  </p:stCondLst>
                                  <p:childTnLst>
                                    <p:animClr clrSpc="rgb" dir="cw">
                                      <p:cBhvr>
                                        <p:cTn id="242" dur="250" fill="hold"/>
                                        <p:tgtEl>
                                          <p:spTgt spid="42"/>
                                        </p:tgtEl>
                                        <p:attrNameLst>
                                          <p:attrName>fillcolor</p:attrName>
                                        </p:attrNameLst>
                                      </p:cBhvr>
                                      <p:to>
                                        <a:srgbClr val="808080"/>
                                      </p:to>
                                    </p:animClr>
                                    <p:set>
                                      <p:cBhvr>
                                        <p:cTn id="243" dur="250" fill="hold"/>
                                        <p:tgtEl>
                                          <p:spTgt spid="42"/>
                                        </p:tgtEl>
                                        <p:attrNameLst>
                                          <p:attrName>fill.type</p:attrName>
                                        </p:attrNameLst>
                                      </p:cBhvr>
                                      <p:to>
                                        <p:strVal val="solid"/>
                                      </p:to>
                                    </p:set>
                                    <p:set>
                                      <p:cBhvr>
                                        <p:cTn id="244" dur="250" fill="hold"/>
                                        <p:tgtEl>
                                          <p:spTgt spid="42"/>
                                        </p:tgtEl>
                                        <p:attrNameLst>
                                          <p:attrName>fill.on</p:attrName>
                                        </p:attrNameLst>
                                      </p:cBhvr>
                                      <p:to>
                                        <p:strVal val="true"/>
                                      </p:to>
                                    </p:set>
                                  </p:childTnLst>
                                </p:cTn>
                              </p:par>
                              <p:par>
                                <p:cTn id="245" presetID="1" presetClass="emph" presetSubtype="2" fill="hold" nodeType="withEffect">
                                  <p:stCondLst>
                                    <p:cond delay="0"/>
                                  </p:stCondLst>
                                  <p:childTnLst>
                                    <p:animClr clrSpc="rgb" dir="cw">
                                      <p:cBhvr>
                                        <p:cTn id="246" dur="250" fill="hold"/>
                                        <p:tgtEl>
                                          <p:spTgt spid="53"/>
                                        </p:tgtEl>
                                        <p:attrNameLst>
                                          <p:attrName>fillcolor</p:attrName>
                                        </p:attrNameLst>
                                      </p:cBhvr>
                                      <p:to>
                                        <a:srgbClr val="77E4C0"/>
                                      </p:to>
                                    </p:animClr>
                                    <p:set>
                                      <p:cBhvr>
                                        <p:cTn id="247" dur="250" fill="hold"/>
                                        <p:tgtEl>
                                          <p:spTgt spid="53"/>
                                        </p:tgtEl>
                                        <p:attrNameLst>
                                          <p:attrName>fill.type</p:attrName>
                                        </p:attrNameLst>
                                      </p:cBhvr>
                                      <p:to>
                                        <p:strVal val="solid"/>
                                      </p:to>
                                    </p:set>
                                    <p:set>
                                      <p:cBhvr>
                                        <p:cTn id="248" dur="250" fill="hold"/>
                                        <p:tgtEl>
                                          <p:spTgt spid="53"/>
                                        </p:tgtEl>
                                        <p:attrNameLst>
                                          <p:attrName>fill.on</p:attrName>
                                        </p:attrNameLst>
                                      </p:cBhvr>
                                      <p:to>
                                        <p:strVal val="true"/>
                                      </p:to>
                                    </p:set>
                                  </p:childTnLst>
                                </p:cTn>
                              </p:par>
                              <p:par>
                                <p:cTn id="249" presetID="1" presetClass="emph" presetSubtype="2" fill="hold" nodeType="withEffect">
                                  <p:stCondLst>
                                    <p:cond delay="0"/>
                                  </p:stCondLst>
                                  <p:childTnLst>
                                    <p:animClr clrSpc="rgb" dir="cw">
                                      <p:cBhvr>
                                        <p:cTn id="250" dur="250" fill="hold"/>
                                        <p:tgtEl>
                                          <p:spTgt spid="56"/>
                                        </p:tgtEl>
                                        <p:attrNameLst>
                                          <p:attrName>fillcolor</p:attrName>
                                        </p:attrNameLst>
                                      </p:cBhvr>
                                      <p:to>
                                        <a:srgbClr val="FF99FF"/>
                                      </p:to>
                                    </p:animClr>
                                    <p:set>
                                      <p:cBhvr>
                                        <p:cTn id="251" dur="250" fill="hold"/>
                                        <p:tgtEl>
                                          <p:spTgt spid="56"/>
                                        </p:tgtEl>
                                        <p:attrNameLst>
                                          <p:attrName>fill.type</p:attrName>
                                        </p:attrNameLst>
                                      </p:cBhvr>
                                      <p:to>
                                        <p:strVal val="solid"/>
                                      </p:to>
                                    </p:set>
                                    <p:set>
                                      <p:cBhvr>
                                        <p:cTn id="252" dur="250" fill="hold"/>
                                        <p:tgtEl>
                                          <p:spTgt spid="56"/>
                                        </p:tgtEl>
                                        <p:attrNameLst>
                                          <p:attrName>fill.on</p:attrName>
                                        </p:attrNameLst>
                                      </p:cBhvr>
                                      <p:to>
                                        <p:strVal val="true"/>
                                      </p:to>
                                    </p:set>
                                  </p:childTnLst>
                                </p:cTn>
                              </p:par>
                              <p:par>
                                <p:cTn id="253" presetID="1" presetClass="emph" presetSubtype="2" fill="hold" nodeType="withEffect">
                                  <p:stCondLst>
                                    <p:cond delay="0"/>
                                  </p:stCondLst>
                                  <p:childTnLst>
                                    <p:animClr clrSpc="rgb" dir="cw">
                                      <p:cBhvr>
                                        <p:cTn id="254" dur="250" fill="hold"/>
                                        <p:tgtEl>
                                          <p:spTgt spid="141"/>
                                        </p:tgtEl>
                                        <p:attrNameLst>
                                          <p:attrName>fillcolor</p:attrName>
                                        </p:attrNameLst>
                                      </p:cBhvr>
                                      <p:to>
                                        <a:srgbClr val="33CCCC"/>
                                      </p:to>
                                    </p:animClr>
                                    <p:set>
                                      <p:cBhvr>
                                        <p:cTn id="255" dur="250" fill="hold"/>
                                        <p:tgtEl>
                                          <p:spTgt spid="141"/>
                                        </p:tgtEl>
                                        <p:attrNameLst>
                                          <p:attrName>fill.type</p:attrName>
                                        </p:attrNameLst>
                                      </p:cBhvr>
                                      <p:to>
                                        <p:strVal val="solid"/>
                                      </p:to>
                                    </p:set>
                                    <p:set>
                                      <p:cBhvr>
                                        <p:cTn id="256" dur="250" fill="hold"/>
                                        <p:tgtEl>
                                          <p:spTgt spid="141"/>
                                        </p:tgtEl>
                                        <p:attrNameLst>
                                          <p:attrName>fill.on</p:attrName>
                                        </p:attrNameLst>
                                      </p:cBhvr>
                                      <p:to>
                                        <p:strVal val="true"/>
                                      </p:to>
                                    </p:set>
                                  </p:childTnLst>
                                </p:cTn>
                              </p:par>
                            </p:childTnLst>
                          </p:cTn>
                        </p:par>
                        <p:par>
                          <p:cTn id="257" fill="hold">
                            <p:stCondLst>
                              <p:cond delay="250"/>
                            </p:stCondLst>
                            <p:childTnLst>
                              <p:par>
                                <p:cTn id="258" presetID="1" presetClass="entr" presetSubtype="0" fill="hold" grpId="0" nodeType="afterEffect">
                                  <p:stCondLst>
                                    <p:cond delay="0"/>
                                  </p:stCondLst>
                                  <p:childTnLst>
                                    <p:set>
                                      <p:cBhvr>
                                        <p:cTn id="259" dur="1" fill="hold">
                                          <p:stCondLst>
                                            <p:cond delay="0"/>
                                          </p:stCondLst>
                                        </p:cTn>
                                        <p:tgtEl>
                                          <p:spTgt spid="130"/>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135"/>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136"/>
                                        </p:tgtEl>
                                        <p:attrNameLst>
                                          <p:attrName>style.visibility</p:attrName>
                                        </p:attrNameLst>
                                      </p:cBhvr>
                                      <p:to>
                                        <p:strVal val="visible"/>
                                      </p:to>
                                    </p:set>
                                  </p:childTnLst>
                                </p:cTn>
                              </p:par>
                              <p:par>
                                <p:cTn id="268" presetID="1" presetClass="exit" presetSubtype="0" fill="hold" nodeType="withEffect">
                                  <p:stCondLst>
                                    <p:cond delay="0"/>
                                  </p:stCondLst>
                                  <p:childTnLst>
                                    <p:set>
                                      <p:cBhvr>
                                        <p:cTn id="269" dur="1" fill="hold">
                                          <p:stCondLst>
                                            <p:cond delay="0"/>
                                          </p:stCondLst>
                                        </p:cTn>
                                        <p:tgtEl>
                                          <p:spTgt spid="87"/>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94"/>
                                        </p:tgtEl>
                                        <p:attrNameLst>
                                          <p:attrName>style.visibility</p:attrName>
                                        </p:attrNameLst>
                                      </p:cBhvr>
                                      <p:to>
                                        <p:strVal val="hidden"/>
                                      </p:to>
                                    </p:set>
                                  </p:childTnLst>
                                </p:cTn>
                              </p:par>
                              <p:par>
                                <p:cTn id="272" presetID="1" presetClass="entr" presetSubtype="0" fill="hold" nodeType="withEffect">
                                  <p:stCondLst>
                                    <p:cond delay="0"/>
                                  </p:stCondLst>
                                  <p:childTnLst>
                                    <p:set>
                                      <p:cBhvr>
                                        <p:cTn id="273" dur="1" fill="hold">
                                          <p:stCondLst>
                                            <p:cond delay="0"/>
                                          </p:stCondLst>
                                        </p:cTn>
                                        <p:tgtEl>
                                          <p:spTgt spid="134"/>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133"/>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1" nodeType="clickEffect">
                                  <p:stCondLst>
                                    <p:cond delay="0"/>
                                  </p:stCondLst>
                                  <p:childTnLst>
                                    <p:set>
                                      <p:cBhvr>
                                        <p:cTn id="279" dur="1" fill="hold">
                                          <p:stCondLst>
                                            <p:cond delay="0"/>
                                          </p:stCondLst>
                                        </p:cTn>
                                        <p:tgtEl>
                                          <p:spTgt spid="133"/>
                                        </p:tgtEl>
                                        <p:attrNameLst>
                                          <p:attrName>style.visibility</p:attrName>
                                        </p:attrNameLst>
                                      </p:cBhvr>
                                      <p:to>
                                        <p:strVal val="hidden"/>
                                      </p:to>
                                    </p:set>
                                  </p:childTnLst>
                                </p:cTn>
                              </p:par>
                              <p:par>
                                <p:cTn id="280" presetID="1" presetClass="entr" presetSubtype="0" fill="hold" nodeType="withEffect">
                                  <p:stCondLst>
                                    <p:cond delay="0"/>
                                  </p:stCondLst>
                                  <p:childTnLst>
                                    <p:set>
                                      <p:cBhvr>
                                        <p:cTn id="281" dur="1" fill="hold">
                                          <p:stCondLst>
                                            <p:cond delay="0"/>
                                          </p:stCondLst>
                                        </p:cTn>
                                        <p:tgtEl>
                                          <p:spTgt spid="132"/>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131"/>
                                        </p:tgtEl>
                                        <p:attrNameLst>
                                          <p:attrName>style.visibility</p:attrName>
                                        </p:attrNameLst>
                                      </p:cBhvr>
                                      <p:to>
                                        <p:strVal val="visible"/>
                                      </p:to>
                                    </p:set>
                                  </p:childTnLst>
                                </p:cTn>
                              </p:par>
                              <p:par>
                                <p:cTn id="284" presetID="1" presetClass="exit" presetSubtype="0" fill="hold" nodeType="withEffect">
                                  <p:stCondLst>
                                    <p:cond delay="0"/>
                                  </p:stCondLst>
                                  <p:childTnLst>
                                    <p:set>
                                      <p:cBhvr>
                                        <p:cTn id="285" dur="1" fill="hold">
                                          <p:stCondLst>
                                            <p:cond delay="0"/>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18" grpId="0"/>
      <p:bldP spid="119" grpId="0"/>
      <p:bldP spid="120" grpId="0"/>
      <p:bldP spid="121" grpId="0"/>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47" grpId="0" animBg="1"/>
      <p:bldP spid="50" grpId="0" animBg="1"/>
      <p:bldP spid="122" grpId="0"/>
      <p:bldP spid="123" grpId="0"/>
      <p:bldP spid="124" grpId="0"/>
      <p:bldP spid="125" grpId="0"/>
      <p:bldP spid="126" grpId="0"/>
      <p:bldP spid="127" grpId="0"/>
      <p:bldP spid="130" grpId="0"/>
      <p:bldP spid="131" grpId="0"/>
      <p:bldP spid="133" grpId="0"/>
      <p:bldP spid="133" grpId="1"/>
      <p:bldP spid="135" grpId="0"/>
      <p:bldP spid="136" grpId="0"/>
      <p:bldP spid="1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A21C-9B8C-447C-B580-709BC1DAD252}"/>
              </a:ext>
            </a:extLst>
          </p:cNvPr>
          <p:cNvSpPr>
            <a:spLocks noGrp="1"/>
          </p:cNvSpPr>
          <p:nvPr>
            <p:ph type="title"/>
          </p:nvPr>
        </p:nvSpPr>
        <p:spPr/>
        <p:txBody>
          <a:bodyPr/>
          <a:lstStyle/>
          <a:p>
            <a:r>
              <a:rPr lang="en-US" dirty="0"/>
              <a:t>Conventional Cache/NoC Hierarchy</a:t>
            </a:r>
          </a:p>
        </p:txBody>
      </p:sp>
      <p:sp>
        <p:nvSpPr>
          <p:cNvPr id="3" name="Content Placeholder 2">
            <a:extLst>
              <a:ext uri="{FF2B5EF4-FFF2-40B4-BE49-F238E27FC236}">
                <a16:creationId xmlns:a16="http://schemas.microsoft.com/office/drawing/2014/main" id="{A0CAD8BD-48FF-4642-8037-733FF682C7B0}"/>
              </a:ext>
            </a:extLst>
          </p:cNvPr>
          <p:cNvSpPr>
            <a:spLocks noGrp="1"/>
          </p:cNvSpPr>
          <p:nvPr>
            <p:ph idx="1"/>
          </p:nvPr>
        </p:nvSpPr>
        <p:spPr>
          <a:xfrm>
            <a:off x="609599" y="1543052"/>
            <a:ext cx="9144000" cy="3962398"/>
          </a:xfrm>
        </p:spPr>
        <p:txBody>
          <a:bodyPr>
            <a:normAutofit fontScale="92500"/>
          </a:bodyPr>
          <a:lstStyle/>
          <a:p>
            <a:r>
              <a:rPr lang="en-US" sz="3900" dirty="0"/>
              <a:t>Reducing data replication and improving L1 bandwidth utilization requires:</a:t>
            </a:r>
          </a:p>
          <a:p>
            <a:pPr lvl="1"/>
            <a:r>
              <a:rPr lang="en-US" sz="3500" dirty="0">
                <a:solidFill>
                  <a:srgbClr val="C00000"/>
                </a:solidFill>
              </a:rPr>
              <a:t>NoC overhead</a:t>
            </a:r>
            <a:r>
              <a:rPr lang="en-US" sz="3500" dirty="0"/>
              <a:t> to enable inter-core communication</a:t>
            </a:r>
            <a:endParaRPr lang="en-US" dirty="0"/>
          </a:p>
          <a:p>
            <a:pPr lvl="1"/>
            <a:r>
              <a:rPr lang="en-US" sz="3500" dirty="0">
                <a:solidFill>
                  <a:srgbClr val="C00000"/>
                </a:solidFill>
              </a:rPr>
              <a:t>Disrupting the Home core</a:t>
            </a:r>
            <a:endParaRPr lang="en-US" dirty="0">
              <a:solidFill>
                <a:srgbClr val="C00000"/>
              </a:solidFill>
            </a:endParaRPr>
          </a:p>
          <a:p>
            <a:pPr lvl="2"/>
            <a:r>
              <a:rPr lang="en-US" dirty="0"/>
              <a:t>Arbitration between local and remote requests</a:t>
            </a:r>
          </a:p>
          <a:p>
            <a:pPr lvl="1"/>
            <a:endParaRPr lang="en-US" dirty="0"/>
          </a:p>
          <a:p>
            <a:pPr marL="819149" indent="-742950"/>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E2E73B00-D71B-4B90-9A96-F36DF566EEE4}"/>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9496B99F-F2DF-4A36-AE9A-8E78E30D6DDB}"/>
              </a:ext>
            </a:extLst>
          </p:cNvPr>
          <p:cNvSpPr>
            <a:spLocks noGrp="1"/>
          </p:cNvSpPr>
          <p:nvPr>
            <p:ph type="sldNum" sz="quarter" idx="12"/>
          </p:nvPr>
        </p:nvSpPr>
        <p:spPr/>
        <p:txBody>
          <a:bodyPr/>
          <a:lstStyle/>
          <a:p>
            <a:fld id="{98ECD8BD-D1A9-4DC4-89AE-4427480F30AB}" type="slidenum">
              <a:rPr lang="en-US" smtClean="0"/>
              <a:t>11</a:t>
            </a:fld>
            <a:endParaRPr lang="en-US" dirty="0"/>
          </a:p>
        </p:txBody>
      </p:sp>
      <p:grpSp>
        <p:nvGrpSpPr>
          <p:cNvPr id="15" name="Group 14">
            <a:extLst>
              <a:ext uri="{FF2B5EF4-FFF2-40B4-BE49-F238E27FC236}">
                <a16:creationId xmlns:a16="http://schemas.microsoft.com/office/drawing/2014/main" id="{55D2A4FC-11E7-4B7D-ACB9-00A74F2BA6B6}"/>
              </a:ext>
            </a:extLst>
          </p:cNvPr>
          <p:cNvGrpSpPr/>
          <p:nvPr/>
        </p:nvGrpSpPr>
        <p:grpSpPr>
          <a:xfrm>
            <a:off x="9851138" y="1545725"/>
            <a:ext cx="1643482" cy="3766550"/>
            <a:chOff x="9892588" y="1925839"/>
            <a:chExt cx="1422579" cy="3260282"/>
          </a:xfrm>
        </p:grpSpPr>
        <p:sp>
          <p:nvSpPr>
            <p:cNvPr id="6" name="Rectangle 5">
              <a:extLst>
                <a:ext uri="{FF2B5EF4-FFF2-40B4-BE49-F238E27FC236}">
                  <a16:creationId xmlns:a16="http://schemas.microsoft.com/office/drawing/2014/main" id="{853C87FA-FDCD-45F1-8521-A86AE64AE9B7}"/>
                </a:ext>
              </a:extLst>
            </p:cNvPr>
            <p:cNvSpPr/>
            <p:nvPr/>
          </p:nvSpPr>
          <p:spPr>
            <a:xfrm>
              <a:off x="10270121" y="1925839"/>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6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30969F03-AEC9-46A8-9EA7-978D21F2D162}"/>
                </a:ext>
              </a:extLst>
            </p:cNvPr>
            <p:cNvSpPr/>
            <p:nvPr/>
          </p:nvSpPr>
          <p:spPr>
            <a:xfrm>
              <a:off x="10336872" y="2306023"/>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L1</a:t>
              </a:r>
            </a:p>
          </p:txBody>
        </p:sp>
        <p:cxnSp>
          <p:nvCxnSpPr>
            <p:cNvPr id="8" name="Straight Arrow Connector 7">
              <a:extLst>
                <a:ext uri="{FF2B5EF4-FFF2-40B4-BE49-F238E27FC236}">
                  <a16:creationId xmlns:a16="http://schemas.microsoft.com/office/drawing/2014/main" id="{AEAB203C-CB91-4340-AC92-AE11D791675B}"/>
                </a:ext>
              </a:extLst>
            </p:cNvPr>
            <p:cNvCxnSpPr>
              <a:cxnSpLocks/>
              <a:stCxn id="6" idx="2"/>
              <a:endCxn id="14" idx="3"/>
            </p:cNvCxnSpPr>
            <p:nvPr/>
          </p:nvCxnSpPr>
          <p:spPr>
            <a:xfrm>
              <a:off x="10603878" y="2592411"/>
              <a:ext cx="0" cy="60716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0425E20-71F9-4E18-AFFC-EAF862F28E71}"/>
                </a:ext>
              </a:extLst>
            </p:cNvPr>
            <p:cNvCxnSpPr>
              <a:cxnSpLocks/>
              <a:stCxn id="11" idx="0"/>
              <a:endCxn id="14" idx="1"/>
            </p:cNvCxnSpPr>
            <p:nvPr/>
          </p:nvCxnSpPr>
          <p:spPr>
            <a:xfrm flipV="1">
              <a:off x="10603878" y="3888487"/>
              <a:ext cx="0" cy="566114"/>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E8B1068-4C89-4100-AFFB-C44B7EF67D1B}"/>
                </a:ext>
              </a:extLst>
            </p:cNvPr>
            <p:cNvGrpSpPr/>
            <p:nvPr/>
          </p:nvGrpSpPr>
          <p:grpSpPr>
            <a:xfrm>
              <a:off x="10055237" y="4454601"/>
              <a:ext cx="1097280" cy="731520"/>
              <a:chOff x="631150" y="4918859"/>
              <a:chExt cx="1097280" cy="731520"/>
            </a:xfrm>
          </p:grpSpPr>
          <p:sp>
            <p:nvSpPr>
              <p:cNvPr id="11" name="Rectangle 10">
                <a:extLst>
                  <a:ext uri="{FF2B5EF4-FFF2-40B4-BE49-F238E27FC236}">
                    <a16:creationId xmlns:a16="http://schemas.microsoft.com/office/drawing/2014/main" id="{FF245445-F45F-4F78-9CF4-4A4C90752388}"/>
                  </a:ext>
                </a:extLst>
              </p:cNvPr>
              <p:cNvSpPr/>
              <p:nvPr/>
            </p:nvSpPr>
            <p:spPr>
              <a:xfrm>
                <a:off x="631150" y="4918859"/>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69E7BC6-590A-4B10-95E1-C6F50960997A}"/>
                  </a:ext>
                </a:extLst>
              </p:cNvPr>
              <p:cNvSpPr/>
              <p:nvPr/>
            </p:nvSpPr>
            <p:spPr>
              <a:xfrm>
                <a:off x="736494" y="5012064"/>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B4077987-382A-4FFC-8366-8C4854D61FB4}"/>
                  </a:ext>
                </a:extLst>
              </p:cNvPr>
              <p:cNvSpPr/>
              <p:nvPr/>
            </p:nvSpPr>
            <p:spPr>
              <a:xfrm>
                <a:off x="745259" y="5337717"/>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Memory</a:t>
                </a:r>
              </a:p>
            </p:txBody>
          </p:sp>
        </p:grpSp>
        <p:sp>
          <p:nvSpPr>
            <p:cNvPr id="14" name="Cloud 13">
              <a:extLst>
                <a:ext uri="{FF2B5EF4-FFF2-40B4-BE49-F238E27FC236}">
                  <a16:creationId xmlns:a16="http://schemas.microsoft.com/office/drawing/2014/main" id="{C39F3A4C-7EAA-4DD5-9761-1798012B8EB7}"/>
                </a:ext>
              </a:extLst>
            </p:cNvPr>
            <p:cNvSpPr/>
            <p:nvPr/>
          </p:nvSpPr>
          <p:spPr>
            <a:xfrm>
              <a:off x="9892588" y="3157746"/>
              <a:ext cx="1422579" cy="731520"/>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NoC</a:t>
              </a:r>
            </a:p>
          </p:txBody>
        </p:sp>
      </p:grpSp>
      <p:sp>
        <p:nvSpPr>
          <p:cNvPr id="20" name="Rectangle: Rounded Corners 19">
            <a:extLst>
              <a:ext uri="{FF2B5EF4-FFF2-40B4-BE49-F238E27FC236}">
                <a16:creationId xmlns:a16="http://schemas.microsoft.com/office/drawing/2014/main" id="{5E72C946-72FB-4D46-8FA6-E26049B42090}"/>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Problem Source:</a:t>
            </a:r>
            <a:r>
              <a:rPr lang="en-US" sz="2800" b="1" dirty="0">
                <a:solidFill>
                  <a:schemeClr val="bg1"/>
                </a:solidFill>
              </a:rPr>
              <a:t> Tightly-coupled GPU core and L1 cache!</a:t>
            </a:r>
          </a:p>
        </p:txBody>
      </p:sp>
      <p:sp>
        <p:nvSpPr>
          <p:cNvPr id="21" name="TextBox 20">
            <a:extLst>
              <a:ext uri="{FF2B5EF4-FFF2-40B4-BE49-F238E27FC236}">
                <a16:creationId xmlns:a16="http://schemas.microsoft.com/office/drawing/2014/main" id="{06E6717A-5DF3-4830-8D9D-532A2AAFFB8B}"/>
              </a:ext>
            </a:extLst>
          </p:cNvPr>
          <p:cNvSpPr txBox="1"/>
          <p:nvPr/>
        </p:nvSpPr>
        <p:spPr>
          <a:xfrm>
            <a:off x="9511086" y="522973"/>
            <a:ext cx="2313455" cy="646331"/>
          </a:xfrm>
          <a:prstGeom prst="rect">
            <a:avLst/>
          </a:prstGeom>
          <a:noFill/>
        </p:spPr>
        <p:txBody>
          <a:bodyPr wrap="none" rtlCol="0">
            <a:spAutoFit/>
          </a:bodyPr>
          <a:lstStyle/>
          <a:p>
            <a:pPr algn="ctr"/>
            <a:r>
              <a:rPr lang="en-US" sz="3600" b="1" dirty="0">
                <a:solidFill>
                  <a:srgbClr val="0070C0"/>
                </a:solidFill>
              </a:rPr>
              <a:t>Solution?</a:t>
            </a:r>
          </a:p>
        </p:txBody>
      </p:sp>
    </p:spTree>
    <p:extLst>
      <p:ext uri="{BB962C8B-B14F-4D97-AF65-F5344CB8AC3E}">
        <p14:creationId xmlns:p14="http://schemas.microsoft.com/office/powerpoint/2010/main" val="398970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sz="4000" dirty="0">
                <a:solidFill>
                  <a:schemeClr val="bg2">
                    <a:lumMod val="90000"/>
                  </a:schemeClr>
                </a:solidFill>
              </a:rPr>
              <a:t>Introduction</a:t>
            </a:r>
          </a:p>
          <a:p>
            <a:r>
              <a:rPr lang="en-US" sz="4000" dirty="0">
                <a:solidFill>
                  <a:schemeClr val="bg2">
                    <a:lumMod val="90000"/>
                  </a:schemeClr>
                </a:solidFill>
              </a:rPr>
              <a:t>Motivation</a:t>
            </a:r>
          </a:p>
          <a:p>
            <a:r>
              <a:rPr lang="en-US" sz="4000" dirty="0"/>
              <a:t>Enabling &amp; Leveraging Decoupled L1 Caches</a:t>
            </a:r>
          </a:p>
          <a:p>
            <a:r>
              <a:rPr lang="en-US" sz="4000" dirty="0"/>
              <a:t>Evaluation</a:t>
            </a:r>
          </a:p>
          <a:p>
            <a:r>
              <a:rPr lang="en-US" sz="4000" dirty="0"/>
              <a:t>Conclusions</a:t>
            </a:r>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12</a:t>
            </a:fld>
            <a:endParaRPr lang="en-US"/>
          </a:p>
        </p:txBody>
      </p:sp>
    </p:spTree>
    <p:extLst>
      <p:ext uri="{BB962C8B-B14F-4D97-AF65-F5344CB8AC3E}">
        <p14:creationId xmlns:p14="http://schemas.microsoft.com/office/powerpoint/2010/main" val="115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69E73839-EDAD-4F85-9E68-B53F4CD26612}"/>
              </a:ext>
            </a:extLst>
          </p:cNvPr>
          <p:cNvSpPr/>
          <p:nvPr/>
        </p:nvSpPr>
        <p:spPr>
          <a:xfrm>
            <a:off x="7615638" y="4467165"/>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C0DDDF68-3897-4DCC-9FB6-EA7453C7CE83}"/>
              </a:ext>
            </a:extLst>
          </p:cNvPr>
          <p:cNvSpPr/>
          <p:nvPr/>
        </p:nvSpPr>
        <p:spPr>
          <a:xfrm>
            <a:off x="7255845"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8E5C8F97-316F-4F78-826C-F76F8A7D6DEE}"/>
              </a:ext>
            </a:extLst>
          </p:cNvPr>
          <p:cNvSpPr txBox="1"/>
          <p:nvPr/>
        </p:nvSpPr>
        <p:spPr>
          <a:xfrm rot="5400000">
            <a:off x="7569931" y="4411144"/>
            <a:ext cx="323165" cy="349036"/>
          </a:xfrm>
          <a:prstGeom prst="rect">
            <a:avLst/>
          </a:prstGeom>
          <a:noFill/>
        </p:spPr>
        <p:txBody>
          <a:bodyPr vert="vert270" wrap="square" rtlCol="0">
            <a:spAutoFit/>
          </a:bodyPr>
          <a:lstStyle/>
          <a:p>
            <a:pPr algn="ctr"/>
            <a:r>
              <a:rPr lang="en-US" sz="900" b="1" dirty="0">
                <a:latin typeface="Arial" panose="020B0604020202020204" pitchFamily="34" charset="0"/>
                <a:cs typeface="Arial" panose="020B0604020202020204" pitchFamily="34" charset="0"/>
              </a:rPr>
              <a:t>A-1</a:t>
            </a:r>
          </a:p>
        </p:txBody>
      </p:sp>
      <p:sp>
        <p:nvSpPr>
          <p:cNvPr id="170" name="TextBox 169">
            <a:extLst>
              <a:ext uri="{FF2B5EF4-FFF2-40B4-BE49-F238E27FC236}">
                <a16:creationId xmlns:a16="http://schemas.microsoft.com/office/drawing/2014/main" id="{F8E7137B-5768-47CB-B4CA-F801EA1C4805}"/>
              </a:ext>
            </a:extLst>
          </p:cNvPr>
          <p:cNvSpPr txBox="1"/>
          <p:nvPr/>
        </p:nvSpPr>
        <p:spPr>
          <a:xfrm>
            <a:off x="7160512" y="4470123"/>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A-2</a:t>
            </a:r>
          </a:p>
        </p:txBody>
      </p:sp>
      <p:sp>
        <p:nvSpPr>
          <p:cNvPr id="2" name="Title 1">
            <a:extLst>
              <a:ext uri="{FF2B5EF4-FFF2-40B4-BE49-F238E27FC236}">
                <a16:creationId xmlns:a16="http://schemas.microsoft.com/office/drawing/2014/main" id="{E2A274B7-5F64-4477-ADD1-BDA64A5F47F2}"/>
              </a:ext>
            </a:extLst>
          </p:cNvPr>
          <p:cNvSpPr>
            <a:spLocks noGrp="1"/>
          </p:cNvSpPr>
          <p:nvPr>
            <p:ph type="title"/>
          </p:nvPr>
        </p:nvSpPr>
        <p:spPr/>
        <p:txBody>
          <a:bodyPr/>
          <a:lstStyle/>
          <a:p>
            <a:r>
              <a:rPr lang="en-US" dirty="0"/>
              <a:t>Decoupled L1 Caches (DC-L1s)</a:t>
            </a:r>
          </a:p>
        </p:txBody>
      </p:sp>
      <p:sp>
        <p:nvSpPr>
          <p:cNvPr id="3" name="Content Placeholder 2">
            <a:extLst>
              <a:ext uri="{FF2B5EF4-FFF2-40B4-BE49-F238E27FC236}">
                <a16:creationId xmlns:a16="http://schemas.microsoft.com/office/drawing/2014/main" id="{C22F9F80-73F8-4C0F-BD52-5BD2CCC16853}"/>
              </a:ext>
            </a:extLst>
          </p:cNvPr>
          <p:cNvSpPr>
            <a:spLocks noGrp="1"/>
          </p:cNvSpPr>
          <p:nvPr>
            <p:ph idx="1"/>
          </p:nvPr>
        </p:nvSpPr>
        <p:spPr>
          <a:xfrm>
            <a:off x="609600" y="1527051"/>
            <a:ext cx="10972800" cy="1100535"/>
          </a:xfrm>
        </p:spPr>
        <p:txBody>
          <a:bodyPr>
            <a:normAutofit fontScale="92500" lnSpcReduction="20000"/>
          </a:bodyPr>
          <a:lstStyle/>
          <a:p>
            <a:r>
              <a:rPr lang="en-US" sz="4100" dirty="0"/>
              <a:t>Separate L1 cache from the GPU core.</a:t>
            </a:r>
            <a:endParaRPr lang="en-US" dirty="0"/>
          </a:p>
          <a:p>
            <a:pPr lvl="1"/>
            <a:r>
              <a:rPr lang="en-US" sz="3600" dirty="0"/>
              <a:t>Break the tight-coupling!</a:t>
            </a:r>
          </a:p>
        </p:txBody>
      </p:sp>
      <p:sp>
        <p:nvSpPr>
          <p:cNvPr id="4" name="Footer Placeholder 3">
            <a:extLst>
              <a:ext uri="{FF2B5EF4-FFF2-40B4-BE49-F238E27FC236}">
                <a16:creationId xmlns:a16="http://schemas.microsoft.com/office/drawing/2014/main" id="{9AD5194C-5FF1-4416-826F-A0D57192391A}"/>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F99CC90F-678F-4BBF-B1A1-487785D14F5B}"/>
              </a:ext>
            </a:extLst>
          </p:cNvPr>
          <p:cNvSpPr>
            <a:spLocks noGrp="1"/>
          </p:cNvSpPr>
          <p:nvPr>
            <p:ph type="sldNum" sz="quarter" idx="12"/>
          </p:nvPr>
        </p:nvSpPr>
        <p:spPr/>
        <p:txBody>
          <a:bodyPr/>
          <a:lstStyle/>
          <a:p>
            <a:fld id="{98ECD8BD-D1A9-4DC4-89AE-4427480F30AB}" type="slidenum">
              <a:rPr lang="en-US" smtClean="0"/>
              <a:t>13</a:t>
            </a:fld>
            <a:endParaRPr lang="en-US" dirty="0"/>
          </a:p>
        </p:txBody>
      </p:sp>
      <p:sp>
        <p:nvSpPr>
          <p:cNvPr id="83" name="Rectangle 82">
            <a:extLst>
              <a:ext uri="{FF2B5EF4-FFF2-40B4-BE49-F238E27FC236}">
                <a16:creationId xmlns:a16="http://schemas.microsoft.com/office/drawing/2014/main" id="{56E06CE2-EBAB-42FA-A8CD-30B7A495E8AD}"/>
              </a:ext>
            </a:extLst>
          </p:cNvPr>
          <p:cNvSpPr/>
          <p:nvPr/>
        </p:nvSpPr>
        <p:spPr>
          <a:xfrm>
            <a:off x="4310215" y="3021771"/>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84" name="Rectangle 83">
            <a:extLst>
              <a:ext uri="{FF2B5EF4-FFF2-40B4-BE49-F238E27FC236}">
                <a16:creationId xmlns:a16="http://schemas.microsoft.com/office/drawing/2014/main" id="{FF7AB165-93FC-443C-A216-EBA6E62F8884}"/>
              </a:ext>
            </a:extLst>
          </p:cNvPr>
          <p:cNvSpPr/>
          <p:nvPr/>
        </p:nvSpPr>
        <p:spPr>
          <a:xfrm>
            <a:off x="4670133" y="3021771"/>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85" name="Rectangle 84">
            <a:extLst>
              <a:ext uri="{FF2B5EF4-FFF2-40B4-BE49-F238E27FC236}">
                <a16:creationId xmlns:a16="http://schemas.microsoft.com/office/drawing/2014/main" id="{F857462A-C918-4069-8DBD-568BC226DBDA}"/>
              </a:ext>
            </a:extLst>
          </p:cNvPr>
          <p:cNvSpPr/>
          <p:nvPr/>
        </p:nvSpPr>
        <p:spPr>
          <a:xfrm>
            <a:off x="5029926" y="3021769"/>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86" name="Rectangle 85">
            <a:extLst>
              <a:ext uri="{FF2B5EF4-FFF2-40B4-BE49-F238E27FC236}">
                <a16:creationId xmlns:a16="http://schemas.microsoft.com/office/drawing/2014/main" id="{EC564C1A-8542-4491-A3C8-5D7C21A87D3A}"/>
              </a:ext>
            </a:extLst>
          </p:cNvPr>
          <p:cNvSpPr/>
          <p:nvPr/>
        </p:nvSpPr>
        <p:spPr>
          <a:xfrm>
            <a:off x="6389308" y="2851904"/>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87" name="Cloud 86">
            <a:extLst>
              <a:ext uri="{FF2B5EF4-FFF2-40B4-BE49-F238E27FC236}">
                <a16:creationId xmlns:a16="http://schemas.microsoft.com/office/drawing/2014/main" id="{81394300-4432-4134-97AB-84C147A18F10}"/>
              </a:ext>
            </a:extLst>
          </p:cNvPr>
          <p:cNvSpPr/>
          <p:nvPr/>
        </p:nvSpPr>
        <p:spPr>
          <a:xfrm>
            <a:off x="4061850" y="3549737"/>
            <a:ext cx="4068300" cy="626244"/>
          </a:xfrm>
          <a:prstGeom prst="cloud">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NoC#1 (Core ↔ DC-L1)</a:t>
            </a:r>
          </a:p>
        </p:txBody>
      </p:sp>
      <p:sp>
        <p:nvSpPr>
          <p:cNvPr id="88" name="Cloud 87">
            <a:extLst>
              <a:ext uri="{FF2B5EF4-FFF2-40B4-BE49-F238E27FC236}">
                <a16:creationId xmlns:a16="http://schemas.microsoft.com/office/drawing/2014/main" id="{A2E47DD2-6B55-483B-AC64-5E640B914D8C}"/>
              </a:ext>
            </a:extLst>
          </p:cNvPr>
          <p:cNvSpPr/>
          <p:nvPr/>
        </p:nvSpPr>
        <p:spPr>
          <a:xfrm>
            <a:off x="4061850" y="5031605"/>
            <a:ext cx="4068300" cy="626244"/>
          </a:xfrm>
          <a:prstGeom prst="cloud">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NoC#2 (DC-L1 ↔ L2)</a:t>
            </a:r>
          </a:p>
        </p:txBody>
      </p:sp>
      <p:cxnSp>
        <p:nvCxnSpPr>
          <p:cNvPr id="89" name="Straight Connector 88">
            <a:extLst>
              <a:ext uri="{FF2B5EF4-FFF2-40B4-BE49-F238E27FC236}">
                <a16:creationId xmlns:a16="http://schemas.microsoft.com/office/drawing/2014/main" id="{7140660B-E93E-452A-8F84-01AFF26B93D2}"/>
              </a:ext>
            </a:extLst>
          </p:cNvPr>
          <p:cNvCxnSpPr>
            <a:cxnSpLocks/>
            <a:stCxn id="83" idx="2"/>
          </p:cNvCxnSpPr>
          <p:nvPr/>
        </p:nvCxnSpPr>
        <p:spPr>
          <a:xfrm>
            <a:off x="4424859" y="3251058"/>
            <a:ext cx="0" cy="46990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A7681D9-0AC3-4A7E-BDC0-3A04E7C6B1AA}"/>
              </a:ext>
            </a:extLst>
          </p:cNvPr>
          <p:cNvCxnSpPr>
            <a:cxnSpLocks/>
            <a:stCxn id="84" idx="2"/>
          </p:cNvCxnSpPr>
          <p:nvPr/>
        </p:nvCxnSpPr>
        <p:spPr>
          <a:xfrm flipH="1">
            <a:off x="4782813" y="3251058"/>
            <a:ext cx="1964" cy="35772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2FD97F-0E69-40FF-8C75-1A8D00626A28}"/>
              </a:ext>
            </a:extLst>
          </p:cNvPr>
          <p:cNvCxnSpPr>
            <a:cxnSpLocks/>
            <a:stCxn id="93" idx="2"/>
          </p:cNvCxnSpPr>
          <p:nvPr/>
        </p:nvCxnSpPr>
        <p:spPr>
          <a:xfrm flipH="1">
            <a:off x="5857802" y="3251056"/>
            <a:ext cx="3822" cy="31558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03C2BFA8-D4E1-4FED-9FED-2A6269B5C300}"/>
              </a:ext>
            </a:extLst>
          </p:cNvPr>
          <p:cNvSpPr/>
          <p:nvPr/>
        </p:nvSpPr>
        <p:spPr>
          <a:xfrm>
            <a:off x="5387062"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93" name="Rectangle 92">
            <a:extLst>
              <a:ext uri="{FF2B5EF4-FFF2-40B4-BE49-F238E27FC236}">
                <a16:creationId xmlns:a16="http://schemas.microsoft.com/office/drawing/2014/main" id="{E95A20F6-4047-4F51-A44D-ADEDC2CBB093}"/>
              </a:ext>
            </a:extLst>
          </p:cNvPr>
          <p:cNvSpPr/>
          <p:nvPr/>
        </p:nvSpPr>
        <p:spPr>
          <a:xfrm>
            <a:off x="5746980"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94" name="Rectangle 93">
            <a:extLst>
              <a:ext uri="{FF2B5EF4-FFF2-40B4-BE49-F238E27FC236}">
                <a16:creationId xmlns:a16="http://schemas.microsoft.com/office/drawing/2014/main" id="{5153479E-9923-4096-8088-76ACB33FF0DD}"/>
              </a:ext>
            </a:extLst>
          </p:cNvPr>
          <p:cNvSpPr/>
          <p:nvPr/>
        </p:nvSpPr>
        <p:spPr>
          <a:xfrm>
            <a:off x="6106773" y="3021767"/>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cxnSp>
        <p:nvCxnSpPr>
          <p:cNvPr id="95" name="Straight Connector 94">
            <a:extLst>
              <a:ext uri="{FF2B5EF4-FFF2-40B4-BE49-F238E27FC236}">
                <a16:creationId xmlns:a16="http://schemas.microsoft.com/office/drawing/2014/main" id="{1C424C3A-0C87-4AED-BFC4-CB8DE2EBA096}"/>
              </a:ext>
            </a:extLst>
          </p:cNvPr>
          <p:cNvCxnSpPr>
            <a:cxnSpLocks/>
            <a:stCxn id="85" idx="2"/>
          </p:cNvCxnSpPr>
          <p:nvPr/>
        </p:nvCxnSpPr>
        <p:spPr>
          <a:xfrm>
            <a:off x="5144569" y="3251057"/>
            <a:ext cx="0" cy="35170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F164F2-5704-4DC2-8B3F-1AEA756035B4}"/>
              </a:ext>
            </a:extLst>
          </p:cNvPr>
          <p:cNvCxnSpPr>
            <a:cxnSpLocks/>
            <a:stCxn id="92" idx="2"/>
          </p:cNvCxnSpPr>
          <p:nvPr/>
        </p:nvCxnSpPr>
        <p:spPr>
          <a:xfrm>
            <a:off x="5501706" y="3251056"/>
            <a:ext cx="2656" cy="35170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A30B034-74C1-4A53-B684-E00EB9C2A9A8}"/>
              </a:ext>
            </a:extLst>
          </p:cNvPr>
          <p:cNvCxnSpPr>
            <a:cxnSpLocks/>
            <a:stCxn id="94" idx="2"/>
          </p:cNvCxnSpPr>
          <p:nvPr/>
        </p:nvCxnSpPr>
        <p:spPr>
          <a:xfrm>
            <a:off x="6221416" y="3251055"/>
            <a:ext cx="0" cy="3517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5BC3CB-6736-42DE-BE68-E35E879FCC20}"/>
              </a:ext>
            </a:extLst>
          </p:cNvPr>
          <p:cNvCxnSpPr>
            <a:cxnSpLocks/>
            <a:stCxn id="100" idx="2"/>
          </p:cNvCxnSpPr>
          <p:nvPr/>
        </p:nvCxnSpPr>
        <p:spPr>
          <a:xfrm flipH="1">
            <a:off x="7368516" y="3251056"/>
            <a:ext cx="1973" cy="29867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5BEE2528-A496-4C26-8A2D-1EEE2EB45563}"/>
              </a:ext>
            </a:extLst>
          </p:cNvPr>
          <p:cNvSpPr/>
          <p:nvPr/>
        </p:nvSpPr>
        <p:spPr>
          <a:xfrm>
            <a:off x="6895928"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F4E52EF7-ABDF-47FA-A0F6-1D091AAC705C}"/>
              </a:ext>
            </a:extLst>
          </p:cNvPr>
          <p:cNvSpPr/>
          <p:nvPr/>
        </p:nvSpPr>
        <p:spPr>
          <a:xfrm>
            <a:off x="7255845"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2F6110A1-7943-4860-886E-3CF6DE72181A}"/>
              </a:ext>
            </a:extLst>
          </p:cNvPr>
          <p:cNvSpPr/>
          <p:nvPr/>
        </p:nvSpPr>
        <p:spPr>
          <a:xfrm>
            <a:off x="7615638" y="3021767"/>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02" name="Straight Connector 101">
            <a:extLst>
              <a:ext uri="{FF2B5EF4-FFF2-40B4-BE49-F238E27FC236}">
                <a16:creationId xmlns:a16="http://schemas.microsoft.com/office/drawing/2014/main" id="{78D685F9-F947-488F-AE1E-C642E1B66D6F}"/>
              </a:ext>
            </a:extLst>
          </p:cNvPr>
          <p:cNvCxnSpPr>
            <a:cxnSpLocks/>
            <a:stCxn id="99" idx="2"/>
          </p:cNvCxnSpPr>
          <p:nvPr/>
        </p:nvCxnSpPr>
        <p:spPr>
          <a:xfrm>
            <a:off x="7010571" y="3251056"/>
            <a:ext cx="0" cy="31558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D8A165A-7C7C-448F-863B-106BADB74520}"/>
              </a:ext>
            </a:extLst>
          </p:cNvPr>
          <p:cNvCxnSpPr>
            <a:cxnSpLocks/>
            <a:stCxn id="101" idx="2"/>
          </p:cNvCxnSpPr>
          <p:nvPr/>
        </p:nvCxnSpPr>
        <p:spPr>
          <a:xfrm>
            <a:off x="7730282" y="3251055"/>
            <a:ext cx="0" cy="37943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5F0DAA6-C134-4C2A-BD5E-49440CB2073B}"/>
              </a:ext>
            </a:extLst>
          </p:cNvPr>
          <p:cNvSpPr txBox="1"/>
          <p:nvPr/>
        </p:nvSpPr>
        <p:spPr>
          <a:xfrm>
            <a:off x="7523573" y="3023126"/>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A-1</a:t>
            </a:r>
          </a:p>
        </p:txBody>
      </p:sp>
      <p:sp>
        <p:nvSpPr>
          <p:cNvPr id="105" name="TextBox 104">
            <a:extLst>
              <a:ext uri="{FF2B5EF4-FFF2-40B4-BE49-F238E27FC236}">
                <a16:creationId xmlns:a16="http://schemas.microsoft.com/office/drawing/2014/main" id="{64630A45-E38E-454D-A583-16F75311C7DC}"/>
              </a:ext>
            </a:extLst>
          </p:cNvPr>
          <p:cNvSpPr txBox="1"/>
          <p:nvPr/>
        </p:nvSpPr>
        <p:spPr>
          <a:xfrm>
            <a:off x="7158872" y="3021583"/>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A-2</a:t>
            </a:r>
          </a:p>
        </p:txBody>
      </p:sp>
      <p:sp>
        <p:nvSpPr>
          <p:cNvPr id="106" name="Rectangle 105">
            <a:extLst>
              <a:ext uri="{FF2B5EF4-FFF2-40B4-BE49-F238E27FC236}">
                <a16:creationId xmlns:a16="http://schemas.microsoft.com/office/drawing/2014/main" id="{F73B3D79-5D55-4343-9F66-8585E5AF18AD}"/>
              </a:ext>
            </a:extLst>
          </p:cNvPr>
          <p:cNvSpPr/>
          <p:nvPr/>
        </p:nvSpPr>
        <p:spPr>
          <a:xfrm>
            <a:off x="4310215" y="4467168"/>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07" name="Rectangle 106">
            <a:extLst>
              <a:ext uri="{FF2B5EF4-FFF2-40B4-BE49-F238E27FC236}">
                <a16:creationId xmlns:a16="http://schemas.microsoft.com/office/drawing/2014/main" id="{07238D96-DAED-4CFD-B215-4FB5D6D4EF89}"/>
              </a:ext>
            </a:extLst>
          </p:cNvPr>
          <p:cNvSpPr/>
          <p:nvPr/>
        </p:nvSpPr>
        <p:spPr>
          <a:xfrm>
            <a:off x="4670133" y="4467168"/>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08" name="Rectangle 107">
            <a:extLst>
              <a:ext uri="{FF2B5EF4-FFF2-40B4-BE49-F238E27FC236}">
                <a16:creationId xmlns:a16="http://schemas.microsoft.com/office/drawing/2014/main" id="{AB28AEF5-63B0-4358-9499-110A1833315E}"/>
              </a:ext>
            </a:extLst>
          </p:cNvPr>
          <p:cNvSpPr/>
          <p:nvPr/>
        </p:nvSpPr>
        <p:spPr>
          <a:xfrm>
            <a:off x="5029926" y="4467167"/>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09" name="Rectangle 108">
            <a:extLst>
              <a:ext uri="{FF2B5EF4-FFF2-40B4-BE49-F238E27FC236}">
                <a16:creationId xmlns:a16="http://schemas.microsoft.com/office/drawing/2014/main" id="{C5D0405E-C2AA-4CF1-8FD4-4E686D1FCCD0}"/>
              </a:ext>
            </a:extLst>
          </p:cNvPr>
          <p:cNvSpPr/>
          <p:nvPr/>
        </p:nvSpPr>
        <p:spPr>
          <a:xfrm>
            <a:off x="6389308" y="4297302"/>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110" name="Straight Connector 109">
            <a:extLst>
              <a:ext uri="{FF2B5EF4-FFF2-40B4-BE49-F238E27FC236}">
                <a16:creationId xmlns:a16="http://schemas.microsoft.com/office/drawing/2014/main" id="{C6C46991-94CF-499E-A853-0C34D077C9E5}"/>
              </a:ext>
            </a:extLst>
          </p:cNvPr>
          <p:cNvCxnSpPr>
            <a:cxnSpLocks/>
            <a:stCxn id="106" idx="2"/>
          </p:cNvCxnSpPr>
          <p:nvPr/>
        </p:nvCxnSpPr>
        <p:spPr>
          <a:xfrm>
            <a:off x="4424859" y="4696456"/>
            <a:ext cx="0" cy="48447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5DD93B-B604-45FD-8639-E8B727E6F45E}"/>
              </a:ext>
            </a:extLst>
          </p:cNvPr>
          <p:cNvCxnSpPr>
            <a:cxnSpLocks/>
            <a:stCxn id="107" idx="2"/>
          </p:cNvCxnSpPr>
          <p:nvPr/>
        </p:nvCxnSpPr>
        <p:spPr>
          <a:xfrm>
            <a:off x="4784777" y="4696456"/>
            <a:ext cx="2656" cy="40308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7BC022F-D24A-4882-9860-5A715F245F70}"/>
              </a:ext>
            </a:extLst>
          </p:cNvPr>
          <p:cNvCxnSpPr>
            <a:cxnSpLocks/>
            <a:stCxn id="114" idx="2"/>
          </p:cNvCxnSpPr>
          <p:nvPr/>
        </p:nvCxnSpPr>
        <p:spPr>
          <a:xfrm>
            <a:off x="5861624"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29378CEB-4CDD-4546-B988-7A84A9E0EEE5}"/>
              </a:ext>
            </a:extLst>
          </p:cNvPr>
          <p:cNvSpPr/>
          <p:nvPr/>
        </p:nvSpPr>
        <p:spPr>
          <a:xfrm>
            <a:off x="5387062"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14" name="Rectangle 113">
            <a:extLst>
              <a:ext uri="{FF2B5EF4-FFF2-40B4-BE49-F238E27FC236}">
                <a16:creationId xmlns:a16="http://schemas.microsoft.com/office/drawing/2014/main" id="{EF2EC8CA-D7F1-4B8E-957B-F15D4E0FF773}"/>
              </a:ext>
            </a:extLst>
          </p:cNvPr>
          <p:cNvSpPr/>
          <p:nvPr/>
        </p:nvSpPr>
        <p:spPr>
          <a:xfrm>
            <a:off x="5746980"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115" name="Rectangle 114">
            <a:extLst>
              <a:ext uri="{FF2B5EF4-FFF2-40B4-BE49-F238E27FC236}">
                <a16:creationId xmlns:a16="http://schemas.microsoft.com/office/drawing/2014/main" id="{4C45663C-8EA7-47E1-92BA-9FD660031DA3}"/>
              </a:ext>
            </a:extLst>
          </p:cNvPr>
          <p:cNvSpPr/>
          <p:nvPr/>
        </p:nvSpPr>
        <p:spPr>
          <a:xfrm>
            <a:off x="6106773" y="4467165"/>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cxnSp>
        <p:nvCxnSpPr>
          <p:cNvPr id="116" name="Straight Connector 115">
            <a:extLst>
              <a:ext uri="{FF2B5EF4-FFF2-40B4-BE49-F238E27FC236}">
                <a16:creationId xmlns:a16="http://schemas.microsoft.com/office/drawing/2014/main" id="{99362BBB-3D19-4F0C-B326-BF5A2FDD2085}"/>
              </a:ext>
            </a:extLst>
          </p:cNvPr>
          <p:cNvCxnSpPr>
            <a:cxnSpLocks/>
            <a:stCxn id="108" idx="2"/>
          </p:cNvCxnSpPr>
          <p:nvPr/>
        </p:nvCxnSpPr>
        <p:spPr>
          <a:xfrm>
            <a:off x="5144569" y="4696455"/>
            <a:ext cx="0" cy="3794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515F1AC-3823-4DF2-BBD6-1C18EACE46A8}"/>
              </a:ext>
            </a:extLst>
          </p:cNvPr>
          <p:cNvCxnSpPr>
            <a:cxnSpLocks/>
            <a:stCxn id="113" idx="2"/>
          </p:cNvCxnSpPr>
          <p:nvPr/>
        </p:nvCxnSpPr>
        <p:spPr>
          <a:xfrm>
            <a:off x="5501706" y="4696453"/>
            <a:ext cx="5436" cy="35952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9B4A0E9-F79A-429D-B7B4-A8367A72FD5B}"/>
              </a:ext>
            </a:extLst>
          </p:cNvPr>
          <p:cNvCxnSpPr>
            <a:cxnSpLocks/>
            <a:stCxn id="115" idx="2"/>
          </p:cNvCxnSpPr>
          <p:nvPr/>
        </p:nvCxnSpPr>
        <p:spPr>
          <a:xfrm>
            <a:off x="6221416" y="4696452"/>
            <a:ext cx="0" cy="3517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20276AC-0DA1-44DD-B56A-2C550E2DAE4F}"/>
              </a:ext>
            </a:extLst>
          </p:cNvPr>
          <p:cNvCxnSpPr>
            <a:cxnSpLocks/>
            <a:stCxn id="121" idx="2"/>
          </p:cNvCxnSpPr>
          <p:nvPr/>
        </p:nvCxnSpPr>
        <p:spPr>
          <a:xfrm>
            <a:off x="7370489"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820CCC73-41E2-4460-94E9-B55C27422D28}"/>
              </a:ext>
            </a:extLst>
          </p:cNvPr>
          <p:cNvSpPr/>
          <p:nvPr/>
        </p:nvSpPr>
        <p:spPr>
          <a:xfrm>
            <a:off x="6895928"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23" name="Straight Connector 122">
            <a:extLst>
              <a:ext uri="{FF2B5EF4-FFF2-40B4-BE49-F238E27FC236}">
                <a16:creationId xmlns:a16="http://schemas.microsoft.com/office/drawing/2014/main" id="{B3243CA1-49CF-46EE-83D0-8D947E58AA5C}"/>
              </a:ext>
            </a:extLst>
          </p:cNvPr>
          <p:cNvCxnSpPr>
            <a:cxnSpLocks/>
            <a:stCxn id="120" idx="2"/>
          </p:cNvCxnSpPr>
          <p:nvPr/>
        </p:nvCxnSpPr>
        <p:spPr>
          <a:xfrm>
            <a:off x="7010571"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341A237-77EF-4882-9C8A-13052D421E8F}"/>
              </a:ext>
            </a:extLst>
          </p:cNvPr>
          <p:cNvCxnSpPr>
            <a:cxnSpLocks/>
            <a:stCxn id="122" idx="2"/>
          </p:cNvCxnSpPr>
          <p:nvPr/>
        </p:nvCxnSpPr>
        <p:spPr>
          <a:xfrm>
            <a:off x="7730282" y="4696452"/>
            <a:ext cx="0" cy="403087"/>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A2D78F6-75AD-4B67-AD26-04358D09DEA5}"/>
              </a:ext>
            </a:extLst>
          </p:cNvPr>
          <p:cNvCxnSpPr>
            <a:cxnSpLocks/>
            <a:stCxn id="106" idx="0"/>
          </p:cNvCxnSpPr>
          <p:nvPr/>
        </p:nvCxnSpPr>
        <p:spPr>
          <a:xfrm flipV="1">
            <a:off x="4424859" y="4078513"/>
            <a:ext cx="0" cy="38865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0F192B2-F6AA-45E2-AB72-0470C1941EEA}"/>
              </a:ext>
            </a:extLst>
          </p:cNvPr>
          <p:cNvCxnSpPr>
            <a:cxnSpLocks/>
            <a:stCxn id="107" idx="0"/>
          </p:cNvCxnSpPr>
          <p:nvPr/>
        </p:nvCxnSpPr>
        <p:spPr>
          <a:xfrm flipV="1">
            <a:off x="4784777" y="4129166"/>
            <a:ext cx="0" cy="3380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627AFE7-576C-49B8-B63D-B8D3F218BE28}"/>
              </a:ext>
            </a:extLst>
          </p:cNvPr>
          <p:cNvCxnSpPr>
            <a:cxnSpLocks/>
            <a:stCxn id="108" idx="0"/>
          </p:cNvCxnSpPr>
          <p:nvPr/>
        </p:nvCxnSpPr>
        <p:spPr>
          <a:xfrm flipV="1">
            <a:off x="5144569" y="4138145"/>
            <a:ext cx="0" cy="32902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0DCCD20-4AFD-4097-ABBE-17B505D9C90B}"/>
              </a:ext>
            </a:extLst>
          </p:cNvPr>
          <p:cNvCxnSpPr>
            <a:cxnSpLocks/>
            <a:stCxn id="113" idx="0"/>
          </p:cNvCxnSpPr>
          <p:nvPr/>
        </p:nvCxnSpPr>
        <p:spPr>
          <a:xfrm flipH="1" flipV="1">
            <a:off x="5499868" y="4153318"/>
            <a:ext cx="1838" cy="31384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08945C9-0C4B-4894-B5F1-E226B9C026B4}"/>
              </a:ext>
            </a:extLst>
          </p:cNvPr>
          <p:cNvCxnSpPr>
            <a:cxnSpLocks/>
            <a:endCxn id="114" idx="0"/>
          </p:cNvCxnSpPr>
          <p:nvPr/>
        </p:nvCxnSpPr>
        <p:spPr>
          <a:xfrm>
            <a:off x="5861624" y="4181787"/>
            <a:ext cx="0" cy="28537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581E4C2-8A2F-491C-80A6-4E72AFA30CE9}"/>
              </a:ext>
            </a:extLst>
          </p:cNvPr>
          <p:cNvCxnSpPr>
            <a:cxnSpLocks/>
            <a:endCxn id="115" idx="0"/>
          </p:cNvCxnSpPr>
          <p:nvPr/>
        </p:nvCxnSpPr>
        <p:spPr>
          <a:xfrm>
            <a:off x="6221416" y="4203770"/>
            <a:ext cx="0" cy="26339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8E8E378-4001-46F6-9E68-7D805381EF4B}"/>
              </a:ext>
            </a:extLst>
          </p:cNvPr>
          <p:cNvCxnSpPr>
            <a:cxnSpLocks/>
            <a:stCxn id="120" idx="0"/>
          </p:cNvCxnSpPr>
          <p:nvPr/>
        </p:nvCxnSpPr>
        <p:spPr>
          <a:xfrm flipH="1" flipV="1">
            <a:off x="7008733" y="4118516"/>
            <a:ext cx="1838" cy="34865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02EC2B7-9D3B-4A23-AA31-763873ECD478}"/>
              </a:ext>
            </a:extLst>
          </p:cNvPr>
          <p:cNvCxnSpPr>
            <a:cxnSpLocks/>
            <a:endCxn id="121" idx="0"/>
          </p:cNvCxnSpPr>
          <p:nvPr/>
        </p:nvCxnSpPr>
        <p:spPr>
          <a:xfrm>
            <a:off x="7370489" y="4101613"/>
            <a:ext cx="0" cy="36555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B185B6F-D714-461C-98A0-B6A5EF2824F8}"/>
              </a:ext>
            </a:extLst>
          </p:cNvPr>
          <p:cNvCxnSpPr>
            <a:cxnSpLocks/>
            <a:stCxn id="122" idx="0"/>
          </p:cNvCxnSpPr>
          <p:nvPr/>
        </p:nvCxnSpPr>
        <p:spPr>
          <a:xfrm flipV="1">
            <a:off x="7730282" y="4005532"/>
            <a:ext cx="0" cy="46163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A0B31E16-5168-407F-A2B6-8E68A63D33D8}"/>
              </a:ext>
            </a:extLst>
          </p:cNvPr>
          <p:cNvSpPr/>
          <p:nvPr/>
        </p:nvSpPr>
        <p:spPr>
          <a:xfrm>
            <a:off x="4311448"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35" name="Rectangle 134">
            <a:extLst>
              <a:ext uri="{FF2B5EF4-FFF2-40B4-BE49-F238E27FC236}">
                <a16:creationId xmlns:a16="http://schemas.microsoft.com/office/drawing/2014/main" id="{A3102811-CEDB-4F03-8A68-E74247573FEA}"/>
              </a:ext>
            </a:extLst>
          </p:cNvPr>
          <p:cNvSpPr/>
          <p:nvPr/>
        </p:nvSpPr>
        <p:spPr>
          <a:xfrm>
            <a:off x="4671366" y="5944185"/>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36" name="Rectangle 135">
            <a:extLst>
              <a:ext uri="{FF2B5EF4-FFF2-40B4-BE49-F238E27FC236}">
                <a16:creationId xmlns:a16="http://schemas.microsoft.com/office/drawing/2014/main" id="{1DAC52B0-EADE-483D-A2A0-DA1B6FC45323}"/>
              </a:ext>
            </a:extLst>
          </p:cNvPr>
          <p:cNvSpPr/>
          <p:nvPr/>
        </p:nvSpPr>
        <p:spPr>
          <a:xfrm>
            <a:off x="5031159" y="5944183"/>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37" name="Rectangle 136">
            <a:extLst>
              <a:ext uri="{FF2B5EF4-FFF2-40B4-BE49-F238E27FC236}">
                <a16:creationId xmlns:a16="http://schemas.microsoft.com/office/drawing/2014/main" id="{E866B362-0A9D-4D34-BB1E-FD1AC05C1EB6}"/>
              </a:ext>
            </a:extLst>
          </p:cNvPr>
          <p:cNvSpPr/>
          <p:nvPr/>
        </p:nvSpPr>
        <p:spPr>
          <a:xfrm>
            <a:off x="6390542" y="5751009"/>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38" name="Rectangle 137">
            <a:extLst>
              <a:ext uri="{FF2B5EF4-FFF2-40B4-BE49-F238E27FC236}">
                <a16:creationId xmlns:a16="http://schemas.microsoft.com/office/drawing/2014/main" id="{63611C3F-2EEE-40AB-AC2D-2D9631610229}"/>
              </a:ext>
            </a:extLst>
          </p:cNvPr>
          <p:cNvSpPr/>
          <p:nvPr/>
        </p:nvSpPr>
        <p:spPr>
          <a:xfrm>
            <a:off x="5388296"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39" name="Rectangle 138">
            <a:extLst>
              <a:ext uri="{FF2B5EF4-FFF2-40B4-BE49-F238E27FC236}">
                <a16:creationId xmlns:a16="http://schemas.microsoft.com/office/drawing/2014/main" id="{1A49C4BE-DF1F-4C60-8209-CA3575C9273B}"/>
              </a:ext>
            </a:extLst>
          </p:cNvPr>
          <p:cNvSpPr/>
          <p:nvPr/>
        </p:nvSpPr>
        <p:spPr>
          <a:xfrm>
            <a:off x="5748213"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140" name="Rectangle 139">
            <a:extLst>
              <a:ext uri="{FF2B5EF4-FFF2-40B4-BE49-F238E27FC236}">
                <a16:creationId xmlns:a16="http://schemas.microsoft.com/office/drawing/2014/main" id="{878AF3B2-F303-4BDC-93BC-868FCB4250DC}"/>
              </a:ext>
            </a:extLst>
          </p:cNvPr>
          <p:cNvSpPr/>
          <p:nvPr/>
        </p:nvSpPr>
        <p:spPr>
          <a:xfrm>
            <a:off x="6108006" y="5944181"/>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sp>
        <p:nvSpPr>
          <p:cNvPr id="141" name="Rectangle 140">
            <a:extLst>
              <a:ext uri="{FF2B5EF4-FFF2-40B4-BE49-F238E27FC236}">
                <a16:creationId xmlns:a16="http://schemas.microsoft.com/office/drawing/2014/main" id="{7F810F48-E19B-4B8D-B26E-F54F55DEA945}"/>
              </a:ext>
            </a:extLst>
          </p:cNvPr>
          <p:cNvSpPr/>
          <p:nvPr/>
        </p:nvSpPr>
        <p:spPr>
          <a:xfrm>
            <a:off x="6897161"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2" name="Rectangle 141">
            <a:extLst>
              <a:ext uri="{FF2B5EF4-FFF2-40B4-BE49-F238E27FC236}">
                <a16:creationId xmlns:a16="http://schemas.microsoft.com/office/drawing/2014/main" id="{7F2FA5A1-3AD2-4B57-AE5A-FFC48034BB14}"/>
              </a:ext>
            </a:extLst>
          </p:cNvPr>
          <p:cNvSpPr/>
          <p:nvPr/>
        </p:nvSpPr>
        <p:spPr>
          <a:xfrm>
            <a:off x="7257079"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BDF80DDD-1792-4589-A77D-32BAAE2AC8F0}"/>
              </a:ext>
            </a:extLst>
          </p:cNvPr>
          <p:cNvSpPr/>
          <p:nvPr/>
        </p:nvSpPr>
        <p:spPr>
          <a:xfrm>
            <a:off x="7616871" y="5944181"/>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44" name="Straight Connector 143">
            <a:extLst>
              <a:ext uri="{FF2B5EF4-FFF2-40B4-BE49-F238E27FC236}">
                <a16:creationId xmlns:a16="http://schemas.microsoft.com/office/drawing/2014/main" id="{F75D5ED7-13C2-4BD4-8ACE-9CFD9E5917CA}"/>
              </a:ext>
            </a:extLst>
          </p:cNvPr>
          <p:cNvCxnSpPr>
            <a:cxnSpLocks/>
            <a:stCxn id="134" idx="0"/>
          </p:cNvCxnSpPr>
          <p:nvPr/>
        </p:nvCxnSpPr>
        <p:spPr>
          <a:xfrm flipV="1">
            <a:off x="4426092" y="5555527"/>
            <a:ext cx="0" cy="38865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D2195FB-72B5-47FB-AB12-383ACD268540}"/>
              </a:ext>
            </a:extLst>
          </p:cNvPr>
          <p:cNvCxnSpPr>
            <a:cxnSpLocks/>
            <a:stCxn id="135" idx="0"/>
          </p:cNvCxnSpPr>
          <p:nvPr/>
        </p:nvCxnSpPr>
        <p:spPr>
          <a:xfrm flipV="1">
            <a:off x="4786010" y="5606182"/>
            <a:ext cx="0" cy="3380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9E0513E-9A0E-40FD-B7D0-FA63F0CD14E0}"/>
              </a:ext>
            </a:extLst>
          </p:cNvPr>
          <p:cNvCxnSpPr>
            <a:cxnSpLocks/>
            <a:stCxn id="136" idx="0"/>
          </p:cNvCxnSpPr>
          <p:nvPr/>
        </p:nvCxnSpPr>
        <p:spPr>
          <a:xfrm flipV="1">
            <a:off x="5145803" y="5615162"/>
            <a:ext cx="0" cy="32902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E9CB621-8111-4FC1-AFDD-D002EBC0E19A}"/>
              </a:ext>
            </a:extLst>
          </p:cNvPr>
          <p:cNvCxnSpPr>
            <a:cxnSpLocks/>
            <a:stCxn id="138" idx="0"/>
          </p:cNvCxnSpPr>
          <p:nvPr/>
        </p:nvCxnSpPr>
        <p:spPr>
          <a:xfrm flipH="1" flipV="1">
            <a:off x="5501101" y="5630334"/>
            <a:ext cx="1838" cy="31384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35C4443-092F-4998-AB87-B5A08EFC79EE}"/>
              </a:ext>
            </a:extLst>
          </p:cNvPr>
          <p:cNvCxnSpPr>
            <a:cxnSpLocks/>
            <a:endCxn id="139" idx="0"/>
          </p:cNvCxnSpPr>
          <p:nvPr/>
        </p:nvCxnSpPr>
        <p:spPr>
          <a:xfrm>
            <a:off x="5862857" y="5658804"/>
            <a:ext cx="0" cy="28537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F75E546-BC91-423B-897E-BFE38B7478EB}"/>
              </a:ext>
            </a:extLst>
          </p:cNvPr>
          <p:cNvCxnSpPr>
            <a:cxnSpLocks/>
            <a:endCxn id="140" idx="0"/>
          </p:cNvCxnSpPr>
          <p:nvPr/>
        </p:nvCxnSpPr>
        <p:spPr>
          <a:xfrm>
            <a:off x="6222650" y="5680787"/>
            <a:ext cx="0" cy="26339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DD93D3-4BF7-4ECC-9597-9E9B48F280B2}"/>
              </a:ext>
            </a:extLst>
          </p:cNvPr>
          <p:cNvCxnSpPr>
            <a:cxnSpLocks/>
            <a:stCxn id="141" idx="0"/>
          </p:cNvCxnSpPr>
          <p:nvPr/>
        </p:nvCxnSpPr>
        <p:spPr>
          <a:xfrm flipH="1" flipV="1">
            <a:off x="7009966" y="5595532"/>
            <a:ext cx="1838" cy="34865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A8BFF3-80CE-4DAE-883E-D7AB5D0D8E0E}"/>
              </a:ext>
            </a:extLst>
          </p:cNvPr>
          <p:cNvCxnSpPr>
            <a:cxnSpLocks/>
            <a:endCxn id="142" idx="0"/>
          </p:cNvCxnSpPr>
          <p:nvPr/>
        </p:nvCxnSpPr>
        <p:spPr>
          <a:xfrm>
            <a:off x="7371722" y="5578629"/>
            <a:ext cx="0" cy="36555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69102CF-5191-417C-B934-D5310AF4BD6D}"/>
              </a:ext>
            </a:extLst>
          </p:cNvPr>
          <p:cNvCxnSpPr>
            <a:cxnSpLocks/>
            <a:stCxn id="143" idx="0"/>
          </p:cNvCxnSpPr>
          <p:nvPr/>
        </p:nvCxnSpPr>
        <p:spPr>
          <a:xfrm flipV="1">
            <a:off x="7731515" y="5482548"/>
            <a:ext cx="0" cy="46163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DE7CFCEE-5041-421C-94CA-4CEC505C1385}"/>
              </a:ext>
            </a:extLst>
          </p:cNvPr>
          <p:cNvSpPr txBox="1"/>
          <p:nvPr/>
        </p:nvSpPr>
        <p:spPr>
          <a:xfrm rot="5400000">
            <a:off x="7569931" y="5883217"/>
            <a:ext cx="323165" cy="349036"/>
          </a:xfrm>
          <a:prstGeom prst="rect">
            <a:avLst/>
          </a:prstGeom>
          <a:noFill/>
        </p:spPr>
        <p:txBody>
          <a:bodyPr vert="vert270" wrap="square" rtlCol="0">
            <a:spAutoFit/>
          </a:bodyPr>
          <a:lstStyle/>
          <a:p>
            <a:pPr algn="ctr"/>
            <a:r>
              <a:rPr lang="en-US" sz="900" b="1" dirty="0">
                <a:latin typeface="Arial" panose="020B0604020202020204" pitchFamily="34" charset="0"/>
                <a:cs typeface="Arial" panose="020B0604020202020204" pitchFamily="34" charset="0"/>
              </a:rPr>
              <a:t>C-1</a:t>
            </a:r>
          </a:p>
        </p:txBody>
      </p:sp>
      <p:sp>
        <p:nvSpPr>
          <p:cNvPr id="173" name="TextBox 172">
            <a:extLst>
              <a:ext uri="{FF2B5EF4-FFF2-40B4-BE49-F238E27FC236}">
                <a16:creationId xmlns:a16="http://schemas.microsoft.com/office/drawing/2014/main" id="{F2901C59-C657-449E-87F5-C42F3DF45CDE}"/>
              </a:ext>
            </a:extLst>
          </p:cNvPr>
          <p:cNvSpPr txBox="1"/>
          <p:nvPr/>
        </p:nvSpPr>
        <p:spPr>
          <a:xfrm>
            <a:off x="7160512" y="5942196"/>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C-2</a:t>
            </a:r>
          </a:p>
        </p:txBody>
      </p:sp>
      <p:cxnSp>
        <p:nvCxnSpPr>
          <p:cNvPr id="175" name="Straight Arrow Connector 174">
            <a:extLst>
              <a:ext uri="{FF2B5EF4-FFF2-40B4-BE49-F238E27FC236}">
                <a16:creationId xmlns:a16="http://schemas.microsoft.com/office/drawing/2014/main" id="{A610CAE5-3492-4EE5-829E-B231EFF10E8C}"/>
              </a:ext>
            </a:extLst>
          </p:cNvPr>
          <p:cNvCxnSpPr>
            <a:cxnSpLocks/>
            <a:stCxn id="179" idx="3"/>
            <a:endCxn id="83" idx="1"/>
          </p:cNvCxnSpPr>
          <p:nvPr/>
        </p:nvCxnSpPr>
        <p:spPr>
          <a:xfrm>
            <a:off x="4151428" y="3136214"/>
            <a:ext cx="158787" cy="201"/>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9" name="TextBox 178">
            <a:extLst>
              <a:ext uri="{FF2B5EF4-FFF2-40B4-BE49-F238E27FC236}">
                <a16:creationId xmlns:a16="http://schemas.microsoft.com/office/drawing/2014/main" id="{2370FB10-50A4-4455-9537-E2D6720432DD}"/>
              </a:ext>
            </a:extLst>
          </p:cNvPr>
          <p:cNvSpPr txBox="1"/>
          <p:nvPr/>
        </p:nvSpPr>
        <p:spPr>
          <a:xfrm>
            <a:off x="2751685" y="2874604"/>
            <a:ext cx="1399743" cy="523220"/>
          </a:xfrm>
          <a:prstGeom prst="rect">
            <a:avLst/>
          </a:prstGeom>
          <a:noFill/>
        </p:spPr>
        <p:txBody>
          <a:bodyPr wrap="none" rtlCol="0">
            <a:spAutoFit/>
          </a:bodyPr>
          <a:lstStyle/>
          <a:p>
            <a:pPr algn="ctr"/>
            <a:r>
              <a:rPr lang="en-US" sz="1400" b="1" dirty="0">
                <a:solidFill>
                  <a:srgbClr val="0070C0"/>
                </a:solidFill>
              </a:rPr>
              <a:t>Lite GPU Core</a:t>
            </a:r>
          </a:p>
          <a:p>
            <a:pPr algn="ctr"/>
            <a:r>
              <a:rPr lang="en-US" sz="1400" dirty="0"/>
              <a:t>(No L1 Cache)</a:t>
            </a:r>
          </a:p>
        </p:txBody>
      </p:sp>
      <p:cxnSp>
        <p:nvCxnSpPr>
          <p:cNvPr id="182" name="Straight Arrow Connector 181">
            <a:extLst>
              <a:ext uri="{FF2B5EF4-FFF2-40B4-BE49-F238E27FC236}">
                <a16:creationId xmlns:a16="http://schemas.microsoft.com/office/drawing/2014/main" id="{5A8F1A8B-466C-4D82-875C-04AE36034DB9}"/>
              </a:ext>
            </a:extLst>
          </p:cNvPr>
          <p:cNvCxnSpPr>
            <a:cxnSpLocks/>
            <a:stCxn id="183" idx="3"/>
            <a:endCxn id="106" idx="1"/>
          </p:cNvCxnSpPr>
          <p:nvPr/>
        </p:nvCxnSpPr>
        <p:spPr>
          <a:xfrm>
            <a:off x="4120572" y="4579693"/>
            <a:ext cx="189643" cy="2119"/>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3" name="TextBox 182">
            <a:extLst>
              <a:ext uri="{FF2B5EF4-FFF2-40B4-BE49-F238E27FC236}">
                <a16:creationId xmlns:a16="http://schemas.microsoft.com/office/drawing/2014/main" id="{01208F98-0ED2-4142-9A28-709E6F06698A}"/>
              </a:ext>
            </a:extLst>
          </p:cNvPr>
          <p:cNvSpPr txBox="1"/>
          <p:nvPr/>
        </p:nvSpPr>
        <p:spPr>
          <a:xfrm>
            <a:off x="2700344" y="4318083"/>
            <a:ext cx="1420228" cy="523220"/>
          </a:xfrm>
          <a:prstGeom prst="rect">
            <a:avLst/>
          </a:prstGeom>
          <a:noFill/>
        </p:spPr>
        <p:txBody>
          <a:bodyPr wrap="square" rtlCol="0">
            <a:spAutoFit/>
          </a:bodyPr>
          <a:lstStyle/>
          <a:p>
            <a:pPr algn="ctr"/>
            <a:r>
              <a:rPr lang="en-US" sz="1400" b="1" dirty="0">
                <a:solidFill>
                  <a:srgbClr val="0070C0"/>
                </a:solidFill>
              </a:rPr>
              <a:t>DC-L1</a:t>
            </a:r>
          </a:p>
          <a:p>
            <a:pPr algn="ctr"/>
            <a:r>
              <a:rPr lang="en-US" sz="1400" dirty="0"/>
              <a:t>(Decoupled L1)</a:t>
            </a:r>
          </a:p>
        </p:txBody>
      </p:sp>
      <p:cxnSp>
        <p:nvCxnSpPr>
          <p:cNvPr id="186" name="Straight Arrow Connector 185">
            <a:extLst>
              <a:ext uri="{FF2B5EF4-FFF2-40B4-BE49-F238E27FC236}">
                <a16:creationId xmlns:a16="http://schemas.microsoft.com/office/drawing/2014/main" id="{7B66E744-FF00-40F2-83C4-5CA74CE535DC}"/>
              </a:ext>
            </a:extLst>
          </p:cNvPr>
          <p:cNvCxnSpPr>
            <a:cxnSpLocks/>
            <a:stCxn id="187" idx="3"/>
            <a:endCxn id="134" idx="1"/>
          </p:cNvCxnSpPr>
          <p:nvPr/>
        </p:nvCxnSpPr>
        <p:spPr>
          <a:xfrm>
            <a:off x="4120572" y="6058621"/>
            <a:ext cx="190876" cy="205"/>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7" name="TextBox 186">
            <a:extLst>
              <a:ext uri="{FF2B5EF4-FFF2-40B4-BE49-F238E27FC236}">
                <a16:creationId xmlns:a16="http://schemas.microsoft.com/office/drawing/2014/main" id="{E3D8226E-EF09-4597-A5B6-36E356E0160E}"/>
              </a:ext>
            </a:extLst>
          </p:cNvPr>
          <p:cNvSpPr txBox="1"/>
          <p:nvPr/>
        </p:nvSpPr>
        <p:spPr>
          <a:xfrm>
            <a:off x="2700344" y="5904732"/>
            <a:ext cx="1420228" cy="307777"/>
          </a:xfrm>
          <a:prstGeom prst="rect">
            <a:avLst/>
          </a:prstGeom>
          <a:noFill/>
        </p:spPr>
        <p:txBody>
          <a:bodyPr wrap="square" rtlCol="0">
            <a:spAutoFit/>
          </a:bodyPr>
          <a:lstStyle/>
          <a:p>
            <a:pPr algn="ctr"/>
            <a:r>
              <a:rPr lang="en-US" sz="1400" dirty="0"/>
              <a:t>L2+Memory</a:t>
            </a:r>
          </a:p>
        </p:txBody>
      </p:sp>
      <p:sp>
        <p:nvSpPr>
          <p:cNvPr id="192" name="TextBox 191">
            <a:extLst>
              <a:ext uri="{FF2B5EF4-FFF2-40B4-BE49-F238E27FC236}">
                <a16:creationId xmlns:a16="http://schemas.microsoft.com/office/drawing/2014/main" id="{F3786BC8-0EEC-4A51-8E5A-D0F6453A52C6}"/>
              </a:ext>
            </a:extLst>
          </p:cNvPr>
          <p:cNvSpPr txBox="1"/>
          <p:nvPr/>
        </p:nvSpPr>
        <p:spPr>
          <a:xfrm>
            <a:off x="7898879" y="4323064"/>
            <a:ext cx="771365" cy="523220"/>
          </a:xfrm>
          <a:prstGeom prst="rect">
            <a:avLst/>
          </a:prstGeom>
          <a:noFill/>
        </p:spPr>
        <p:txBody>
          <a:bodyPr wrap="none" rtlCol="0">
            <a:spAutoFit/>
          </a:bodyPr>
          <a:lstStyle/>
          <a:p>
            <a:pPr algn="ctr"/>
            <a:r>
              <a:rPr lang="en-US" sz="1400" dirty="0"/>
              <a:t>Level-1</a:t>
            </a:r>
          </a:p>
          <a:p>
            <a:pPr algn="ctr"/>
            <a:r>
              <a:rPr lang="en-US" sz="1400" dirty="0"/>
              <a:t>Cache</a:t>
            </a:r>
          </a:p>
        </p:txBody>
      </p:sp>
      <p:sp>
        <p:nvSpPr>
          <p:cNvPr id="195" name="Rectangle: Rounded Corners 194">
            <a:extLst>
              <a:ext uri="{FF2B5EF4-FFF2-40B4-BE49-F238E27FC236}">
                <a16:creationId xmlns:a16="http://schemas.microsoft.com/office/drawing/2014/main" id="{D04F6990-2562-4C57-A78F-E32BCDAF0D18}"/>
              </a:ext>
            </a:extLst>
          </p:cNvPr>
          <p:cNvSpPr/>
          <p:nvPr/>
        </p:nvSpPr>
        <p:spPr>
          <a:xfrm>
            <a:off x="4267923" y="4424080"/>
            <a:ext cx="3609710" cy="321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6" name="TextBox 195">
            <a:extLst>
              <a:ext uri="{FF2B5EF4-FFF2-40B4-BE49-F238E27FC236}">
                <a16:creationId xmlns:a16="http://schemas.microsoft.com/office/drawing/2014/main" id="{7D812C38-ED67-4E7C-8A0C-1670311B7782}"/>
              </a:ext>
            </a:extLst>
          </p:cNvPr>
          <p:cNvSpPr txBox="1"/>
          <p:nvPr/>
        </p:nvSpPr>
        <p:spPr>
          <a:xfrm>
            <a:off x="7898879" y="5789317"/>
            <a:ext cx="771365" cy="523220"/>
          </a:xfrm>
          <a:prstGeom prst="rect">
            <a:avLst/>
          </a:prstGeom>
          <a:noFill/>
        </p:spPr>
        <p:txBody>
          <a:bodyPr wrap="none" rtlCol="0">
            <a:spAutoFit/>
          </a:bodyPr>
          <a:lstStyle/>
          <a:p>
            <a:pPr algn="ctr"/>
            <a:r>
              <a:rPr lang="en-US" sz="1400" dirty="0"/>
              <a:t>Level-2</a:t>
            </a:r>
          </a:p>
          <a:p>
            <a:pPr algn="ctr"/>
            <a:r>
              <a:rPr lang="en-US" sz="1400" dirty="0"/>
              <a:t>Cache</a:t>
            </a:r>
          </a:p>
        </p:txBody>
      </p:sp>
      <p:sp>
        <p:nvSpPr>
          <p:cNvPr id="197" name="Rectangle: Rounded Corners 196">
            <a:extLst>
              <a:ext uri="{FF2B5EF4-FFF2-40B4-BE49-F238E27FC236}">
                <a16:creationId xmlns:a16="http://schemas.microsoft.com/office/drawing/2014/main" id="{085E5C6F-6A81-4086-A6CE-CA3C6D7D9A98}"/>
              </a:ext>
            </a:extLst>
          </p:cNvPr>
          <p:cNvSpPr/>
          <p:nvPr/>
        </p:nvSpPr>
        <p:spPr>
          <a:xfrm>
            <a:off x="4267923" y="5890333"/>
            <a:ext cx="3609710" cy="321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8" name="TextBox 197">
            <a:extLst>
              <a:ext uri="{FF2B5EF4-FFF2-40B4-BE49-F238E27FC236}">
                <a16:creationId xmlns:a16="http://schemas.microsoft.com/office/drawing/2014/main" id="{13407332-1C80-4C92-8F30-D8D85D4EB74C}"/>
              </a:ext>
            </a:extLst>
          </p:cNvPr>
          <p:cNvSpPr txBox="1"/>
          <p:nvPr/>
        </p:nvSpPr>
        <p:spPr>
          <a:xfrm>
            <a:off x="9015733" y="4236348"/>
            <a:ext cx="2244717" cy="707886"/>
          </a:xfrm>
          <a:prstGeom prst="rect">
            <a:avLst/>
          </a:prstGeom>
          <a:noFill/>
        </p:spPr>
        <p:txBody>
          <a:bodyPr wrap="none" rtlCol="0">
            <a:spAutoFit/>
          </a:bodyPr>
          <a:lstStyle/>
          <a:p>
            <a:pPr algn="ctr"/>
            <a:r>
              <a:rPr lang="en-US" sz="2000" b="1" dirty="0">
                <a:solidFill>
                  <a:srgbClr val="0070C0"/>
                </a:solidFill>
              </a:rPr>
              <a:t>Two-level Cache </a:t>
            </a:r>
          </a:p>
          <a:p>
            <a:pPr algn="ctr"/>
            <a:r>
              <a:rPr lang="en-US" sz="2000" b="1" dirty="0">
                <a:solidFill>
                  <a:srgbClr val="0070C0"/>
                </a:solidFill>
              </a:rPr>
              <a:t>Hierarchy</a:t>
            </a:r>
          </a:p>
        </p:txBody>
      </p:sp>
    </p:spTree>
    <p:extLst>
      <p:ext uri="{BB962C8B-B14F-4D97-AF65-F5344CB8AC3E}">
        <p14:creationId xmlns:p14="http://schemas.microsoft.com/office/powerpoint/2010/main" val="3668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3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3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4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7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8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8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7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0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0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1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1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1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2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8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7"/>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2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3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3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3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nodeType="afterEffect">
                                  <p:stCondLst>
                                    <p:cond delay="0"/>
                                  </p:stCondLst>
                                  <p:childTnLst>
                                    <p:set>
                                      <p:cBhvr>
                                        <p:cTn id="143" dur="1" fill="hold">
                                          <p:stCondLst>
                                            <p:cond delay="0"/>
                                          </p:stCondLst>
                                        </p:cTn>
                                        <p:tgtEl>
                                          <p:spTgt spid="110"/>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111"/>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12"/>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16"/>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117"/>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118"/>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119"/>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123"/>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12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144"/>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45"/>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146"/>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147"/>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148"/>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149"/>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150"/>
                                        </p:tgtEl>
                                        <p:attrNameLst>
                                          <p:attrName>style.visibility</p:attrName>
                                        </p:attrNameLst>
                                      </p:cBhvr>
                                      <p:to>
                                        <p:strVal val="visible"/>
                                      </p:to>
                                    </p:set>
                                  </p:childTnLst>
                                </p:cTn>
                              </p:par>
                              <p:par>
                                <p:cTn id="174" presetID="1" presetClass="entr" presetSubtype="0" fill="hold" nodeType="withEffect">
                                  <p:stCondLst>
                                    <p:cond delay="0"/>
                                  </p:stCondLst>
                                  <p:childTnLst>
                                    <p:set>
                                      <p:cBhvr>
                                        <p:cTn id="175" dur="1" fill="hold">
                                          <p:stCondLst>
                                            <p:cond delay="0"/>
                                          </p:stCondLst>
                                        </p:cTn>
                                        <p:tgtEl>
                                          <p:spTgt spid="151"/>
                                        </p:tgtEl>
                                        <p:attrNameLst>
                                          <p:attrName>style.visibility</p:attrName>
                                        </p:attrNameLst>
                                      </p:cBhvr>
                                      <p:to>
                                        <p:strVal val="visible"/>
                                      </p:to>
                                    </p:set>
                                  </p:childTnLst>
                                </p:cTn>
                              </p:par>
                              <p:par>
                                <p:cTn id="176" presetID="1" presetClass="entr" presetSubtype="0" fill="hold" nodeType="withEffect">
                                  <p:stCondLst>
                                    <p:cond delay="0"/>
                                  </p:stCondLst>
                                  <p:childTnLst>
                                    <p:set>
                                      <p:cBhvr>
                                        <p:cTn id="177" dur="1" fill="hold">
                                          <p:stCondLst>
                                            <p:cond delay="0"/>
                                          </p:stCondLst>
                                        </p:cTn>
                                        <p:tgtEl>
                                          <p:spTgt spid="15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98"/>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92"/>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95"/>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96"/>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1" grpId="0" animBg="1"/>
      <p:bldP spid="153" grpId="0"/>
      <p:bldP spid="170" grpId="0"/>
      <p:bldP spid="83" grpId="0" animBg="1"/>
      <p:bldP spid="84" grpId="0" animBg="1"/>
      <p:bldP spid="85" grpId="0" animBg="1"/>
      <p:bldP spid="86" grpId="0" animBg="1"/>
      <p:bldP spid="87" grpId="0" animBg="1"/>
      <p:bldP spid="88" grpId="0" animBg="1"/>
      <p:bldP spid="92" grpId="0" animBg="1"/>
      <p:bldP spid="93" grpId="0" animBg="1"/>
      <p:bldP spid="94" grpId="0" animBg="1"/>
      <p:bldP spid="99" grpId="0" animBg="1"/>
      <p:bldP spid="100" grpId="0" animBg="1"/>
      <p:bldP spid="101" grpId="0" animBg="1"/>
      <p:bldP spid="104" grpId="0"/>
      <p:bldP spid="105" grpId="0"/>
      <p:bldP spid="106" grpId="0" animBg="1"/>
      <p:bldP spid="107" grpId="0" animBg="1"/>
      <p:bldP spid="108" grpId="0" animBg="1"/>
      <p:bldP spid="109" grpId="0" animBg="1"/>
      <p:bldP spid="113" grpId="0" animBg="1"/>
      <p:bldP spid="114" grpId="0" animBg="1"/>
      <p:bldP spid="115" grpId="0" animBg="1"/>
      <p:bldP spid="120"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72" grpId="0"/>
      <p:bldP spid="173" grpId="0"/>
      <p:bldP spid="179" grpId="0"/>
      <p:bldP spid="183" grpId="0"/>
      <p:bldP spid="187" grpId="0"/>
      <p:bldP spid="192" grpId="0"/>
      <p:bldP spid="195" grpId="0" animBg="1"/>
      <p:bldP spid="196" grpId="0"/>
      <p:bldP spid="197" grpId="0" animBg="1"/>
      <p:bldP spid="1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a:extLst>
              <a:ext uri="{FF2B5EF4-FFF2-40B4-BE49-F238E27FC236}">
                <a16:creationId xmlns:a16="http://schemas.microsoft.com/office/drawing/2014/main" id="{2AA6BE48-7E33-4311-914C-FBE17E0BE4D4}"/>
              </a:ext>
            </a:extLst>
          </p:cNvPr>
          <p:cNvSpPr txBox="1"/>
          <p:nvPr/>
        </p:nvSpPr>
        <p:spPr>
          <a:xfrm>
            <a:off x="6982495" y="3290996"/>
            <a:ext cx="649253" cy="584775"/>
          </a:xfrm>
          <a:prstGeom prst="rect">
            <a:avLst/>
          </a:prstGeom>
          <a:noFill/>
        </p:spPr>
        <p:txBody>
          <a:bodyPr wrap="square" rtlCol="0">
            <a:spAutoFit/>
          </a:bodyPr>
          <a:lstStyle/>
          <a:p>
            <a:pPr algn="ctr"/>
            <a:r>
              <a:rPr lang="en-US" sz="1600" b="1" dirty="0">
                <a:solidFill>
                  <a:srgbClr val="0070C0"/>
                </a:solidFill>
              </a:rPr>
              <a:t>2X </a:t>
            </a:r>
          </a:p>
          <a:p>
            <a:pPr algn="ctr"/>
            <a:r>
              <a:rPr lang="en-US" sz="1600" b="1" dirty="0">
                <a:solidFill>
                  <a:srgbClr val="0070C0"/>
                </a:solidFill>
              </a:rPr>
              <a:t>Size</a:t>
            </a:r>
            <a:endParaRPr lang="en-US" sz="1600" dirty="0"/>
          </a:p>
        </p:txBody>
      </p:sp>
      <p:sp>
        <p:nvSpPr>
          <p:cNvPr id="91" name="Rectangle 90">
            <a:extLst>
              <a:ext uri="{FF2B5EF4-FFF2-40B4-BE49-F238E27FC236}">
                <a16:creationId xmlns:a16="http://schemas.microsoft.com/office/drawing/2014/main" id="{B2566F6A-5284-4378-A419-AC567BD6C0BA}"/>
              </a:ext>
            </a:extLst>
          </p:cNvPr>
          <p:cNvSpPr/>
          <p:nvPr/>
        </p:nvSpPr>
        <p:spPr>
          <a:xfrm>
            <a:off x="7653272" y="3457853"/>
            <a:ext cx="182880" cy="182880"/>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Aggregating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154758" cy="3688103"/>
          </a:xfrm>
        </p:spPr>
        <p:txBody>
          <a:bodyPr>
            <a:normAutofit/>
          </a:bodyPr>
          <a:lstStyle/>
          <a:p>
            <a:r>
              <a:rPr lang="en-US" sz="3600" dirty="0"/>
              <a:t>Merge X DC-L1s to form one bigger DC-L1 cache.</a:t>
            </a:r>
            <a:endParaRPr lang="en-US" dirty="0"/>
          </a:p>
          <a:p>
            <a:pPr marL="1085850" lvl="1" indent="-457200">
              <a:buFont typeface="Arial" panose="020B0604020202020204" pitchFamily="34" charset="0"/>
              <a:buChar char="•"/>
            </a:pPr>
            <a:r>
              <a:rPr lang="en-US" sz="3200" dirty="0">
                <a:solidFill>
                  <a:srgbClr val="00B050"/>
                </a:solidFill>
              </a:rPr>
              <a:t>Reduced replication</a:t>
            </a:r>
          </a:p>
          <a:p>
            <a:pPr marL="1085850" lvl="1" indent="-457200">
              <a:buFont typeface="Arial" panose="020B0604020202020204" pitchFamily="34" charset="0"/>
              <a:buChar char="•"/>
            </a:pPr>
            <a:r>
              <a:rPr lang="en-US" sz="3200" dirty="0">
                <a:solidFill>
                  <a:srgbClr val="00B050"/>
                </a:solidFill>
              </a:rPr>
              <a:t>Better L1 bandwidth utilization</a:t>
            </a:r>
          </a:p>
          <a:p>
            <a:pPr marL="1085850" lvl="1" indent="-457200">
              <a:buFont typeface="Arial" panose="020B0604020202020204" pitchFamily="34" charset="0"/>
              <a:buChar char="•"/>
            </a:pPr>
            <a:r>
              <a:rPr lang="en-US" sz="3200" dirty="0">
                <a:solidFill>
                  <a:srgbClr val="C00000"/>
                </a:solidFill>
              </a:rPr>
              <a:t>Lower peak L1 bandwidth</a:t>
            </a:r>
            <a:endParaRPr lang="en-US" dirty="0">
              <a:solidFill>
                <a:srgbClr val="C00000"/>
              </a:solidFill>
            </a:endParaRP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14</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417639"/>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196902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196902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881854" y="34568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304061"/>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370464"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4842729"/>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220605"/>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22059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8010622" y="3714373"/>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625685"/>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499230" y="462568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54522" y="4113940"/>
            <a:ext cx="4052695"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40x32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3" y="2589954"/>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a:endCxn id="38" idx="2"/>
          </p:cNvCxnSpPr>
          <p:nvPr/>
        </p:nvCxnSpPr>
        <p:spPr>
          <a:xfrm flipH="1" flipV="1">
            <a:off x="8008389" y="309310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CC290AA-0361-43C0-9C3A-517A7F423132}"/>
              </a:ext>
            </a:extLst>
          </p:cNvPr>
          <p:cNvSpPr/>
          <p:nvPr/>
        </p:nvSpPr>
        <p:spPr>
          <a:xfrm>
            <a:off x="8584081" y="1968764"/>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41" name="Rectangle 40">
            <a:extLst>
              <a:ext uri="{FF2B5EF4-FFF2-40B4-BE49-F238E27FC236}">
                <a16:creationId xmlns:a16="http://schemas.microsoft.com/office/drawing/2014/main" id="{594DA75E-FBF9-4FB8-894D-82969CFBF202}"/>
              </a:ext>
            </a:extLst>
          </p:cNvPr>
          <p:cNvSpPr/>
          <p:nvPr/>
        </p:nvSpPr>
        <p:spPr>
          <a:xfrm>
            <a:off x="9039450" y="196876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42" name="Rectangle 41">
            <a:extLst>
              <a:ext uri="{FF2B5EF4-FFF2-40B4-BE49-F238E27FC236}">
                <a16:creationId xmlns:a16="http://schemas.microsoft.com/office/drawing/2014/main" id="{43C8BDFD-98C1-42E0-A773-90161BB1FD20}"/>
              </a:ext>
            </a:extLst>
          </p:cNvPr>
          <p:cNvSpPr/>
          <p:nvPr/>
        </p:nvSpPr>
        <p:spPr>
          <a:xfrm>
            <a:off x="8811413" y="345657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cxnSp>
        <p:nvCxnSpPr>
          <p:cNvPr id="43" name="Straight Connector 42">
            <a:extLst>
              <a:ext uri="{FF2B5EF4-FFF2-40B4-BE49-F238E27FC236}">
                <a16:creationId xmlns:a16="http://schemas.microsoft.com/office/drawing/2014/main" id="{4AE8F7DA-0AA8-4BB0-84AB-4920305E8E2D}"/>
              </a:ext>
            </a:extLst>
          </p:cNvPr>
          <p:cNvCxnSpPr>
            <a:cxnSpLocks/>
            <a:stCxn id="40" idx="2"/>
          </p:cNvCxnSpPr>
          <p:nvPr/>
        </p:nvCxnSpPr>
        <p:spPr>
          <a:xfrm>
            <a:off x="8709871" y="2220342"/>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22033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02899C-DE6E-426B-A8A1-901A30BB8F48}"/>
              </a:ext>
            </a:extLst>
          </p:cNvPr>
          <p:cNvCxnSpPr>
            <a:cxnSpLocks/>
            <a:endCxn id="42" idx="2"/>
          </p:cNvCxnSpPr>
          <p:nvPr/>
        </p:nvCxnSpPr>
        <p:spPr>
          <a:xfrm flipV="1">
            <a:off x="8940179" y="371411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BEB8019-0DAB-430E-9A43-3544BD8B0D54}"/>
              </a:ext>
            </a:extLst>
          </p:cNvPr>
          <p:cNvSpPr/>
          <p:nvPr/>
        </p:nvSpPr>
        <p:spPr>
          <a:xfrm>
            <a:off x="8584081" y="2589690"/>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53B8819-BA2A-4F28-A82C-0B0171BE7E6F}"/>
              </a:ext>
            </a:extLst>
          </p:cNvPr>
          <p:cNvCxnSpPr>
            <a:cxnSpLocks/>
            <a:stCxn id="42" idx="0"/>
            <a:endCxn id="46" idx="2"/>
          </p:cNvCxnSpPr>
          <p:nvPr/>
        </p:nvCxnSpPr>
        <p:spPr>
          <a:xfrm flipH="1" flipV="1">
            <a:off x="8937946" y="3092843"/>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EDEAC51-2C60-4EE5-A764-C2F9716A8F3A}"/>
              </a:ext>
            </a:extLst>
          </p:cNvPr>
          <p:cNvSpPr/>
          <p:nvPr/>
        </p:nvSpPr>
        <p:spPr>
          <a:xfrm>
            <a:off x="9415329" y="2550366"/>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49" name="Rectangle 48">
            <a:extLst>
              <a:ext uri="{FF2B5EF4-FFF2-40B4-BE49-F238E27FC236}">
                <a16:creationId xmlns:a16="http://schemas.microsoft.com/office/drawing/2014/main" id="{5398D2CB-443B-45C2-834E-E6E6829B8482}"/>
              </a:ext>
            </a:extLst>
          </p:cNvPr>
          <p:cNvSpPr/>
          <p:nvPr/>
        </p:nvSpPr>
        <p:spPr>
          <a:xfrm>
            <a:off x="9417750" y="178643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196428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196428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30740233-A5D6-411B-BCA7-AF1C284C9E8F}"/>
              </a:ext>
            </a:extLst>
          </p:cNvPr>
          <p:cNvSpPr/>
          <p:nvPr/>
        </p:nvSpPr>
        <p:spPr>
          <a:xfrm>
            <a:off x="10298050" y="345209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215861"/>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215852"/>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3FF703-3EEB-4568-9534-AF8A05A2A3B2}"/>
              </a:ext>
            </a:extLst>
          </p:cNvPr>
          <p:cNvCxnSpPr>
            <a:cxnSpLocks/>
            <a:endCxn id="56" idx="2"/>
          </p:cNvCxnSpPr>
          <p:nvPr/>
        </p:nvCxnSpPr>
        <p:spPr>
          <a:xfrm flipV="1">
            <a:off x="10426816" y="370963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B0C5575-4008-4131-BBCD-06773CDDFF60}"/>
              </a:ext>
            </a:extLst>
          </p:cNvPr>
          <p:cNvSpPr/>
          <p:nvPr/>
        </p:nvSpPr>
        <p:spPr>
          <a:xfrm>
            <a:off x="10070719" y="2585210"/>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582A19E0-B6FB-4DCF-8311-1A6CA2CEF52C}"/>
              </a:ext>
            </a:extLst>
          </p:cNvPr>
          <p:cNvCxnSpPr>
            <a:cxnSpLocks/>
            <a:stCxn id="56" idx="0"/>
            <a:endCxn id="60" idx="2"/>
          </p:cNvCxnSpPr>
          <p:nvPr/>
        </p:nvCxnSpPr>
        <p:spPr>
          <a:xfrm flipH="1" flipV="1">
            <a:off x="10424583" y="308836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8B65113-67FB-447D-88E5-040CCF025B1E}"/>
              </a:ext>
            </a:extLst>
          </p:cNvPr>
          <p:cNvSpPr/>
          <p:nvPr/>
        </p:nvSpPr>
        <p:spPr>
          <a:xfrm>
            <a:off x="11000276" y="1964020"/>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0D1188E-50A7-438A-88B7-7CEEDE3DFA83}"/>
              </a:ext>
            </a:extLst>
          </p:cNvPr>
          <p:cNvSpPr/>
          <p:nvPr/>
        </p:nvSpPr>
        <p:spPr>
          <a:xfrm>
            <a:off x="11455646" y="196401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9F154F0-436D-4B8A-9B49-73D82C523E08}"/>
              </a:ext>
            </a:extLst>
          </p:cNvPr>
          <p:cNvSpPr/>
          <p:nvPr/>
        </p:nvSpPr>
        <p:spPr>
          <a:xfrm>
            <a:off x="11227608" y="345183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F3A9C0B4-ECA0-4DF1-8FA7-06A3CB601C55}"/>
              </a:ext>
            </a:extLst>
          </p:cNvPr>
          <p:cNvCxnSpPr>
            <a:cxnSpLocks/>
            <a:stCxn id="62" idx="2"/>
          </p:cNvCxnSpPr>
          <p:nvPr/>
        </p:nvCxnSpPr>
        <p:spPr>
          <a:xfrm>
            <a:off x="11126066" y="2215597"/>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21558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41E1F0-2E53-4BD7-9485-BEAFE4795EAA}"/>
              </a:ext>
            </a:extLst>
          </p:cNvPr>
          <p:cNvCxnSpPr>
            <a:cxnSpLocks/>
            <a:endCxn id="64" idx="2"/>
          </p:cNvCxnSpPr>
          <p:nvPr/>
        </p:nvCxnSpPr>
        <p:spPr>
          <a:xfrm flipV="1">
            <a:off x="11356374" y="3709366"/>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999A3D69-0175-4EF6-B3B5-17FE1BA5211B}"/>
              </a:ext>
            </a:extLst>
          </p:cNvPr>
          <p:cNvSpPr/>
          <p:nvPr/>
        </p:nvSpPr>
        <p:spPr>
          <a:xfrm>
            <a:off x="11000276" y="2584947"/>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4C02D612-0C65-4BC3-A866-8938ECC7621E}"/>
              </a:ext>
            </a:extLst>
          </p:cNvPr>
          <p:cNvCxnSpPr>
            <a:cxnSpLocks/>
            <a:stCxn id="64" idx="0"/>
            <a:endCxn id="68" idx="2"/>
          </p:cNvCxnSpPr>
          <p:nvPr/>
        </p:nvCxnSpPr>
        <p:spPr>
          <a:xfrm flipH="1" flipV="1">
            <a:off x="11354142" y="3088098"/>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991E0A3-089A-4B20-A822-D486E78FE180}"/>
              </a:ext>
            </a:extLst>
          </p:cNvPr>
          <p:cNvSpPr txBox="1"/>
          <p:nvPr/>
        </p:nvSpPr>
        <p:spPr>
          <a:xfrm>
            <a:off x="11143248" y="3462092"/>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212283" y="346823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72" name="Rectangle 71">
            <a:extLst>
              <a:ext uri="{FF2B5EF4-FFF2-40B4-BE49-F238E27FC236}">
                <a16:creationId xmlns:a16="http://schemas.microsoft.com/office/drawing/2014/main" id="{BB5DE80F-C052-4D56-8B72-964FE62C1FB9}"/>
              </a:ext>
            </a:extLst>
          </p:cNvPr>
          <p:cNvSpPr/>
          <p:nvPr/>
        </p:nvSpPr>
        <p:spPr>
          <a:xfrm>
            <a:off x="9078986"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207753" y="462568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739445"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634869"/>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868211" y="463486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63486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1CB9AE0-A504-4455-B550-8040717C5A96}"/>
              </a:ext>
            </a:extLst>
          </p:cNvPr>
          <p:cNvSpPr txBox="1"/>
          <p:nvPr/>
        </p:nvSpPr>
        <p:spPr>
          <a:xfrm>
            <a:off x="10893560" y="197688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78</a:t>
            </a:r>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196942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50" name="TextBox 49">
            <a:extLst>
              <a:ext uri="{FF2B5EF4-FFF2-40B4-BE49-F238E27FC236}">
                <a16:creationId xmlns:a16="http://schemas.microsoft.com/office/drawing/2014/main" id="{79B56CAE-8C0E-4E0C-891A-713F8A09434A}"/>
              </a:ext>
            </a:extLst>
          </p:cNvPr>
          <p:cNvSpPr txBox="1"/>
          <p:nvPr/>
        </p:nvSpPr>
        <p:spPr>
          <a:xfrm>
            <a:off x="11348750" y="503735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10634067" y="504358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30</a:t>
            </a:r>
          </a:p>
        </p:txBody>
      </p:sp>
      <p:sp>
        <p:nvSpPr>
          <p:cNvPr id="82" name="TextBox 81">
            <a:extLst>
              <a:ext uri="{FF2B5EF4-FFF2-40B4-BE49-F238E27FC236}">
                <a16:creationId xmlns:a16="http://schemas.microsoft.com/office/drawing/2014/main" id="{2EA10566-64BA-457D-B462-2CE29EFE097C}"/>
              </a:ext>
            </a:extLst>
          </p:cNvPr>
          <p:cNvSpPr txBox="1"/>
          <p:nvPr/>
        </p:nvSpPr>
        <p:spPr>
          <a:xfrm>
            <a:off x="3143910" y="5517047"/>
            <a:ext cx="5904180" cy="646331"/>
          </a:xfrm>
          <a:prstGeom prst="rect">
            <a:avLst/>
          </a:prstGeom>
          <a:noFill/>
        </p:spPr>
        <p:txBody>
          <a:bodyPr wrap="none" rtlCol="0">
            <a:spAutoFit/>
          </a:bodyPr>
          <a:lstStyle/>
          <a:p>
            <a:pPr algn="ctr"/>
            <a:r>
              <a:rPr lang="en-US" sz="3600" b="1" dirty="0">
                <a:solidFill>
                  <a:srgbClr val="0070C0"/>
                </a:solidFill>
              </a:rPr>
              <a:t>Aggregation Granularity?</a:t>
            </a:r>
          </a:p>
        </p:txBody>
      </p:sp>
      <p:cxnSp>
        <p:nvCxnSpPr>
          <p:cNvPr id="83" name="Straight Arrow Connector 82">
            <a:extLst>
              <a:ext uri="{FF2B5EF4-FFF2-40B4-BE49-F238E27FC236}">
                <a16:creationId xmlns:a16="http://schemas.microsoft.com/office/drawing/2014/main" id="{E421CB79-E2DF-497D-B565-52FDA6A02938}"/>
              </a:ext>
            </a:extLst>
          </p:cNvPr>
          <p:cNvCxnSpPr>
            <a:cxnSpLocks/>
            <a:stCxn id="84" idx="3"/>
            <a:endCxn id="27" idx="1"/>
          </p:cNvCxnSpPr>
          <p:nvPr/>
        </p:nvCxnSpPr>
        <p:spPr>
          <a:xfrm>
            <a:off x="7631748" y="3583384"/>
            <a:ext cx="250106" cy="2223"/>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2" name="Rectangle 91">
            <a:extLst>
              <a:ext uri="{FF2B5EF4-FFF2-40B4-BE49-F238E27FC236}">
                <a16:creationId xmlns:a16="http://schemas.microsoft.com/office/drawing/2014/main" id="{616F2924-5800-4E2C-A171-41BF06155FCA}"/>
              </a:ext>
            </a:extLst>
          </p:cNvPr>
          <p:cNvSpPr/>
          <p:nvPr/>
        </p:nvSpPr>
        <p:spPr>
          <a:xfrm>
            <a:off x="8182859" y="3459927"/>
            <a:ext cx="182880" cy="182880"/>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80" name="Rectangle 79">
            <a:extLst>
              <a:ext uri="{FF2B5EF4-FFF2-40B4-BE49-F238E27FC236}">
                <a16:creationId xmlns:a16="http://schemas.microsoft.com/office/drawing/2014/main" id="{78564BD3-6540-4B24-A2D5-732D249692D5}"/>
              </a:ext>
            </a:extLst>
          </p:cNvPr>
          <p:cNvSpPr/>
          <p:nvPr/>
        </p:nvSpPr>
        <p:spPr>
          <a:xfrm>
            <a:off x="7251345" y="955785"/>
            <a:ext cx="4752248" cy="461665"/>
          </a:xfrm>
          <a:prstGeom prst="rect">
            <a:avLst/>
          </a:prstGeom>
        </p:spPr>
        <p:txBody>
          <a:bodyPr wrap="square">
            <a:spAutoFit/>
          </a:bodyPr>
          <a:lstStyle/>
          <a:p>
            <a:pPr algn="ctr"/>
            <a:r>
              <a:rPr lang="en-US" sz="1200" dirty="0"/>
              <a:t>Assume 80-core System with 80 DC-L1s</a:t>
            </a:r>
          </a:p>
          <a:p>
            <a:pPr algn="ctr"/>
            <a:r>
              <a:rPr lang="en-US" sz="1200" dirty="0"/>
              <a:t>(Example of aggregating two DC-L1s)</a:t>
            </a:r>
          </a:p>
        </p:txBody>
      </p:sp>
      <p:sp>
        <p:nvSpPr>
          <p:cNvPr id="81" name="Rectangle: Rounded Corners 80">
            <a:extLst>
              <a:ext uri="{FF2B5EF4-FFF2-40B4-BE49-F238E27FC236}">
                <a16:creationId xmlns:a16="http://schemas.microsoft.com/office/drawing/2014/main" id="{35864B3F-338E-46A8-A1A7-2A8360C95BAC}"/>
              </a:ext>
            </a:extLst>
          </p:cNvPr>
          <p:cNvSpPr/>
          <p:nvPr/>
        </p:nvSpPr>
        <p:spPr>
          <a:xfrm>
            <a:off x="7183816" y="5585364"/>
            <a:ext cx="4887305" cy="547773"/>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Pr</a:t>
            </a:r>
            <a:r>
              <a:rPr lang="en-US" sz="2800" b="1" baseline="-25000" dirty="0">
                <a:solidFill>
                  <a:schemeClr val="bg1"/>
                </a:solidFill>
              </a:rPr>
              <a:t>40 </a:t>
            </a:r>
            <a:r>
              <a:rPr lang="en-US" sz="2800" b="1" dirty="0">
                <a:solidFill>
                  <a:schemeClr val="bg1"/>
                </a:solidFill>
              </a:rPr>
              <a:t>= Aggregate 2 DC-L1s</a:t>
            </a:r>
          </a:p>
        </p:txBody>
      </p:sp>
    </p:spTree>
    <p:extLst>
      <p:ext uri="{BB962C8B-B14F-4D97-AF65-F5344CB8AC3E}">
        <p14:creationId xmlns:p14="http://schemas.microsoft.com/office/powerpoint/2010/main" val="401188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3.75E-6 -1.11111E-6 L 0.01875 -0.00023 " pathEditMode="relative" rAng="0" ptsTypes="AA">
                                      <p:cBhvr>
                                        <p:cTn id="24" dur="250" fill="hold"/>
                                        <p:tgtEl>
                                          <p:spTgt spid="91"/>
                                        </p:tgtEl>
                                        <p:attrNameLst>
                                          <p:attrName>ppt_x</p:attrName>
                                          <p:attrName>ppt_y</p:attrName>
                                        </p:attrNameLst>
                                      </p:cBhvr>
                                      <p:rCtr x="938" y="-23"/>
                                    </p:animMotion>
                                  </p:childTnLst>
                                </p:cTn>
                              </p:par>
                              <p:par>
                                <p:cTn id="25" presetID="35" presetClass="path" presetSubtype="0" accel="50000" decel="50000" fill="hold" grpId="0" nodeType="withEffect">
                                  <p:stCondLst>
                                    <p:cond delay="0"/>
                                  </p:stCondLst>
                                  <p:childTnLst>
                                    <p:animMotion origin="layout" path="M 4.16667E-6 -4.07407E-6 L -0.01941 -4.07407E-6 " pathEditMode="relative" rAng="0" ptsTypes="AA">
                                      <p:cBhvr>
                                        <p:cTn id="26" dur="250" fill="hold"/>
                                        <p:tgtEl>
                                          <p:spTgt spid="92"/>
                                        </p:tgtEl>
                                        <p:attrNameLst>
                                          <p:attrName>ppt_x</p:attrName>
                                          <p:attrName>ppt_y</p:attrName>
                                        </p:attrNameLst>
                                      </p:cBhvr>
                                      <p:rCtr x="-977" y="0"/>
                                    </p:animMotion>
                                  </p:childTnLst>
                                </p:cTn>
                              </p:par>
                            </p:childTnLst>
                          </p:cTn>
                        </p:par>
                        <p:par>
                          <p:cTn id="27" fill="hold">
                            <p:stCondLst>
                              <p:cond delay="250"/>
                            </p:stCondLst>
                            <p:childTnLst>
                              <p:par>
                                <p:cTn id="28" presetID="1" presetClass="exit" presetSubtype="0" fill="hold" grpId="2" nodeType="afterEffect">
                                  <p:stCondLst>
                                    <p:cond delay="0"/>
                                  </p:stCondLst>
                                  <p:childTnLst>
                                    <p:set>
                                      <p:cBhvr>
                                        <p:cTn id="29" dur="1" fill="hold">
                                          <p:stCondLst>
                                            <p:cond delay="0"/>
                                          </p:stCondLst>
                                        </p:cTn>
                                        <p:tgtEl>
                                          <p:spTgt spid="91"/>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92"/>
                                        </p:tgtEl>
                                        <p:attrNameLst>
                                          <p:attrName>style.visibility</p:attrName>
                                        </p:attrNameLst>
                                      </p:cBhvr>
                                      <p:to>
                                        <p:strVal val="hidden"/>
                                      </p:to>
                                    </p:set>
                                  </p:childTnLst>
                                </p:cTn>
                              </p:par>
                            </p:childTnLst>
                          </p:cTn>
                        </p:par>
                        <p:par>
                          <p:cTn id="32" fill="hold">
                            <p:stCondLst>
                              <p:cond delay="25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750"/>
                            </p:stCondLst>
                            <p:childTnLst>
                              <p:par>
                                <p:cTn id="37" presetID="1" presetClass="entr" presetSubtype="0" fill="hold" nodeType="after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7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8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82"/>
                                        </p:tgtEl>
                                        <p:attrNameLst>
                                          <p:attrName>style.visibility</p:attrName>
                                        </p:attrNameLst>
                                      </p:cBhvr>
                                      <p:to>
                                        <p:strVal val="visible"/>
                                      </p:to>
                                    </p:set>
                                  </p:childTnLst>
                                </p:cTn>
                              </p:par>
                              <p:par>
                                <p:cTn id="169" presetID="1" presetClass="exit" presetSubtype="0" fill="hold" grpId="1" nodeType="withEffect">
                                  <p:stCondLst>
                                    <p:cond delay="0"/>
                                  </p:stCondLst>
                                  <p:childTnLst>
                                    <p:set>
                                      <p:cBhvr>
                                        <p:cTn id="170"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1" grpId="0" animBg="1"/>
      <p:bldP spid="91" grpId="1" animBg="1"/>
      <p:bldP spid="91" grpId="2" animBg="1"/>
      <p:bldP spid="25" grpId="0" animBg="1"/>
      <p:bldP spid="26" grpId="0" animBg="1"/>
      <p:bldP spid="27" grpId="0" animBg="1"/>
      <p:bldP spid="28" grpId="0"/>
      <p:bldP spid="29" grpId="0" animBg="1"/>
      <p:bldP spid="30" grpId="0" animBg="1"/>
      <p:bldP spid="31" grpId="0" animBg="1"/>
      <p:bldP spid="37" grpId="0" animBg="1"/>
      <p:bldP spid="38" grpId="0" animBg="1"/>
      <p:bldP spid="40" grpId="0" animBg="1"/>
      <p:bldP spid="41" grpId="0" animBg="1"/>
      <p:bldP spid="42" grpId="0" animBg="1"/>
      <p:bldP spid="46" grpId="0" animBg="1"/>
      <p:bldP spid="48" grpId="0" animBg="1"/>
      <p:bldP spid="49" grpId="0" animBg="1"/>
      <p:bldP spid="54" grpId="0" animBg="1"/>
      <p:bldP spid="55" grpId="0" animBg="1"/>
      <p:bldP spid="56" grpId="0" animBg="1"/>
      <p:bldP spid="60" grpId="0" animBg="1"/>
      <p:bldP spid="62" grpId="0" animBg="1"/>
      <p:bldP spid="63" grpId="0" animBg="1"/>
      <p:bldP spid="64" grpId="0" animBg="1"/>
      <p:bldP spid="68" grpId="0" animBg="1"/>
      <p:bldP spid="70" grpId="0"/>
      <p:bldP spid="71" grpId="0"/>
      <p:bldP spid="72" grpId="0" animBg="1"/>
      <p:bldP spid="74" grpId="0" animBg="1"/>
      <p:bldP spid="75" grpId="0" animBg="1"/>
      <p:bldP spid="78" grpId="0" animBg="1"/>
      <p:bldP spid="53" grpId="0"/>
      <p:bldP spid="52" grpId="0"/>
      <p:bldP spid="50" grpId="0"/>
      <p:bldP spid="51" grpId="0"/>
      <p:bldP spid="82" grpId="0"/>
      <p:bldP spid="92" grpId="0" animBg="1"/>
      <p:bldP spid="92" grpId="1" animBg="1"/>
      <p:bldP spid="92" grpId="2" animBg="1"/>
      <p:bldP spid="80" grpId="0"/>
      <p:bldP spid="81" grpId="0" animBg="1"/>
      <p:bldP spid="8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8E29-E7BB-4627-AFF1-1B291FDEDDF9}"/>
              </a:ext>
            </a:extLst>
          </p:cNvPr>
          <p:cNvSpPr>
            <a:spLocks noGrp="1"/>
          </p:cNvSpPr>
          <p:nvPr>
            <p:ph type="title"/>
          </p:nvPr>
        </p:nvSpPr>
        <p:spPr/>
        <p:txBody>
          <a:bodyPr/>
          <a:lstStyle/>
          <a:p>
            <a:r>
              <a:rPr lang="en-US" dirty="0"/>
              <a:t>Aggregation Granularity</a:t>
            </a:r>
          </a:p>
        </p:txBody>
      </p:sp>
      <p:graphicFrame>
        <p:nvGraphicFramePr>
          <p:cNvPr id="6" name="Table 6">
            <a:extLst>
              <a:ext uri="{FF2B5EF4-FFF2-40B4-BE49-F238E27FC236}">
                <a16:creationId xmlns:a16="http://schemas.microsoft.com/office/drawing/2014/main" id="{CCB3FF09-0AC5-4884-8091-A505EC378914}"/>
              </a:ext>
            </a:extLst>
          </p:cNvPr>
          <p:cNvGraphicFramePr>
            <a:graphicFrameLocks noGrp="1"/>
          </p:cNvGraphicFramePr>
          <p:nvPr>
            <p:ph idx="1"/>
          </p:nvPr>
        </p:nvGraphicFramePr>
        <p:xfrm>
          <a:off x="609600" y="1753395"/>
          <a:ext cx="10972797" cy="426720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1163493243"/>
                    </a:ext>
                  </a:extLst>
                </a:gridCol>
                <a:gridCol w="3657599">
                  <a:extLst>
                    <a:ext uri="{9D8B030D-6E8A-4147-A177-3AD203B41FA5}">
                      <a16:colId xmlns:a16="http://schemas.microsoft.com/office/drawing/2014/main" val="2303436197"/>
                    </a:ext>
                  </a:extLst>
                </a:gridCol>
                <a:gridCol w="3657599">
                  <a:extLst>
                    <a:ext uri="{9D8B030D-6E8A-4147-A177-3AD203B41FA5}">
                      <a16:colId xmlns:a16="http://schemas.microsoft.com/office/drawing/2014/main" val="3701600588"/>
                    </a:ext>
                  </a:extLst>
                </a:gridCol>
              </a:tblGrid>
              <a:tr h="1066800">
                <a:tc>
                  <a:txBody>
                    <a:bodyPr/>
                    <a:lstStyle/>
                    <a:p>
                      <a:pPr algn="ctr"/>
                      <a:r>
                        <a:rPr lang="en-US" sz="3200" dirty="0"/>
                        <a:t>Metric</a:t>
                      </a:r>
                    </a:p>
                  </a:txBody>
                  <a:tcPr anchor="ctr"/>
                </a:tc>
                <a:tc>
                  <a:txBody>
                    <a:bodyPr/>
                    <a:lstStyle/>
                    <a:p>
                      <a:pPr algn="ctr"/>
                      <a:r>
                        <a:rPr lang="en-US" sz="3200" dirty="0"/>
                        <a:t>Low Aggregation</a:t>
                      </a:r>
                    </a:p>
                  </a:txBody>
                  <a:tcPr anchor="ctr"/>
                </a:tc>
                <a:tc>
                  <a:txBody>
                    <a:bodyPr/>
                    <a:lstStyle/>
                    <a:p>
                      <a:pPr algn="ctr"/>
                      <a:r>
                        <a:rPr lang="en-US" sz="3200" dirty="0"/>
                        <a:t>High Aggregation</a:t>
                      </a:r>
                    </a:p>
                  </a:txBody>
                  <a:tcPr anchor="ctr"/>
                </a:tc>
                <a:extLst>
                  <a:ext uri="{0D108BD9-81ED-4DB2-BD59-A6C34878D82A}">
                    <a16:rowId xmlns:a16="http://schemas.microsoft.com/office/drawing/2014/main" val="3087999170"/>
                  </a:ext>
                </a:extLst>
              </a:tr>
              <a:tr h="1066800">
                <a:tc>
                  <a:txBody>
                    <a:bodyPr/>
                    <a:lstStyle/>
                    <a:p>
                      <a:pPr algn="ctr"/>
                      <a:r>
                        <a:rPr lang="en-US" sz="3200" dirty="0"/>
                        <a:t>Replication Volume</a:t>
                      </a:r>
                    </a:p>
                  </a:txBody>
                  <a:tcPr anchor="ctr"/>
                </a:tc>
                <a:tc>
                  <a:txBody>
                    <a:bodyPr/>
                    <a:lstStyle/>
                    <a:p>
                      <a:pPr algn="ctr"/>
                      <a:endParaRPr lang="en-US" sz="3200" dirty="0"/>
                    </a:p>
                  </a:txBody>
                  <a:tcPr anchor="ctr"/>
                </a:tc>
                <a:tc>
                  <a:txBody>
                    <a:bodyPr/>
                    <a:lstStyle/>
                    <a:p>
                      <a:pPr algn="ctr"/>
                      <a:endParaRPr lang="en-US" sz="3200" dirty="0"/>
                    </a:p>
                  </a:txBody>
                  <a:tcPr anchor="ctr"/>
                </a:tc>
                <a:extLst>
                  <a:ext uri="{0D108BD9-81ED-4DB2-BD59-A6C34878D82A}">
                    <a16:rowId xmlns:a16="http://schemas.microsoft.com/office/drawing/2014/main" val="1960911024"/>
                  </a:ext>
                </a:extLst>
              </a:tr>
              <a:tr h="1066800">
                <a:tc>
                  <a:txBody>
                    <a:bodyPr/>
                    <a:lstStyle/>
                    <a:p>
                      <a:pPr algn="ctr"/>
                      <a:r>
                        <a:rPr lang="en-US" sz="3200" dirty="0"/>
                        <a:t>Peak L1 Bandwidth</a:t>
                      </a:r>
                    </a:p>
                  </a:txBody>
                  <a:tcPr anchor="ctr"/>
                </a:tc>
                <a:tc>
                  <a:txBody>
                    <a:bodyPr/>
                    <a:lstStyle/>
                    <a:p>
                      <a:pPr algn="ctr"/>
                      <a:endParaRPr lang="en-US" sz="3200"/>
                    </a:p>
                  </a:txBody>
                  <a:tcPr anchor="ctr"/>
                </a:tc>
                <a:tc>
                  <a:txBody>
                    <a:bodyPr/>
                    <a:lstStyle/>
                    <a:p>
                      <a:pPr algn="ctr"/>
                      <a:endParaRPr lang="en-US" sz="3200"/>
                    </a:p>
                  </a:txBody>
                  <a:tcPr anchor="ctr"/>
                </a:tc>
                <a:extLst>
                  <a:ext uri="{0D108BD9-81ED-4DB2-BD59-A6C34878D82A}">
                    <a16:rowId xmlns:a16="http://schemas.microsoft.com/office/drawing/2014/main" val="488377427"/>
                  </a:ext>
                </a:extLst>
              </a:tr>
              <a:tr h="1066800">
                <a:tc>
                  <a:txBody>
                    <a:bodyPr/>
                    <a:lstStyle/>
                    <a:p>
                      <a:pPr algn="ctr"/>
                      <a:r>
                        <a:rPr lang="en-US" sz="3200" dirty="0"/>
                        <a:t>NoC Area/Power</a:t>
                      </a:r>
                    </a:p>
                  </a:txBody>
                  <a:tcPr anchor="ctr"/>
                </a:tc>
                <a:tc>
                  <a:txBody>
                    <a:bodyPr/>
                    <a:lstStyle/>
                    <a:p>
                      <a:pPr algn="ctr"/>
                      <a:endParaRPr lang="en-US" sz="3200" dirty="0"/>
                    </a:p>
                  </a:txBody>
                  <a:tcPr anchor="ctr"/>
                </a:tc>
                <a:tc>
                  <a:txBody>
                    <a:bodyPr/>
                    <a:lstStyle/>
                    <a:p>
                      <a:pPr algn="ctr"/>
                      <a:endParaRPr lang="en-US" sz="3200" dirty="0"/>
                    </a:p>
                  </a:txBody>
                  <a:tcPr anchor="ctr"/>
                </a:tc>
                <a:extLst>
                  <a:ext uri="{0D108BD9-81ED-4DB2-BD59-A6C34878D82A}">
                    <a16:rowId xmlns:a16="http://schemas.microsoft.com/office/drawing/2014/main" val="2253459027"/>
                  </a:ext>
                </a:extLst>
              </a:tr>
            </a:tbl>
          </a:graphicData>
        </a:graphic>
      </p:graphicFrame>
      <p:sp>
        <p:nvSpPr>
          <p:cNvPr id="4" name="Footer Placeholder 3">
            <a:extLst>
              <a:ext uri="{FF2B5EF4-FFF2-40B4-BE49-F238E27FC236}">
                <a16:creationId xmlns:a16="http://schemas.microsoft.com/office/drawing/2014/main" id="{E8ECA5B2-AB4C-4B30-A58A-A088BA45A92F}"/>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C1521C21-5502-4408-AA2C-8799A699D53A}"/>
              </a:ext>
            </a:extLst>
          </p:cNvPr>
          <p:cNvSpPr>
            <a:spLocks noGrp="1"/>
          </p:cNvSpPr>
          <p:nvPr>
            <p:ph type="sldNum" sz="quarter" idx="12"/>
          </p:nvPr>
        </p:nvSpPr>
        <p:spPr/>
        <p:txBody>
          <a:bodyPr/>
          <a:lstStyle/>
          <a:p>
            <a:fld id="{98ECD8BD-D1A9-4DC4-89AE-4427480F30AB}" type="slidenum">
              <a:rPr lang="en-US" smtClean="0"/>
              <a:t>15</a:t>
            </a:fld>
            <a:endParaRPr lang="en-US" dirty="0"/>
          </a:p>
        </p:txBody>
      </p:sp>
      <p:sp>
        <p:nvSpPr>
          <p:cNvPr id="14" name="Arrow: Up 13">
            <a:extLst>
              <a:ext uri="{FF2B5EF4-FFF2-40B4-BE49-F238E27FC236}">
                <a16:creationId xmlns:a16="http://schemas.microsoft.com/office/drawing/2014/main" id="{42A16782-F8CA-44C0-B6B9-6DD8C5C3C09E}"/>
              </a:ext>
            </a:extLst>
          </p:cNvPr>
          <p:cNvSpPr/>
          <p:nvPr/>
        </p:nvSpPr>
        <p:spPr>
          <a:xfrm flipV="1">
            <a:off x="5814161" y="4079039"/>
            <a:ext cx="563671" cy="685800"/>
          </a:xfrm>
          <a:prstGeom prst="upArrow">
            <a:avLst/>
          </a:prstGeom>
          <a:solidFill>
            <a:srgbClr val="C0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Arrow: Up 15">
            <a:extLst>
              <a:ext uri="{FF2B5EF4-FFF2-40B4-BE49-F238E27FC236}">
                <a16:creationId xmlns:a16="http://schemas.microsoft.com/office/drawing/2014/main" id="{5271801D-50D0-4D32-A393-2E121CF8A1A1}"/>
              </a:ext>
            </a:extLst>
          </p:cNvPr>
          <p:cNvSpPr/>
          <p:nvPr/>
        </p:nvSpPr>
        <p:spPr>
          <a:xfrm flipV="1">
            <a:off x="9114241" y="4079039"/>
            <a:ext cx="563671" cy="685800"/>
          </a:xfrm>
          <a:prstGeom prst="upArrow">
            <a:avLst/>
          </a:prstGeom>
          <a:solidFill>
            <a:srgbClr val="C0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Arrow: Up 17">
            <a:extLst>
              <a:ext uri="{FF2B5EF4-FFF2-40B4-BE49-F238E27FC236}">
                <a16:creationId xmlns:a16="http://schemas.microsoft.com/office/drawing/2014/main" id="{432DE078-0760-41AF-A72E-19E0474DA6B7}"/>
              </a:ext>
            </a:extLst>
          </p:cNvPr>
          <p:cNvSpPr/>
          <p:nvPr/>
        </p:nvSpPr>
        <p:spPr>
          <a:xfrm flipV="1">
            <a:off x="9829274" y="4079039"/>
            <a:ext cx="563671" cy="685800"/>
          </a:xfrm>
          <a:prstGeom prst="upArrow">
            <a:avLst/>
          </a:prstGeom>
          <a:solidFill>
            <a:srgbClr val="C0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Arrow: Up 19">
            <a:extLst>
              <a:ext uri="{FF2B5EF4-FFF2-40B4-BE49-F238E27FC236}">
                <a16:creationId xmlns:a16="http://schemas.microsoft.com/office/drawing/2014/main" id="{4A229469-7124-45D6-BD6D-5A5332B15B28}"/>
              </a:ext>
            </a:extLst>
          </p:cNvPr>
          <p:cNvSpPr/>
          <p:nvPr/>
        </p:nvSpPr>
        <p:spPr>
          <a:xfrm flipV="1">
            <a:off x="5814161" y="5173242"/>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Arrow: Up 24">
            <a:extLst>
              <a:ext uri="{FF2B5EF4-FFF2-40B4-BE49-F238E27FC236}">
                <a16:creationId xmlns:a16="http://schemas.microsoft.com/office/drawing/2014/main" id="{F4183A3C-7628-45C8-85BF-DC2BD98041A6}"/>
              </a:ext>
            </a:extLst>
          </p:cNvPr>
          <p:cNvSpPr/>
          <p:nvPr/>
        </p:nvSpPr>
        <p:spPr>
          <a:xfrm flipV="1">
            <a:off x="9114242" y="5173242"/>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Arrow: Up 25">
            <a:extLst>
              <a:ext uri="{FF2B5EF4-FFF2-40B4-BE49-F238E27FC236}">
                <a16:creationId xmlns:a16="http://schemas.microsoft.com/office/drawing/2014/main" id="{C6CA6F9B-0B79-484D-BD08-BA791835C623}"/>
              </a:ext>
            </a:extLst>
          </p:cNvPr>
          <p:cNvSpPr/>
          <p:nvPr/>
        </p:nvSpPr>
        <p:spPr>
          <a:xfrm flipV="1">
            <a:off x="9829275" y="5173242"/>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Arrow: Up 26">
            <a:extLst>
              <a:ext uri="{FF2B5EF4-FFF2-40B4-BE49-F238E27FC236}">
                <a16:creationId xmlns:a16="http://schemas.microsoft.com/office/drawing/2014/main" id="{552CAC3A-BCF6-4045-ACFA-35FB7F961461}"/>
              </a:ext>
            </a:extLst>
          </p:cNvPr>
          <p:cNvSpPr/>
          <p:nvPr/>
        </p:nvSpPr>
        <p:spPr>
          <a:xfrm flipV="1">
            <a:off x="5814161" y="2995287"/>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8" name="Group 27">
            <a:extLst>
              <a:ext uri="{FF2B5EF4-FFF2-40B4-BE49-F238E27FC236}">
                <a16:creationId xmlns:a16="http://schemas.microsoft.com/office/drawing/2014/main" id="{35FD95CE-12DA-4017-A2F5-25AE064DC5E5}"/>
              </a:ext>
            </a:extLst>
          </p:cNvPr>
          <p:cNvGrpSpPr/>
          <p:nvPr/>
        </p:nvGrpSpPr>
        <p:grpSpPr>
          <a:xfrm>
            <a:off x="9114242" y="2995287"/>
            <a:ext cx="1278704" cy="685800"/>
            <a:chOff x="9189923" y="4079039"/>
            <a:chExt cx="1278704" cy="685800"/>
          </a:xfrm>
        </p:grpSpPr>
        <p:sp>
          <p:nvSpPr>
            <p:cNvPr id="29" name="Arrow: Up 28">
              <a:extLst>
                <a:ext uri="{FF2B5EF4-FFF2-40B4-BE49-F238E27FC236}">
                  <a16:creationId xmlns:a16="http://schemas.microsoft.com/office/drawing/2014/main" id="{4963FAC7-53EE-4309-9020-AE9490A8B1CF}"/>
                </a:ext>
              </a:extLst>
            </p:cNvPr>
            <p:cNvSpPr/>
            <p:nvPr/>
          </p:nvSpPr>
          <p:spPr>
            <a:xfrm flipV="1">
              <a:off x="9189923" y="4079039"/>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Arrow: Up 29">
              <a:extLst>
                <a:ext uri="{FF2B5EF4-FFF2-40B4-BE49-F238E27FC236}">
                  <a16:creationId xmlns:a16="http://schemas.microsoft.com/office/drawing/2014/main" id="{926A666A-518A-4045-B60D-BAB0BE4C3835}"/>
                </a:ext>
              </a:extLst>
            </p:cNvPr>
            <p:cNvSpPr/>
            <p:nvPr/>
          </p:nvSpPr>
          <p:spPr>
            <a:xfrm flipV="1">
              <a:off x="9904956" y="4079039"/>
              <a:ext cx="563671" cy="685800"/>
            </a:xfrm>
            <a:prstGeom prst="upArrow">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005D544D-DE95-4018-A5A8-6CB6248A3609}"/>
              </a:ext>
            </a:extLst>
          </p:cNvPr>
          <p:cNvSpPr/>
          <p:nvPr/>
        </p:nvSpPr>
        <p:spPr>
          <a:xfrm>
            <a:off x="5586608" y="2906038"/>
            <a:ext cx="939452" cy="837245"/>
          </a:xfrm>
          <a:prstGeom prst="rect">
            <a:avLst/>
          </a:prstGeom>
          <a:solidFill>
            <a:srgbClr val="CCD1C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7C90D13-B5B4-4DCC-BB4A-05875B212C32}"/>
              </a:ext>
            </a:extLst>
          </p:cNvPr>
          <p:cNvSpPr/>
          <p:nvPr/>
        </p:nvSpPr>
        <p:spPr>
          <a:xfrm>
            <a:off x="8892681" y="2919564"/>
            <a:ext cx="1570461" cy="837245"/>
          </a:xfrm>
          <a:prstGeom prst="rect">
            <a:avLst/>
          </a:prstGeom>
          <a:solidFill>
            <a:srgbClr val="CCD1C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B84FD49-4EDD-4E48-A4D7-F73AAD4226E2}"/>
              </a:ext>
            </a:extLst>
          </p:cNvPr>
          <p:cNvSpPr/>
          <p:nvPr/>
        </p:nvSpPr>
        <p:spPr>
          <a:xfrm>
            <a:off x="5737970" y="5080444"/>
            <a:ext cx="939452" cy="837245"/>
          </a:xfrm>
          <a:prstGeom prst="rect">
            <a:avLst/>
          </a:prstGeom>
          <a:solidFill>
            <a:srgbClr val="CCD1C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C2DE432-94D7-419B-826E-60067F9A9695}"/>
              </a:ext>
            </a:extLst>
          </p:cNvPr>
          <p:cNvSpPr/>
          <p:nvPr/>
        </p:nvSpPr>
        <p:spPr>
          <a:xfrm>
            <a:off x="9044043" y="5093970"/>
            <a:ext cx="1570461" cy="837245"/>
          </a:xfrm>
          <a:prstGeom prst="rect">
            <a:avLst/>
          </a:prstGeom>
          <a:solidFill>
            <a:srgbClr val="CCD1C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DCDABB5-DBE2-424A-BB2F-27ADD8C3A3D3}"/>
              </a:ext>
            </a:extLst>
          </p:cNvPr>
          <p:cNvSpPr/>
          <p:nvPr/>
        </p:nvSpPr>
        <p:spPr>
          <a:xfrm>
            <a:off x="5670633" y="4004783"/>
            <a:ext cx="939452" cy="837245"/>
          </a:xfrm>
          <a:prstGeom prst="rect">
            <a:avLst/>
          </a:prstGeom>
          <a:solidFill>
            <a:srgbClr val="E7EAE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2571A1C-1EE2-45F6-A400-3C4ED1D2DB25}"/>
              </a:ext>
            </a:extLst>
          </p:cNvPr>
          <p:cNvSpPr/>
          <p:nvPr/>
        </p:nvSpPr>
        <p:spPr>
          <a:xfrm>
            <a:off x="8976706" y="4018309"/>
            <a:ext cx="1570461" cy="837245"/>
          </a:xfrm>
          <a:prstGeom prst="rect">
            <a:avLst/>
          </a:prstGeom>
          <a:solidFill>
            <a:srgbClr val="E7EAE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29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5" grpId="0" animBg="1"/>
      <p:bldP spid="37" grpId="0" animBg="1"/>
      <p:bldP spid="39"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8381-CD0B-43DE-8D42-63FC5CA736C8}"/>
              </a:ext>
            </a:extLst>
          </p:cNvPr>
          <p:cNvSpPr>
            <a:spLocks noGrp="1"/>
          </p:cNvSpPr>
          <p:nvPr>
            <p:ph type="title"/>
          </p:nvPr>
        </p:nvSpPr>
        <p:spPr/>
        <p:txBody>
          <a:bodyPr>
            <a:normAutofit fontScale="90000"/>
          </a:bodyPr>
          <a:lstStyle/>
          <a:p>
            <a:r>
              <a:rPr lang="en-US" sz="4400" dirty="0"/>
              <a:t>Aggregation Granularity</a:t>
            </a:r>
            <a:br>
              <a:rPr lang="en-US" dirty="0"/>
            </a:br>
            <a:r>
              <a:rPr lang="en-US" sz="3100" dirty="0"/>
              <a:t>Verdict</a:t>
            </a:r>
            <a:endParaRPr lang="en-US" dirty="0"/>
          </a:p>
        </p:txBody>
      </p:sp>
      <p:sp>
        <p:nvSpPr>
          <p:cNvPr id="3" name="Content Placeholder 2">
            <a:extLst>
              <a:ext uri="{FF2B5EF4-FFF2-40B4-BE49-F238E27FC236}">
                <a16:creationId xmlns:a16="http://schemas.microsoft.com/office/drawing/2014/main" id="{164E0D08-0A50-4BB7-8052-6AE139E244BA}"/>
              </a:ext>
            </a:extLst>
          </p:cNvPr>
          <p:cNvSpPr>
            <a:spLocks noGrp="1"/>
          </p:cNvSpPr>
          <p:nvPr>
            <p:ph idx="1"/>
          </p:nvPr>
        </p:nvSpPr>
        <p:spPr>
          <a:xfrm>
            <a:off x="609599" y="1474081"/>
            <a:ext cx="11146971" cy="3654971"/>
          </a:xfrm>
        </p:spPr>
        <p:txBody>
          <a:bodyPr>
            <a:normAutofit/>
          </a:bodyPr>
          <a:lstStyle/>
          <a:p>
            <a:r>
              <a:rPr lang="en-US" sz="3600" b="1" dirty="0"/>
              <a:t>Pr40:</a:t>
            </a:r>
            <a:r>
              <a:rPr lang="en-US" sz="3600" dirty="0"/>
              <a:t> 40 aggregated DC-L1s under 80-core system</a:t>
            </a:r>
            <a:endParaRPr lang="en-US" sz="3734" dirty="0"/>
          </a:p>
          <a:p>
            <a:pPr lvl="1"/>
            <a:r>
              <a:rPr lang="en-US" sz="3200" b="1" dirty="0">
                <a:sym typeface="Wingdings" panose="05000000000000000000" pitchFamily="2" charset="2"/>
              </a:rPr>
              <a:t>IPC </a:t>
            </a:r>
            <a:r>
              <a:rPr lang="en-US" sz="3200" dirty="0">
                <a:sym typeface="Wingdings" panose="05000000000000000000" pitchFamily="2" charset="2"/>
              </a:rPr>
              <a:t>= </a:t>
            </a:r>
            <a:r>
              <a:rPr lang="en-US" sz="3200" dirty="0">
                <a:solidFill>
                  <a:srgbClr val="00B050"/>
                </a:solidFill>
                <a:sym typeface="Wingdings" panose="05000000000000000000" pitchFamily="2" charset="2"/>
              </a:rPr>
              <a:t>15%</a:t>
            </a:r>
            <a:r>
              <a:rPr lang="en-US" sz="3200" dirty="0">
                <a:sym typeface="Wingdings" panose="05000000000000000000" pitchFamily="2" charset="2"/>
              </a:rPr>
              <a:t> boost</a:t>
            </a:r>
          </a:p>
          <a:p>
            <a:pPr lvl="1"/>
            <a:r>
              <a:rPr lang="en-US" sz="3200" b="1" dirty="0">
                <a:sym typeface="Wingdings" panose="05000000000000000000" pitchFamily="2" charset="2"/>
              </a:rPr>
              <a:t>NoC Area </a:t>
            </a:r>
            <a:r>
              <a:rPr lang="en-US" sz="3200" dirty="0">
                <a:sym typeface="Wingdings" panose="05000000000000000000" pitchFamily="2" charset="2"/>
              </a:rPr>
              <a:t>= </a:t>
            </a:r>
            <a:r>
              <a:rPr lang="en-US" sz="3200" dirty="0">
                <a:solidFill>
                  <a:srgbClr val="00B050"/>
                </a:solidFill>
                <a:sym typeface="Wingdings" panose="05000000000000000000" pitchFamily="2" charset="2"/>
              </a:rPr>
              <a:t>28% </a:t>
            </a:r>
            <a:r>
              <a:rPr lang="en-US" sz="3200" dirty="0">
                <a:sym typeface="Wingdings" panose="05000000000000000000" pitchFamily="2" charset="2"/>
              </a:rPr>
              <a:t>lower</a:t>
            </a:r>
          </a:p>
          <a:p>
            <a:pPr lvl="1"/>
            <a:r>
              <a:rPr lang="en-US" sz="3200" b="1" dirty="0">
                <a:sym typeface="Wingdings" panose="05000000000000000000" pitchFamily="2" charset="2"/>
              </a:rPr>
              <a:t>NoC Power </a:t>
            </a:r>
            <a:r>
              <a:rPr lang="en-US" sz="3200" dirty="0">
                <a:sym typeface="Wingdings" panose="05000000000000000000" pitchFamily="2" charset="2"/>
              </a:rPr>
              <a:t>= </a:t>
            </a:r>
            <a:r>
              <a:rPr lang="en-US" sz="3200" dirty="0">
                <a:solidFill>
                  <a:srgbClr val="00B050"/>
                </a:solidFill>
                <a:sym typeface="Wingdings" panose="05000000000000000000" pitchFamily="2" charset="2"/>
              </a:rPr>
              <a:t>4%</a:t>
            </a:r>
            <a:r>
              <a:rPr lang="en-US" sz="3200" dirty="0">
                <a:sym typeface="Wingdings" panose="05000000000000000000" pitchFamily="2" charset="2"/>
              </a:rPr>
              <a:t> lower</a:t>
            </a:r>
          </a:p>
          <a:p>
            <a:pPr lvl="1"/>
            <a:r>
              <a:rPr lang="en-US" sz="3200" b="1" dirty="0">
                <a:sym typeface="Wingdings" panose="05000000000000000000" pitchFamily="2" charset="2"/>
              </a:rPr>
              <a:t>L1 Miss Rate </a:t>
            </a:r>
            <a:r>
              <a:rPr lang="en-US" sz="3200" dirty="0">
                <a:sym typeface="Wingdings" panose="05000000000000000000" pitchFamily="2" charset="2"/>
              </a:rPr>
              <a:t>= </a:t>
            </a:r>
            <a:r>
              <a:rPr lang="en-US" sz="3200" dirty="0">
                <a:solidFill>
                  <a:srgbClr val="00B050"/>
                </a:solidFill>
                <a:sym typeface="Wingdings" panose="05000000000000000000" pitchFamily="2" charset="2"/>
              </a:rPr>
              <a:t>19%</a:t>
            </a:r>
            <a:r>
              <a:rPr lang="en-US" sz="3200" dirty="0">
                <a:sym typeface="Wingdings" panose="05000000000000000000" pitchFamily="2" charset="2"/>
              </a:rPr>
              <a:t> lower  </a:t>
            </a:r>
            <a:r>
              <a:rPr lang="en-US" sz="3200" dirty="0">
                <a:solidFill>
                  <a:srgbClr val="C00000"/>
                </a:solidFill>
                <a:sym typeface="Wingdings" panose="05000000000000000000" pitchFamily="2" charset="2"/>
              </a:rPr>
              <a:t>High Replication!</a:t>
            </a:r>
            <a:endParaRPr lang="en-US" sz="3200" dirty="0">
              <a:solidFill>
                <a:srgbClr val="C00000"/>
              </a:solidFill>
            </a:endParaRPr>
          </a:p>
        </p:txBody>
      </p:sp>
      <p:sp>
        <p:nvSpPr>
          <p:cNvPr id="4" name="Footer Placeholder 3">
            <a:extLst>
              <a:ext uri="{FF2B5EF4-FFF2-40B4-BE49-F238E27FC236}">
                <a16:creationId xmlns:a16="http://schemas.microsoft.com/office/drawing/2014/main" id="{8C8DF4A6-5797-4CB6-80DF-C5A265E90B76}"/>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A220A6ED-BF4E-4004-8D98-D105C8228789}"/>
              </a:ext>
            </a:extLst>
          </p:cNvPr>
          <p:cNvSpPr>
            <a:spLocks noGrp="1"/>
          </p:cNvSpPr>
          <p:nvPr>
            <p:ph type="sldNum" sz="quarter" idx="12"/>
          </p:nvPr>
        </p:nvSpPr>
        <p:spPr/>
        <p:txBody>
          <a:bodyPr/>
          <a:lstStyle/>
          <a:p>
            <a:fld id="{98ECD8BD-D1A9-4DC4-89AE-4427480F30AB}" type="slidenum">
              <a:rPr lang="en-US" smtClean="0"/>
              <a:t>16</a:t>
            </a:fld>
            <a:endParaRPr lang="en-US" dirty="0"/>
          </a:p>
        </p:txBody>
      </p:sp>
      <p:sp>
        <p:nvSpPr>
          <p:cNvPr id="7" name="TextBox 6">
            <a:extLst>
              <a:ext uri="{FF2B5EF4-FFF2-40B4-BE49-F238E27FC236}">
                <a16:creationId xmlns:a16="http://schemas.microsoft.com/office/drawing/2014/main" id="{3770A7B0-7335-4DC7-8B20-57CC7066E2DA}"/>
              </a:ext>
            </a:extLst>
          </p:cNvPr>
          <p:cNvSpPr txBox="1"/>
          <p:nvPr/>
        </p:nvSpPr>
        <p:spPr>
          <a:xfrm>
            <a:off x="4409480" y="5091530"/>
            <a:ext cx="3373039" cy="584775"/>
          </a:xfrm>
          <a:prstGeom prst="rect">
            <a:avLst/>
          </a:prstGeom>
          <a:noFill/>
        </p:spPr>
        <p:txBody>
          <a:bodyPr wrap="none" rtlCol="0">
            <a:spAutoFit/>
          </a:bodyPr>
          <a:lstStyle/>
          <a:p>
            <a:pPr algn="ctr"/>
            <a:r>
              <a:rPr lang="en-US" sz="3200" b="1" dirty="0">
                <a:solidFill>
                  <a:srgbClr val="0070C0"/>
                </a:solidFill>
              </a:rPr>
              <a:t>Shared DC-L1s?</a:t>
            </a:r>
          </a:p>
        </p:txBody>
      </p:sp>
    </p:spTree>
    <p:extLst>
      <p:ext uri="{BB962C8B-B14F-4D97-AF65-F5344CB8AC3E}">
        <p14:creationId xmlns:p14="http://schemas.microsoft.com/office/powerpoint/2010/main" val="172207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9F154F0-436D-4B8A-9B49-73D82C523E08}"/>
              </a:ext>
            </a:extLst>
          </p:cNvPr>
          <p:cNvSpPr/>
          <p:nvPr/>
        </p:nvSpPr>
        <p:spPr>
          <a:xfrm>
            <a:off x="11227608" y="370054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30740233-A5D6-411B-BCA7-AF1C284C9E8F}"/>
              </a:ext>
            </a:extLst>
          </p:cNvPr>
          <p:cNvSpPr/>
          <p:nvPr/>
        </p:nvSpPr>
        <p:spPr>
          <a:xfrm>
            <a:off x="10298050" y="370080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A991E0A3-089A-4B20-A822-D486E78FE180}"/>
              </a:ext>
            </a:extLst>
          </p:cNvPr>
          <p:cNvSpPr txBox="1"/>
          <p:nvPr/>
        </p:nvSpPr>
        <p:spPr>
          <a:xfrm>
            <a:off x="11143248" y="3710802"/>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212283" y="371694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84" name="TextBox 83">
            <a:extLst>
              <a:ext uri="{FF2B5EF4-FFF2-40B4-BE49-F238E27FC236}">
                <a16:creationId xmlns:a16="http://schemas.microsoft.com/office/drawing/2014/main" id="{2AA6BE48-7E33-4311-914C-FBE17E0BE4D4}"/>
              </a:ext>
            </a:extLst>
          </p:cNvPr>
          <p:cNvSpPr txBox="1"/>
          <p:nvPr/>
        </p:nvSpPr>
        <p:spPr>
          <a:xfrm>
            <a:off x="7083550" y="3620171"/>
            <a:ext cx="649253" cy="430887"/>
          </a:xfrm>
          <a:prstGeom prst="rect">
            <a:avLst/>
          </a:prstGeom>
          <a:noFill/>
        </p:spPr>
        <p:txBody>
          <a:bodyPr wrap="square" rtlCol="0">
            <a:spAutoFit/>
          </a:bodyPr>
          <a:lstStyle/>
          <a:p>
            <a:pPr algn="ctr"/>
            <a:r>
              <a:rPr lang="en-US" sz="1100" b="1" dirty="0">
                <a:solidFill>
                  <a:srgbClr val="0070C0"/>
                </a:solidFill>
              </a:rPr>
              <a:t>2X </a:t>
            </a:r>
          </a:p>
          <a:p>
            <a:pPr algn="ctr"/>
            <a:r>
              <a:rPr lang="en-US" sz="1100" b="1" dirty="0">
                <a:solidFill>
                  <a:srgbClr val="0070C0"/>
                </a:solidFill>
              </a:rPr>
              <a:t>Size</a:t>
            </a:r>
            <a:endParaRPr lang="en-US" sz="1100" dirty="0"/>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Shared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502932" cy="4581145"/>
          </a:xfrm>
        </p:spPr>
        <p:txBody>
          <a:bodyPr>
            <a:normAutofit/>
          </a:bodyPr>
          <a:lstStyle/>
          <a:p>
            <a:r>
              <a:rPr lang="en-US" sz="3200" dirty="0"/>
              <a:t>Shared cache organization across DC-L1s.</a:t>
            </a:r>
          </a:p>
          <a:p>
            <a:pPr lvl="1"/>
            <a:r>
              <a:rPr lang="en-US" sz="2800" dirty="0">
                <a:solidFill>
                  <a:srgbClr val="00B050"/>
                </a:solidFill>
              </a:rPr>
              <a:t>Eliminate replication.</a:t>
            </a:r>
          </a:p>
          <a:p>
            <a:endParaRPr lang="en-US" sz="3200" dirty="0"/>
          </a:p>
          <a:p>
            <a:r>
              <a:rPr lang="en-US" sz="3200" dirty="0"/>
              <a:t>Use </a:t>
            </a:r>
            <a:r>
              <a:rPr lang="en-US" sz="3200" dirty="0">
                <a:solidFill>
                  <a:srgbClr val="0070C0"/>
                </a:solidFill>
              </a:rPr>
              <a:t>80x40 crossbar</a:t>
            </a:r>
            <a:r>
              <a:rPr lang="en-US" sz="3200" dirty="0"/>
              <a:t> in NoC#1.</a:t>
            </a:r>
          </a:p>
          <a:p>
            <a:pPr lvl="1"/>
            <a:r>
              <a:rPr lang="en-US" sz="2800" dirty="0"/>
              <a:t>Enable communication between a given core to all DC-L1 caches.</a:t>
            </a: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17</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666349"/>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221773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221773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881854" y="370555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552771"/>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370464"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5091439"/>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469315"/>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46930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8010622" y="3963083"/>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874395"/>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499230" y="487439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54522" y="4362650"/>
            <a:ext cx="4052695"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40x32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2" y="2838664"/>
            <a:ext cx="4050973"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80x40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p:cNvCxnSpPr>
          <p:nvPr/>
        </p:nvCxnSpPr>
        <p:spPr>
          <a:xfrm flipV="1">
            <a:off x="8010620" y="3336808"/>
            <a:ext cx="2"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CC290AA-0361-43C0-9C3A-517A7F423132}"/>
              </a:ext>
            </a:extLst>
          </p:cNvPr>
          <p:cNvSpPr/>
          <p:nvPr/>
        </p:nvSpPr>
        <p:spPr>
          <a:xfrm>
            <a:off x="8584081" y="2217474"/>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41" name="Rectangle 40">
            <a:extLst>
              <a:ext uri="{FF2B5EF4-FFF2-40B4-BE49-F238E27FC236}">
                <a16:creationId xmlns:a16="http://schemas.microsoft.com/office/drawing/2014/main" id="{594DA75E-FBF9-4FB8-894D-82969CFBF202}"/>
              </a:ext>
            </a:extLst>
          </p:cNvPr>
          <p:cNvSpPr/>
          <p:nvPr/>
        </p:nvSpPr>
        <p:spPr>
          <a:xfrm>
            <a:off x="9039450" y="221747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42" name="Rectangle 41">
            <a:extLst>
              <a:ext uri="{FF2B5EF4-FFF2-40B4-BE49-F238E27FC236}">
                <a16:creationId xmlns:a16="http://schemas.microsoft.com/office/drawing/2014/main" id="{43C8BDFD-98C1-42E0-A773-90161BB1FD20}"/>
              </a:ext>
            </a:extLst>
          </p:cNvPr>
          <p:cNvSpPr/>
          <p:nvPr/>
        </p:nvSpPr>
        <p:spPr>
          <a:xfrm>
            <a:off x="8811413" y="370528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cxnSp>
        <p:nvCxnSpPr>
          <p:cNvPr id="43" name="Straight Connector 42">
            <a:extLst>
              <a:ext uri="{FF2B5EF4-FFF2-40B4-BE49-F238E27FC236}">
                <a16:creationId xmlns:a16="http://schemas.microsoft.com/office/drawing/2014/main" id="{4AE8F7DA-0AA8-4BB0-84AB-4920305E8E2D}"/>
              </a:ext>
            </a:extLst>
          </p:cNvPr>
          <p:cNvCxnSpPr>
            <a:cxnSpLocks/>
            <a:stCxn id="40" idx="2"/>
          </p:cNvCxnSpPr>
          <p:nvPr/>
        </p:nvCxnSpPr>
        <p:spPr>
          <a:xfrm>
            <a:off x="8709871" y="2469052"/>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46904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02899C-DE6E-426B-A8A1-901A30BB8F48}"/>
              </a:ext>
            </a:extLst>
          </p:cNvPr>
          <p:cNvCxnSpPr>
            <a:cxnSpLocks/>
            <a:endCxn id="42" idx="2"/>
          </p:cNvCxnSpPr>
          <p:nvPr/>
        </p:nvCxnSpPr>
        <p:spPr>
          <a:xfrm flipV="1">
            <a:off x="8940179" y="396282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3B8819-BA2A-4F28-A82C-0B0171BE7E6F}"/>
              </a:ext>
            </a:extLst>
          </p:cNvPr>
          <p:cNvCxnSpPr>
            <a:cxnSpLocks/>
            <a:stCxn id="42" idx="0"/>
          </p:cNvCxnSpPr>
          <p:nvPr/>
        </p:nvCxnSpPr>
        <p:spPr>
          <a:xfrm flipH="1" flipV="1">
            <a:off x="8937946" y="3341553"/>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398D2CB-443B-45C2-834E-E6E6829B8482}"/>
              </a:ext>
            </a:extLst>
          </p:cNvPr>
          <p:cNvSpPr/>
          <p:nvPr/>
        </p:nvSpPr>
        <p:spPr>
          <a:xfrm>
            <a:off x="9417750" y="203514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221299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221299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464571"/>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464562"/>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3FF703-3EEB-4568-9534-AF8A05A2A3B2}"/>
              </a:ext>
            </a:extLst>
          </p:cNvPr>
          <p:cNvCxnSpPr>
            <a:cxnSpLocks/>
            <a:endCxn id="56" idx="2"/>
          </p:cNvCxnSpPr>
          <p:nvPr/>
        </p:nvCxnSpPr>
        <p:spPr>
          <a:xfrm flipV="1">
            <a:off x="10426816" y="395834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82A19E0-B6FB-4DCF-8311-1A6CA2CEF52C}"/>
              </a:ext>
            </a:extLst>
          </p:cNvPr>
          <p:cNvCxnSpPr>
            <a:cxnSpLocks/>
            <a:stCxn id="56" idx="0"/>
          </p:cNvCxnSpPr>
          <p:nvPr/>
        </p:nvCxnSpPr>
        <p:spPr>
          <a:xfrm flipH="1" flipV="1">
            <a:off x="10424583" y="333707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8B65113-67FB-447D-88E5-040CCF025B1E}"/>
              </a:ext>
            </a:extLst>
          </p:cNvPr>
          <p:cNvSpPr/>
          <p:nvPr/>
        </p:nvSpPr>
        <p:spPr>
          <a:xfrm>
            <a:off x="11000276" y="2212730"/>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0D1188E-50A7-438A-88B7-7CEEDE3DFA83}"/>
              </a:ext>
            </a:extLst>
          </p:cNvPr>
          <p:cNvSpPr/>
          <p:nvPr/>
        </p:nvSpPr>
        <p:spPr>
          <a:xfrm>
            <a:off x="11455646" y="221272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F3A9C0B4-ECA0-4DF1-8FA7-06A3CB601C55}"/>
              </a:ext>
            </a:extLst>
          </p:cNvPr>
          <p:cNvCxnSpPr>
            <a:cxnSpLocks/>
            <a:stCxn id="62" idx="2"/>
          </p:cNvCxnSpPr>
          <p:nvPr/>
        </p:nvCxnSpPr>
        <p:spPr>
          <a:xfrm>
            <a:off x="11126066" y="2464307"/>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46429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41E1F0-2E53-4BD7-9485-BEAFE4795EAA}"/>
              </a:ext>
            </a:extLst>
          </p:cNvPr>
          <p:cNvCxnSpPr>
            <a:cxnSpLocks/>
            <a:endCxn id="64" idx="2"/>
          </p:cNvCxnSpPr>
          <p:nvPr/>
        </p:nvCxnSpPr>
        <p:spPr>
          <a:xfrm flipV="1">
            <a:off x="11356374" y="3958076"/>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02D612-0C65-4BC3-A866-8938ECC7621E}"/>
              </a:ext>
            </a:extLst>
          </p:cNvPr>
          <p:cNvCxnSpPr>
            <a:cxnSpLocks/>
            <a:stCxn id="64" idx="0"/>
          </p:cNvCxnSpPr>
          <p:nvPr/>
        </p:nvCxnSpPr>
        <p:spPr>
          <a:xfrm flipH="1" flipV="1">
            <a:off x="11354142" y="3336808"/>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B5DE80F-C052-4D56-8B72-964FE62C1FB9}"/>
              </a:ext>
            </a:extLst>
          </p:cNvPr>
          <p:cNvSpPr/>
          <p:nvPr/>
        </p:nvSpPr>
        <p:spPr>
          <a:xfrm>
            <a:off x="9078986"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207753" y="487439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739445"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883579"/>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868211" y="48835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8835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1CB9AE0-A504-4455-B550-8040717C5A96}"/>
              </a:ext>
            </a:extLst>
          </p:cNvPr>
          <p:cNvSpPr txBox="1"/>
          <p:nvPr/>
        </p:nvSpPr>
        <p:spPr>
          <a:xfrm>
            <a:off x="10893560" y="222559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78</a:t>
            </a:r>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221813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50" name="TextBox 49">
            <a:extLst>
              <a:ext uri="{FF2B5EF4-FFF2-40B4-BE49-F238E27FC236}">
                <a16:creationId xmlns:a16="http://schemas.microsoft.com/office/drawing/2014/main" id="{79B56CAE-8C0E-4E0C-891A-713F8A09434A}"/>
              </a:ext>
            </a:extLst>
          </p:cNvPr>
          <p:cNvSpPr txBox="1"/>
          <p:nvPr/>
        </p:nvSpPr>
        <p:spPr>
          <a:xfrm>
            <a:off x="11348750" y="528606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10634067" y="529229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30</a:t>
            </a:r>
          </a:p>
        </p:txBody>
      </p:sp>
      <p:cxnSp>
        <p:nvCxnSpPr>
          <p:cNvPr id="83" name="Straight Arrow Connector 82">
            <a:extLst>
              <a:ext uri="{FF2B5EF4-FFF2-40B4-BE49-F238E27FC236}">
                <a16:creationId xmlns:a16="http://schemas.microsoft.com/office/drawing/2014/main" id="{E421CB79-E2DF-497D-B565-52FDA6A02938}"/>
              </a:ext>
            </a:extLst>
          </p:cNvPr>
          <p:cNvCxnSpPr>
            <a:cxnSpLocks/>
            <a:endCxn id="27" idx="1"/>
          </p:cNvCxnSpPr>
          <p:nvPr/>
        </p:nvCxnSpPr>
        <p:spPr>
          <a:xfrm>
            <a:off x="7589399" y="3834317"/>
            <a:ext cx="292455" cy="0"/>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0" name="Rectangle: Rounded Corners 79">
            <a:extLst>
              <a:ext uri="{FF2B5EF4-FFF2-40B4-BE49-F238E27FC236}">
                <a16:creationId xmlns:a16="http://schemas.microsoft.com/office/drawing/2014/main" id="{1973FDA3-2606-4732-85A2-FF9C9CD6169A}"/>
              </a:ext>
            </a:extLst>
          </p:cNvPr>
          <p:cNvSpPr/>
          <p:nvPr/>
        </p:nvSpPr>
        <p:spPr>
          <a:xfrm>
            <a:off x="7828963" y="3663190"/>
            <a:ext cx="3705811"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a:extLst>
              <a:ext uri="{FF2B5EF4-FFF2-40B4-BE49-F238E27FC236}">
                <a16:creationId xmlns:a16="http://schemas.microsoft.com/office/drawing/2014/main" id="{1126C9B2-EC69-4240-B679-8F93E3A9B14C}"/>
              </a:ext>
            </a:extLst>
          </p:cNvPr>
          <p:cNvSpPr txBox="1"/>
          <p:nvPr/>
        </p:nvSpPr>
        <p:spPr>
          <a:xfrm>
            <a:off x="11428227" y="3459186"/>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82" name="Rectangle 81">
            <a:extLst>
              <a:ext uri="{FF2B5EF4-FFF2-40B4-BE49-F238E27FC236}">
                <a16:creationId xmlns:a16="http://schemas.microsoft.com/office/drawing/2014/main" id="{FB538719-A343-4A58-98A2-8364A24CB7F8}"/>
              </a:ext>
            </a:extLst>
          </p:cNvPr>
          <p:cNvSpPr/>
          <p:nvPr/>
        </p:nvSpPr>
        <p:spPr>
          <a:xfrm>
            <a:off x="7243411" y="1240342"/>
            <a:ext cx="4752248" cy="461665"/>
          </a:xfrm>
          <a:prstGeom prst="rect">
            <a:avLst/>
          </a:prstGeom>
        </p:spPr>
        <p:txBody>
          <a:bodyPr wrap="square">
            <a:spAutoFit/>
          </a:bodyPr>
          <a:lstStyle/>
          <a:p>
            <a:pPr algn="ctr"/>
            <a:r>
              <a:rPr lang="en-US" sz="1200" dirty="0"/>
              <a:t>Assume 80-core System with 40 DC-L1s </a:t>
            </a:r>
          </a:p>
          <a:p>
            <a:pPr algn="ctr"/>
            <a:r>
              <a:rPr lang="en-US" sz="1200" dirty="0"/>
              <a:t>(Aggregation Granularity = 2)</a:t>
            </a:r>
          </a:p>
        </p:txBody>
      </p:sp>
      <p:sp>
        <p:nvSpPr>
          <p:cNvPr id="85" name="Rectangle: Rounded Corners 84">
            <a:extLst>
              <a:ext uri="{FF2B5EF4-FFF2-40B4-BE49-F238E27FC236}">
                <a16:creationId xmlns:a16="http://schemas.microsoft.com/office/drawing/2014/main" id="{D9E17DED-83E6-494B-AA0D-5DAA4990FB5A}"/>
              </a:ext>
            </a:extLst>
          </p:cNvPr>
          <p:cNvSpPr/>
          <p:nvPr/>
        </p:nvSpPr>
        <p:spPr>
          <a:xfrm>
            <a:off x="7183816" y="5751000"/>
            <a:ext cx="4887305" cy="547773"/>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Sh</a:t>
            </a:r>
            <a:r>
              <a:rPr lang="en-US" sz="2800" b="1" baseline="-25000" dirty="0">
                <a:solidFill>
                  <a:schemeClr val="bg1"/>
                </a:solidFill>
              </a:rPr>
              <a:t>40 </a:t>
            </a:r>
            <a:r>
              <a:rPr lang="en-US" sz="2800" b="1" dirty="0">
                <a:solidFill>
                  <a:schemeClr val="bg1"/>
                </a:solidFill>
              </a:rPr>
              <a:t>= Shared 40 DC-L1s</a:t>
            </a:r>
          </a:p>
        </p:txBody>
      </p:sp>
    </p:spTree>
    <p:extLst>
      <p:ext uri="{BB962C8B-B14F-4D97-AF65-F5344CB8AC3E}">
        <p14:creationId xmlns:p14="http://schemas.microsoft.com/office/powerpoint/2010/main" val="20893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6" grpId="0" animBg="1"/>
      <p:bldP spid="70" grpId="0"/>
      <p:bldP spid="71" grpId="0"/>
      <p:bldP spid="84" grpId="0"/>
      <p:bldP spid="25" grpId="0" animBg="1"/>
      <p:bldP spid="26" grpId="0" animBg="1"/>
      <p:bldP spid="27" grpId="0" animBg="1"/>
      <p:bldP spid="28" grpId="0"/>
      <p:bldP spid="29" grpId="0" animBg="1"/>
      <p:bldP spid="30" grpId="0" animBg="1"/>
      <p:bldP spid="31" grpId="0" animBg="1"/>
      <p:bldP spid="37" grpId="0" animBg="1"/>
      <p:bldP spid="38" grpId="0" animBg="1"/>
      <p:bldP spid="40" grpId="0" animBg="1"/>
      <p:bldP spid="41" grpId="0" animBg="1"/>
      <p:bldP spid="42" grpId="0" animBg="1"/>
      <p:bldP spid="49" grpId="0" animBg="1"/>
      <p:bldP spid="54" grpId="0" animBg="1"/>
      <p:bldP spid="55" grpId="0" animBg="1"/>
      <p:bldP spid="62" grpId="0" animBg="1"/>
      <p:bldP spid="63" grpId="0" animBg="1"/>
      <p:bldP spid="72" grpId="0" animBg="1"/>
      <p:bldP spid="74" grpId="0" animBg="1"/>
      <p:bldP spid="75" grpId="0" animBg="1"/>
      <p:bldP spid="78" grpId="0" animBg="1"/>
      <p:bldP spid="53" grpId="0"/>
      <p:bldP spid="52" grpId="0"/>
      <p:bldP spid="50" grpId="0"/>
      <p:bldP spid="51" grpId="0"/>
      <p:bldP spid="80" grpId="0" animBg="1"/>
      <p:bldP spid="81" grpId="0"/>
      <p:bldP spid="82" grpId="0"/>
      <p:bldP spid="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8381-CD0B-43DE-8D42-63FC5CA736C8}"/>
              </a:ext>
            </a:extLst>
          </p:cNvPr>
          <p:cNvSpPr>
            <a:spLocks noGrp="1"/>
          </p:cNvSpPr>
          <p:nvPr>
            <p:ph type="title"/>
          </p:nvPr>
        </p:nvSpPr>
        <p:spPr/>
        <p:txBody>
          <a:bodyPr>
            <a:normAutofit fontScale="90000"/>
          </a:bodyPr>
          <a:lstStyle/>
          <a:p>
            <a:r>
              <a:rPr lang="en-US" sz="4400" dirty="0"/>
              <a:t>Shared DC-L1 Caches</a:t>
            </a:r>
            <a:br>
              <a:rPr lang="en-US" dirty="0"/>
            </a:br>
            <a:r>
              <a:rPr lang="en-US" sz="3100" dirty="0"/>
              <a:t>Verdict</a:t>
            </a:r>
            <a:endParaRPr lang="en-US" dirty="0"/>
          </a:p>
        </p:txBody>
      </p:sp>
      <p:sp>
        <p:nvSpPr>
          <p:cNvPr id="3" name="Content Placeholder 2">
            <a:extLst>
              <a:ext uri="{FF2B5EF4-FFF2-40B4-BE49-F238E27FC236}">
                <a16:creationId xmlns:a16="http://schemas.microsoft.com/office/drawing/2014/main" id="{164E0D08-0A50-4BB7-8052-6AE139E244BA}"/>
              </a:ext>
            </a:extLst>
          </p:cNvPr>
          <p:cNvSpPr>
            <a:spLocks noGrp="1"/>
          </p:cNvSpPr>
          <p:nvPr>
            <p:ph idx="1"/>
          </p:nvPr>
        </p:nvSpPr>
        <p:spPr>
          <a:xfrm>
            <a:off x="609600" y="1474081"/>
            <a:ext cx="10972800" cy="3654971"/>
          </a:xfrm>
        </p:spPr>
        <p:txBody>
          <a:bodyPr>
            <a:normAutofit/>
          </a:bodyPr>
          <a:lstStyle/>
          <a:p>
            <a:r>
              <a:rPr lang="en-US" sz="3600" b="1" dirty="0"/>
              <a:t>Sh40:</a:t>
            </a:r>
            <a:r>
              <a:rPr lang="en-US" sz="3600" dirty="0"/>
              <a:t> 40 aggregated and shared DC-L1s under 80-core system</a:t>
            </a:r>
            <a:endParaRPr lang="en-US" sz="3750" dirty="0"/>
          </a:p>
          <a:p>
            <a:pPr lvl="1"/>
            <a:r>
              <a:rPr lang="en-US" sz="3200" b="1" dirty="0">
                <a:sym typeface="Wingdings" panose="05000000000000000000" pitchFamily="2" charset="2"/>
              </a:rPr>
              <a:t>IPC </a:t>
            </a:r>
            <a:r>
              <a:rPr lang="en-US" sz="3200" dirty="0">
                <a:sym typeface="Wingdings" panose="05000000000000000000" pitchFamily="2" charset="2"/>
              </a:rPr>
              <a:t>= </a:t>
            </a:r>
            <a:r>
              <a:rPr lang="en-US" sz="3200" dirty="0">
                <a:solidFill>
                  <a:srgbClr val="00B050"/>
                </a:solidFill>
                <a:sym typeface="Wingdings" panose="05000000000000000000" pitchFamily="2" charset="2"/>
              </a:rPr>
              <a:t>48%</a:t>
            </a:r>
            <a:r>
              <a:rPr lang="en-US" sz="3200" dirty="0">
                <a:sym typeface="Wingdings" panose="05000000000000000000" pitchFamily="2" charset="2"/>
              </a:rPr>
              <a:t> boost</a:t>
            </a:r>
          </a:p>
          <a:p>
            <a:pPr lvl="1"/>
            <a:r>
              <a:rPr lang="en-US" sz="3200" b="1" dirty="0">
                <a:sym typeface="Wingdings" panose="05000000000000000000" pitchFamily="2" charset="2"/>
              </a:rPr>
              <a:t>L1 Miss Rate </a:t>
            </a:r>
            <a:r>
              <a:rPr lang="en-US" sz="3200" dirty="0">
                <a:sym typeface="Wingdings" panose="05000000000000000000" pitchFamily="2" charset="2"/>
              </a:rPr>
              <a:t>= </a:t>
            </a:r>
            <a:r>
              <a:rPr lang="en-US" sz="3200" dirty="0">
                <a:solidFill>
                  <a:srgbClr val="00B050"/>
                </a:solidFill>
                <a:sym typeface="Wingdings" panose="05000000000000000000" pitchFamily="2" charset="2"/>
              </a:rPr>
              <a:t>89%</a:t>
            </a:r>
            <a:r>
              <a:rPr lang="en-US" sz="3200" dirty="0">
                <a:sym typeface="Wingdings" panose="05000000000000000000" pitchFamily="2" charset="2"/>
              </a:rPr>
              <a:t> lower = </a:t>
            </a:r>
            <a:r>
              <a:rPr lang="en-US" sz="3200" dirty="0">
                <a:solidFill>
                  <a:srgbClr val="00B050"/>
                </a:solidFill>
                <a:sym typeface="Wingdings" panose="05000000000000000000" pitchFamily="2" charset="2"/>
              </a:rPr>
              <a:t>Replication Eliminated!</a:t>
            </a:r>
            <a:endParaRPr lang="en-US" sz="3200" b="1" dirty="0">
              <a:solidFill>
                <a:srgbClr val="00B050"/>
              </a:solidFill>
              <a:sym typeface="Wingdings" panose="05000000000000000000" pitchFamily="2" charset="2"/>
            </a:endParaRPr>
          </a:p>
          <a:p>
            <a:pPr lvl="1"/>
            <a:r>
              <a:rPr lang="en-US" sz="3200" b="1" dirty="0">
                <a:sym typeface="Wingdings" panose="05000000000000000000" pitchFamily="2" charset="2"/>
              </a:rPr>
              <a:t>NoC Area </a:t>
            </a:r>
            <a:r>
              <a:rPr lang="en-US" sz="3200" dirty="0">
                <a:sym typeface="Wingdings" panose="05000000000000000000" pitchFamily="2" charset="2"/>
              </a:rPr>
              <a:t>= </a:t>
            </a:r>
            <a:r>
              <a:rPr lang="en-US" sz="3200" dirty="0">
                <a:solidFill>
                  <a:srgbClr val="C00000"/>
                </a:solidFill>
                <a:sym typeface="Wingdings" panose="05000000000000000000" pitchFamily="2" charset="2"/>
              </a:rPr>
              <a:t>69%</a:t>
            </a:r>
            <a:r>
              <a:rPr lang="en-US" sz="3200" dirty="0">
                <a:solidFill>
                  <a:srgbClr val="00B050"/>
                </a:solidFill>
                <a:sym typeface="Wingdings" panose="05000000000000000000" pitchFamily="2" charset="2"/>
              </a:rPr>
              <a:t> </a:t>
            </a:r>
            <a:r>
              <a:rPr lang="en-US" sz="3200" dirty="0">
                <a:sym typeface="Wingdings" panose="05000000000000000000" pitchFamily="2" charset="2"/>
              </a:rPr>
              <a:t>higher</a:t>
            </a:r>
          </a:p>
          <a:p>
            <a:pPr lvl="1"/>
            <a:r>
              <a:rPr lang="en-US" sz="3200" b="1" dirty="0">
                <a:sym typeface="Wingdings" panose="05000000000000000000" pitchFamily="2" charset="2"/>
              </a:rPr>
              <a:t>NoC Power </a:t>
            </a:r>
            <a:r>
              <a:rPr lang="en-US" sz="3200" dirty="0">
                <a:sym typeface="Wingdings" panose="05000000000000000000" pitchFamily="2" charset="2"/>
              </a:rPr>
              <a:t>= </a:t>
            </a:r>
            <a:r>
              <a:rPr lang="en-US" sz="3200" dirty="0">
                <a:solidFill>
                  <a:srgbClr val="C00000"/>
                </a:solidFill>
                <a:sym typeface="Wingdings" panose="05000000000000000000" pitchFamily="2" charset="2"/>
              </a:rPr>
              <a:t>57%</a:t>
            </a:r>
            <a:r>
              <a:rPr lang="en-US" sz="3200" dirty="0">
                <a:sym typeface="Wingdings" panose="05000000000000000000" pitchFamily="2" charset="2"/>
              </a:rPr>
              <a:t> higher</a:t>
            </a:r>
          </a:p>
        </p:txBody>
      </p:sp>
      <p:sp>
        <p:nvSpPr>
          <p:cNvPr id="4" name="Footer Placeholder 3">
            <a:extLst>
              <a:ext uri="{FF2B5EF4-FFF2-40B4-BE49-F238E27FC236}">
                <a16:creationId xmlns:a16="http://schemas.microsoft.com/office/drawing/2014/main" id="{8C8DF4A6-5797-4CB6-80DF-C5A265E90B76}"/>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A220A6ED-BF4E-4004-8D98-D105C8228789}"/>
              </a:ext>
            </a:extLst>
          </p:cNvPr>
          <p:cNvSpPr>
            <a:spLocks noGrp="1"/>
          </p:cNvSpPr>
          <p:nvPr>
            <p:ph type="sldNum" sz="quarter" idx="12"/>
          </p:nvPr>
        </p:nvSpPr>
        <p:spPr/>
        <p:txBody>
          <a:bodyPr/>
          <a:lstStyle/>
          <a:p>
            <a:fld id="{98ECD8BD-D1A9-4DC4-89AE-4427480F30AB}" type="slidenum">
              <a:rPr lang="en-US" smtClean="0"/>
              <a:t>18</a:t>
            </a:fld>
            <a:endParaRPr lang="en-US" dirty="0"/>
          </a:p>
        </p:txBody>
      </p:sp>
      <p:sp>
        <p:nvSpPr>
          <p:cNvPr id="7" name="TextBox 6">
            <a:extLst>
              <a:ext uri="{FF2B5EF4-FFF2-40B4-BE49-F238E27FC236}">
                <a16:creationId xmlns:a16="http://schemas.microsoft.com/office/drawing/2014/main" id="{FCBF3FAF-1DE8-4996-A1B6-E4FB45CE4A74}"/>
              </a:ext>
            </a:extLst>
          </p:cNvPr>
          <p:cNvSpPr txBox="1"/>
          <p:nvPr/>
        </p:nvSpPr>
        <p:spPr>
          <a:xfrm>
            <a:off x="8350051" y="349464"/>
            <a:ext cx="3619902" cy="830997"/>
          </a:xfrm>
          <a:prstGeom prst="rect">
            <a:avLst/>
          </a:prstGeom>
          <a:noFill/>
        </p:spPr>
        <p:txBody>
          <a:bodyPr wrap="none" rtlCol="0">
            <a:spAutoFit/>
          </a:bodyPr>
          <a:lstStyle/>
          <a:p>
            <a:pPr algn="ctr"/>
            <a:r>
              <a:rPr lang="en-US" sz="2400" b="1" dirty="0">
                <a:solidFill>
                  <a:srgbClr val="C00000"/>
                </a:solidFill>
              </a:rPr>
              <a:t>Replication-insensitive </a:t>
            </a:r>
          </a:p>
          <a:p>
            <a:pPr algn="ctr"/>
            <a:r>
              <a:rPr lang="en-US" sz="2400" b="1" dirty="0">
                <a:solidFill>
                  <a:srgbClr val="C00000"/>
                </a:solidFill>
              </a:rPr>
              <a:t>Applications?</a:t>
            </a:r>
          </a:p>
        </p:txBody>
      </p:sp>
      <p:sp>
        <p:nvSpPr>
          <p:cNvPr id="8" name="TextBox 7">
            <a:extLst>
              <a:ext uri="{FF2B5EF4-FFF2-40B4-BE49-F238E27FC236}">
                <a16:creationId xmlns:a16="http://schemas.microsoft.com/office/drawing/2014/main" id="{A3933D42-6FF7-43F0-928A-EF91EDEE6139}"/>
              </a:ext>
            </a:extLst>
          </p:cNvPr>
          <p:cNvSpPr txBox="1"/>
          <p:nvPr/>
        </p:nvSpPr>
        <p:spPr>
          <a:xfrm>
            <a:off x="3407606" y="5322042"/>
            <a:ext cx="5376793" cy="584775"/>
          </a:xfrm>
          <a:prstGeom prst="rect">
            <a:avLst/>
          </a:prstGeom>
          <a:noFill/>
        </p:spPr>
        <p:txBody>
          <a:bodyPr wrap="none" rtlCol="0">
            <a:spAutoFit/>
          </a:bodyPr>
          <a:lstStyle/>
          <a:p>
            <a:pPr algn="ctr"/>
            <a:r>
              <a:rPr lang="en-US" sz="3200" b="1" dirty="0">
                <a:solidFill>
                  <a:srgbClr val="0070C0"/>
                </a:solidFill>
              </a:rPr>
              <a:t>Clustered Shared DC-L1s?</a:t>
            </a:r>
          </a:p>
        </p:txBody>
      </p:sp>
    </p:spTree>
    <p:extLst>
      <p:ext uri="{BB962C8B-B14F-4D97-AF65-F5344CB8AC3E}">
        <p14:creationId xmlns:p14="http://schemas.microsoft.com/office/powerpoint/2010/main" val="19331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Box 185">
            <a:extLst>
              <a:ext uri="{FF2B5EF4-FFF2-40B4-BE49-F238E27FC236}">
                <a16:creationId xmlns:a16="http://schemas.microsoft.com/office/drawing/2014/main" id="{602A48F3-491C-482F-A9DD-D2E4BAB42907}"/>
              </a:ext>
            </a:extLst>
          </p:cNvPr>
          <p:cNvSpPr txBox="1"/>
          <p:nvPr/>
        </p:nvSpPr>
        <p:spPr>
          <a:xfrm>
            <a:off x="10429190" y="355531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37</a:t>
            </a:r>
          </a:p>
        </p:txBody>
      </p:sp>
      <p:sp>
        <p:nvSpPr>
          <p:cNvPr id="187" name="TextBox 186">
            <a:extLst>
              <a:ext uri="{FF2B5EF4-FFF2-40B4-BE49-F238E27FC236}">
                <a16:creationId xmlns:a16="http://schemas.microsoft.com/office/drawing/2014/main" id="{DBD89F03-B3C4-48C2-AE07-0A414B962F52}"/>
              </a:ext>
            </a:extLst>
          </p:cNvPr>
          <p:cNvSpPr txBox="1"/>
          <p:nvPr/>
        </p:nvSpPr>
        <p:spPr>
          <a:xfrm>
            <a:off x="9987488" y="3559026"/>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36</a:t>
            </a:r>
          </a:p>
        </p:txBody>
      </p:sp>
      <p:sp>
        <p:nvSpPr>
          <p:cNvPr id="188" name="TextBox 187">
            <a:extLst>
              <a:ext uri="{FF2B5EF4-FFF2-40B4-BE49-F238E27FC236}">
                <a16:creationId xmlns:a16="http://schemas.microsoft.com/office/drawing/2014/main" id="{D2242DF3-CDBF-4EE7-AC94-F3B976C4D630}"/>
              </a:ext>
            </a:extLst>
          </p:cNvPr>
          <p:cNvSpPr txBox="1"/>
          <p:nvPr/>
        </p:nvSpPr>
        <p:spPr>
          <a:xfrm>
            <a:off x="11371293" y="355531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189" name="TextBox 188">
            <a:extLst>
              <a:ext uri="{FF2B5EF4-FFF2-40B4-BE49-F238E27FC236}">
                <a16:creationId xmlns:a16="http://schemas.microsoft.com/office/drawing/2014/main" id="{A727C3C5-47FA-4210-B4B6-98E06F251C9F}"/>
              </a:ext>
            </a:extLst>
          </p:cNvPr>
          <p:cNvSpPr txBox="1"/>
          <p:nvPr/>
        </p:nvSpPr>
        <p:spPr>
          <a:xfrm>
            <a:off x="10907888" y="355182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190" name="Rectangle 189">
            <a:extLst>
              <a:ext uri="{FF2B5EF4-FFF2-40B4-BE49-F238E27FC236}">
                <a16:creationId xmlns:a16="http://schemas.microsoft.com/office/drawing/2014/main" id="{71C75D48-F591-4802-B749-CD49F514E72B}"/>
              </a:ext>
            </a:extLst>
          </p:cNvPr>
          <p:cNvSpPr/>
          <p:nvPr/>
        </p:nvSpPr>
        <p:spPr>
          <a:xfrm>
            <a:off x="10068989" y="3555584"/>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1" name="Rectangle 190">
            <a:extLst>
              <a:ext uri="{FF2B5EF4-FFF2-40B4-BE49-F238E27FC236}">
                <a16:creationId xmlns:a16="http://schemas.microsoft.com/office/drawing/2014/main" id="{4CE74C36-01D1-4289-B966-5216AFD8DA63}"/>
              </a:ext>
            </a:extLst>
          </p:cNvPr>
          <p:cNvSpPr/>
          <p:nvPr/>
        </p:nvSpPr>
        <p:spPr>
          <a:xfrm>
            <a:off x="10513548" y="3555320"/>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2" name="Rectangle 191">
            <a:extLst>
              <a:ext uri="{FF2B5EF4-FFF2-40B4-BE49-F238E27FC236}">
                <a16:creationId xmlns:a16="http://schemas.microsoft.com/office/drawing/2014/main" id="{EB48BC79-37F4-4645-8FCD-41AAEB851645}"/>
              </a:ext>
            </a:extLst>
          </p:cNvPr>
          <p:cNvSpPr/>
          <p:nvPr/>
        </p:nvSpPr>
        <p:spPr>
          <a:xfrm>
            <a:off x="11454535" y="3553980"/>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3" name="Rectangle 192">
            <a:extLst>
              <a:ext uri="{FF2B5EF4-FFF2-40B4-BE49-F238E27FC236}">
                <a16:creationId xmlns:a16="http://schemas.microsoft.com/office/drawing/2014/main" id="{8BAAAC71-2E54-4078-9481-FBCE7AB2E105}"/>
              </a:ext>
            </a:extLst>
          </p:cNvPr>
          <p:cNvSpPr/>
          <p:nvPr/>
        </p:nvSpPr>
        <p:spPr>
          <a:xfrm>
            <a:off x="10998463" y="355461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4" name="Rectangle 193">
            <a:extLst>
              <a:ext uri="{FF2B5EF4-FFF2-40B4-BE49-F238E27FC236}">
                <a16:creationId xmlns:a16="http://schemas.microsoft.com/office/drawing/2014/main" id="{A6AB81E5-B23F-4EA9-8B61-6C500F8A04C7}"/>
              </a:ext>
            </a:extLst>
          </p:cNvPr>
          <p:cNvSpPr/>
          <p:nvPr/>
        </p:nvSpPr>
        <p:spPr>
          <a:xfrm>
            <a:off x="7647458" y="356032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95" name="Rectangle 194">
            <a:extLst>
              <a:ext uri="{FF2B5EF4-FFF2-40B4-BE49-F238E27FC236}">
                <a16:creationId xmlns:a16="http://schemas.microsoft.com/office/drawing/2014/main" id="{3861380E-BD00-4728-876C-AF34344E514B}"/>
              </a:ext>
            </a:extLst>
          </p:cNvPr>
          <p:cNvSpPr/>
          <p:nvPr/>
        </p:nvSpPr>
        <p:spPr>
          <a:xfrm>
            <a:off x="9030138" y="3560065"/>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96" name="Rectangle 195">
            <a:extLst>
              <a:ext uri="{FF2B5EF4-FFF2-40B4-BE49-F238E27FC236}">
                <a16:creationId xmlns:a16="http://schemas.microsoft.com/office/drawing/2014/main" id="{240CD963-CB9E-4336-8859-747E096D82EB}"/>
              </a:ext>
            </a:extLst>
          </p:cNvPr>
          <p:cNvSpPr/>
          <p:nvPr/>
        </p:nvSpPr>
        <p:spPr>
          <a:xfrm>
            <a:off x="8105425" y="356196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97" name="Rectangle 196">
            <a:extLst>
              <a:ext uri="{FF2B5EF4-FFF2-40B4-BE49-F238E27FC236}">
                <a16:creationId xmlns:a16="http://schemas.microsoft.com/office/drawing/2014/main" id="{FEE715E5-0177-487F-982A-DD2E0D65380D}"/>
              </a:ext>
            </a:extLst>
          </p:cNvPr>
          <p:cNvSpPr/>
          <p:nvPr/>
        </p:nvSpPr>
        <p:spPr>
          <a:xfrm>
            <a:off x="8562507" y="3560065"/>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09" name="Rectangle 108">
            <a:extLst>
              <a:ext uri="{FF2B5EF4-FFF2-40B4-BE49-F238E27FC236}">
                <a16:creationId xmlns:a16="http://schemas.microsoft.com/office/drawing/2014/main" id="{13FBEA30-DCBE-4671-BBBB-D0C395623741}"/>
              </a:ext>
            </a:extLst>
          </p:cNvPr>
          <p:cNvSpPr/>
          <p:nvPr/>
        </p:nvSpPr>
        <p:spPr>
          <a:xfrm>
            <a:off x="8574367" y="4946754"/>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08" name="Rectangle 107">
            <a:extLst>
              <a:ext uri="{FF2B5EF4-FFF2-40B4-BE49-F238E27FC236}">
                <a16:creationId xmlns:a16="http://schemas.microsoft.com/office/drawing/2014/main" id="{44EE4282-EF9D-4AC6-B614-9ED6A77641C8}"/>
              </a:ext>
            </a:extLst>
          </p:cNvPr>
          <p:cNvSpPr/>
          <p:nvPr/>
        </p:nvSpPr>
        <p:spPr>
          <a:xfrm>
            <a:off x="10963763" y="494393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99" name="Straight Connector 98">
            <a:extLst>
              <a:ext uri="{FF2B5EF4-FFF2-40B4-BE49-F238E27FC236}">
                <a16:creationId xmlns:a16="http://schemas.microsoft.com/office/drawing/2014/main" id="{20AF0CC1-BA20-4434-83FF-DCBD31FD4332}"/>
              </a:ext>
            </a:extLst>
          </p:cNvPr>
          <p:cNvCxnSpPr>
            <a:cxnSpLocks/>
          </p:cNvCxnSpPr>
          <p:nvPr/>
        </p:nvCxnSpPr>
        <p:spPr>
          <a:xfrm>
            <a:off x="10196508" y="3819133"/>
            <a:ext cx="0" cy="121488"/>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991E0A3-089A-4B20-A822-D486E78FE180}"/>
              </a:ext>
            </a:extLst>
          </p:cNvPr>
          <p:cNvSpPr txBox="1"/>
          <p:nvPr/>
        </p:nvSpPr>
        <p:spPr>
          <a:xfrm>
            <a:off x="10584053" y="329445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37</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142351" y="3298166"/>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36</a:t>
            </a:r>
          </a:p>
        </p:txBody>
      </p:sp>
      <p:sp>
        <p:nvSpPr>
          <p:cNvPr id="160" name="TextBox 159">
            <a:extLst>
              <a:ext uri="{FF2B5EF4-FFF2-40B4-BE49-F238E27FC236}">
                <a16:creationId xmlns:a16="http://schemas.microsoft.com/office/drawing/2014/main" id="{D74F30A7-48D2-4E46-9213-0FA388812C8B}"/>
              </a:ext>
            </a:extLst>
          </p:cNvPr>
          <p:cNvSpPr txBox="1"/>
          <p:nvPr/>
        </p:nvSpPr>
        <p:spPr>
          <a:xfrm>
            <a:off x="11526156" y="329445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92" name="TextBox 91">
            <a:extLst>
              <a:ext uri="{FF2B5EF4-FFF2-40B4-BE49-F238E27FC236}">
                <a16:creationId xmlns:a16="http://schemas.microsoft.com/office/drawing/2014/main" id="{2E251FF0-268D-4E2A-800E-9569050FFAFD}"/>
              </a:ext>
            </a:extLst>
          </p:cNvPr>
          <p:cNvSpPr txBox="1"/>
          <p:nvPr/>
        </p:nvSpPr>
        <p:spPr>
          <a:xfrm>
            <a:off x="11062751" y="329096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56" name="Rectangle 55">
            <a:extLst>
              <a:ext uri="{FF2B5EF4-FFF2-40B4-BE49-F238E27FC236}">
                <a16:creationId xmlns:a16="http://schemas.microsoft.com/office/drawing/2014/main" id="{30740233-A5D6-411B-BCA7-AF1C284C9E8F}"/>
              </a:ext>
            </a:extLst>
          </p:cNvPr>
          <p:cNvSpPr/>
          <p:nvPr/>
        </p:nvSpPr>
        <p:spPr>
          <a:xfrm>
            <a:off x="10070100" y="3560646"/>
            <a:ext cx="257532" cy="257532"/>
          </a:xfrm>
          <a:prstGeom prst="rect">
            <a:avLst/>
          </a:prstGeom>
          <a:pattFill prst="openDmnd">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9F154F0-436D-4B8A-9B49-73D82C523E08}"/>
              </a:ext>
            </a:extLst>
          </p:cNvPr>
          <p:cNvSpPr/>
          <p:nvPr/>
        </p:nvSpPr>
        <p:spPr>
          <a:xfrm>
            <a:off x="10514659" y="3560382"/>
            <a:ext cx="257532" cy="257532"/>
          </a:xfrm>
          <a:prstGeom prst="rect">
            <a:avLst/>
          </a:prstGeom>
          <a:pattFill prst="lgConfetti">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7" name="Rectangle 156">
            <a:extLst>
              <a:ext uri="{FF2B5EF4-FFF2-40B4-BE49-F238E27FC236}">
                <a16:creationId xmlns:a16="http://schemas.microsoft.com/office/drawing/2014/main" id="{11893042-34F6-4A5A-B7ED-D9E424EB0079}"/>
              </a:ext>
            </a:extLst>
          </p:cNvPr>
          <p:cNvSpPr/>
          <p:nvPr/>
        </p:nvSpPr>
        <p:spPr>
          <a:xfrm>
            <a:off x="11455646" y="3559042"/>
            <a:ext cx="257532" cy="257532"/>
          </a:xfrm>
          <a:prstGeom prst="rect">
            <a:avLst/>
          </a:prstGeom>
          <a:pattFill prst="dkDn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820E7FA6-FDCF-47C4-86BB-3BD9A759E0CD}"/>
              </a:ext>
            </a:extLst>
          </p:cNvPr>
          <p:cNvSpPr/>
          <p:nvPr/>
        </p:nvSpPr>
        <p:spPr>
          <a:xfrm>
            <a:off x="10999574" y="3559679"/>
            <a:ext cx="257532" cy="257532"/>
          </a:xfrm>
          <a:prstGeom prst="rect">
            <a:avLst/>
          </a:prstGeom>
          <a:pattFill prst="wdUp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Clustered Shared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154758" cy="3688103"/>
          </a:xfrm>
        </p:spPr>
        <p:txBody>
          <a:bodyPr>
            <a:normAutofit lnSpcReduction="10000"/>
          </a:bodyPr>
          <a:lstStyle/>
          <a:p>
            <a:r>
              <a:rPr lang="en-US" sz="2800" dirty="0"/>
              <a:t>Shared cache organization across a </a:t>
            </a:r>
            <a:r>
              <a:rPr lang="en-US" sz="2800" dirty="0">
                <a:solidFill>
                  <a:srgbClr val="0070C0"/>
                </a:solidFill>
              </a:rPr>
              <a:t>cluster of DC-L1s</a:t>
            </a:r>
            <a:r>
              <a:rPr lang="en-US" sz="2800" dirty="0"/>
              <a:t>.</a:t>
            </a:r>
          </a:p>
          <a:p>
            <a:pPr lvl="1"/>
            <a:r>
              <a:rPr lang="en-US" sz="2400" dirty="0">
                <a:solidFill>
                  <a:srgbClr val="00B050"/>
                </a:solidFill>
              </a:rPr>
              <a:t>Eliminate replication within a cluster.</a:t>
            </a:r>
          </a:p>
          <a:p>
            <a:pPr lvl="1"/>
            <a:r>
              <a:rPr lang="en-US" sz="2400" dirty="0">
                <a:solidFill>
                  <a:srgbClr val="00B050"/>
                </a:solidFill>
              </a:rPr>
              <a:t>Limit overall replication.</a:t>
            </a:r>
          </a:p>
          <a:p>
            <a:pPr lvl="1"/>
            <a:endParaRPr lang="en-US" sz="2400" dirty="0"/>
          </a:p>
          <a:p>
            <a:r>
              <a:rPr lang="en-US" sz="2800" dirty="0"/>
              <a:t>Use </a:t>
            </a:r>
            <a:r>
              <a:rPr lang="en-US" sz="2800" dirty="0">
                <a:solidFill>
                  <a:srgbClr val="0070C0"/>
                </a:solidFill>
              </a:rPr>
              <a:t>smaller crossbars </a:t>
            </a:r>
            <a:r>
              <a:rPr lang="en-US" sz="2800" dirty="0"/>
              <a:t>in NoC#1.</a:t>
            </a:r>
          </a:p>
          <a:p>
            <a:pPr lvl="1"/>
            <a:r>
              <a:rPr lang="en-US" sz="2400" dirty="0"/>
              <a:t>Enable communication between a given core to all DC-L1 caches in a cluster.</a:t>
            </a: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19</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520764"/>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207215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2072149"/>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648569" y="3565390"/>
            <a:ext cx="257532" cy="257532"/>
          </a:xfrm>
          <a:prstGeom prst="rect">
            <a:avLst/>
          </a:prstGeom>
          <a:pattFill prst="openDmnd">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407186"/>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12471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013646" y="512471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4945854"/>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323730"/>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323721"/>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7777337" y="3822922"/>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728810"/>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142412" y="4728810"/>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48569" y="4217065"/>
            <a:ext cx="1636498"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10x8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2" y="2693079"/>
            <a:ext cx="163649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8x4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p:cNvCxnSpPr>
          <p:nvPr/>
        </p:nvCxnSpPr>
        <p:spPr>
          <a:xfrm flipV="1">
            <a:off x="7777335" y="3196647"/>
            <a:ext cx="0"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94DA75E-FBF9-4FB8-894D-82969CFBF202}"/>
              </a:ext>
            </a:extLst>
          </p:cNvPr>
          <p:cNvSpPr/>
          <p:nvPr/>
        </p:nvSpPr>
        <p:spPr>
          <a:xfrm>
            <a:off x="9039450" y="2071886"/>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a:t>
            </a:r>
          </a:p>
        </p:txBody>
      </p:sp>
      <p:sp>
        <p:nvSpPr>
          <p:cNvPr id="42" name="Rectangle 41">
            <a:extLst>
              <a:ext uri="{FF2B5EF4-FFF2-40B4-BE49-F238E27FC236}">
                <a16:creationId xmlns:a16="http://schemas.microsoft.com/office/drawing/2014/main" id="{43C8BDFD-98C1-42E0-A773-90161BB1FD20}"/>
              </a:ext>
            </a:extLst>
          </p:cNvPr>
          <p:cNvSpPr/>
          <p:nvPr/>
        </p:nvSpPr>
        <p:spPr>
          <a:xfrm>
            <a:off x="9031249" y="3565127"/>
            <a:ext cx="257532" cy="257532"/>
          </a:xfrm>
          <a:prstGeom prst="rect">
            <a:avLst/>
          </a:prstGeom>
          <a:pattFill prst="dkDn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32345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3B8819-BA2A-4F28-A82C-0B0171BE7E6F}"/>
              </a:ext>
            </a:extLst>
          </p:cNvPr>
          <p:cNvCxnSpPr>
            <a:cxnSpLocks/>
            <a:stCxn id="42" idx="0"/>
          </p:cNvCxnSpPr>
          <p:nvPr/>
        </p:nvCxnSpPr>
        <p:spPr>
          <a:xfrm flipH="1" flipV="1">
            <a:off x="9157782" y="320139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EDEAC51-2C60-4EE5-A764-C2F9716A8F3A}"/>
              </a:ext>
            </a:extLst>
          </p:cNvPr>
          <p:cNvSpPr/>
          <p:nvPr/>
        </p:nvSpPr>
        <p:spPr>
          <a:xfrm>
            <a:off x="9415329" y="2653491"/>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49" name="Rectangle 48">
            <a:extLst>
              <a:ext uri="{FF2B5EF4-FFF2-40B4-BE49-F238E27FC236}">
                <a16:creationId xmlns:a16="http://schemas.microsoft.com/office/drawing/2014/main" id="{5398D2CB-443B-45C2-834E-E6E6829B8482}"/>
              </a:ext>
            </a:extLst>
          </p:cNvPr>
          <p:cNvSpPr/>
          <p:nvPr/>
        </p:nvSpPr>
        <p:spPr>
          <a:xfrm>
            <a:off x="9417750" y="1889562"/>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206740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2067406"/>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318986"/>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318977"/>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B0C5575-4008-4131-BBCD-06773CDDFF60}"/>
              </a:ext>
            </a:extLst>
          </p:cNvPr>
          <p:cNvSpPr/>
          <p:nvPr/>
        </p:nvSpPr>
        <p:spPr>
          <a:xfrm>
            <a:off x="10070718" y="2688335"/>
            <a:ext cx="163476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8x4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582A19E0-B6FB-4DCF-8311-1A6CA2CEF52C}"/>
              </a:ext>
            </a:extLst>
          </p:cNvPr>
          <p:cNvCxnSpPr>
            <a:cxnSpLocks/>
            <a:stCxn id="56" idx="0"/>
          </p:cNvCxnSpPr>
          <p:nvPr/>
        </p:nvCxnSpPr>
        <p:spPr>
          <a:xfrm flipH="1" flipV="1">
            <a:off x="10196634" y="3196647"/>
            <a:ext cx="2232" cy="36399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0D1188E-50A7-438A-88B7-7CEEDE3DFA83}"/>
              </a:ext>
            </a:extLst>
          </p:cNvPr>
          <p:cNvSpPr/>
          <p:nvPr/>
        </p:nvSpPr>
        <p:spPr>
          <a:xfrm>
            <a:off x="11455646" y="2067142"/>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31871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02D612-0C65-4BC3-A866-8938ECC7621E}"/>
              </a:ext>
            </a:extLst>
          </p:cNvPr>
          <p:cNvCxnSpPr>
            <a:cxnSpLocks/>
            <a:stCxn id="64" idx="0"/>
          </p:cNvCxnSpPr>
          <p:nvPr/>
        </p:nvCxnSpPr>
        <p:spPr>
          <a:xfrm flipH="1" flipV="1">
            <a:off x="10641193" y="319664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B5DE80F-C052-4D56-8B72-964FE62C1FB9}"/>
              </a:ext>
            </a:extLst>
          </p:cNvPr>
          <p:cNvSpPr/>
          <p:nvPr/>
        </p:nvSpPr>
        <p:spPr>
          <a:xfrm>
            <a:off x="9034868" y="512471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163635" y="4728810"/>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12913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387542" y="512913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733231"/>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516308" y="4733231"/>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12913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733231"/>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9B56CAE-8C0E-4E0C-891A-713F8A09434A}"/>
              </a:ext>
            </a:extLst>
          </p:cNvPr>
          <p:cNvSpPr txBox="1"/>
          <p:nvPr/>
        </p:nvSpPr>
        <p:spPr>
          <a:xfrm>
            <a:off x="11347471" y="5123912"/>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9925428" y="5123912"/>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24</a:t>
            </a:r>
          </a:p>
        </p:txBody>
      </p:sp>
      <p:sp>
        <p:nvSpPr>
          <p:cNvPr id="82" name="TextBox 81">
            <a:extLst>
              <a:ext uri="{FF2B5EF4-FFF2-40B4-BE49-F238E27FC236}">
                <a16:creationId xmlns:a16="http://schemas.microsoft.com/office/drawing/2014/main" id="{2EA10566-64BA-457D-B462-2CE29EFE097C}"/>
              </a:ext>
            </a:extLst>
          </p:cNvPr>
          <p:cNvSpPr txBox="1"/>
          <p:nvPr/>
        </p:nvSpPr>
        <p:spPr>
          <a:xfrm>
            <a:off x="4208307" y="5517047"/>
            <a:ext cx="3775394" cy="646331"/>
          </a:xfrm>
          <a:prstGeom prst="rect">
            <a:avLst/>
          </a:prstGeom>
          <a:noFill/>
        </p:spPr>
        <p:txBody>
          <a:bodyPr wrap="none" rtlCol="0">
            <a:spAutoFit/>
          </a:bodyPr>
          <a:lstStyle/>
          <a:p>
            <a:pPr algn="ctr"/>
            <a:r>
              <a:rPr lang="en-US" sz="3600" b="1" dirty="0">
                <a:solidFill>
                  <a:srgbClr val="0070C0"/>
                </a:solidFill>
              </a:rPr>
              <a:t>Clusters Count?</a:t>
            </a:r>
          </a:p>
        </p:txBody>
      </p:sp>
      <p:sp>
        <p:nvSpPr>
          <p:cNvPr id="154" name="Rectangle 153">
            <a:extLst>
              <a:ext uri="{FF2B5EF4-FFF2-40B4-BE49-F238E27FC236}">
                <a16:creationId xmlns:a16="http://schemas.microsoft.com/office/drawing/2014/main" id="{24A42508-46C9-42B4-B360-0DD54828253E}"/>
              </a:ext>
            </a:extLst>
          </p:cNvPr>
          <p:cNvSpPr/>
          <p:nvPr/>
        </p:nvSpPr>
        <p:spPr>
          <a:xfrm>
            <a:off x="8106536" y="3567025"/>
            <a:ext cx="257532" cy="257532"/>
          </a:xfrm>
          <a:prstGeom prst="rect">
            <a:avLst/>
          </a:prstGeom>
          <a:pattFill prst="lgConfetti">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56" name="Straight Connector 155">
            <a:extLst>
              <a:ext uri="{FF2B5EF4-FFF2-40B4-BE49-F238E27FC236}">
                <a16:creationId xmlns:a16="http://schemas.microsoft.com/office/drawing/2014/main" id="{602983C0-F362-41D5-80E5-7D6EB3E8C600}"/>
              </a:ext>
            </a:extLst>
          </p:cNvPr>
          <p:cNvCxnSpPr>
            <a:cxnSpLocks/>
            <a:stCxn id="154" idx="0"/>
          </p:cNvCxnSpPr>
          <p:nvPr/>
        </p:nvCxnSpPr>
        <p:spPr>
          <a:xfrm flipH="1" flipV="1">
            <a:off x="8233069" y="3203290"/>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329488A-4D1A-40DB-B4BE-0CFC4FEFD396}"/>
              </a:ext>
            </a:extLst>
          </p:cNvPr>
          <p:cNvCxnSpPr>
            <a:cxnSpLocks/>
            <a:endCxn id="157" idx="2"/>
          </p:cNvCxnSpPr>
          <p:nvPr/>
        </p:nvCxnSpPr>
        <p:spPr>
          <a:xfrm flipV="1">
            <a:off x="11584412" y="3816575"/>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2553ADE-B989-497C-BBED-D4377C5E45A1}"/>
              </a:ext>
            </a:extLst>
          </p:cNvPr>
          <p:cNvCxnSpPr>
            <a:cxnSpLocks/>
            <a:stCxn id="157" idx="0"/>
          </p:cNvCxnSpPr>
          <p:nvPr/>
        </p:nvCxnSpPr>
        <p:spPr>
          <a:xfrm flipH="1" flipV="1">
            <a:off x="11582180" y="319530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D0CF8B2C-48F1-43D2-929E-8E7CCDBB45C7}"/>
              </a:ext>
            </a:extLst>
          </p:cNvPr>
          <p:cNvSpPr/>
          <p:nvPr/>
        </p:nvSpPr>
        <p:spPr>
          <a:xfrm>
            <a:off x="8430866" y="1877863"/>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62" name="Rectangle 161">
            <a:extLst>
              <a:ext uri="{FF2B5EF4-FFF2-40B4-BE49-F238E27FC236}">
                <a16:creationId xmlns:a16="http://schemas.microsoft.com/office/drawing/2014/main" id="{9BA4864A-DA3F-4D22-A97E-C03FD4D4D6F1}"/>
              </a:ext>
            </a:extLst>
          </p:cNvPr>
          <p:cNvSpPr/>
          <p:nvPr/>
        </p:nvSpPr>
        <p:spPr>
          <a:xfrm>
            <a:off x="10844888" y="188812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9C24D6AD-75D1-4F68-B882-2CD72FF03F07}"/>
              </a:ext>
            </a:extLst>
          </p:cNvPr>
          <p:cNvSpPr/>
          <p:nvPr/>
        </p:nvSpPr>
        <p:spPr>
          <a:xfrm>
            <a:off x="7251345" y="1099664"/>
            <a:ext cx="4752248" cy="461665"/>
          </a:xfrm>
          <a:prstGeom prst="rect">
            <a:avLst/>
          </a:prstGeom>
        </p:spPr>
        <p:txBody>
          <a:bodyPr wrap="square">
            <a:spAutoFit/>
          </a:bodyPr>
          <a:lstStyle/>
          <a:p>
            <a:pPr algn="ctr"/>
            <a:r>
              <a:rPr lang="en-US" sz="1200" dirty="0"/>
              <a:t>Assume 80-core System with 40 DC-L1s </a:t>
            </a:r>
          </a:p>
          <a:p>
            <a:pPr algn="ctr"/>
            <a:r>
              <a:rPr lang="en-US" sz="1200" dirty="0"/>
              <a:t>(Aggregation Granularity = 2)</a:t>
            </a:r>
          </a:p>
        </p:txBody>
      </p:sp>
      <p:sp>
        <p:nvSpPr>
          <p:cNvPr id="80" name="Rectangle: Rounded Corners 79">
            <a:extLst>
              <a:ext uri="{FF2B5EF4-FFF2-40B4-BE49-F238E27FC236}">
                <a16:creationId xmlns:a16="http://schemas.microsoft.com/office/drawing/2014/main" id="{D58DBACD-9FB5-48B3-BE56-3DC3A34F5B14}"/>
              </a:ext>
            </a:extLst>
          </p:cNvPr>
          <p:cNvSpPr/>
          <p:nvPr/>
        </p:nvSpPr>
        <p:spPr>
          <a:xfrm>
            <a:off x="7584649" y="350947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a:extLst>
              <a:ext uri="{FF2B5EF4-FFF2-40B4-BE49-F238E27FC236}">
                <a16:creationId xmlns:a16="http://schemas.microsoft.com/office/drawing/2014/main" id="{E353C49F-F90B-411F-B57D-53C1CB2F9478}"/>
              </a:ext>
            </a:extLst>
          </p:cNvPr>
          <p:cNvSpPr txBox="1"/>
          <p:nvPr/>
        </p:nvSpPr>
        <p:spPr>
          <a:xfrm>
            <a:off x="6895059" y="3306911"/>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83" name="Rectangle 82">
            <a:extLst>
              <a:ext uri="{FF2B5EF4-FFF2-40B4-BE49-F238E27FC236}">
                <a16:creationId xmlns:a16="http://schemas.microsoft.com/office/drawing/2014/main" id="{60CCA281-DAB4-417B-B179-4930428B4A6E}"/>
              </a:ext>
            </a:extLst>
          </p:cNvPr>
          <p:cNvSpPr/>
          <p:nvPr/>
        </p:nvSpPr>
        <p:spPr>
          <a:xfrm>
            <a:off x="8563618" y="3565127"/>
            <a:ext cx="257532" cy="257532"/>
          </a:xfrm>
          <a:prstGeom prst="rect">
            <a:avLst/>
          </a:prstGeom>
          <a:pattFill prst="wdUp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3FBAC50A-6AAC-47DE-B972-F75E7199ACC1}"/>
              </a:ext>
            </a:extLst>
          </p:cNvPr>
          <p:cNvCxnSpPr>
            <a:cxnSpLocks/>
            <a:stCxn id="83" idx="0"/>
          </p:cNvCxnSpPr>
          <p:nvPr/>
        </p:nvCxnSpPr>
        <p:spPr>
          <a:xfrm flipH="1" flipV="1">
            <a:off x="8690151" y="320139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A2F191E-0FD0-40B3-B6F3-58468715372F}"/>
              </a:ext>
            </a:extLst>
          </p:cNvPr>
          <p:cNvCxnSpPr>
            <a:cxnSpLocks/>
            <a:stCxn id="89" idx="0"/>
          </p:cNvCxnSpPr>
          <p:nvPr/>
        </p:nvCxnSpPr>
        <p:spPr>
          <a:xfrm flipH="1" flipV="1">
            <a:off x="11126108" y="3195944"/>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41909721-2C96-427F-825C-937F41EB8BB1}"/>
              </a:ext>
            </a:extLst>
          </p:cNvPr>
          <p:cNvSpPr/>
          <p:nvPr/>
        </p:nvSpPr>
        <p:spPr>
          <a:xfrm>
            <a:off x="10004023" y="350947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4" name="Rectangle: Rounded Corners 93">
            <a:extLst>
              <a:ext uri="{FF2B5EF4-FFF2-40B4-BE49-F238E27FC236}">
                <a16:creationId xmlns:a16="http://schemas.microsoft.com/office/drawing/2014/main" id="{0EFC80C0-5C73-4A31-912B-CDF59C93BD2C}"/>
              </a:ext>
            </a:extLst>
          </p:cNvPr>
          <p:cNvSpPr/>
          <p:nvPr/>
        </p:nvSpPr>
        <p:spPr>
          <a:xfrm>
            <a:off x="7594174" y="2023208"/>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Rounded Corners 94">
            <a:extLst>
              <a:ext uri="{FF2B5EF4-FFF2-40B4-BE49-F238E27FC236}">
                <a16:creationId xmlns:a16="http://schemas.microsoft.com/office/drawing/2014/main" id="{0912A4C1-6EFD-43B2-9B3B-5E7064ECB9CA}"/>
              </a:ext>
            </a:extLst>
          </p:cNvPr>
          <p:cNvSpPr/>
          <p:nvPr/>
        </p:nvSpPr>
        <p:spPr>
          <a:xfrm>
            <a:off x="10003491" y="2020510"/>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207255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165" name="TextBox 164">
            <a:extLst>
              <a:ext uri="{FF2B5EF4-FFF2-40B4-BE49-F238E27FC236}">
                <a16:creationId xmlns:a16="http://schemas.microsoft.com/office/drawing/2014/main" id="{2945B058-11A5-4596-B8A4-7843B090EEF9}"/>
              </a:ext>
            </a:extLst>
          </p:cNvPr>
          <p:cNvSpPr txBox="1"/>
          <p:nvPr/>
        </p:nvSpPr>
        <p:spPr>
          <a:xfrm>
            <a:off x="9961639" y="207454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72</a:t>
            </a:r>
          </a:p>
        </p:txBody>
      </p:sp>
      <p:sp>
        <p:nvSpPr>
          <p:cNvPr id="166" name="TextBox 165">
            <a:extLst>
              <a:ext uri="{FF2B5EF4-FFF2-40B4-BE49-F238E27FC236}">
                <a16:creationId xmlns:a16="http://schemas.microsoft.com/office/drawing/2014/main" id="{ADEA02EE-0E47-43E3-8A84-CD1EC259B950}"/>
              </a:ext>
            </a:extLst>
          </p:cNvPr>
          <p:cNvSpPr txBox="1"/>
          <p:nvPr/>
        </p:nvSpPr>
        <p:spPr>
          <a:xfrm>
            <a:off x="10413648" y="207300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73</a:t>
            </a:r>
          </a:p>
        </p:txBody>
      </p:sp>
      <p:sp>
        <p:nvSpPr>
          <p:cNvPr id="96" name="Rectangle: Rounded Corners 95">
            <a:extLst>
              <a:ext uri="{FF2B5EF4-FFF2-40B4-BE49-F238E27FC236}">
                <a16:creationId xmlns:a16="http://schemas.microsoft.com/office/drawing/2014/main" id="{5F3E03AF-2F48-43D2-A32F-50269D13C3C6}"/>
              </a:ext>
            </a:extLst>
          </p:cNvPr>
          <p:cNvSpPr/>
          <p:nvPr/>
        </p:nvSpPr>
        <p:spPr>
          <a:xfrm>
            <a:off x="2411820" y="5571147"/>
            <a:ext cx="7368360" cy="827505"/>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Sh</a:t>
            </a:r>
            <a:r>
              <a:rPr lang="en-US" sz="2800" b="1" baseline="-25000" dirty="0">
                <a:solidFill>
                  <a:schemeClr val="bg1"/>
                </a:solidFill>
              </a:rPr>
              <a:t>40</a:t>
            </a:r>
            <a:r>
              <a:rPr lang="en-US" sz="2800" b="1" dirty="0">
                <a:solidFill>
                  <a:schemeClr val="bg1"/>
                </a:solidFill>
              </a:rPr>
              <a:t>+C</a:t>
            </a:r>
            <a:r>
              <a:rPr lang="en-US" sz="2800" b="1" baseline="-25000" dirty="0">
                <a:solidFill>
                  <a:schemeClr val="bg1"/>
                </a:solidFill>
              </a:rPr>
              <a:t>10 </a:t>
            </a:r>
            <a:r>
              <a:rPr lang="en-US" sz="2800" b="1" dirty="0">
                <a:solidFill>
                  <a:schemeClr val="bg1"/>
                </a:solidFill>
              </a:rPr>
              <a:t>= Choose 10 Clusters</a:t>
            </a:r>
          </a:p>
          <a:p>
            <a:pPr algn="ctr"/>
            <a:r>
              <a:rPr lang="en-US" sz="2000" b="1" dirty="0">
                <a:solidFill>
                  <a:srgbClr val="00B050"/>
                </a:solidFill>
              </a:rPr>
              <a:t>IPC Boost + Replication Reduction + Reduced Area/Power</a:t>
            </a:r>
            <a:r>
              <a:rPr lang="en-US" sz="2000" b="1" dirty="0">
                <a:solidFill>
                  <a:schemeClr val="bg1"/>
                </a:solidFill>
              </a:rPr>
              <a:t>  </a:t>
            </a:r>
          </a:p>
        </p:txBody>
      </p:sp>
      <p:sp>
        <p:nvSpPr>
          <p:cNvPr id="7" name="Rectangle 6">
            <a:extLst>
              <a:ext uri="{FF2B5EF4-FFF2-40B4-BE49-F238E27FC236}">
                <a16:creationId xmlns:a16="http://schemas.microsoft.com/office/drawing/2014/main" id="{ED8BE64A-24E9-4F7F-8612-31A02C821C9B}"/>
              </a:ext>
            </a:extLst>
          </p:cNvPr>
          <p:cNvSpPr/>
          <p:nvPr/>
        </p:nvSpPr>
        <p:spPr>
          <a:xfrm>
            <a:off x="10068989" y="4217065"/>
            <a:ext cx="1636498"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10x8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98" name="Straight Connector 97">
            <a:extLst>
              <a:ext uri="{FF2B5EF4-FFF2-40B4-BE49-F238E27FC236}">
                <a16:creationId xmlns:a16="http://schemas.microsoft.com/office/drawing/2014/main" id="{03B2F815-C66E-4572-847D-203BED6FEDCA}"/>
              </a:ext>
            </a:extLst>
          </p:cNvPr>
          <p:cNvCxnSpPr>
            <a:cxnSpLocks/>
          </p:cNvCxnSpPr>
          <p:nvPr/>
        </p:nvCxnSpPr>
        <p:spPr>
          <a:xfrm flipV="1">
            <a:off x="9156190" y="4101140"/>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983CC71-B842-46EA-B74E-0C65427292E2}"/>
              </a:ext>
            </a:extLst>
          </p:cNvPr>
          <p:cNvCxnSpPr>
            <a:cxnSpLocks/>
          </p:cNvCxnSpPr>
          <p:nvPr/>
        </p:nvCxnSpPr>
        <p:spPr>
          <a:xfrm flipV="1">
            <a:off x="9156190" y="3940153"/>
            <a:ext cx="1040318" cy="160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C854803-59E9-43BB-9E72-CED1E3E978E9}"/>
              </a:ext>
            </a:extLst>
          </p:cNvPr>
          <p:cNvCxnSpPr>
            <a:cxnSpLocks/>
          </p:cNvCxnSpPr>
          <p:nvPr/>
        </p:nvCxnSpPr>
        <p:spPr>
          <a:xfrm>
            <a:off x="9156190" y="3819133"/>
            <a:ext cx="0" cy="121488"/>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591A0CB-64FB-4B47-9E0B-3FE7B81FD297}"/>
              </a:ext>
            </a:extLst>
          </p:cNvPr>
          <p:cNvCxnSpPr>
            <a:cxnSpLocks/>
          </p:cNvCxnSpPr>
          <p:nvPr/>
        </p:nvCxnSpPr>
        <p:spPr>
          <a:xfrm flipV="1">
            <a:off x="10196508" y="4101140"/>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B7D4882-9482-4F0F-9C6A-8999756AA7A8}"/>
              </a:ext>
            </a:extLst>
          </p:cNvPr>
          <p:cNvCxnSpPr>
            <a:cxnSpLocks/>
          </p:cNvCxnSpPr>
          <p:nvPr/>
        </p:nvCxnSpPr>
        <p:spPr>
          <a:xfrm>
            <a:off x="9156190" y="3940153"/>
            <a:ext cx="1040318" cy="1686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AAF3133-3627-4491-AC70-4B5F27B4E9B6}"/>
              </a:ext>
            </a:extLst>
          </p:cNvPr>
          <p:cNvCxnSpPr>
            <a:cxnSpLocks/>
          </p:cNvCxnSpPr>
          <p:nvPr/>
        </p:nvCxnSpPr>
        <p:spPr>
          <a:xfrm flipV="1">
            <a:off x="7953029" y="410403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545E8CB-CB4D-4330-881F-0D7EF0527A4F}"/>
              </a:ext>
            </a:extLst>
          </p:cNvPr>
          <p:cNvCxnSpPr>
            <a:cxnSpLocks/>
          </p:cNvCxnSpPr>
          <p:nvPr/>
        </p:nvCxnSpPr>
        <p:spPr>
          <a:xfrm flipV="1">
            <a:off x="8134004" y="410352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61C7768-B9DC-417B-82E7-608C15CDE079}"/>
              </a:ext>
            </a:extLst>
          </p:cNvPr>
          <p:cNvSpPr txBox="1"/>
          <p:nvPr/>
        </p:nvSpPr>
        <p:spPr>
          <a:xfrm>
            <a:off x="7607319" y="4180804"/>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C0</a:t>
            </a:r>
          </a:p>
        </p:txBody>
      </p:sp>
      <p:sp>
        <p:nvSpPr>
          <p:cNvPr id="68" name="TextBox 67">
            <a:extLst>
              <a:ext uri="{FF2B5EF4-FFF2-40B4-BE49-F238E27FC236}">
                <a16:creationId xmlns:a16="http://schemas.microsoft.com/office/drawing/2014/main" id="{542537B9-D673-4C56-B074-BAA952D179D5}"/>
              </a:ext>
            </a:extLst>
          </p:cNvPr>
          <p:cNvSpPr txBox="1"/>
          <p:nvPr/>
        </p:nvSpPr>
        <p:spPr>
          <a:xfrm>
            <a:off x="7779576"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C1</a:t>
            </a:r>
          </a:p>
        </p:txBody>
      </p:sp>
      <p:sp>
        <p:nvSpPr>
          <p:cNvPr id="86" name="TextBox 85">
            <a:extLst>
              <a:ext uri="{FF2B5EF4-FFF2-40B4-BE49-F238E27FC236}">
                <a16:creationId xmlns:a16="http://schemas.microsoft.com/office/drawing/2014/main" id="{D877EEE3-513E-4F60-9944-F0CD26E2ABE0}"/>
              </a:ext>
            </a:extLst>
          </p:cNvPr>
          <p:cNvSpPr txBox="1"/>
          <p:nvPr/>
        </p:nvSpPr>
        <p:spPr>
          <a:xfrm>
            <a:off x="7963515"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C2</a:t>
            </a:r>
          </a:p>
        </p:txBody>
      </p:sp>
      <p:sp>
        <p:nvSpPr>
          <p:cNvPr id="87" name="TextBox 86">
            <a:extLst>
              <a:ext uri="{FF2B5EF4-FFF2-40B4-BE49-F238E27FC236}">
                <a16:creationId xmlns:a16="http://schemas.microsoft.com/office/drawing/2014/main" id="{7FCB903F-417C-42A1-9BEE-C92909FD5299}"/>
              </a:ext>
            </a:extLst>
          </p:cNvPr>
          <p:cNvSpPr txBox="1"/>
          <p:nvPr/>
        </p:nvSpPr>
        <p:spPr>
          <a:xfrm>
            <a:off x="8139066" y="4183569"/>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C3</a:t>
            </a:r>
          </a:p>
        </p:txBody>
      </p:sp>
      <p:sp>
        <p:nvSpPr>
          <p:cNvPr id="88" name="TextBox 87">
            <a:extLst>
              <a:ext uri="{FF2B5EF4-FFF2-40B4-BE49-F238E27FC236}">
                <a16:creationId xmlns:a16="http://schemas.microsoft.com/office/drawing/2014/main" id="{F2196C46-A581-47B8-B4C7-DD90326EC5D8}"/>
              </a:ext>
            </a:extLst>
          </p:cNvPr>
          <p:cNvSpPr txBox="1"/>
          <p:nvPr/>
        </p:nvSpPr>
        <p:spPr>
          <a:xfrm>
            <a:off x="8989216"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C9</a:t>
            </a:r>
          </a:p>
        </p:txBody>
      </p:sp>
      <p:cxnSp>
        <p:nvCxnSpPr>
          <p:cNvPr id="122" name="Straight Connector 121">
            <a:extLst>
              <a:ext uri="{FF2B5EF4-FFF2-40B4-BE49-F238E27FC236}">
                <a16:creationId xmlns:a16="http://schemas.microsoft.com/office/drawing/2014/main" id="{1D6107D7-C133-403F-A018-C0F2F1BDF8CB}"/>
              </a:ext>
            </a:extLst>
          </p:cNvPr>
          <p:cNvCxnSpPr>
            <a:cxnSpLocks/>
          </p:cNvCxnSpPr>
          <p:nvPr/>
        </p:nvCxnSpPr>
        <p:spPr>
          <a:xfrm flipV="1">
            <a:off x="8292986" y="4103322"/>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C2EF8EC-08A8-4DDC-9403-1F69ED9F97F5}"/>
              </a:ext>
            </a:extLst>
          </p:cNvPr>
          <p:cNvCxnSpPr>
            <a:cxnSpLocks/>
          </p:cNvCxnSpPr>
          <p:nvPr/>
        </p:nvCxnSpPr>
        <p:spPr>
          <a:xfrm flipV="1">
            <a:off x="10372594" y="410403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34A2932-2FE1-4E91-95B3-5BC5E7B37F9B}"/>
              </a:ext>
            </a:extLst>
          </p:cNvPr>
          <p:cNvCxnSpPr>
            <a:cxnSpLocks/>
          </p:cNvCxnSpPr>
          <p:nvPr/>
        </p:nvCxnSpPr>
        <p:spPr>
          <a:xfrm flipV="1">
            <a:off x="10553569" y="410352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8B51121-50F5-4BE8-9F41-A320CD794A5D}"/>
              </a:ext>
            </a:extLst>
          </p:cNvPr>
          <p:cNvSpPr txBox="1"/>
          <p:nvPr/>
        </p:nvSpPr>
        <p:spPr>
          <a:xfrm>
            <a:off x="10026884" y="4180804"/>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C0</a:t>
            </a:r>
          </a:p>
        </p:txBody>
      </p:sp>
      <p:sp>
        <p:nvSpPr>
          <p:cNvPr id="126" name="TextBox 125">
            <a:extLst>
              <a:ext uri="{FF2B5EF4-FFF2-40B4-BE49-F238E27FC236}">
                <a16:creationId xmlns:a16="http://schemas.microsoft.com/office/drawing/2014/main" id="{B658C984-F703-4744-98DD-47EBB97ACA9F}"/>
              </a:ext>
            </a:extLst>
          </p:cNvPr>
          <p:cNvSpPr txBox="1"/>
          <p:nvPr/>
        </p:nvSpPr>
        <p:spPr>
          <a:xfrm>
            <a:off x="10199141"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C1</a:t>
            </a:r>
          </a:p>
        </p:txBody>
      </p:sp>
      <p:sp>
        <p:nvSpPr>
          <p:cNvPr id="127" name="TextBox 126">
            <a:extLst>
              <a:ext uri="{FF2B5EF4-FFF2-40B4-BE49-F238E27FC236}">
                <a16:creationId xmlns:a16="http://schemas.microsoft.com/office/drawing/2014/main" id="{F46AA43F-1D02-437F-98B8-BE6C655A4A9E}"/>
              </a:ext>
            </a:extLst>
          </p:cNvPr>
          <p:cNvSpPr txBox="1"/>
          <p:nvPr/>
        </p:nvSpPr>
        <p:spPr>
          <a:xfrm>
            <a:off x="10383080" y="418021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C2</a:t>
            </a:r>
          </a:p>
        </p:txBody>
      </p:sp>
      <p:sp>
        <p:nvSpPr>
          <p:cNvPr id="128" name="TextBox 127">
            <a:extLst>
              <a:ext uri="{FF2B5EF4-FFF2-40B4-BE49-F238E27FC236}">
                <a16:creationId xmlns:a16="http://schemas.microsoft.com/office/drawing/2014/main" id="{B2B615A4-C0FF-42D0-8A00-4BE59BB74304}"/>
              </a:ext>
            </a:extLst>
          </p:cNvPr>
          <p:cNvSpPr txBox="1"/>
          <p:nvPr/>
        </p:nvSpPr>
        <p:spPr>
          <a:xfrm>
            <a:off x="10558631" y="4183569"/>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C3</a:t>
            </a:r>
          </a:p>
        </p:txBody>
      </p:sp>
      <p:cxnSp>
        <p:nvCxnSpPr>
          <p:cNvPr id="129" name="Straight Connector 128">
            <a:extLst>
              <a:ext uri="{FF2B5EF4-FFF2-40B4-BE49-F238E27FC236}">
                <a16:creationId xmlns:a16="http://schemas.microsoft.com/office/drawing/2014/main" id="{CBD0BC27-3351-428A-80B4-43A6DFF4CB45}"/>
              </a:ext>
            </a:extLst>
          </p:cNvPr>
          <p:cNvCxnSpPr>
            <a:cxnSpLocks/>
          </p:cNvCxnSpPr>
          <p:nvPr/>
        </p:nvCxnSpPr>
        <p:spPr>
          <a:xfrm flipV="1">
            <a:off x="10712551" y="4103322"/>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73EA92F-C0EE-4DC6-9AE7-1D2A76DA7982}"/>
              </a:ext>
            </a:extLst>
          </p:cNvPr>
          <p:cNvSpPr txBox="1"/>
          <p:nvPr/>
        </p:nvSpPr>
        <p:spPr>
          <a:xfrm>
            <a:off x="11418121" y="4181186"/>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C9</a:t>
            </a:r>
          </a:p>
        </p:txBody>
      </p:sp>
      <p:sp>
        <p:nvSpPr>
          <p:cNvPr id="134" name="Rectangle 133">
            <a:extLst>
              <a:ext uri="{FF2B5EF4-FFF2-40B4-BE49-F238E27FC236}">
                <a16:creationId xmlns:a16="http://schemas.microsoft.com/office/drawing/2014/main" id="{D867AA21-75B2-46E0-8483-F11696A23D09}"/>
              </a:ext>
            </a:extLst>
          </p:cNvPr>
          <p:cNvSpPr/>
          <p:nvPr/>
        </p:nvSpPr>
        <p:spPr>
          <a:xfrm>
            <a:off x="8365993" y="51269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135" name="Straight Connector 134">
            <a:extLst>
              <a:ext uri="{FF2B5EF4-FFF2-40B4-BE49-F238E27FC236}">
                <a16:creationId xmlns:a16="http://schemas.microsoft.com/office/drawing/2014/main" id="{91520F52-1429-43BD-BA78-66E9619B80E5}"/>
              </a:ext>
            </a:extLst>
          </p:cNvPr>
          <p:cNvCxnSpPr>
            <a:cxnSpLocks/>
            <a:stCxn id="134" idx="0"/>
          </p:cNvCxnSpPr>
          <p:nvPr/>
        </p:nvCxnSpPr>
        <p:spPr>
          <a:xfrm flipV="1">
            <a:off x="8494760" y="47310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050E5888-4258-4AC6-9BFC-64E95BEAA168}"/>
              </a:ext>
            </a:extLst>
          </p:cNvPr>
          <p:cNvSpPr/>
          <p:nvPr/>
        </p:nvSpPr>
        <p:spPr>
          <a:xfrm>
            <a:off x="10740885" y="5133895"/>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37" name="Straight Connector 136">
            <a:extLst>
              <a:ext uri="{FF2B5EF4-FFF2-40B4-BE49-F238E27FC236}">
                <a16:creationId xmlns:a16="http://schemas.microsoft.com/office/drawing/2014/main" id="{8C84A8EE-E1F6-4604-A3A8-06B26E0DB85D}"/>
              </a:ext>
            </a:extLst>
          </p:cNvPr>
          <p:cNvCxnSpPr>
            <a:cxnSpLocks/>
            <a:stCxn id="136" idx="0"/>
          </p:cNvCxnSpPr>
          <p:nvPr/>
        </p:nvCxnSpPr>
        <p:spPr>
          <a:xfrm flipV="1">
            <a:off x="10869651" y="4737993"/>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E85CA62-F275-489A-A191-F0A36688A8BA}"/>
              </a:ext>
            </a:extLst>
          </p:cNvPr>
          <p:cNvSpPr txBox="1"/>
          <p:nvPr/>
        </p:nvSpPr>
        <p:spPr>
          <a:xfrm>
            <a:off x="10273876" y="5122939"/>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25</a:t>
            </a:r>
          </a:p>
        </p:txBody>
      </p:sp>
      <p:sp>
        <p:nvSpPr>
          <p:cNvPr id="107" name="TextBox 106">
            <a:extLst>
              <a:ext uri="{FF2B5EF4-FFF2-40B4-BE49-F238E27FC236}">
                <a16:creationId xmlns:a16="http://schemas.microsoft.com/office/drawing/2014/main" id="{EDD7895A-E839-482E-8CED-4ED92454EB78}"/>
              </a:ext>
            </a:extLst>
          </p:cNvPr>
          <p:cNvSpPr txBox="1"/>
          <p:nvPr/>
        </p:nvSpPr>
        <p:spPr>
          <a:xfrm>
            <a:off x="10634108" y="512802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26</a:t>
            </a:r>
          </a:p>
        </p:txBody>
      </p:sp>
      <p:sp>
        <p:nvSpPr>
          <p:cNvPr id="113" name="TextBox 112">
            <a:extLst>
              <a:ext uri="{FF2B5EF4-FFF2-40B4-BE49-F238E27FC236}">
                <a16:creationId xmlns:a16="http://schemas.microsoft.com/office/drawing/2014/main" id="{266AA494-7133-4ACB-9322-7A32DED5C911}"/>
              </a:ext>
            </a:extLst>
          </p:cNvPr>
          <p:cNvSpPr txBox="1"/>
          <p:nvPr/>
        </p:nvSpPr>
        <p:spPr>
          <a:xfrm>
            <a:off x="8121040" y="329442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1</a:t>
            </a:r>
          </a:p>
        </p:txBody>
      </p:sp>
      <p:sp>
        <p:nvSpPr>
          <p:cNvPr id="115" name="TextBox 114">
            <a:extLst>
              <a:ext uri="{FF2B5EF4-FFF2-40B4-BE49-F238E27FC236}">
                <a16:creationId xmlns:a16="http://schemas.microsoft.com/office/drawing/2014/main" id="{D60BBECA-1C8B-4885-86C9-08CC8A64DB85}"/>
              </a:ext>
            </a:extLst>
          </p:cNvPr>
          <p:cNvSpPr txBox="1"/>
          <p:nvPr/>
        </p:nvSpPr>
        <p:spPr>
          <a:xfrm>
            <a:off x="7679338" y="3298134"/>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0</a:t>
            </a:r>
          </a:p>
        </p:txBody>
      </p:sp>
      <p:sp>
        <p:nvSpPr>
          <p:cNvPr id="117" name="TextBox 116">
            <a:extLst>
              <a:ext uri="{FF2B5EF4-FFF2-40B4-BE49-F238E27FC236}">
                <a16:creationId xmlns:a16="http://schemas.microsoft.com/office/drawing/2014/main" id="{15AE4AE6-FA61-442C-88BB-EBFC931D9599}"/>
              </a:ext>
            </a:extLst>
          </p:cNvPr>
          <p:cNvSpPr txBox="1"/>
          <p:nvPr/>
        </p:nvSpPr>
        <p:spPr>
          <a:xfrm>
            <a:off x="9063143" y="329442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a:t>
            </a:r>
          </a:p>
        </p:txBody>
      </p:sp>
      <p:sp>
        <p:nvSpPr>
          <p:cNvPr id="119" name="TextBox 118">
            <a:extLst>
              <a:ext uri="{FF2B5EF4-FFF2-40B4-BE49-F238E27FC236}">
                <a16:creationId xmlns:a16="http://schemas.microsoft.com/office/drawing/2014/main" id="{4F0A407F-EE09-4B30-9F05-0198C0E72EC0}"/>
              </a:ext>
            </a:extLst>
          </p:cNvPr>
          <p:cNvSpPr txBox="1"/>
          <p:nvPr/>
        </p:nvSpPr>
        <p:spPr>
          <a:xfrm>
            <a:off x="8599738" y="3290935"/>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a:t>
            </a:r>
          </a:p>
        </p:txBody>
      </p:sp>
      <p:sp>
        <p:nvSpPr>
          <p:cNvPr id="121" name="Rectangle 120">
            <a:extLst>
              <a:ext uri="{FF2B5EF4-FFF2-40B4-BE49-F238E27FC236}">
                <a16:creationId xmlns:a16="http://schemas.microsoft.com/office/drawing/2014/main" id="{FEE3EF03-10E0-47A8-95B5-38190160629D}"/>
              </a:ext>
            </a:extLst>
          </p:cNvPr>
          <p:cNvSpPr/>
          <p:nvPr/>
        </p:nvSpPr>
        <p:spPr>
          <a:xfrm>
            <a:off x="7661942" y="5120619"/>
            <a:ext cx="257532" cy="257532"/>
          </a:xfrm>
          <a:prstGeom prst="rect">
            <a:avLst/>
          </a:prstGeom>
          <a:pattFill prst="openDmnd">
            <a:fgClr>
              <a:srgbClr val="FF0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1" name="Rectangle 130">
            <a:extLst>
              <a:ext uri="{FF2B5EF4-FFF2-40B4-BE49-F238E27FC236}">
                <a16:creationId xmlns:a16="http://schemas.microsoft.com/office/drawing/2014/main" id="{1B7995AF-F390-446C-81D9-461A1DDF0115}"/>
              </a:ext>
            </a:extLst>
          </p:cNvPr>
          <p:cNvSpPr/>
          <p:nvPr/>
        </p:nvSpPr>
        <p:spPr>
          <a:xfrm>
            <a:off x="8013646" y="5120619"/>
            <a:ext cx="257532" cy="257532"/>
          </a:xfrm>
          <a:prstGeom prst="rect">
            <a:avLst/>
          </a:prstGeom>
          <a:pattFill prst="openDmnd">
            <a:fgClr>
              <a:srgbClr val="FFC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6D357F4E-24CC-4391-8921-7B8B199F99C0}"/>
              </a:ext>
            </a:extLst>
          </p:cNvPr>
          <p:cNvSpPr/>
          <p:nvPr/>
        </p:nvSpPr>
        <p:spPr>
          <a:xfrm>
            <a:off x="9034868" y="5120619"/>
            <a:ext cx="257532" cy="257532"/>
          </a:xfrm>
          <a:prstGeom prst="rect">
            <a:avLst/>
          </a:prstGeom>
          <a:pattFill prst="openDmnd">
            <a:fgClr>
              <a:srgbClr val="0070C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D9053B86-ECC9-4B05-8E18-E0DDE4E001C5}"/>
              </a:ext>
            </a:extLst>
          </p:cNvPr>
          <p:cNvSpPr/>
          <p:nvPr/>
        </p:nvSpPr>
        <p:spPr>
          <a:xfrm>
            <a:off x="10030923" y="5125040"/>
            <a:ext cx="257532" cy="257532"/>
          </a:xfrm>
          <a:prstGeom prst="rect">
            <a:avLst/>
          </a:prstGeom>
          <a:pattFill prst="dkDnDiag">
            <a:fgClr>
              <a:srgbClr val="FF0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1" name="Rectangle 140">
            <a:extLst>
              <a:ext uri="{FF2B5EF4-FFF2-40B4-BE49-F238E27FC236}">
                <a16:creationId xmlns:a16="http://schemas.microsoft.com/office/drawing/2014/main" id="{C17C3B4F-9399-4E9E-81F1-BE1BCC8B0495}"/>
              </a:ext>
            </a:extLst>
          </p:cNvPr>
          <p:cNvSpPr/>
          <p:nvPr/>
        </p:nvSpPr>
        <p:spPr>
          <a:xfrm>
            <a:off x="10387542" y="5125040"/>
            <a:ext cx="257532" cy="257532"/>
          </a:xfrm>
          <a:prstGeom prst="rect">
            <a:avLst/>
          </a:prstGeom>
          <a:pattFill prst="dkDnDiag">
            <a:fgClr>
              <a:srgbClr val="FFC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1C957351-D3FD-4FD3-A972-D6A3D12E8E64}"/>
              </a:ext>
            </a:extLst>
          </p:cNvPr>
          <p:cNvSpPr/>
          <p:nvPr/>
        </p:nvSpPr>
        <p:spPr>
          <a:xfrm>
            <a:off x="11447967" y="5125040"/>
            <a:ext cx="257532" cy="257532"/>
          </a:xfrm>
          <a:prstGeom prst="rect">
            <a:avLst/>
          </a:prstGeom>
          <a:pattFill prst="dkDnDiag">
            <a:fgClr>
              <a:srgbClr val="0070C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C4706B4F-9CBF-43EF-A7F9-8ACC6CF59234}"/>
              </a:ext>
            </a:extLst>
          </p:cNvPr>
          <p:cNvSpPr txBox="1"/>
          <p:nvPr/>
        </p:nvSpPr>
        <p:spPr>
          <a:xfrm>
            <a:off x="11498844" y="4866380"/>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147" name="TextBox 146">
            <a:extLst>
              <a:ext uri="{FF2B5EF4-FFF2-40B4-BE49-F238E27FC236}">
                <a16:creationId xmlns:a16="http://schemas.microsoft.com/office/drawing/2014/main" id="{E9D885A0-10B0-406D-AD08-C0C5CCCE1B9F}"/>
              </a:ext>
            </a:extLst>
          </p:cNvPr>
          <p:cNvSpPr txBox="1"/>
          <p:nvPr/>
        </p:nvSpPr>
        <p:spPr>
          <a:xfrm>
            <a:off x="10076801" y="4866380"/>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24</a:t>
            </a:r>
          </a:p>
        </p:txBody>
      </p:sp>
      <p:sp>
        <p:nvSpPr>
          <p:cNvPr id="149" name="Rectangle 148">
            <a:extLst>
              <a:ext uri="{FF2B5EF4-FFF2-40B4-BE49-F238E27FC236}">
                <a16:creationId xmlns:a16="http://schemas.microsoft.com/office/drawing/2014/main" id="{A2DA996D-8EA5-4AF7-BC12-86BEB53A3601}"/>
              </a:ext>
            </a:extLst>
          </p:cNvPr>
          <p:cNvSpPr/>
          <p:nvPr/>
        </p:nvSpPr>
        <p:spPr>
          <a:xfrm>
            <a:off x="8365993" y="5122888"/>
            <a:ext cx="257532" cy="257532"/>
          </a:xfrm>
          <a:prstGeom prst="rect">
            <a:avLst/>
          </a:prstGeom>
          <a:pattFill prst="openDmnd">
            <a:fgClr>
              <a:srgbClr val="7030A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3B48EE4C-4BC4-4BC9-A092-613925C6B6E7}"/>
              </a:ext>
            </a:extLst>
          </p:cNvPr>
          <p:cNvSpPr/>
          <p:nvPr/>
        </p:nvSpPr>
        <p:spPr>
          <a:xfrm>
            <a:off x="10740885" y="5129802"/>
            <a:ext cx="257532" cy="257532"/>
          </a:xfrm>
          <a:prstGeom prst="rect">
            <a:avLst/>
          </a:prstGeom>
          <a:pattFill prst="dkDnDiag">
            <a:fgClr>
              <a:srgbClr val="7030A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46FA6B67-AEB4-4B69-9299-7336C525C194}"/>
              </a:ext>
            </a:extLst>
          </p:cNvPr>
          <p:cNvSpPr txBox="1"/>
          <p:nvPr/>
        </p:nvSpPr>
        <p:spPr>
          <a:xfrm>
            <a:off x="10425249" y="4865407"/>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25</a:t>
            </a:r>
          </a:p>
        </p:txBody>
      </p:sp>
      <p:sp>
        <p:nvSpPr>
          <p:cNvPr id="177" name="TextBox 176">
            <a:extLst>
              <a:ext uri="{FF2B5EF4-FFF2-40B4-BE49-F238E27FC236}">
                <a16:creationId xmlns:a16="http://schemas.microsoft.com/office/drawing/2014/main" id="{617C7D3A-F86F-41F4-8809-3F4579EF53A8}"/>
              </a:ext>
            </a:extLst>
          </p:cNvPr>
          <p:cNvSpPr txBox="1"/>
          <p:nvPr/>
        </p:nvSpPr>
        <p:spPr>
          <a:xfrm>
            <a:off x="10785481" y="487049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26</a:t>
            </a:r>
          </a:p>
        </p:txBody>
      </p:sp>
      <p:sp>
        <p:nvSpPr>
          <p:cNvPr id="179" name="TextBox 178">
            <a:extLst>
              <a:ext uri="{FF2B5EF4-FFF2-40B4-BE49-F238E27FC236}">
                <a16:creationId xmlns:a16="http://schemas.microsoft.com/office/drawing/2014/main" id="{C972017B-6A55-4A91-A453-A66E2CE9CC66}"/>
              </a:ext>
            </a:extLst>
          </p:cNvPr>
          <p:cNvSpPr txBox="1"/>
          <p:nvPr/>
        </p:nvSpPr>
        <p:spPr>
          <a:xfrm>
            <a:off x="9045763" y="4862014"/>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a:t>
            </a:r>
          </a:p>
        </p:txBody>
      </p:sp>
      <p:sp>
        <p:nvSpPr>
          <p:cNvPr id="181" name="TextBox 180">
            <a:extLst>
              <a:ext uri="{FF2B5EF4-FFF2-40B4-BE49-F238E27FC236}">
                <a16:creationId xmlns:a16="http://schemas.microsoft.com/office/drawing/2014/main" id="{D9DDC868-E95A-4057-9E01-B0A8361B87C9}"/>
              </a:ext>
            </a:extLst>
          </p:cNvPr>
          <p:cNvSpPr txBox="1"/>
          <p:nvPr/>
        </p:nvSpPr>
        <p:spPr>
          <a:xfrm>
            <a:off x="7671350" y="4862014"/>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0</a:t>
            </a:r>
          </a:p>
        </p:txBody>
      </p:sp>
      <p:sp>
        <p:nvSpPr>
          <p:cNvPr id="183" name="TextBox 182">
            <a:extLst>
              <a:ext uri="{FF2B5EF4-FFF2-40B4-BE49-F238E27FC236}">
                <a16:creationId xmlns:a16="http://schemas.microsoft.com/office/drawing/2014/main" id="{0AA4BD02-9FDE-46AE-8A00-A165923F1221}"/>
              </a:ext>
            </a:extLst>
          </p:cNvPr>
          <p:cNvSpPr txBox="1"/>
          <p:nvPr/>
        </p:nvSpPr>
        <p:spPr>
          <a:xfrm>
            <a:off x="8019798" y="4861041"/>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1</a:t>
            </a:r>
          </a:p>
        </p:txBody>
      </p:sp>
      <p:sp>
        <p:nvSpPr>
          <p:cNvPr id="185" name="TextBox 184">
            <a:extLst>
              <a:ext uri="{FF2B5EF4-FFF2-40B4-BE49-F238E27FC236}">
                <a16:creationId xmlns:a16="http://schemas.microsoft.com/office/drawing/2014/main" id="{E5A20032-158B-4DE3-A789-442D8922F2F8}"/>
              </a:ext>
            </a:extLst>
          </p:cNvPr>
          <p:cNvSpPr txBox="1"/>
          <p:nvPr/>
        </p:nvSpPr>
        <p:spPr>
          <a:xfrm>
            <a:off x="8380030" y="4866127"/>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20131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86"/>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8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88"/>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89"/>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9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91"/>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9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93"/>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94"/>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95"/>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96"/>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97"/>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5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6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1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9"/>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3">
                                            <p:txEl>
                                              <p:pRg st="1" end="1"/>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99"/>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3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5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98"/>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02"/>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3"/>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10"/>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1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6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6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8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2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24"/>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5"/>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26"/>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27"/>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8"/>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2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0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29"/>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3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72"/>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7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7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5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5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3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3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0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07"/>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35"/>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36"/>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7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76"/>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77"/>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7"/>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79"/>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09"/>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31"/>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08"/>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29"/>
                                        </p:tgtEl>
                                        <p:attrNameLst>
                                          <p:attrName>style.visibility</p:attrName>
                                        </p:attrNameLst>
                                      </p:cBhvr>
                                      <p:to>
                                        <p:strVal val="hidden"/>
                                      </p:to>
                                    </p:set>
                                  </p:childTnLst>
                                </p:cTn>
                              </p:par>
                              <p:par>
                                <p:cTn id="281" presetID="1" presetClass="exit" presetSubtype="0" fill="hold" grpId="1" nodeType="withEffect">
                                  <p:stCondLst>
                                    <p:cond delay="0"/>
                                  </p:stCondLst>
                                  <p:childTnLst>
                                    <p:set>
                                      <p:cBhvr>
                                        <p:cTn id="282" dur="1" fill="hold">
                                          <p:stCondLst>
                                            <p:cond delay="0"/>
                                          </p:stCondLst>
                                        </p:cTn>
                                        <p:tgtEl>
                                          <p:spTgt spid="30"/>
                                        </p:tgtEl>
                                        <p:attrNameLst>
                                          <p:attrName>style.visibility</p:attrName>
                                        </p:attrNameLst>
                                      </p:cBhvr>
                                      <p:to>
                                        <p:strVal val="hidden"/>
                                      </p:to>
                                    </p:set>
                                  </p:childTnLst>
                                </p:cTn>
                              </p:par>
                              <p:par>
                                <p:cTn id="283" presetID="1" presetClass="exit" presetSubtype="0" fill="hold" grpId="1" nodeType="withEffect">
                                  <p:stCondLst>
                                    <p:cond delay="0"/>
                                  </p:stCondLst>
                                  <p:childTnLst>
                                    <p:set>
                                      <p:cBhvr>
                                        <p:cTn id="284" dur="1" fill="hold">
                                          <p:stCondLst>
                                            <p:cond delay="0"/>
                                          </p:stCondLst>
                                        </p:cTn>
                                        <p:tgtEl>
                                          <p:spTgt spid="72"/>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74"/>
                                        </p:tgtEl>
                                        <p:attrNameLst>
                                          <p:attrName>style.visibility</p:attrName>
                                        </p:attrNameLst>
                                      </p:cBhvr>
                                      <p:to>
                                        <p:strVal val="hidden"/>
                                      </p:to>
                                    </p:set>
                                  </p:childTnLst>
                                </p:cTn>
                              </p:par>
                              <p:par>
                                <p:cTn id="287" presetID="1" presetClass="exit" presetSubtype="0" fill="hold" grpId="1" nodeType="withEffect">
                                  <p:stCondLst>
                                    <p:cond delay="0"/>
                                  </p:stCondLst>
                                  <p:childTnLst>
                                    <p:set>
                                      <p:cBhvr>
                                        <p:cTn id="288" dur="1" fill="hold">
                                          <p:stCondLst>
                                            <p:cond delay="0"/>
                                          </p:stCondLst>
                                        </p:cTn>
                                        <p:tgtEl>
                                          <p:spTgt spid="75"/>
                                        </p:tgtEl>
                                        <p:attrNameLst>
                                          <p:attrName>style.visibility</p:attrName>
                                        </p:attrNameLst>
                                      </p:cBhvr>
                                      <p:to>
                                        <p:strVal val="hidden"/>
                                      </p:to>
                                    </p:set>
                                  </p:childTnLst>
                                </p:cTn>
                              </p:par>
                              <p:par>
                                <p:cTn id="289" presetID="1" presetClass="exit" presetSubtype="0" fill="hold" grpId="1" nodeType="withEffect">
                                  <p:stCondLst>
                                    <p:cond delay="0"/>
                                  </p:stCondLst>
                                  <p:childTnLst>
                                    <p:set>
                                      <p:cBhvr>
                                        <p:cTn id="290" dur="1" fill="hold">
                                          <p:stCondLst>
                                            <p:cond delay="0"/>
                                          </p:stCondLst>
                                        </p:cTn>
                                        <p:tgtEl>
                                          <p:spTgt spid="78"/>
                                        </p:tgtEl>
                                        <p:attrNameLst>
                                          <p:attrName>style.visibility</p:attrName>
                                        </p:attrNameLst>
                                      </p:cBhvr>
                                      <p:to>
                                        <p:strVal val="hidden"/>
                                      </p:to>
                                    </p:set>
                                  </p:childTnLst>
                                </p:cTn>
                              </p:par>
                              <p:par>
                                <p:cTn id="291" presetID="1" presetClass="exit" presetSubtype="0" fill="hold" grpId="1" nodeType="withEffect">
                                  <p:stCondLst>
                                    <p:cond delay="0"/>
                                  </p:stCondLst>
                                  <p:childTnLst>
                                    <p:set>
                                      <p:cBhvr>
                                        <p:cTn id="292" dur="1" fill="hold">
                                          <p:stCondLst>
                                            <p:cond delay="0"/>
                                          </p:stCondLst>
                                        </p:cTn>
                                        <p:tgtEl>
                                          <p:spTgt spid="50"/>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51"/>
                                        </p:tgtEl>
                                        <p:attrNameLst>
                                          <p:attrName>style.visibility</p:attrName>
                                        </p:attrNameLst>
                                      </p:cBhvr>
                                      <p:to>
                                        <p:strVal val="hidden"/>
                                      </p:to>
                                    </p:set>
                                  </p:childTnLst>
                                </p:cTn>
                              </p:par>
                              <p:par>
                                <p:cTn id="295" presetID="1" presetClass="exit" presetSubtype="0" fill="hold" grpId="1" nodeType="withEffect">
                                  <p:stCondLst>
                                    <p:cond delay="0"/>
                                  </p:stCondLst>
                                  <p:childTnLst>
                                    <p:set>
                                      <p:cBhvr>
                                        <p:cTn id="296" dur="1" fill="hold">
                                          <p:stCondLst>
                                            <p:cond delay="0"/>
                                          </p:stCondLst>
                                        </p:cTn>
                                        <p:tgtEl>
                                          <p:spTgt spid="134"/>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136"/>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106"/>
                                        </p:tgtEl>
                                        <p:attrNameLst>
                                          <p:attrName>style.visibility</p:attrName>
                                        </p:attrNameLst>
                                      </p:cBhvr>
                                      <p:to>
                                        <p:strVal val="hidden"/>
                                      </p:to>
                                    </p:set>
                                  </p:childTnLst>
                                </p:cTn>
                              </p:par>
                              <p:par>
                                <p:cTn id="301" presetID="1" presetClass="exit" presetSubtype="0" fill="hold" grpId="1" nodeType="withEffect">
                                  <p:stCondLst>
                                    <p:cond delay="0"/>
                                  </p:stCondLst>
                                  <p:childTnLst>
                                    <p:set>
                                      <p:cBhvr>
                                        <p:cTn id="302" dur="1" fill="hold">
                                          <p:stCondLst>
                                            <p:cond delay="0"/>
                                          </p:stCondLst>
                                        </p:cTn>
                                        <p:tgtEl>
                                          <p:spTgt spid="107"/>
                                        </p:tgtEl>
                                        <p:attrNameLst>
                                          <p:attrName>style.visibility</p:attrName>
                                        </p:attrNameLst>
                                      </p:cBhvr>
                                      <p:to>
                                        <p:strVal val="hidden"/>
                                      </p:to>
                                    </p:set>
                                  </p:childTnLst>
                                </p:cTn>
                              </p:par>
                              <p:par>
                                <p:cTn id="303" presetID="1" presetClass="entr" presetSubtype="0" fill="hold" grpId="0" nodeType="withEffect">
                                  <p:stCondLst>
                                    <p:cond delay="0"/>
                                  </p:stCondLst>
                                  <p:childTnLst>
                                    <p:set>
                                      <p:cBhvr>
                                        <p:cTn id="304" dur="1" fill="hold">
                                          <p:stCondLst>
                                            <p:cond delay="0"/>
                                          </p:stCondLst>
                                        </p:cTn>
                                        <p:tgtEl>
                                          <p:spTgt spid="121"/>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31"/>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33"/>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39"/>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41"/>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43"/>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4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51"/>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45"/>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47"/>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53"/>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77"/>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79"/>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81"/>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83"/>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85"/>
                                        </p:tgtEl>
                                        <p:attrNameLst>
                                          <p:attrName>style.visibility</p:attrName>
                                        </p:attrNameLst>
                                      </p:cBhvr>
                                      <p:to>
                                        <p:strVal val="visible"/>
                                      </p:to>
                                    </p:set>
                                  </p:childTnLst>
                                </p:cTn>
                              </p:par>
                              <p:par>
                                <p:cTn id="335" presetID="7" presetClass="emph" presetSubtype="2" fill="hold" nodeType="withEffect">
                                  <p:stCondLst>
                                    <p:cond delay="0"/>
                                  </p:stCondLst>
                                  <p:childTnLst>
                                    <p:animClr clrSpc="rgb" dir="cw">
                                      <p:cBhvr>
                                        <p:cTn id="336" dur="500" fill="hold"/>
                                        <p:tgtEl>
                                          <p:spTgt spid="34"/>
                                        </p:tgtEl>
                                        <p:attrNameLst>
                                          <p:attrName>stroke.color</p:attrName>
                                        </p:attrNameLst>
                                      </p:cBhvr>
                                      <p:to>
                                        <a:srgbClr val="00B0F0"/>
                                      </p:to>
                                    </p:animClr>
                                    <p:set>
                                      <p:cBhvr>
                                        <p:cTn id="337" dur="500" fill="hold"/>
                                        <p:tgtEl>
                                          <p:spTgt spid="34"/>
                                        </p:tgtEl>
                                        <p:attrNameLst>
                                          <p:attrName>stroke.on</p:attrName>
                                        </p:attrNameLst>
                                      </p:cBhvr>
                                      <p:to>
                                        <p:strVal val="true"/>
                                      </p:to>
                                    </p:set>
                                  </p:childTnLst>
                                </p:cTn>
                              </p:par>
                              <p:par>
                                <p:cTn id="338" presetID="7" presetClass="emph" presetSubtype="2" fill="hold" nodeType="withEffect">
                                  <p:stCondLst>
                                    <p:cond delay="0"/>
                                  </p:stCondLst>
                                  <p:childTnLst>
                                    <p:animClr clrSpc="rgb" dir="cw">
                                      <p:cBhvr>
                                        <p:cTn id="339" dur="500" fill="hold"/>
                                        <p:tgtEl>
                                          <p:spTgt spid="99"/>
                                        </p:tgtEl>
                                        <p:attrNameLst>
                                          <p:attrName>stroke.color</p:attrName>
                                        </p:attrNameLst>
                                      </p:cBhvr>
                                      <p:to>
                                        <a:srgbClr val="00B0F0"/>
                                      </p:to>
                                    </p:animClr>
                                    <p:set>
                                      <p:cBhvr>
                                        <p:cTn id="340" dur="500" fill="hold"/>
                                        <p:tgtEl>
                                          <p:spTgt spid="99"/>
                                        </p:tgtEl>
                                        <p:attrNameLst>
                                          <p:attrName>stroke.on</p:attrName>
                                        </p:attrNameLst>
                                      </p:cBhvr>
                                      <p:to>
                                        <p:strVal val="true"/>
                                      </p:to>
                                    </p:set>
                                  </p:childTnLst>
                                </p:cTn>
                              </p:par>
                              <p:par>
                                <p:cTn id="341" presetID="7" presetClass="emph" presetSubtype="2" fill="hold" nodeType="withEffect">
                                  <p:stCondLst>
                                    <p:cond delay="0"/>
                                  </p:stCondLst>
                                  <p:childTnLst>
                                    <p:animClr clrSpc="rgb" dir="cw">
                                      <p:cBhvr>
                                        <p:cTn id="342" dur="500" fill="hold"/>
                                        <p:tgtEl>
                                          <p:spTgt spid="98"/>
                                        </p:tgtEl>
                                        <p:attrNameLst>
                                          <p:attrName>stroke.color</p:attrName>
                                        </p:attrNameLst>
                                      </p:cBhvr>
                                      <p:to>
                                        <a:srgbClr val="00B0F0"/>
                                      </p:to>
                                    </p:animClr>
                                    <p:set>
                                      <p:cBhvr>
                                        <p:cTn id="343" dur="500" fill="hold"/>
                                        <p:tgtEl>
                                          <p:spTgt spid="98"/>
                                        </p:tgtEl>
                                        <p:attrNameLst>
                                          <p:attrName>stroke.on</p:attrName>
                                        </p:attrNameLst>
                                      </p:cBhvr>
                                      <p:to>
                                        <p:strVal val="true"/>
                                      </p:to>
                                    </p:set>
                                  </p:childTnLst>
                                </p:cTn>
                              </p:par>
                              <p:par>
                                <p:cTn id="344" presetID="7" presetClass="emph" presetSubtype="2" fill="hold" nodeType="withEffect">
                                  <p:stCondLst>
                                    <p:cond delay="0"/>
                                  </p:stCondLst>
                                  <p:childTnLst>
                                    <p:animClr clrSpc="rgb" dir="cw">
                                      <p:cBhvr>
                                        <p:cTn id="345" dur="500" fill="hold"/>
                                        <p:tgtEl>
                                          <p:spTgt spid="100"/>
                                        </p:tgtEl>
                                        <p:attrNameLst>
                                          <p:attrName>stroke.color</p:attrName>
                                        </p:attrNameLst>
                                      </p:cBhvr>
                                      <p:to>
                                        <a:srgbClr val="00B0F0"/>
                                      </p:to>
                                    </p:animClr>
                                    <p:set>
                                      <p:cBhvr>
                                        <p:cTn id="346" dur="500" fill="hold"/>
                                        <p:tgtEl>
                                          <p:spTgt spid="100"/>
                                        </p:tgtEl>
                                        <p:attrNameLst>
                                          <p:attrName>stroke.on</p:attrName>
                                        </p:attrNameLst>
                                      </p:cBhvr>
                                      <p:to>
                                        <p:strVal val="true"/>
                                      </p:to>
                                    </p:set>
                                  </p:childTnLst>
                                </p:cTn>
                              </p:par>
                              <p:par>
                                <p:cTn id="347" presetID="7" presetClass="emph" presetSubtype="2" fill="hold" nodeType="withEffect">
                                  <p:stCondLst>
                                    <p:cond delay="0"/>
                                  </p:stCondLst>
                                  <p:childTnLst>
                                    <p:animClr clrSpc="rgb" dir="cw">
                                      <p:cBhvr>
                                        <p:cTn id="348" dur="500" fill="hold"/>
                                        <p:tgtEl>
                                          <p:spTgt spid="110"/>
                                        </p:tgtEl>
                                        <p:attrNameLst>
                                          <p:attrName>stroke.color</p:attrName>
                                        </p:attrNameLst>
                                      </p:cBhvr>
                                      <p:to>
                                        <a:srgbClr val="00B0F0"/>
                                      </p:to>
                                    </p:animClr>
                                    <p:set>
                                      <p:cBhvr>
                                        <p:cTn id="349" dur="500" fill="hold"/>
                                        <p:tgtEl>
                                          <p:spTgt spid="110"/>
                                        </p:tgtEl>
                                        <p:attrNameLst>
                                          <p:attrName>stroke.on</p:attrName>
                                        </p:attrNameLst>
                                      </p:cBhvr>
                                      <p:to>
                                        <p:strVal val="true"/>
                                      </p:to>
                                    </p:set>
                                  </p:childTnLst>
                                </p:cTn>
                              </p:par>
                              <p:par>
                                <p:cTn id="350" presetID="7" presetClass="emph" presetSubtype="2" fill="hold" nodeType="withEffect">
                                  <p:stCondLst>
                                    <p:cond delay="0"/>
                                  </p:stCondLst>
                                  <p:childTnLst>
                                    <p:animClr clrSpc="rgb" dir="cw">
                                      <p:cBhvr>
                                        <p:cTn id="351" dur="500" fill="hold"/>
                                        <p:tgtEl>
                                          <p:spTgt spid="111"/>
                                        </p:tgtEl>
                                        <p:attrNameLst>
                                          <p:attrName>stroke.color</p:attrName>
                                        </p:attrNameLst>
                                      </p:cBhvr>
                                      <p:to>
                                        <a:srgbClr val="00B0F0"/>
                                      </p:to>
                                    </p:animClr>
                                    <p:set>
                                      <p:cBhvr>
                                        <p:cTn id="352" dur="500" fill="hold"/>
                                        <p:tgtEl>
                                          <p:spTgt spid="111"/>
                                        </p:tgtEl>
                                        <p:attrNameLst>
                                          <p:attrName>stroke.on</p:attrName>
                                        </p:attrNameLst>
                                      </p:cBhvr>
                                      <p:to>
                                        <p:strVal val="true"/>
                                      </p:to>
                                    </p:set>
                                  </p:childTnLst>
                                </p:cTn>
                              </p:par>
                              <p:par>
                                <p:cTn id="353" presetID="7" presetClass="emph" presetSubtype="2" fill="hold" nodeType="withEffect">
                                  <p:stCondLst>
                                    <p:cond delay="0"/>
                                  </p:stCondLst>
                                  <p:childTnLst>
                                    <p:animClr clrSpc="rgb" dir="cw">
                                      <p:cBhvr>
                                        <p:cTn id="354" dur="500" fill="hold"/>
                                        <p:tgtEl>
                                          <p:spTgt spid="122"/>
                                        </p:tgtEl>
                                        <p:attrNameLst>
                                          <p:attrName>stroke.color</p:attrName>
                                        </p:attrNameLst>
                                      </p:cBhvr>
                                      <p:to>
                                        <a:srgbClr val="00B0F0"/>
                                      </p:to>
                                    </p:animClr>
                                    <p:set>
                                      <p:cBhvr>
                                        <p:cTn id="355" dur="500" fill="hold"/>
                                        <p:tgtEl>
                                          <p:spTgt spid="122"/>
                                        </p:tgtEl>
                                        <p:attrNameLst>
                                          <p:attrName>stroke.on</p:attrName>
                                        </p:attrNameLst>
                                      </p:cBhvr>
                                      <p:to>
                                        <p:strVal val="tru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grpId="0" nodeType="clickEffect">
                                  <p:stCondLst>
                                    <p:cond delay="0"/>
                                  </p:stCondLst>
                                  <p:childTnLst>
                                    <p:set>
                                      <p:cBhvr>
                                        <p:cTn id="359" dur="1" fill="hold">
                                          <p:stCondLst>
                                            <p:cond delay="0"/>
                                          </p:stCondLst>
                                        </p:cTn>
                                        <p:tgtEl>
                                          <p:spTgt spid="82"/>
                                        </p:tgtEl>
                                        <p:attrNameLst>
                                          <p:attrName>style.visibility</p:attrName>
                                        </p:attrNameLst>
                                      </p:cBhvr>
                                      <p:to>
                                        <p:strVal val="visible"/>
                                      </p:to>
                                    </p:set>
                                  </p:childTnLst>
                                </p:cTn>
                              </p:par>
                            </p:childTnLst>
                          </p:cTn>
                        </p:par>
                      </p:childTnLst>
                    </p:cTn>
                  </p:par>
                  <p:par>
                    <p:cTn id="360" fill="hold">
                      <p:stCondLst>
                        <p:cond delay="indefinite"/>
                      </p:stCondLst>
                      <p:childTnLst>
                        <p:par>
                          <p:cTn id="361" fill="hold">
                            <p:stCondLst>
                              <p:cond delay="0"/>
                            </p:stCondLst>
                            <p:childTnLst>
                              <p:par>
                                <p:cTn id="362" presetID="1" presetClass="entr" presetSubtype="0" fill="hold" grpId="0" nodeType="clickEffect">
                                  <p:stCondLst>
                                    <p:cond delay="0"/>
                                  </p:stCondLst>
                                  <p:childTnLst>
                                    <p:set>
                                      <p:cBhvr>
                                        <p:cTn id="363"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p:bldP spid="186" grpId="1"/>
      <p:bldP spid="187" grpId="0"/>
      <p:bldP spid="187" grpId="1"/>
      <p:bldP spid="188" grpId="0"/>
      <p:bldP spid="188" grpId="1"/>
      <p:bldP spid="189" grpId="0"/>
      <p:bldP spid="189" grpId="1"/>
      <p:bldP spid="190" grpId="0" animBg="1"/>
      <p:bldP spid="190" grpId="1" animBg="1"/>
      <p:bldP spid="191" grpId="0" animBg="1"/>
      <p:bldP spid="191" grpId="1" animBg="1"/>
      <p:bldP spid="192" grpId="0" animBg="1"/>
      <p:bldP spid="192" grpId="1" animBg="1"/>
      <p:bldP spid="193" grpId="0" animBg="1"/>
      <p:bldP spid="193" grpId="1" animBg="1"/>
      <p:bldP spid="194" grpId="0" animBg="1"/>
      <p:bldP spid="194" grpId="1" animBg="1"/>
      <p:bldP spid="195" grpId="0" animBg="1"/>
      <p:bldP spid="195" grpId="1" animBg="1"/>
      <p:bldP spid="196" grpId="0" animBg="1"/>
      <p:bldP spid="196" grpId="1" animBg="1"/>
      <p:bldP spid="197" grpId="0" animBg="1"/>
      <p:bldP spid="197" grpId="1" animBg="1"/>
      <p:bldP spid="109" grpId="0" animBg="1"/>
      <p:bldP spid="108" grpId="0" animBg="1"/>
      <p:bldP spid="70" grpId="0"/>
      <p:bldP spid="71" grpId="0"/>
      <p:bldP spid="160" grpId="0"/>
      <p:bldP spid="92" grpId="0"/>
      <p:bldP spid="56" grpId="0" animBg="1"/>
      <p:bldP spid="64" grpId="0" animBg="1"/>
      <p:bldP spid="157" grpId="0" animBg="1"/>
      <p:bldP spid="89" grpId="0" animBg="1"/>
      <p:bldP spid="25" grpId="0" animBg="1"/>
      <p:bldP spid="26" grpId="0" animBg="1"/>
      <p:bldP spid="27" grpId="0" animBg="1"/>
      <p:bldP spid="28" grpId="0"/>
      <p:bldP spid="29" grpId="0" animBg="1"/>
      <p:bldP spid="29" grpId="1" animBg="1"/>
      <p:bldP spid="30" grpId="0" animBg="1"/>
      <p:bldP spid="30" grpId="1" animBg="1"/>
      <p:bldP spid="31" grpId="0" animBg="1"/>
      <p:bldP spid="37" grpId="0" animBg="1"/>
      <p:bldP spid="38" grpId="0" animBg="1"/>
      <p:bldP spid="41" grpId="0" animBg="1"/>
      <p:bldP spid="42" grpId="0" animBg="1"/>
      <p:bldP spid="48" grpId="0" animBg="1"/>
      <p:bldP spid="49" grpId="0" animBg="1"/>
      <p:bldP spid="54" grpId="0" animBg="1"/>
      <p:bldP spid="55" grpId="0" animBg="1"/>
      <p:bldP spid="60" grpId="0" animBg="1"/>
      <p:bldP spid="63" grpId="0" animBg="1"/>
      <p:bldP spid="72" grpId="0" animBg="1"/>
      <p:bldP spid="72" grpId="1" animBg="1"/>
      <p:bldP spid="74" grpId="0" animBg="1"/>
      <p:bldP spid="74" grpId="1" animBg="1"/>
      <p:bldP spid="75" grpId="0" animBg="1"/>
      <p:bldP spid="75" grpId="1" animBg="1"/>
      <p:bldP spid="78" grpId="0" animBg="1"/>
      <p:bldP spid="78" grpId="1" animBg="1"/>
      <p:bldP spid="50" grpId="0"/>
      <p:bldP spid="50" grpId="1"/>
      <p:bldP spid="51" grpId="0"/>
      <p:bldP spid="51" grpId="1"/>
      <p:bldP spid="82" grpId="0"/>
      <p:bldP spid="154" grpId="0" animBg="1"/>
      <p:bldP spid="161" grpId="0" animBg="1"/>
      <p:bldP spid="162" grpId="0" animBg="1"/>
      <p:bldP spid="6" grpId="0"/>
      <p:bldP spid="80" grpId="0" animBg="1"/>
      <p:bldP spid="81" grpId="0"/>
      <p:bldP spid="83" grpId="0" animBg="1"/>
      <p:bldP spid="93" grpId="0" animBg="1"/>
      <p:bldP spid="94" grpId="0" animBg="1"/>
      <p:bldP spid="95" grpId="0" animBg="1"/>
      <p:bldP spid="52" grpId="0"/>
      <p:bldP spid="165" grpId="0"/>
      <p:bldP spid="166" grpId="0"/>
      <p:bldP spid="96" grpId="0" animBg="1"/>
      <p:bldP spid="7" grpId="0" animBg="1"/>
      <p:bldP spid="65" grpId="0"/>
      <p:bldP spid="68" grpId="0"/>
      <p:bldP spid="86" grpId="0"/>
      <p:bldP spid="87" grpId="0"/>
      <p:bldP spid="88" grpId="0"/>
      <p:bldP spid="125" grpId="0"/>
      <p:bldP spid="126" grpId="0"/>
      <p:bldP spid="127" grpId="0"/>
      <p:bldP spid="128" grpId="0"/>
      <p:bldP spid="104" grpId="0"/>
      <p:bldP spid="134" grpId="0" animBg="1"/>
      <p:bldP spid="134" grpId="1" animBg="1"/>
      <p:bldP spid="136" grpId="0" animBg="1"/>
      <p:bldP spid="136" grpId="1" animBg="1"/>
      <p:bldP spid="106" grpId="0"/>
      <p:bldP spid="106" grpId="1"/>
      <p:bldP spid="107" grpId="0"/>
      <p:bldP spid="107" grpId="1"/>
      <p:bldP spid="113" grpId="0"/>
      <p:bldP spid="115" grpId="0"/>
      <p:bldP spid="117" grpId="0"/>
      <p:bldP spid="119" grpId="0"/>
      <p:bldP spid="121" grpId="0" animBg="1"/>
      <p:bldP spid="131" grpId="0" animBg="1"/>
      <p:bldP spid="133" grpId="0" animBg="1"/>
      <p:bldP spid="139" grpId="0" animBg="1"/>
      <p:bldP spid="141" grpId="0" animBg="1"/>
      <p:bldP spid="143" grpId="0" animBg="1"/>
      <p:bldP spid="145" grpId="0"/>
      <p:bldP spid="147" grpId="0"/>
      <p:bldP spid="149" grpId="0" animBg="1"/>
      <p:bldP spid="151" grpId="0" animBg="1"/>
      <p:bldP spid="153" grpId="0"/>
      <p:bldP spid="177" grpId="0"/>
      <p:bldP spid="179" grpId="0"/>
      <p:bldP spid="181" grpId="0"/>
      <p:bldP spid="183" grpId="0"/>
      <p:bldP spid="1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of GPU Computing</a:t>
            </a:r>
            <a:br>
              <a:rPr lang="en-US" dirty="0"/>
            </a:br>
            <a:r>
              <a:rPr lang="en-US" sz="2800" dirty="0"/>
              <a:t>GPU Scaling Trends</a:t>
            </a:r>
            <a:endParaRPr lang="en-US" dirty="0"/>
          </a:p>
        </p:txBody>
      </p:sp>
      <p:sp>
        <p:nvSpPr>
          <p:cNvPr id="8" name="Content Placeholder 7"/>
          <p:cNvSpPr>
            <a:spLocks noGrp="1"/>
          </p:cNvSpPr>
          <p:nvPr>
            <p:ph idx="1"/>
          </p:nvPr>
        </p:nvSpPr>
        <p:spPr>
          <a:xfrm>
            <a:off x="609600" y="1600201"/>
            <a:ext cx="10972800" cy="1406783"/>
          </a:xfrm>
        </p:spPr>
        <p:txBody>
          <a:bodyPr>
            <a:normAutofit/>
          </a:bodyPr>
          <a:lstStyle/>
          <a:p>
            <a:r>
              <a:rPr lang="en-US" sz="3000" dirty="0">
                <a:sym typeface="Wingdings" panose="05000000000000000000" pitchFamily="2" charset="2"/>
              </a:rPr>
              <a:t>GPU die sizes are getting larger</a:t>
            </a:r>
          </a:p>
          <a:p>
            <a:r>
              <a:rPr lang="en-US" sz="3000" dirty="0">
                <a:sym typeface="Wingdings" panose="05000000000000000000" pitchFamily="2" charset="2"/>
              </a:rPr>
              <a:t>Core count is increasing as well</a:t>
            </a:r>
          </a:p>
        </p:txBody>
      </p:sp>
      <p:graphicFrame>
        <p:nvGraphicFramePr>
          <p:cNvPr id="10" name="Chart 9">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2789851217"/>
              </p:ext>
            </p:extLst>
          </p:nvPr>
        </p:nvGraphicFramePr>
        <p:xfrm>
          <a:off x="2287440" y="2905384"/>
          <a:ext cx="7617120" cy="3576377"/>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4">
            <a:extLst>
              <a:ext uri="{FF2B5EF4-FFF2-40B4-BE49-F238E27FC236}">
                <a16:creationId xmlns:a16="http://schemas.microsoft.com/office/drawing/2014/main" id="{4ECCC679-2905-4D52-838C-2101E5BFABC0}"/>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2</a:t>
            </a:fld>
            <a:endParaRPr lang="en-US"/>
          </a:p>
        </p:txBody>
      </p:sp>
      <p:sp>
        <p:nvSpPr>
          <p:cNvPr id="9" name="TextBox 8">
            <a:extLst>
              <a:ext uri="{FF2B5EF4-FFF2-40B4-BE49-F238E27FC236}">
                <a16:creationId xmlns:a16="http://schemas.microsoft.com/office/drawing/2014/main" id="{CB066919-4036-46AB-8F18-B6DDBFDF9EAC}"/>
              </a:ext>
            </a:extLst>
          </p:cNvPr>
          <p:cNvSpPr txBox="1"/>
          <p:nvPr/>
        </p:nvSpPr>
        <p:spPr>
          <a:xfrm>
            <a:off x="0" y="6431191"/>
            <a:ext cx="7760677" cy="230832"/>
          </a:xfrm>
          <a:prstGeom prst="rect">
            <a:avLst/>
          </a:prstGeom>
          <a:noFill/>
        </p:spPr>
        <p:txBody>
          <a:bodyPr wrap="square" rtlCol="0">
            <a:spAutoFit/>
          </a:bodyPr>
          <a:lstStyle/>
          <a:p>
            <a:pPr>
              <a:spcAft>
                <a:spcPts val="600"/>
              </a:spcAft>
              <a:buClr>
                <a:schemeClr val="bg2"/>
              </a:buClr>
            </a:pPr>
            <a:r>
              <a:rPr lang="en-US" sz="900" dirty="0"/>
              <a:t>Wikipedia (Data)</a:t>
            </a:r>
          </a:p>
        </p:txBody>
      </p:sp>
    </p:spTree>
    <p:extLst>
      <p:ext uri="{BB962C8B-B14F-4D97-AF65-F5344CB8AC3E}">
        <p14:creationId xmlns:p14="http://schemas.microsoft.com/office/powerpoint/2010/main" val="32476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1">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5EE6-D6FF-4C2C-929F-84A91E85CA99}"/>
              </a:ext>
            </a:extLst>
          </p:cNvPr>
          <p:cNvSpPr>
            <a:spLocks noGrp="1"/>
          </p:cNvSpPr>
          <p:nvPr>
            <p:ph type="title"/>
          </p:nvPr>
        </p:nvSpPr>
        <p:spPr/>
        <p:txBody>
          <a:bodyPr>
            <a:noAutofit/>
          </a:bodyPr>
          <a:lstStyle/>
          <a:p>
            <a:r>
              <a:rPr lang="en-US" dirty="0"/>
              <a:t>Frequency-boost Optimization </a:t>
            </a:r>
          </a:p>
        </p:txBody>
      </p:sp>
      <p:sp>
        <p:nvSpPr>
          <p:cNvPr id="3" name="Content Placeholder 2">
            <a:extLst>
              <a:ext uri="{FF2B5EF4-FFF2-40B4-BE49-F238E27FC236}">
                <a16:creationId xmlns:a16="http://schemas.microsoft.com/office/drawing/2014/main" id="{C231C78C-20A9-4B84-B191-CD19041E1B01}"/>
              </a:ext>
            </a:extLst>
          </p:cNvPr>
          <p:cNvSpPr>
            <a:spLocks noGrp="1"/>
          </p:cNvSpPr>
          <p:nvPr>
            <p:ph idx="1"/>
          </p:nvPr>
        </p:nvSpPr>
        <p:spPr>
          <a:xfrm>
            <a:off x="609600" y="4343399"/>
            <a:ext cx="10972800" cy="2012951"/>
          </a:xfrm>
        </p:spPr>
        <p:txBody>
          <a:bodyPr>
            <a:normAutofit/>
          </a:bodyPr>
          <a:lstStyle/>
          <a:p>
            <a:r>
              <a:rPr lang="en-US" sz="2800" dirty="0"/>
              <a:t>Smaller Crossbars = Higher Operating Frequency </a:t>
            </a:r>
          </a:p>
          <a:p>
            <a:r>
              <a:rPr lang="en-US" sz="2800" dirty="0"/>
              <a:t>Optimization </a:t>
            </a:r>
            <a:r>
              <a:rPr lang="en-US" sz="2800" dirty="0">
                <a:sym typeface="Wingdings" panose="05000000000000000000" pitchFamily="2" charset="2"/>
              </a:rPr>
              <a:t> </a:t>
            </a:r>
            <a:r>
              <a:rPr lang="en-US" sz="2800" dirty="0">
                <a:solidFill>
                  <a:srgbClr val="00B050"/>
                </a:solidFill>
                <a:sym typeface="Wingdings" panose="05000000000000000000" pitchFamily="2" charset="2"/>
              </a:rPr>
              <a:t>Double the NoC frequency in NoC#1</a:t>
            </a:r>
          </a:p>
          <a:p>
            <a:endParaRPr lang="en-US" sz="2800" dirty="0">
              <a:sym typeface="Wingdings" panose="05000000000000000000" pitchFamily="2" charset="2"/>
            </a:endParaRPr>
          </a:p>
          <a:p>
            <a:endParaRPr lang="en-US" sz="2800" dirty="0">
              <a:sym typeface="Wingdings" panose="05000000000000000000" pitchFamily="2" charset="2"/>
            </a:endParaRPr>
          </a:p>
        </p:txBody>
      </p:sp>
      <p:sp>
        <p:nvSpPr>
          <p:cNvPr id="4" name="Footer Placeholder 3">
            <a:extLst>
              <a:ext uri="{FF2B5EF4-FFF2-40B4-BE49-F238E27FC236}">
                <a16:creationId xmlns:a16="http://schemas.microsoft.com/office/drawing/2014/main" id="{C73C3C48-4C5D-42AE-8AFC-DD5092D1B370}"/>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80530127-CC80-45A8-BDD3-F796C0D80C9D}"/>
              </a:ext>
            </a:extLst>
          </p:cNvPr>
          <p:cNvSpPr>
            <a:spLocks noGrp="1"/>
          </p:cNvSpPr>
          <p:nvPr>
            <p:ph type="sldNum" sz="quarter" idx="12"/>
          </p:nvPr>
        </p:nvSpPr>
        <p:spPr/>
        <p:txBody>
          <a:bodyPr/>
          <a:lstStyle/>
          <a:p>
            <a:fld id="{98ECD8BD-D1A9-4DC4-89AE-4427480F30AB}" type="slidenum">
              <a:rPr lang="en-US" smtClean="0"/>
              <a:t>20</a:t>
            </a:fld>
            <a:endParaRPr lang="en-US" dirty="0"/>
          </a:p>
        </p:txBody>
      </p:sp>
      <p:grpSp>
        <p:nvGrpSpPr>
          <p:cNvPr id="24" name="Group 23">
            <a:extLst>
              <a:ext uri="{FF2B5EF4-FFF2-40B4-BE49-F238E27FC236}">
                <a16:creationId xmlns:a16="http://schemas.microsoft.com/office/drawing/2014/main" id="{C3B92756-C215-4C81-9441-E1A68BD979FA}"/>
              </a:ext>
            </a:extLst>
          </p:cNvPr>
          <p:cNvGrpSpPr/>
          <p:nvPr/>
        </p:nvGrpSpPr>
        <p:grpSpPr>
          <a:xfrm>
            <a:off x="2885841" y="1417639"/>
            <a:ext cx="2285024" cy="2548131"/>
            <a:chOff x="8610561" y="1600201"/>
            <a:chExt cx="1777683" cy="1982373"/>
          </a:xfrm>
        </p:grpSpPr>
        <p:sp>
          <p:nvSpPr>
            <p:cNvPr id="6" name="Rectangle 5">
              <a:extLst>
                <a:ext uri="{FF2B5EF4-FFF2-40B4-BE49-F238E27FC236}">
                  <a16:creationId xmlns:a16="http://schemas.microsoft.com/office/drawing/2014/main" id="{84BEA199-D107-44AF-BA27-C1B39C5E19D4}"/>
                </a:ext>
              </a:extLst>
            </p:cNvPr>
            <p:cNvSpPr/>
            <p:nvPr/>
          </p:nvSpPr>
          <p:spPr>
            <a:xfrm>
              <a:off x="8680435" y="1794491"/>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0</a:t>
              </a:r>
            </a:p>
          </p:txBody>
        </p:sp>
        <p:sp>
          <p:nvSpPr>
            <p:cNvPr id="7" name="Rectangle 6">
              <a:extLst>
                <a:ext uri="{FF2B5EF4-FFF2-40B4-BE49-F238E27FC236}">
                  <a16:creationId xmlns:a16="http://schemas.microsoft.com/office/drawing/2014/main" id="{0FE7E681-3845-42D1-A758-0EC3F1830049}"/>
                </a:ext>
              </a:extLst>
            </p:cNvPr>
            <p:cNvSpPr/>
            <p:nvPr/>
          </p:nvSpPr>
          <p:spPr>
            <a:xfrm>
              <a:off x="9135805" y="179448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1</a:t>
              </a:r>
            </a:p>
          </p:txBody>
        </p:sp>
        <p:sp>
          <p:nvSpPr>
            <p:cNvPr id="8" name="Rectangle 7">
              <a:extLst>
                <a:ext uri="{FF2B5EF4-FFF2-40B4-BE49-F238E27FC236}">
                  <a16:creationId xmlns:a16="http://schemas.microsoft.com/office/drawing/2014/main" id="{083FED7D-3542-4BB8-988C-921E06F4617B}"/>
                </a:ext>
              </a:extLst>
            </p:cNvPr>
            <p:cNvSpPr/>
            <p:nvPr/>
          </p:nvSpPr>
          <p:spPr>
            <a:xfrm>
              <a:off x="8674481" y="3282304"/>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0</a:t>
              </a:r>
            </a:p>
          </p:txBody>
        </p:sp>
        <p:cxnSp>
          <p:nvCxnSpPr>
            <p:cNvPr id="9" name="Straight Connector 8">
              <a:extLst>
                <a:ext uri="{FF2B5EF4-FFF2-40B4-BE49-F238E27FC236}">
                  <a16:creationId xmlns:a16="http://schemas.microsoft.com/office/drawing/2014/main" id="{B37EB806-8927-4EF3-BD39-664B7BAC6865}"/>
                </a:ext>
              </a:extLst>
            </p:cNvPr>
            <p:cNvCxnSpPr>
              <a:cxnSpLocks/>
              <a:stCxn id="6" idx="2"/>
            </p:cNvCxnSpPr>
            <p:nvPr/>
          </p:nvCxnSpPr>
          <p:spPr>
            <a:xfrm>
              <a:off x="8806226" y="2046068"/>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131E73-2FC8-47FC-A67C-85F6C5E99D2D}"/>
                </a:ext>
              </a:extLst>
            </p:cNvPr>
            <p:cNvCxnSpPr>
              <a:cxnSpLocks/>
              <a:stCxn id="7" idx="2"/>
            </p:cNvCxnSpPr>
            <p:nvPr/>
          </p:nvCxnSpPr>
          <p:spPr>
            <a:xfrm>
              <a:off x="9261591" y="2046059"/>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E3C700F-346F-4D62-841B-AA4C898C5B28}"/>
                </a:ext>
              </a:extLst>
            </p:cNvPr>
            <p:cNvSpPr/>
            <p:nvPr/>
          </p:nvSpPr>
          <p:spPr>
            <a:xfrm>
              <a:off x="8680434" y="2415417"/>
              <a:ext cx="163649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8x4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94CA1130-301D-466A-B0DC-E6C7288025E6}"/>
                </a:ext>
              </a:extLst>
            </p:cNvPr>
            <p:cNvCxnSpPr>
              <a:cxnSpLocks/>
              <a:stCxn id="8" idx="0"/>
            </p:cNvCxnSpPr>
            <p:nvPr/>
          </p:nvCxnSpPr>
          <p:spPr>
            <a:xfrm flipV="1">
              <a:off x="8803247" y="2913561"/>
              <a:ext cx="0"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3D5FBF-9909-4F15-8BB0-8D17A204A8A6}"/>
                </a:ext>
              </a:extLst>
            </p:cNvPr>
            <p:cNvSpPr/>
            <p:nvPr/>
          </p:nvSpPr>
          <p:spPr>
            <a:xfrm>
              <a:off x="10065362" y="179422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7</a:t>
              </a:r>
            </a:p>
          </p:txBody>
        </p:sp>
        <p:sp>
          <p:nvSpPr>
            <p:cNvPr id="14" name="Rectangle 13">
              <a:extLst>
                <a:ext uri="{FF2B5EF4-FFF2-40B4-BE49-F238E27FC236}">
                  <a16:creationId xmlns:a16="http://schemas.microsoft.com/office/drawing/2014/main" id="{D58F5B40-0091-4EED-8EAC-4974A2E7F101}"/>
                </a:ext>
              </a:extLst>
            </p:cNvPr>
            <p:cNvSpPr/>
            <p:nvPr/>
          </p:nvSpPr>
          <p:spPr>
            <a:xfrm>
              <a:off x="10057161" y="32820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3</a:t>
              </a:r>
            </a:p>
          </p:txBody>
        </p:sp>
        <p:cxnSp>
          <p:nvCxnSpPr>
            <p:cNvPr id="15" name="Straight Connector 14">
              <a:extLst>
                <a:ext uri="{FF2B5EF4-FFF2-40B4-BE49-F238E27FC236}">
                  <a16:creationId xmlns:a16="http://schemas.microsoft.com/office/drawing/2014/main" id="{965E5A5C-D301-4D84-A490-021611CA05F3}"/>
                </a:ext>
              </a:extLst>
            </p:cNvPr>
            <p:cNvCxnSpPr>
              <a:cxnSpLocks/>
              <a:stCxn id="13" idx="2"/>
            </p:cNvCxnSpPr>
            <p:nvPr/>
          </p:nvCxnSpPr>
          <p:spPr>
            <a:xfrm>
              <a:off x="10191148" y="204579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9D853D-C2B7-4EEF-AEB4-F982CF60C695}"/>
                </a:ext>
              </a:extLst>
            </p:cNvPr>
            <p:cNvCxnSpPr>
              <a:cxnSpLocks/>
              <a:stCxn id="14" idx="0"/>
            </p:cNvCxnSpPr>
            <p:nvPr/>
          </p:nvCxnSpPr>
          <p:spPr>
            <a:xfrm flipH="1" flipV="1">
              <a:off x="10183694" y="2918306"/>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E48FD55-8FD0-4C75-A38B-980EA480774A}"/>
                </a:ext>
              </a:extLst>
            </p:cNvPr>
            <p:cNvSpPr/>
            <p:nvPr/>
          </p:nvSpPr>
          <p:spPr>
            <a:xfrm>
              <a:off x="9132448" y="3283939"/>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1</a:t>
              </a:r>
            </a:p>
          </p:txBody>
        </p:sp>
        <p:cxnSp>
          <p:nvCxnSpPr>
            <p:cNvPr id="18" name="Straight Connector 17">
              <a:extLst>
                <a:ext uri="{FF2B5EF4-FFF2-40B4-BE49-F238E27FC236}">
                  <a16:creationId xmlns:a16="http://schemas.microsoft.com/office/drawing/2014/main" id="{90763EB0-51D7-4B45-A41F-C27DA04A9933}"/>
                </a:ext>
              </a:extLst>
            </p:cNvPr>
            <p:cNvCxnSpPr>
              <a:cxnSpLocks/>
              <a:stCxn id="17" idx="0"/>
            </p:cNvCxnSpPr>
            <p:nvPr/>
          </p:nvCxnSpPr>
          <p:spPr>
            <a:xfrm flipH="1" flipV="1">
              <a:off x="9258981" y="2920204"/>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F51089E-A6A4-4BC0-B64B-E5CC3CADDB85}"/>
                </a:ext>
              </a:extLst>
            </p:cNvPr>
            <p:cNvSpPr/>
            <p:nvPr/>
          </p:nvSpPr>
          <p:spPr>
            <a:xfrm>
              <a:off x="9456778" y="1600201"/>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a:t>
              </a:r>
            </a:p>
          </p:txBody>
        </p:sp>
        <p:sp>
          <p:nvSpPr>
            <p:cNvPr id="20" name="Rectangle: Rounded Corners 19">
              <a:extLst>
                <a:ext uri="{FF2B5EF4-FFF2-40B4-BE49-F238E27FC236}">
                  <a16:creationId xmlns:a16="http://schemas.microsoft.com/office/drawing/2014/main" id="{86BF93C7-E50A-4C7C-B28A-A1BA00867DFF}"/>
                </a:ext>
              </a:extLst>
            </p:cNvPr>
            <p:cNvSpPr/>
            <p:nvPr/>
          </p:nvSpPr>
          <p:spPr>
            <a:xfrm>
              <a:off x="8610561" y="3231814"/>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Rectangle 20">
              <a:extLst>
                <a:ext uri="{FF2B5EF4-FFF2-40B4-BE49-F238E27FC236}">
                  <a16:creationId xmlns:a16="http://schemas.microsoft.com/office/drawing/2014/main" id="{F5989BD6-E0F1-4E0C-85E8-E9F5F982F86E}"/>
                </a:ext>
              </a:extLst>
            </p:cNvPr>
            <p:cNvSpPr/>
            <p:nvPr/>
          </p:nvSpPr>
          <p:spPr>
            <a:xfrm>
              <a:off x="9589530" y="32820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a:t>
              </a:r>
            </a:p>
          </p:txBody>
        </p:sp>
        <p:cxnSp>
          <p:nvCxnSpPr>
            <p:cNvPr id="22" name="Straight Connector 21">
              <a:extLst>
                <a:ext uri="{FF2B5EF4-FFF2-40B4-BE49-F238E27FC236}">
                  <a16:creationId xmlns:a16="http://schemas.microsoft.com/office/drawing/2014/main" id="{094D3D4D-7642-4D06-9308-9BF43CC60CD2}"/>
                </a:ext>
              </a:extLst>
            </p:cNvPr>
            <p:cNvCxnSpPr>
              <a:cxnSpLocks/>
              <a:stCxn id="21" idx="0"/>
            </p:cNvCxnSpPr>
            <p:nvPr/>
          </p:nvCxnSpPr>
          <p:spPr>
            <a:xfrm flipH="1" flipV="1">
              <a:off x="9716063" y="2918306"/>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8A4B561-95F3-44C8-8DDD-AAB3F5BAB4F9}"/>
                </a:ext>
              </a:extLst>
            </p:cNvPr>
            <p:cNvSpPr/>
            <p:nvPr/>
          </p:nvSpPr>
          <p:spPr>
            <a:xfrm>
              <a:off x="8620086" y="174554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aphicFrame>
        <p:nvGraphicFramePr>
          <p:cNvPr id="25" name="Chart 24">
            <a:extLst>
              <a:ext uri="{FF2B5EF4-FFF2-40B4-BE49-F238E27FC236}">
                <a16:creationId xmlns:a16="http://schemas.microsoft.com/office/drawing/2014/main" id="{4FF57372-4452-43E1-92CB-5AF1912FBE74}"/>
              </a:ext>
            </a:extLst>
          </p:cNvPr>
          <p:cNvGraphicFramePr>
            <a:graphicFrameLocks/>
          </p:cNvGraphicFramePr>
          <p:nvPr/>
        </p:nvGraphicFramePr>
        <p:xfrm>
          <a:off x="5648559" y="1600200"/>
          <a:ext cx="36576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7" name="Rectangle: Rounded Corners 26">
            <a:extLst>
              <a:ext uri="{FF2B5EF4-FFF2-40B4-BE49-F238E27FC236}">
                <a16:creationId xmlns:a16="http://schemas.microsoft.com/office/drawing/2014/main" id="{1A5DD88D-29E3-442D-9F04-A234D335FFD4}"/>
              </a:ext>
            </a:extLst>
          </p:cNvPr>
          <p:cNvSpPr/>
          <p:nvPr/>
        </p:nvSpPr>
        <p:spPr>
          <a:xfrm>
            <a:off x="7668983" y="2906751"/>
            <a:ext cx="1326334" cy="334537"/>
          </a:xfrm>
          <a:prstGeom prst="round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Rectangle: Rounded Corners 28">
            <a:extLst>
              <a:ext uri="{FF2B5EF4-FFF2-40B4-BE49-F238E27FC236}">
                <a16:creationId xmlns:a16="http://schemas.microsoft.com/office/drawing/2014/main" id="{28E79BD3-491F-4AA1-BE67-7EFC57B48DE5}"/>
              </a:ext>
            </a:extLst>
          </p:cNvPr>
          <p:cNvSpPr/>
          <p:nvPr/>
        </p:nvSpPr>
        <p:spPr>
          <a:xfrm>
            <a:off x="6626192" y="1850716"/>
            <a:ext cx="717583" cy="694556"/>
          </a:xfrm>
          <a:prstGeom prst="roundRect">
            <a:avLst/>
          </a:prstGeom>
          <a:solidFill>
            <a:srgbClr val="00B050">
              <a:alpha val="1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Rectangle: Rounded Corners 29">
            <a:extLst>
              <a:ext uri="{FF2B5EF4-FFF2-40B4-BE49-F238E27FC236}">
                <a16:creationId xmlns:a16="http://schemas.microsoft.com/office/drawing/2014/main" id="{1819944D-A507-4C02-BAF4-C3C5988970CC}"/>
              </a:ext>
            </a:extLst>
          </p:cNvPr>
          <p:cNvSpPr/>
          <p:nvPr/>
        </p:nvSpPr>
        <p:spPr>
          <a:xfrm>
            <a:off x="4436046" y="5562270"/>
            <a:ext cx="3319907" cy="592965"/>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1"/>
                </a:solidFill>
              </a:rPr>
              <a:t>Sh</a:t>
            </a:r>
            <a:r>
              <a:rPr lang="en-US" sz="3200" b="1" baseline="-25000" dirty="0">
                <a:solidFill>
                  <a:schemeClr val="bg1"/>
                </a:solidFill>
              </a:rPr>
              <a:t>40</a:t>
            </a:r>
            <a:r>
              <a:rPr lang="en-US" sz="3200" b="1" dirty="0">
                <a:solidFill>
                  <a:schemeClr val="bg1"/>
                </a:solidFill>
              </a:rPr>
              <a:t>+C</a:t>
            </a:r>
            <a:r>
              <a:rPr lang="en-US" sz="3200" b="1" baseline="-25000" dirty="0">
                <a:solidFill>
                  <a:schemeClr val="bg1"/>
                </a:solidFill>
              </a:rPr>
              <a:t>10</a:t>
            </a:r>
            <a:r>
              <a:rPr lang="en-US" sz="3200" b="1" dirty="0">
                <a:solidFill>
                  <a:schemeClr val="bg1"/>
                </a:solidFill>
              </a:rPr>
              <a:t>+Boost</a:t>
            </a:r>
          </a:p>
        </p:txBody>
      </p:sp>
    </p:spTree>
    <p:extLst>
      <p:ext uri="{BB962C8B-B14F-4D97-AF65-F5344CB8AC3E}">
        <p14:creationId xmlns:p14="http://schemas.microsoft.com/office/powerpoint/2010/main" val="391343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P spid="27" grpId="0" animBg="1"/>
      <p:bldP spid="29"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sz="4000" dirty="0">
                <a:solidFill>
                  <a:schemeClr val="bg2">
                    <a:lumMod val="90000"/>
                  </a:schemeClr>
                </a:solidFill>
              </a:rPr>
              <a:t>Introduction</a:t>
            </a:r>
          </a:p>
          <a:p>
            <a:r>
              <a:rPr lang="en-US" sz="4000" dirty="0">
                <a:solidFill>
                  <a:schemeClr val="bg2">
                    <a:lumMod val="90000"/>
                  </a:schemeClr>
                </a:solidFill>
              </a:rPr>
              <a:t>Motivation</a:t>
            </a:r>
          </a:p>
          <a:p>
            <a:r>
              <a:rPr lang="en-US" sz="4000" dirty="0">
                <a:solidFill>
                  <a:schemeClr val="bg2">
                    <a:lumMod val="90000"/>
                  </a:schemeClr>
                </a:solidFill>
              </a:rPr>
              <a:t>Enabling &amp; Leveraging Decoupled L1 Caches</a:t>
            </a:r>
          </a:p>
          <a:p>
            <a:r>
              <a:rPr lang="en-US" sz="4000" dirty="0"/>
              <a:t>Evaluation</a:t>
            </a:r>
          </a:p>
          <a:p>
            <a:r>
              <a:rPr lang="en-US" sz="4000" dirty="0"/>
              <a:t>Conclusions</a:t>
            </a:r>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21</a:t>
            </a:fld>
            <a:endParaRPr lang="en-US"/>
          </a:p>
        </p:txBody>
      </p:sp>
    </p:spTree>
    <p:extLst>
      <p:ext uri="{BB962C8B-B14F-4D97-AF65-F5344CB8AC3E}">
        <p14:creationId xmlns:p14="http://schemas.microsoft.com/office/powerpoint/2010/main" val="344963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id="{02BE79EE-DBBE-4D86-8F7D-8EFFAE5A39EB}"/>
              </a:ext>
            </a:extLst>
          </p:cNvPr>
          <p:cNvGraphicFramePr>
            <a:graphicFrameLocks/>
          </p:cNvGraphicFramePr>
          <p:nvPr/>
        </p:nvGraphicFramePr>
        <p:xfrm>
          <a:off x="8839200" y="1701698"/>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88FF96DC-2EDE-44CA-BE4A-5AA28F796C26}"/>
              </a:ext>
            </a:extLst>
          </p:cNvPr>
          <p:cNvGraphicFramePr>
            <a:graphicFrameLocks/>
          </p:cNvGraphicFramePr>
          <p:nvPr/>
        </p:nvGraphicFramePr>
        <p:xfrm>
          <a:off x="6096000" y="1908060"/>
          <a:ext cx="2743200" cy="2514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F4671076-CAF4-4FDB-8830-916652410C5C}"/>
              </a:ext>
            </a:extLst>
          </p:cNvPr>
          <p:cNvGraphicFramePr>
            <a:graphicFrameLocks/>
          </p:cNvGraphicFramePr>
          <p:nvPr/>
        </p:nvGraphicFramePr>
        <p:xfrm>
          <a:off x="609600" y="1907273"/>
          <a:ext cx="5486400" cy="2514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Chart 23">
            <a:extLst>
              <a:ext uri="{FF2B5EF4-FFF2-40B4-BE49-F238E27FC236}">
                <a16:creationId xmlns:a16="http://schemas.microsoft.com/office/drawing/2014/main" id="{C43FDE87-120D-482A-A2E3-823FAC8A129E}"/>
              </a:ext>
            </a:extLst>
          </p:cNvPr>
          <p:cNvGraphicFramePr>
            <a:graphicFrameLocks/>
          </p:cNvGraphicFramePr>
          <p:nvPr>
            <p:extLst>
              <p:ext uri="{D42A27DB-BD31-4B8C-83A1-F6EECF244321}">
                <p14:modId xmlns:p14="http://schemas.microsoft.com/office/powerpoint/2010/main" val="4293916986"/>
              </p:ext>
            </p:extLst>
          </p:nvPr>
        </p:nvGraphicFramePr>
        <p:xfrm>
          <a:off x="2490787" y="1383876"/>
          <a:ext cx="5486400" cy="228600"/>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IPC</a:t>
            </a:r>
            <a:endParaRPr lang="en-US" dirty="0"/>
          </a:p>
        </p:txBody>
      </p:sp>
      <p:sp>
        <p:nvSpPr>
          <p:cNvPr id="3" name="Content Placeholder 2">
            <a:extLst>
              <a:ext uri="{FF2B5EF4-FFF2-40B4-BE49-F238E27FC236}">
                <a16:creationId xmlns:a16="http://schemas.microsoft.com/office/drawing/2014/main" id="{CE94D17B-F4AF-4161-B752-4E3707C33016}"/>
              </a:ext>
            </a:extLst>
          </p:cNvPr>
          <p:cNvSpPr>
            <a:spLocks noGrp="1"/>
          </p:cNvSpPr>
          <p:nvPr>
            <p:ph idx="1"/>
          </p:nvPr>
        </p:nvSpPr>
        <p:spPr>
          <a:xfrm>
            <a:off x="609600" y="4444898"/>
            <a:ext cx="10972800" cy="1681266"/>
          </a:xfrm>
        </p:spPr>
        <p:txBody>
          <a:bodyPr>
            <a:normAutofit fontScale="55000" lnSpcReduction="20000"/>
          </a:bodyPr>
          <a:lstStyle/>
          <a:p>
            <a:r>
              <a:rPr lang="en-US" dirty="0"/>
              <a:t>Results are normalized to Private L1 organization baseline.</a:t>
            </a:r>
          </a:p>
          <a:p>
            <a:endParaRPr lang="en-US" b="1" dirty="0"/>
          </a:p>
          <a:p>
            <a:r>
              <a:rPr lang="en-US" b="1" dirty="0"/>
              <a:t>Replication-sensitive Applications</a:t>
            </a:r>
            <a:r>
              <a:rPr lang="en-US" dirty="0"/>
              <a:t> </a:t>
            </a:r>
            <a:r>
              <a:rPr lang="en-US" dirty="0">
                <a:sym typeface="Wingdings" panose="05000000000000000000" pitchFamily="2" charset="2"/>
              </a:rPr>
              <a:t> Average = </a:t>
            </a:r>
            <a:r>
              <a:rPr lang="en-US" dirty="0">
                <a:solidFill>
                  <a:srgbClr val="00B050"/>
                </a:solidFill>
                <a:sym typeface="Wingdings" panose="05000000000000000000" pitchFamily="2" charset="2"/>
              </a:rPr>
              <a:t>+75%</a:t>
            </a:r>
            <a:r>
              <a:rPr lang="en-US" dirty="0">
                <a:sym typeface="Wingdings" panose="05000000000000000000" pitchFamily="2" charset="2"/>
              </a:rPr>
              <a:t>, Max = </a:t>
            </a:r>
            <a:r>
              <a:rPr lang="en-US" dirty="0">
                <a:solidFill>
                  <a:srgbClr val="00B050"/>
                </a:solidFill>
                <a:sym typeface="Wingdings" panose="05000000000000000000" pitchFamily="2" charset="2"/>
              </a:rPr>
              <a:t>+8X</a:t>
            </a:r>
          </a:p>
          <a:p>
            <a:r>
              <a:rPr lang="en-US" b="1" dirty="0">
                <a:sym typeface="Wingdings" panose="05000000000000000000" pitchFamily="2" charset="2"/>
              </a:rPr>
              <a:t>Poor-performing Applications </a:t>
            </a:r>
            <a:r>
              <a:rPr lang="en-US" dirty="0">
                <a:sym typeface="Wingdings" panose="05000000000000000000" pitchFamily="2" charset="2"/>
              </a:rPr>
              <a:t> Average = </a:t>
            </a:r>
            <a:r>
              <a:rPr lang="en-US" dirty="0">
                <a:solidFill>
                  <a:srgbClr val="00B050"/>
                </a:solidFill>
                <a:sym typeface="Wingdings" panose="05000000000000000000" pitchFamily="2" charset="2"/>
              </a:rPr>
              <a:t>-5%</a:t>
            </a:r>
            <a:endParaRPr lang="en-US" dirty="0">
              <a:solidFill>
                <a:srgbClr val="00B050"/>
              </a:solidFill>
            </a:endParaRPr>
          </a:p>
        </p:txBody>
      </p:sp>
      <p:sp>
        <p:nvSpPr>
          <p:cNvPr id="4" name="Footer Placeholder 3">
            <a:extLst>
              <a:ext uri="{FF2B5EF4-FFF2-40B4-BE49-F238E27FC236}">
                <a16:creationId xmlns:a16="http://schemas.microsoft.com/office/drawing/2014/main" id="{EF333F30-3C7B-425D-B257-D44D55483840}"/>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CCCCD43B-3130-4585-86E4-F79B7A0E8EF6}"/>
              </a:ext>
            </a:extLst>
          </p:cNvPr>
          <p:cNvSpPr>
            <a:spLocks noGrp="1"/>
          </p:cNvSpPr>
          <p:nvPr>
            <p:ph type="sldNum" sz="quarter" idx="12"/>
          </p:nvPr>
        </p:nvSpPr>
        <p:spPr/>
        <p:txBody>
          <a:bodyPr/>
          <a:lstStyle/>
          <a:p>
            <a:fld id="{98ECD8BD-D1A9-4DC4-89AE-4427480F30AB}" type="slidenum">
              <a:rPr lang="en-US" smtClean="0"/>
              <a:t>22</a:t>
            </a:fld>
            <a:endParaRPr lang="en-US" dirty="0"/>
          </a:p>
        </p:txBody>
      </p:sp>
      <p:sp>
        <p:nvSpPr>
          <p:cNvPr id="6" name="Rectangle 5">
            <a:extLst>
              <a:ext uri="{FF2B5EF4-FFF2-40B4-BE49-F238E27FC236}">
                <a16:creationId xmlns:a16="http://schemas.microsoft.com/office/drawing/2014/main" id="{AED6B61A-197C-46E6-91EC-B0DEA129A9AE}"/>
              </a:ext>
            </a:extLst>
          </p:cNvPr>
          <p:cNvSpPr/>
          <p:nvPr/>
        </p:nvSpPr>
        <p:spPr>
          <a:xfrm>
            <a:off x="3176588" y="1332770"/>
            <a:ext cx="4131178" cy="10221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EA2D4FF7-6262-49BD-8288-FBB7A80BC1FD}"/>
              </a:ext>
            </a:extLst>
          </p:cNvPr>
          <p:cNvSpPr txBox="1"/>
          <p:nvPr/>
        </p:nvSpPr>
        <p:spPr>
          <a:xfrm>
            <a:off x="6547462" y="1647826"/>
            <a:ext cx="2443138" cy="338554"/>
          </a:xfrm>
          <a:prstGeom prst="rect">
            <a:avLst/>
          </a:prstGeom>
          <a:noFill/>
        </p:spPr>
        <p:txBody>
          <a:bodyPr wrap="square" rtlCol="0">
            <a:spAutoFit/>
          </a:bodyPr>
          <a:lstStyle/>
          <a:p>
            <a:pPr algn="ctr"/>
            <a:r>
              <a:rPr lang="en-US" sz="1600" b="1" dirty="0">
                <a:solidFill>
                  <a:srgbClr val="0070C0"/>
                </a:solidFill>
              </a:rPr>
              <a:t>Poor-performing</a:t>
            </a:r>
            <a:endParaRPr lang="en-US" sz="1600" b="1" baseline="-25000" dirty="0">
              <a:solidFill>
                <a:srgbClr val="0070C0"/>
              </a:solidFill>
            </a:endParaRPr>
          </a:p>
        </p:txBody>
      </p:sp>
      <p:sp>
        <p:nvSpPr>
          <p:cNvPr id="21" name="TextBox 20">
            <a:extLst>
              <a:ext uri="{FF2B5EF4-FFF2-40B4-BE49-F238E27FC236}">
                <a16:creationId xmlns:a16="http://schemas.microsoft.com/office/drawing/2014/main" id="{D1092B0C-342C-4ADB-95BB-7AB840475EA7}"/>
              </a:ext>
            </a:extLst>
          </p:cNvPr>
          <p:cNvSpPr txBox="1"/>
          <p:nvPr/>
        </p:nvSpPr>
        <p:spPr>
          <a:xfrm>
            <a:off x="2131231" y="1647826"/>
            <a:ext cx="2443138" cy="338554"/>
          </a:xfrm>
          <a:prstGeom prst="rect">
            <a:avLst/>
          </a:prstGeom>
          <a:noFill/>
        </p:spPr>
        <p:txBody>
          <a:bodyPr wrap="square" rtlCol="0">
            <a:spAutoFit/>
          </a:bodyPr>
          <a:lstStyle/>
          <a:p>
            <a:pPr algn="ctr"/>
            <a:r>
              <a:rPr lang="en-US" sz="1600" b="1" dirty="0">
                <a:solidFill>
                  <a:srgbClr val="0070C0"/>
                </a:solidFill>
              </a:rPr>
              <a:t>Replication-sensitive</a:t>
            </a:r>
            <a:endParaRPr lang="en-US" sz="1600" b="1" baseline="-25000" dirty="0">
              <a:solidFill>
                <a:srgbClr val="0070C0"/>
              </a:solidFill>
            </a:endParaRPr>
          </a:p>
        </p:txBody>
      </p:sp>
      <p:sp>
        <p:nvSpPr>
          <p:cNvPr id="25" name="TextBox 24">
            <a:extLst>
              <a:ext uri="{FF2B5EF4-FFF2-40B4-BE49-F238E27FC236}">
                <a16:creationId xmlns:a16="http://schemas.microsoft.com/office/drawing/2014/main" id="{36E88E11-BB22-4CA6-96E6-537A85928260}"/>
              </a:ext>
            </a:extLst>
          </p:cNvPr>
          <p:cNvSpPr txBox="1"/>
          <p:nvPr/>
        </p:nvSpPr>
        <p:spPr>
          <a:xfrm>
            <a:off x="4658570" y="1895773"/>
            <a:ext cx="300083" cy="215444"/>
          </a:xfrm>
          <a:prstGeom prst="rect">
            <a:avLst/>
          </a:prstGeom>
          <a:noFill/>
        </p:spPr>
        <p:txBody>
          <a:bodyPr wrap="none" rtlCol="0">
            <a:spAutoFit/>
          </a:bodyPr>
          <a:lstStyle/>
          <a:p>
            <a:pPr algn="ctr"/>
            <a:r>
              <a:rPr lang="en-US" sz="800" b="1" dirty="0">
                <a:latin typeface="Arial" panose="020B0604020202020204" pitchFamily="34" charset="0"/>
                <a:cs typeface="Arial" panose="020B0604020202020204" pitchFamily="34" charset="0"/>
              </a:rPr>
              <a:t>8x</a:t>
            </a:r>
            <a:endParaRPr lang="en-US" sz="2000" b="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C770DBD9-80FB-4E7A-A223-0A8B9996B67C}"/>
              </a:ext>
            </a:extLst>
          </p:cNvPr>
          <p:cNvSpPr txBox="1"/>
          <p:nvPr/>
        </p:nvSpPr>
        <p:spPr>
          <a:xfrm>
            <a:off x="5351595" y="1895773"/>
            <a:ext cx="300083" cy="215444"/>
          </a:xfrm>
          <a:prstGeom prst="rect">
            <a:avLst/>
          </a:prstGeom>
          <a:noFill/>
        </p:spPr>
        <p:txBody>
          <a:bodyPr wrap="none" rtlCol="0">
            <a:spAutoFit/>
          </a:bodyPr>
          <a:lstStyle/>
          <a:p>
            <a:pPr algn="ctr"/>
            <a:r>
              <a:rPr lang="en-US" sz="800" b="1" dirty="0">
                <a:latin typeface="Arial" panose="020B0604020202020204" pitchFamily="34" charset="0"/>
                <a:cs typeface="Arial" panose="020B0604020202020204" pitchFamily="34" charset="0"/>
              </a:rPr>
              <a:t>5x</a:t>
            </a:r>
            <a:endParaRPr lang="en-US" sz="2000" b="1" dirty="0">
              <a:latin typeface="Arial" panose="020B0604020202020204" pitchFamily="34" charset="0"/>
              <a:cs typeface="Arial" panose="020B0604020202020204" pitchFamily="34" charset="0"/>
            </a:endParaRPr>
          </a:p>
        </p:txBody>
      </p:sp>
      <p:sp>
        <p:nvSpPr>
          <p:cNvPr id="29" name="Rectangle: Rounded Corners 28">
            <a:extLst>
              <a:ext uri="{FF2B5EF4-FFF2-40B4-BE49-F238E27FC236}">
                <a16:creationId xmlns:a16="http://schemas.microsoft.com/office/drawing/2014/main" id="{92B7C6A3-CDE6-4B00-B1E2-61BCF317A8CE}"/>
              </a:ext>
            </a:extLst>
          </p:cNvPr>
          <p:cNvSpPr/>
          <p:nvPr/>
        </p:nvSpPr>
        <p:spPr>
          <a:xfrm>
            <a:off x="5795655" y="2701925"/>
            <a:ext cx="128895" cy="5941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1">
            <a:extLst>
              <a:ext uri="{FF2B5EF4-FFF2-40B4-BE49-F238E27FC236}">
                <a16:creationId xmlns:a16="http://schemas.microsoft.com/office/drawing/2014/main" id="{5CFF8A17-1F76-41BC-B50B-E35F82F08FAC}"/>
              </a:ext>
            </a:extLst>
          </p:cNvPr>
          <p:cNvSpPr txBox="1"/>
          <p:nvPr/>
        </p:nvSpPr>
        <p:spPr>
          <a:xfrm>
            <a:off x="5476236" y="2400713"/>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b="1" dirty="0">
                <a:solidFill>
                  <a:srgbClr val="00B050"/>
                </a:solidFill>
                <a:latin typeface="Arial" panose="020B0604020202020204" pitchFamily="34" charset="0"/>
                <a:cs typeface="Arial" panose="020B0604020202020204" pitchFamily="34" charset="0"/>
              </a:rPr>
              <a:t>75%</a:t>
            </a:r>
          </a:p>
        </p:txBody>
      </p:sp>
      <p:sp>
        <p:nvSpPr>
          <p:cNvPr id="26" name="Rectangle: Rounded Corners 25">
            <a:extLst>
              <a:ext uri="{FF2B5EF4-FFF2-40B4-BE49-F238E27FC236}">
                <a16:creationId xmlns:a16="http://schemas.microsoft.com/office/drawing/2014/main" id="{B96F4C56-98CE-497F-8B57-902DD6F826AF}"/>
              </a:ext>
            </a:extLst>
          </p:cNvPr>
          <p:cNvSpPr/>
          <p:nvPr/>
        </p:nvSpPr>
        <p:spPr>
          <a:xfrm>
            <a:off x="9558131" y="3803650"/>
            <a:ext cx="353966" cy="3079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TextBox 17">
            <a:extLst>
              <a:ext uri="{FF2B5EF4-FFF2-40B4-BE49-F238E27FC236}">
                <a16:creationId xmlns:a16="http://schemas.microsoft.com/office/drawing/2014/main" id="{23DD2D66-9C53-4707-93F1-DD1400F5D4D2}"/>
              </a:ext>
            </a:extLst>
          </p:cNvPr>
          <p:cNvSpPr txBox="1"/>
          <p:nvPr/>
        </p:nvSpPr>
        <p:spPr>
          <a:xfrm>
            <a:off x="8141826" y="446394"/>
            <a:ext cx="3676006" cy="461665"/>
          </a:xfrm>
          <a:prstGeom prst="rect">
            <a:avLst/>
          </a:prstGeom>
          <a:noFill/>
        </p:spPr>
        <p:txBody>
          <a:bodyPr wrap="none" rtlCol="0">
            <a:spAutoFit/>
          </a:bodyPr>
          <a:lstStyle/>
          <a:p>
            <a:pPr algn="ctr"/>
            <a:r>
              <a:rPr lang="en-US" sz="2400" dirty="0">
                <a:solidFill>
                  <a:srgbClr val="00B050"/>
                </a:solidFill>
              </a:rPr>
              <a:t>More results in the paper!</a:t>
            </a:r>
          </a:p>
        </p:txBody>
      </p:sp>
    </p:spTree>
    <p:extLst>
      <p:ext uri="{BB962C8B-B14F-4D97-AF65-F5344CB8AC3E}">
        <p14:creationId xmlns:p14="http://schemas.microsoft.com/office/powerpoint/2010/main" val="396432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19" grpId="0">
        <p:bldAsOne/>
      </p:bldGraphic>
      <p:bldGraphic spid="23" grpId="0">
        <p:bldAsOne/>
      </p:bldGraphic>
      <p:bldP spid="6" grpId="0" animBg="1"/>
      <p:bldP spid="20" grpId="0"/>
      <p:bldP spid="21" grpId="0"/>
      <p:bldP spid="25" grpId="0"/>
      <p:bldP spid="27" grpId="0"/>
      <p:bldP spid="29" grpId="0" animBg="1"/>
      <p:bldP spid="30" grpId="0"/>
      <p:bldP spid="26"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rmAutofit fontScale="92500" lnSpcReduction="10000"/>
          </a:bodyPr>
          <a:lstStyle/>
          <a:p>
            <a:r>
              <a:rPr lang="en-US" sz="2400" b="1" u="sng" dirty="0"/>
              <a:t>Observe</a:t>
            </a:r>
            <a:r>
              <a:rPr lang="en-US" sz="2400" dirty="0"/>
              <a:t> an opportunity for </a:t>
            </a:r>
            <a:r>
              <a:rPr lang="en-US" sz="2400" dirty="0">
                <a:solidFill>
                  <a:srgbClr val="00B050"/>
                </a:solidFill>
              </a:rPr>
              <a:t>decoupled L1 caches</a:t>
            </a:r>
            <a:r>
              <a:rPr lang="en-US" sz="2400" dirty="0"/>
              <a:t> in GPUs to break the tight coupling between the GPU cores and the L1 caches</a:t>
            </a:r>
          </a:p>
          <a:p>
            <a:pPr lvl="1"/>
            <a:r>
              <a:rPr lang="en-US" sz="2100" dirty="0"/>
              <a:t>Reduce data replication across the L1 caches</a:t>
            </a:r>
          </a:p>
          <a:p>
            <a:pPr lvl="1"/>
            <a:r>
              <a:rPr lang="en-US" sz="2100" dirty="0"/>
              <a:t>Improve L1 bandwidth utilization</a:t>
            </a:r>
          </a:p>
          <a:p>
            <a:endParaRPr lang="en-US" sz="2400" b="1" u="sng" dirty="0"/>
          </a:p>
          <a:p>
            <a:r>
              <a:rPr lang="en-US" sz="2400" dirty="0"/>
              <a:t>Achieved through the following:</a:t>
            </a:r>
          </a:p>
          <a:p>
            <a:pPr lvl="1"/>
            <a:r>
              <a:rPr lang="en-US" sz="2000" dirty="0">
                <a:solidFill>
                  <a:srgbClr val="00B050"/>
                </a:solidFill>
              </a:rPr>
              <a:t>Aggregated DC-L1 caches</a:t>
            </a:r>
            <a:r>
              <a:rPr lang="en-US" sz="2000" dirty="0"/>
              <a:t> to improve the L1 bandwidth utilization </a:t>
            </a:r>
          </a:p>
          <a:p>
            <a:pPr lvl="1"/>
            <a:r>
              <a:rPr lang="en-US" sz="2000" dirty="0">
                <a:solidFill>
                  <a:srgbClr val="00B050"/>
                </a:solidFill>
              </a:rPr>
              <a:t>Clustered Shared DC-L1 caches</a:t>
            </a:r>
            <a:r>
              <a:rPr lang="en-US" sz="2000" dirty="0"/>
              <a:t> to limit data replication</a:t>
            </a:r>
          </a:p>
          <a:p>
            <a:endParaRPr lang="en-US" sz="2400" b="1" u="sng" dirty="0"/>
          </a:p>
          <a:p>
            <a:r>
              <a:rPr lang="en-US" sz="2400" b="1" u="sng" dirty="0"/>
              <a:t>Results</a:t>
            </a:r>
          </a:p>
          <a:p>
            <a:pPr lvl="1"/>
            <a:r>
              <a:rPr lang="en-US" sz="2000" dirty="0"/>
              <a:t>75% IPC improvement for the replication-sensitive applications</a:t>
            </a:r>
          </a:p>
          <a:p>
            <a:pPr lvl="1"/>
            <a:r>
              <a:rPr lang="en-US" sz="2000" dirty="0"/>
              <a:t>5% IPC degradation for the poor-performing replication-insensitive applications</a:t>
            </a:r>
          </a:p>
          <a:p>
            <a:pPr lvl="1"/>
            <a:r>
              <a:rPr lang="en-US" sz="2000" dirty="0"/>
              <a:t>50% </a:t>
            </a:r>
            <a:r>
              <a:rPr lang="en-US" sz="2000" dirty="0" err="1"/>
              <a:t>NoC</a:t>
            </a:r>
            <a:r>
              <a:rPr lang="en-US" sz="2000" dirty="0"/>
              <a:t> area reduction because of the hierarchical design  </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23</a:t>
            </a:fld>
            <a:endParaRPr lang="en-US" dirty="0"/>
          </a:p>
        </p:txBody>
      </p:sp>
    </p:spTree>
    <p:extLst>
      <p:ext uri="{BB962C8B-B14F-4D97-AF65-F5344CB8AC3E}">
        <p14:creationId xmlns:p14="http://schemas.microsoft.com/office/powerpoint/2010/main" val="3010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Disclaimer &amp; Attribution</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Autofit/>
          </a:bodyPr>
          <a:lstStyle/>
          <a:p>
            <a:pPr marL="0" indent="0" defTabSz="652463">
              <a:buNone/>
              <a:defRPr/>
            </a:pPr>
            <a:r>
              <a:rPr lang="en-US" sz="1400" dirty="0"/>
              <a:t>The information presented in this document is for informational purposes only and may contain technical inaccuracies, omissions and typographical errors.</a:t>
            </a:r>
            <a:br>
              <a:rPr lang="en-US" sz="1400" dirty="0"/>
            </a:br>
            <a:endParaRPr lang="en-US" sz="1400" dirty="0"/>
          </a:p>
          <a:p>
            <a:pPr marL="0" indent="0" defTabSz="652463">
              <a:buNone/>
              <a:defRPr/>
            </a:pPr>
            <a:r>
              <a:rPr lang="en-US" sz="14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400" dirty="0"/>
            </a:br>
            <a:endParaRPr lang="en-US" sz="1400" dirty="0"/>
          </a:p>
          <a:p>
            <a:pPr marL="0" indent="0" defTabSz="652463">
              <a:buNone/>
              <a:defRPr/>
            </a:pPr>
            <a:r>
              <a:rPr lang="en-US" sz="1400" dirty="0"/>
              <a:t>AMD MAKES NO REPRESENTATIONS OR WARRANTIES WITH RESPECT TO THE CONTENTS HEREOF AND ASSUMES NO RESPONSIBILITY FOR ANY INACCURACIES, ERRORS OR OMISSIONS THAT MAY APPEAR IN THIS INFORMATION.</a:t>
            </a:r>
            <a:br>
              <a:rPr lang="en-US" sz="1400" dirty="0"/>
            </a:br>
            <a:endParaRPr lang="en-US" sz="1400" dirty="0"/>
          </a:p>
          <a:p>
            <a:pPr marL="0" indent="0" defTabSz="652463">
              <a:buNone/>
              <a:defRPr/>
            </a:pPr>
            <a:r>
              <a:rPr lang="en-US" sz="14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buNone/>
              <a:defRPr/>
            </a:pPr>
            <a:endParaRPr lang="en-US" sz="1400" b="1" u="sng" dirty="0"/>
          </a:p>
          <a:p>
            <a:pPr marL="0" indent="0" algn="just" defTabSz="652463">
              <a:buNone/>
              <a:defRPr/>
            </a:pPr>
            <a:r>
              <a:rPr lang="en-US" sz="1400" b="1" u="sng" dirty="0"/>
              <a:t>ATTRIBUTION</a:t>
            </a:r>
          </a:p>
          <a:p>
            <a:pPr marL="0" indent="0">
              <a:buNone/>
            </a:pPr>
            <a:r>
              <a:rPr lang="en-US" sz="1400" dirty="0"/>
              <a:t>© 2021 Advanced Micro Devices, Inc. All rights reserved. AMD, the AMD Arrow logo</a:t>
            </a:r>
            <a:r>
              <a:rPr lang="en-CA" sz="1400" dirty="0"/>
              <a:t> </a:t>
            </a:r>
            <a:r>
              <a:rPr lang="en-US" sz="1400" dirty="0"/>
              <a:t>and combinations thereof are trademarks of Advanced Micro Devices, Inc. in the United States and/or other jurisdictions. Other names are for informational purposes only and may be trademarks of their respective owners.</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24</a:t>
            </a:fld>
            <a:endParaRPr lang="en-US" dirty="0"/>
          </a:p>
        </p:txBody>
      </p:sp>
    </p:spTree>
    <p:extLst>
      <p:ext uri="{BB962C8B-B14F-4D97-AF65-F5344CB8AC3E}">
        <p14:creationId xmlns:p14="http://schemas.microsoft.com/office/powerpoint/2010/main" val="5923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4FE79C-CE4E-47B1-975F-F5B453FF0974}"/>
              </a:ext>
            </a:extLst>
          </p:cNvPr>
          <p:cNvSpPr txBox="1"/>
          <p:nvPr/>
        </p:nvSpPr>
        <p:spPr>
          <a:xfrm>
            <a:off x="0" y="0"/>
            <a:ext cx="12192000" cy="584775"/>
          </a:xfrm>
          <a:prstGeom prst="rect">
            <a:avLst/>
          </a:prstGeom>
          <a:noFill/>
        </p:spPr>
        <p:txBody>
          <a:bodyPr wrap="square" rtlCol="0">
            <a:spAutoFit/>
          </a:bodyPr>
          <a:lstStyle/>
          <a:p>
            <a:r>
              <a:rPr lang="en-US" sz="1600" b="1" dirty="0">
                <a:solidFill>
                  <a:schemeClr val="bg1"/>
                </a:solidFill>
              </a:rPr>
              <a:t>* We acknowledge the support of the National Science Foundation (NSF) CAREER award #1750667.</a:t>
            </a:r>
          </a:p>
          <a:p>
            <a:r>
              <a:rPr lang="en-US" sz="1600" b="1" dirty="0">
                <a:solidFill>
                  <a:schemeClr val="bg1"/>
                </a:solidFill>
              </a:rPr>
              <a:t>* This presentation and recording belong to the authors. No distribution is allowed without the authors' permission.</a:t>
            </a:r>
          </a:p>
        </p:txBody>
      </p:sp>
      <p:sp>
        <p:nvSpPr>
          <p:cNvPr id="10" name="Subtitle 2">
            <a:extLst>
              <a:ext uri="{FF2B5EF4-FFF2-40B4-BE49-F238E27FC236}">
                <a16:creationId xmlns:a16="http://schemas.microsoft.com/office/drawing/2014/main" id="{42516AAF-0ADF-4CA8-9BFB-C2EFABDB4C6B}"/>
              </a:ext>
            </a:extLst>
          </p:cNvPr>
          <p:cNvSpPr txBox="1">
            <a:spLocks/>
          </p:cNvSpPr>
          <p:nvPr/>
        </p:nvSpPr>
        <p:spPr>
          <a:xfrm>
            <a:off x="3159034" y="4882103"/>
            <a:ext cx="5873932" cy="1775872"/>
          </a:xfrm>
          <a:prstGeom prst="rect">
            <a:avLst/>
          </a:prstGeom>
        </p:spPr>
        <p:txBody>
          <a:bodyPr vert="horz" lIns="91440" tIns="45720" rIns="91440" bIns="45720" rtlCol="0" anchor="ctr">
            <a:noAutofit/>
          </a:bodyPr>
          <a:lstStyle>
            <a:lvl1pPr marL="0" indent="0" algn="ctr" defTabSz="609585" rtl="0" eaLnBrk="1" latinLnBrk="0" hangingPunct="1">
              <a:spcBef>
                <a:spcPct val="20000"/>
              </a:spcBef>
              <a:buFont typeface="Arial"/>
              <a:buNone/>
              <a:defRPr sz="2400" kern="1200">
                <a:solidFill>
                  <a:schemeClr val="tx1"/>
                </a:solidFill>
                <a:latin typeface="Arial"/>
                <a:ea typeface="+mn-ea"/>
                <a:cs typeface="Arial"/>
              </a:defRPr>
            </a:lvl1pPr>
            <a:lvl2pPr marL="457200" indent="0" algn="ctr" defTabSz="609585" rtl="0" eaLnBrk="1" latinLnBrk="0" hangingPunct="1">
              <a:spcBef>
                <a:spcPct val="20000"/>
              </a:spcBef>
              <a:buFont typeface="Arial"/>
              <a:buNone/>
              <a:defRPr sz="2000" kern="1200">
                <a:solidFill>
                  <a:schemeClr val="tx1"/>
                </a:solidFill>
                <a:latin typeface="Arial"/>
                <a:ea typeface="+mn-ea"/>
                <a:cs typeface="Arial"/>
              </a:defRPr>
            </a:lvl2pPr>
            <a:lvl3pPr marL="914400" indent="0" algn="ctr" defTabSz="609585" rtl="0" eaLnBrk="1" latinLnBrk="0" hangingPunct="1">
              <a:spcBef>
                <a:spcPct val="20000"/>
              </a:spcBef>
              <a:buFont typeface="Arial"/>
              <a:buNone/>
              <a:defRPr sz="1800" kern="1200">
                <a:solidFill>
                  <a:schemeClr val="tx1"/>
                </a:solidFill>
                <a:latin typeface="Arial"/>
                <a:ea typeface="+mn-ea"/>
                <a:cs typeface="Arial"/>
              </a:defRPr>
            </a:lvl3pPr>
            <a:lvl4pPr marL="1371600" indent="0" algn="ctr" defTabSz="609585" rtl="0" eaLnBrk="1" latinLnBrk="0" hangingPunct="1">
              <a:spcBef>
                <a:spcPct val="20000"/>
              </a:spcBef>
              <a:buFont typeface="Arial"/>
              <a:buNone/>
              <a:defRPr sz="1600" kern="1200">
                <a:solidFill>
                  <a:schemeClr val="tx1"/>
                </a:solidFill>
                <a:latin typeface="Arial"/>
                <a:ea typeface="+mn-ea"/>
                <a:cs typeface="Arial"/>
              </a:defRPr>
            </a:lvl4pPr>
            <a:lvl5pPr marL="1828800" indent="0" algn="ctr" defTabSz="609585" rtl="0" eaLnBrk="1" latinLnBrk="0" hangingPunct="1">
              <a:spcBef>
                <a:spcPct val="20000"/>
              </a:spcBef>
              <a:buFont typeface="Arial"/>
              <a:buNone/>
              <a:defRPr sz="1600" kern="1200">
                <a:solidFill>
                  <a:schemeClr val="tx1"/>
                </a:solidFill>
                <a:latin typeface="Arial"/>
                <a:ea typeface="+mn-ea"/>
                <a:cs typeface="Arial"/>
              </a:defRPr>
            </a:lvl5pPr>
            <a:lvl6pPr marL="2286000"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Mohamed Assem Ibrahim</a:t>
            </a:r>
          </a:p>
          <a:p>
            <a:r>
              <a:rPr lang="en-US" sz="2800" dirty="0">
                <a:latin typeface="Arial" panose="020B0604020202020204" pitchFamily="34" charset="0"/>
                <a:cs typeface="Arial" panose="020B0604020202020204" pitchFamily="34" charset="0"/>
                <a:hlinkClick r:id="rId3"/>
              </a:rPr>
              <a:t>maibrahim@email.wm.edu</a:t>
            </a:r>
          </a:p>
          <a:p>
            <a:r>
              <a:rPr lang="en-US" sz="2800" dirty="0">
                <a:latin typeface="Arial" panose="020B0604020202020204" pitchFamily="34" charset="0"/>
                <a:cs typeface="Arial" panose="020B0604020202020204" pitchFamily="34" charset="0"/>
                <a:hlinkClick r:id="rId3"/>
              </a:rPr>
              <a:t>https://massemibrahim.github.io/</a:t>
            </a:r>
            <a:endParaRPr lang="en-US" sz="2800" dirty="0">
              <a:latin typeface="Arial" panose="020B0604020202020204" pitchFamily="34" charset="0"/>
              <a:cs typeface="Arial" panose="020B0604020202020204" pitchFamily="34" charset="0"/>
            </a:endParaRPr>
          </a:p>
        </p:txBody>
      </p:sp>
      <p:sp>
        <p:nvSpPr>
          <p:cNvPr id="12" name="Title 8">
            <a:extLst>
              <a:ext uri="{FF2B5EF4-FFF2-40B4-BE49-F238E27FC236}">
                <a16:creationId xmlns:a16="http://schemas.microsoft.com/office/drawing/2014/main" id="{E9DAEEAF-E698-4D40-9A5B-52A34ADB95B0}"/>
              </a:ext>
            </a:extLst>
          </p:cNvPr>
          <p:cNvSpPr txBox="1">
            <a:spLocks/>
          </p:cNvSpPr>
          <p:nvPr/>
        </p:nvSpPr>
        <p:spPr>
          <a:xfrm>
            <a:off x="1524000" y="1171575"/>
            <a:ext cx="9144000" cy="3143133"/>
          </a:xfrm>
          <a:prstGeom prst="rect">
            <a:avLst/>
          </a:prstGeom>
        </p:spPr>
        <p:txBody>
          <a:bodyPr vert="horz" lIns="91440" tIns="45720" rIns="91440" bIns="45720" rtlCol="0" anchor="ctr">
            <a:normAutofit fontScale="90000" lnSpcReduction="10000"/>
          </a:bodyPr>
          <a:lstStyle>
            <a:lvl1pPr algn="ctr" defTabSz="609585" rtl="0" eaLnBrk="1" latinLnBrk="0" hangingPunct="1">
              <a:spcBef>
                <a:spcPct val="0"/>
              </a:spcBef>
              <a:buNone/>
              <a:defRPr sz="6000" kern="1200">
                <a:solidFill>
                  <a:schemeClr val="tx2"/>
                </a:solidFill>
                <a:latin typeface="Arial"/>
                <a:ea typeface="+mj-ea"/>
                <a:cs typeface="Arial"/>
              </a:defRPr>
            </a:lvl1pPr>
          </a:lstStyle>
          <a:p>
            <a:r>
              <a:rPr lang="en-US" sz="8000" b="1" dirty="0"/>
              <a:t>Thank You!</a:t>
            </a:r>
            <a:br>
              <a:rPr lang="en-US" sz="8000" b="1" dirty="0"/>
            </a:br>
            <a:br>
              <a:rPr lang="en-US" sz="8000" b="1" dirty="0"/>
            </a:br>
            <a:r>
              <a:rPr lang="en-US" sz="8000" b="1" dirty="0"/>
              <a:t>Questions?</a:t>
            </a:r>
          </a:p>
        </p:txBody>
      </p:sp>
    </p:spTree>
    <p:extLst>
      <p:ext uri="{BB962C8B-B14F-4D97-AF65-F5344CB8AC3E}">
        <p14:creationId xmlns:p14="http://schemas.microsoft.com/office/powerpoint/2010/main" val="316039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30C41ED8-570D-47DD-A086-63774905CAC6}"/>
              </a:ext>
            </a:extLst>
          </p:cNvPr>
          <p:cNvSpPr/>
          <p:nvPr/>
        </p:nvSpPr>
        <p:spPr>
          <a:xfrm>
            <a:off x="74482" y="5102687"/>
            <a:ext cx="3244686" cy="129133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rPr>
              <a:t>1  L1 bandwidth is underutilized </a:t>
            </a:r>
          </a:p>
          <a:p>
            <a:pPr algn="ctr"/>
            <a:r>
              <a:rPr lang="en-US" sz="2000" b="1" dirty="0">
                <a:solidFill>
                  <a:srgbClr val="C00000"/>
                </a:solidFill>
              </a:rPr>
              <a:t>&amp; L2 bandwidth is a bottleneck!</a:t>
            </a:r>
          </a:p>
        </p:txBody>
      </p:sp>
      <p:sp>
        <p:nvSpPr>
          <p:cNvPr id="18" name="Cloud 17">
            <a:extLst>
              <a:ext uri="{FF2B5EF4-FFF2-40B4-BE49-F238E27FC236}">
                <a16:creationId xmlns:a16="http://schemas.microsoft.com/office/drawing/2014/main" id="{5C3961A5-45D0-4079-A3C5-9190BDB94F93}"/>
              </a:ext>
            </a:extLst>
          </p:cNvPr>
          <p:cNvSpPr/>
          <p:nvPr/>
        </p:nvSpPr>
        <p:spPr>
          <a:xfrm>
            <a:off x="609600" y="3371435"/>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 (NoC)</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fontScale="90000"/>
          </a:bodyPr>
          <a:lstStyle/>
          <a:p>
            <a:r>
              <a:rPr lang="en-US" sz="4400" dirty="0"/>
              <a:t>State of GPU Computing</a:t>
            </a:r>
            <a:br>
              <a:rPr lang="en-US" dirty="0"/>
            </a:br>
            <a:r>
              <a:rPr lang="en-US" sz="3100" dirty="0"/>
              <a:t>Challenges with Large-Scale GPUs</a:t>
            </a:r>
            <a:endParaRPr lang="en-US" dirty="0"/>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3</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stCxn id="23" idx="2"/>
          </p:cNvCxnSpPr>
          <p:nvPr/>
        </p:nvCxnSpPr>
        <p:spPr>
          <a:xfrm>
            <a:off x="5653346"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806100"/>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806100"/>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806100"/>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806100"/>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806100"/>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806100"/>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806100"/>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806100"/>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806100"/>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736537"/>
            <a:ext cx="0" cy="811600"/>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888939"/>
            <a:ext cx="0"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888939"/>
            <a:ext cx="4384"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850723"/>
            <a:ext cx="4381" cy="697414"/>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3CDF832-3838-4E9D-834A-4107405F4122}"/>
              </a:ext>
            </a:extLst>
          </p:cNvPr>
          <p:cNvSpPr txBox="1"/>
          <p:nvPr/>
        </p:nvSpPr>
        <p:spPr>
          <a:xfrm>
            <a:off x="3334190" y="4762605"/>
            <a:ext cx="400110" cy="856642"/>
          </a:xfrm>
          <a:prstGeom prst="rect">
            <a:avLst/>
          </a:prstGeom>
          <a:noFill/>
        </p:spPr>
        <p:txBody>
          <a:bodyPr vert="vert270" wrap="square" rtlCol="0" anchor="ctr">
            <a:spAutoFit/>
          </a:bodyPr>
          <a:lstStyle/>
          <a:p>
            <a:pPr algn="ctr"/>
            <a:r>
              <a:rPr lang="en-US" sz="1400" b="1" dirty="0"/>
              <a:t>Reply</a:t>
            </a:r>
          </a:p>
        </p:txBody>
      </p:sp>
      <p:sp>
        <p:nvSpPr>
          <p:cNvPr id="92" name="TextBox 91">
            <a:extLst>
              <a:ext uri="{FF2B5EF4-FFF2-40B4-BE49-F238E27FC236}">
                <a16:creationId xmlns:a16="http://schemas.microsoft.com/office/drawing/2014/main" id="{C783331F-CDB5-4902-B369-6248C148DA14}"/>
              </a:ext>
            </a:extLst>
          </p:cNvPr>
          <p:cNvSpPr txBox="1"/>
          <p:nvPr/>
        </p:nvSpPr>
        <p:spPr>
          <a:xfrm>
            <a:off x="2463455" y="1531156"/>
            <a:ext cx="7260706" cy="400110"/>
          </a:xfrm>
          <a:prstGeom prst="rect">
            <a:avLst/>
          </a:prstGeom>
          <a:noFill/>
        </p:spPr>
        <p:txBody>
          <a:bodyPr wrap="square" rtlCol="0" anchor="ctr">
            <a:spAutoFit/>
          </a:bodyPr>
          <a:lstStyle/>
          <a:p>
            <a:pPr algn="ctr"/>
            <a:r>
              <a:rPr lang="en-US" sz="2000" b="1" dirty="0">
                <a:solidFill>
                  <a:srgbClr val="C00000"/>
                </a:solidFill>
              </a:rPr>
              <a:t>2  Replication of data (cache line) across L1 caches</a:t>
            </a:r>
          </a:p>
        </p:txBody>
      </p:sp>
      <p:sp>
        <p:nvSpPr>
          <p:cNvPr id="47" name="Rectangle 46">
            <a:extLst>
              <a:ext uri="{FF2B5EF4-FFF2-40B4-BE49-F238E27FC236}">
                <a16:creationId xmlns:a16="http://schemas.microsoft.com/office/drawing/2014/main" id="{C079EF6E-94B7-4EDB-809B-9425A4E22837}"/>
              </a:ext>
            </a:extLst>
          </p:cNvPr>
          <p:cNvSpPr/>
          <p:nvPr/>
        </p:nvSpPr>
        <p:spPr>
          <a:xfrm>
            <a:off x="184511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82" name="TextBox 81">
            <a:extLst>
              <a:ext uri="{FF2B5EF4-FFF2-40B4-BE49-F238E27FC236}">
                <a16:creationId xmlns:a16="http://schemas.microsoft.com/office/drawing/2014/main" id="{38F89C15-1415-4D23-9078-5767D0B5B1D0}"/>
              </a:ext>
            </a:extLst>
          </p:cNvPr>
          <p:cNvSpPr txBox="1"/>
          <p:nvPr/>
        </p:nvSpPr>
        <p:spPr>
          <a:xfrm>
            <a:off x="690544" y="1556855"/>
            <a:ext cx="1072540" cy="523220"/>
          </a:xfrm>
          <a:prstGeom prst="rect">
            <a:avLst/>
          </a:prstGeom>
          <a:noFill/>
        </p:spPr>
        <p:txBody>
          <a:bodyPr vert="horz" wrap="square" rtlCol="0" anchor="ctr">
            <a:spAutoFit/>
          </a:bodyPr>
          <a:lstStyle/>
          <a:p>
            <a:pPr algn="ctr"/>
            <a:r>
              <a:rPr lang="en-US" sz="1400" b="1" dirty="0"/>
              <a:t>Private</a:t>
            </a:r>
          </a:p>
          <a:p>
            <a:pPr algn="ctr"/>
            <a:r>
              <a:rPr lang="en-US" sz="1400" b="1" dirty="0"/>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548137"/>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9" name="Oval 8">
            <a:extLst>
              <a:ext uri="{FF2B5EF4-FFF2-40B4-BE49-F238E27FC236}">
                <a16:creationId xmlns:a16="http://schemas.microsoft.com/office/drawing/2014/main" id="{CB581401-AF0F-4770-9B38-D72671290A98}"/>
              </a:ext>
            </a:extLst>
          </p:cNvPr>
          <p:cNvSpPr/>
          <p:nvPr/>
        </p:nvSpPr>
        <p:spPr>
          <a:xfrm>
            <a:off x="540284" y="5155142"/>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6D2E3CB5-50A2-466C-BEA2-D4C24AE9FBB5}"/>
              </a:ext>
            </a:extLst>
          </p:cNvPr>
          <p:cNvSpPr/>
          <p:nvPr/>
        </p:nvSpPr>
        <p:spPr>
          <a:xfrm>
            <a:off x="2923646" y="1597958"/>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82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50" fill="hold"/>
                                        <p:tgtEl>
                                          <p:spTgt spid="24"/>
                                        </p:tgtEl>
                                        <p:attrNameLst>
                                          <p:attrName>fillcolor</p:attrName>
                                        </p:attrNameLst>
                                      </p:cBhvr>
                                      <p:to>
                                        <a:srgbClr val="3399FF"/>
                                      </p:to>
                                    </p:animClr>
                                    <p:set>
                                      <p:cBhvr>
                                        <p:cTn id="109" dur="250" fill="hold"/>
                                        <p:tgtEl>
                                          <p:spTgt spid="24"/>
                                        </p:tgtEl>
                                        <p:attrNameLst>
                                          <p:attrName>fill.type</p:attrName>
                                        </p:attrNameLst>
                                      </p:cBhvr>
                                      <p:to>
                                        <p:strVal val="solid"/>
                                      </p:to>
                                    </p:set>
                                    <p:set>
                                      <p:cBhvr>
                                        <p:cTn id="110" dur="250" fill="hold"/>
                                        <p:tgtEl>
                                          <p:spTgt spid="24"/>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250" fill="hold"/>
                                        <p:tgtEl>
                                          <p:spTgt spid="38"/>
                                        </p:tgtEl>
                                        <p:attrNameLst>
                                          <p:attrName>fillcolor</p:attrName>
                                        </p:attrNameLst>
                                      </p:cBhvr>
                                      <p:to>
                                        <a:srgbClr val="3399FF"/>
                                      </p:to>
                                    </p:animClr>
                                    <p:set>
                                      <p:cBhvr>
                                        <p:cTn id="113" dur="250" fill="hold"/>
                                        <p:tgtEl>
                                          <p:spTgt spid="38"/>
                                        </p:tgtEl>
                                        <p:attrNameLst>
                                          <p:attrName>fill.type</p:attrName>
                                        </p:attrNameLst>
                                      </p:cBhvr>
                                      <p:to>
                                        <p:strVal val="solid"/>
                                      </p:to>
                                    </p:set>
                                    <p:set>
                                      <p:cBhvr>
                                        <p:cTn id="114" dur="250" fill="hold"/>
                                        <p:tgtEl>
                                          <p:spTgt spid="38"/>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250" fill="hold"/>
                                        <p:tgtEl>
                                          <p:spTgt spid="42"/>
                                        </p:tgtEl>
                                        <p:attrNameLst>
                                          <p:attrName>fillcolor</p:attrName>
                                        </p:attrNameLst>
                                      </p:cBhvr>
                                      <p:to>
                                        <a:srgbClr val="3399FF"/>
                                      </p:to>
                                    </p:animClr>
                                    <p:set>
                                      <p:cBhvr>
                                        <p:cTn id="117" dur="250" fill="hold"/>
                                        <p:tgtEl>
                                          <p:spTgt spid="42"/>
                                        </p:tgtEl>
                                        <p:attrNameLst>
                                          <p:attrName>fill.type</p:attrName>
                                        </p:attrNameLst>
                                      </p:cBhvr>
                                      <p:to>
                                        <p:strVal val="solid"/>
                                      </p:to>
                                    </p:set>
                                    <p:set>
                                      <p:cBhvr>
                                        <p:cTn id="118" dur="250" fill="hold"/>
                                        <p:tgtEl>
                                          <p:spTgt spid="42"/>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50"/>
                                        </p:tgtEl>
                                        <p:attrNameLst>
                                          <p:attrName>fillcolor</p:attrName>
                                        </p:attrNameLst>
                                      </p:cBhvr>
                                      <p:to>
                                        <a:srgbClr val="3399FF"/>
                                      </p:to>
                                    </p:animClr>
                                    <p:set>
                                      <p:cBhvr>
                                        <p:cTn id="121" dur="250" fill="hold"/>
                                        <p:tgtEl>
                                          <p:spTgt spid="50"/>
                                        </p:tgtEl>
                                        <p:attrNameLst>
                                          <p:attrName>fill.type</p:attrName>
                                        </p:attrNameLst>
                                      </p:cBhvr>
                                      <p:to>
                                        <p:strVal val="solid"/>
                                      </p:to>
                                    </p:set>
                                    <p:set>
                                      <p:cBhvr>
                                        <p:cTn id="122" dur="250" fill="hold"/>
                                        <p:tgtEl>
                                          <p:spTgt spid="50"/>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21"/>
                                        </p:tgtEl>
                                        <p:attrNameLst>
                                          <p:attrName>fillcolor</p:attrName>
                                        </p:attrNameLst>
                                      </p:cBhvr>
                                      <p:to>
                                        <a:srgbClr val="FFFF00"/>
                                      </p:to>
                                    </p:animClr>
                                    <p:set>
                                      <p:cBhvr>
                                        <p:cTn id="125" dur="250" fill="hold"/>
                                        <p:tgtEl>
                                          <p:spTgt spid="21"/>
                                        </p:tgtEl>
                                        <p:attrNameLst>
                                          <p:attrName>fill.type</p:attrName>
                                        </p:attrNameLst>
                                      </p:cBhvr>
                                      <p:to>
                                        <p:strVal val="solid"/>
                                      </p:to>
                                    </p:set>
                                    <p:set>
                                      <p:cBhvr>
                                        <p:cTn id="126" dur="250" fill="hold"/>
                                        <p:tgtEl>
                                          <p:spTgt spid="21"/>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7"/>
                                        </p:tgtEl>
                                        <p:attrNameLst>
                                          <p:attrName>fillcolor</p:attrName>
                                        </p:attrNameLst>
                                      </p:cBhvr>
                                      <p:to>
                                        <a:srgbClr val="FFFF00"/>
                                      </p:to>
                                    </p:animClr>
                                    <p:set>
                                      <p:cBhvr>
                                        <p:cTn id="129" dur="250" fill="hold"/>
                                        <p:tgtEl>
                                          <p:spTgt spid="7"/>
                                        </p:tgtEl>
                                        <p:attrNameLst>
                                          <p:attrName>fill.type</p:attrName>
                                        </p:attrNameLst>
                                      </p:cBhvr>
                                      <p:to>
                                        <p:strVal val="solid"/>
                                      </p:to>
                                    </p:set>
                                    <p:set>
                                      <p:cBhvr>
                                        <p:cTn id="130" dur="250" fill="hold"/>
                                        <p:tgtEl>
                                          <p:spTgt spid="7"/>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56"/>
                                        </p:tgtEl>
                                        <p:attrNameLst>
                                          <p:attrName>fillcolor</p:attrName>
                                        </p:attrNameLst>
                                      </p:cBhvr>
                                      <p:to>
                                        <a:srgbClr val="FFFF00"/>
                                      </p:to>
                                    </p:animClr>
                                    <p:set>
                                      <p:cBhvr>
                                        <p:cTn id="133" dur="250" fill="hold"/>
                                        <p:tgtEl>
                                          <p:spTgt spid="56"/>
                                        </p:tgtEl>
                                        <p:attrNameLst>
                                          <p:attrName>fill.type</p:attrName>
                                        </p:attrNameLst>
                                      </p:cBhvr>
                                      <p:to>
                                        <p:strVal val="solid"/>
                                      </p:to>
                                    </p:set>
                                    <p:set>
                                      <p:cBhvr>
                                        <p:cTn id="134" dur="250" fill="hold"/>
                                        <p:tgtEl>
                                          <p:spTgt spid="56"/>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144"/>
                                        </p:tgtEl>
                                        <p:attrNameLst>
                                          <p:attrName>fillcolor</p:attrName>
                                        </p:attrNameLst>
                                      </p:cBhvr>
                                      <p:to>
                                        <a:srgbClr val="FFFF00"/>
                                      </p:to>
                                    </p:animClr>
                                    <p:set>
                                      <p:cBhvr>
                                        <p:cTn id="137" dur="250" fill="hold"/>
                                        <p:tgtEl>
                                          <p:spTgt spid="144"/>
                                        </p:tgtEl>
                                        <p:attrNameLst>
                                          <p:attrName>fill.type</p:attrName>
                                        </p:attrNameLst>
                                      </p:cBhvr>
                                      <p:to>
                                        <p:strVal val="solid"/>
                                      </p:to>
                                    </p:set>
                                    <p:set>
                                      <p:cBhvr>
                                        <p:cTn id="138" dur="250" fill="hold"/>
                                        <p:tgtEl>
                                          <p:spTgt spid="144"/>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3"/>
                                        </p:tgtEl>
                                        <p:attrNameLst>
                                          <p:attrName>fillcolor</p:attrName>
                                        </p:attrNameLst>
                                      </p:cBhvr>
                                      <p:to>
                                        <a:srgbClr val="00CC66"/>
                                      </p:to>
                                    </p:animClr>
                                    <p:set>
                                      <p:cBhvr>
                                        <p:cTn id="141" dur="250" fill="hold"/>
                                        <p:tgtEl>
                                          <p:spTgt spid="53"/>
                                        </p:tgtEl>
                                        <p:attrNameLst>
                                          <p:attrName>fill.type</p:attrName>
                                        </p:attrNameLst>
                                      </p:cBhvr>
                                      <p:to>
                                        <p:strVal val="solid"/>
                                      </p:to>
                                    </p:set>
                                    <p:set>
                                      <p:cBhvr>
                                        <p:cTn id="142" dur="250" fill="hold"/>
                                        <p:tgtEl>
                                          <p:spTgt spid="53"/>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1"/>
                                        </p:tgtEl>
                                        <p:attrNameLst>
                                          <p:attrName>fillcolor</p:attrName>
                                        </p:attrNameLst>
                                      </p:cBhvr>
                                      <p:to>
                                        <a:srgbClr val="00CC66"/>
                                      </p:to>
                                    </p:animClr>
                                    <p:set>
                                      <p:cBhvr>
                                        <p:cTn id="145" dur="250" fill="hold"/>
                                        <p:tgtEl>
                                          <p:spTgt spid="141"/>
                                        </p:tgtEl>
                                        <p:attrNameLst>
                                          <p:attrName>fill.type</p:attrName>
                                        </p:attrNameLst>
                                      </p:cBhvr>
                                      <p:to>
                                        <p:strVal val="solid"/>
                                      </p:to>
                                    </p:set>
                                    <p:set>
                                      <p:cBhvr>
                                        <p:cTn id="146" dur="250" fill="hold"/>
                                        <p:tgtEl>
                                          <p:spTgt spid="141"/>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27"/>
                                        </p:tgtEl>
                                        <p:attrNameLst>
                                          <p:attrName>fillcolor</p:attrName>
                                        </p:attrNameLst>
                                      </p:cBhvr>
                                      <p:to>
                                        <a:srgbClr val="CC99FF"/>
                                      </p:to>
                                    </p:animClr>
                                    <p:set>
                                      <p:cBhvr>
                                        <p:cTn id="149" dur="250" fill="hold"/>
                                        <p:tgtEl>
                                          <p:spTgt spid="27"/>
                                        </p:tgtEl>
                                        <p:attrNameLst>
                                          <p:attrName>fill.type</p:attrName>
                                        </p:attrNameLst>
                                      </p:cBhvr>
                                      <p:to>
                                        <p:strVal val="solid"/>
                                      </p:to>
                                    </p:set>
                                    <p:set>
                                      <p:cBhvr>
                                        <p:cTn id="150" dur="250" fill="hold"/>
                                        <p:tgtEl>
                                          <p:spTgt spid="27"/>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9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66" grpId="0"/>
      <p:bldP spid="92" grpId="0"/>
      <p:bldP spid="47" grpId="0" animBg="1"/>
      <p:bldP spid="50" grpId="0" animBg="1"/>
      <p:bldP spid="82" grpId="0"/>
      <p:bldP spid="9" grpId="0" animBg="1"/>
      <p:bldP spid="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3F4B-8393-40E6-A19E-56CEB13D2DC5}"/>
              </a:ext>
            </a:extLst>
          </p:cNvPr>
          <p:cNvSpPr>
            <a:spLocks noGrp="1"/>
          </p:cNvSpPr>
          <p:nvPr>
            <p:ph type="title"/>
          </p:nvPr>
        </p:nvSpPr>
        <p:spPr/>
        <p:txBody>
          <a:bodyPr/>
          <a:lstStyle/>
          <a:p>
            <a:r>
              <a:rPr lang="en-US" dirty="0"/>
              <a:t>Let's Bake Cookies!</a:t>
            </a:r>
          </a:p>
        </p:txBody>
      </p:sp>
      <p:sp>
        <p:nvSpPr>
          <p:cNvPr id="5" name="Slide Number Placeholder 4">
            <a:extLst>
              <a:ext uri="{FF2B5EF4-FFF2-40B4-BE49-F238E27FC236}">
                <a16:creationId xmlns:a16="http://schemas.microsoft.com/office/drawing/2014/main" id="{68BFDBD3-2515-4B03-B628-B51E834C0305}"/>
              </a:ext>
            </a:extLst>
          </p:cNvPr>
          <p:cNvSpPr>
            <a:spLocks noGrp="1"/>
          </p:cNvSpPr>
          <p:nvPr>
            <p:ph type="sldNum" sz="quarter" idx="12"/>
          </p:nvPr>
        </p:nvSpPr>
        <p:spPr/>
        <p:txBody>
          <a:bodyPr/>
          <a:lstStyle/>
          <a:p>
            <a:fld id="{98ECD8BD-D1A9-4DC4-89AE-4427480F30AB}" type="slidenum">
              <a:rPr lang="en-US" smtClean="0"/>
              <a:t>4</a:t>
            </a:fld>
            <a:endParaRPr lang="en-US" dirty="0"/>
          </a:p>
        </p:txBody>
      </p:sp>
      <p:sp>
        <p:nvSpPr>
          <p:cNvPr id="8" name="Content Placeholder 2">
            <a:extLst>
              <a:ext uri="{FF2B5EF4-FFF2-40B4-BE49-F238E27FC236}">
                <a16:creationId xmlns:a16="http://schemas.microsoft.com/office/drawing/2014/main" id="{552C9D12-1F72-4A83-B11B-5564B49C5AC0}"/>
              </a:ext>
            </a:extLst>
          </p:cNvPr>
          <p:cNvSpPr txBox="1">
            <a:spLocks/>
          </p:cNvSpPr>
          <p:nvPr/>
        </p:nvSpPr>
        <p:spPr>
          <a:xfrm>
            <a:off x="609600" y="2953696"/>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id="{0C76183D-ADEB-48BF-9CBA-D3EB2292F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418527"/>
            <a:ext cx="240410" cy="244831"/>
          </a:xfrm>
          <a:prstGeom prst="rect">
            <a:avLst/>
          </a:prstGeom>
        </p:spPr>
      </p:pic>
      <p:pic>
        <p:nvPicPr>
          <p:cNvPr id="12" name="Picture 11">
            <a:extLst>
              <a:ext uri="{FF2B5EF4-FFF2-40B4-BE49-F238E27FC236}">
                <a16:creationId xmlns:a16="http://schemas.microsoft.com/office/drawing/2014/main" id="{59DC2775-F186-4A2B-B71A-3BB75F67AD5C}"/>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595186" y="3626657"/>
            <a:ext cx="224929" cy="246888"/>
          </a:xfrm>
          <a:prstGeom prst="rect">
            <a:avLst/>
          </a:prstGeom>
        </p:spPr>
      </p:pic>
      <p:pic>
        <p:nvPicPr>
          <p:cNvPr id="13" name="Picture 12">
            <a:extLst>
              <a:ext uri="{FF2B5EF4-FFF2-40B4-BE49-F238E27FC236}">
                <a16:creationId xmlns:a16="http://schemas.microsoft.com/office/drawing/2014/main" id="{43FE313E-834A-415B-B62D-EFBD73F4A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015120"/>
            <a:ext cx="240410" cy="244831"/>
          </a:xfrm>
          <a:prstGeom prst="rect">
            <a:avLst/>
          </a:prstGeom>
        </p:spPr>
      </p:pic>
      <p:pic>
        <p:nvPicPr>
          <p:cNvPr id="14" name="Picture 13">
            <a:extLst>
              <a:ext uri="{FF2B5EF4-FFF2-40B4-BE49-F238E27FC236}">
                <a16:creationId xmlns:a16="http://schemas.microsoft.com/office/drawing/2014/main" id="{181FEA54-EBB7-4E7A-9E82-E78B85202630}"/>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899002" y="4810501"/>
            <a:ext cx="224929" cy="246888"/>
          </a:xfrm>
          <a:prstGeom prst="rect">
            <a:avLst/>
          </a:prstGeom>
        </p:spPr>
      </p:pic>
      <p:sp>
        <p:nvSpPr>
          <p:cNvPr id="15" name="Rectangle: Rounded Corners 14">
            <a:extLst>
              <a:ext uri="{FF2B5EF4-FFF2-40B4-BE49-F238E27FC236}">
                <a16:creationId xmlns:a16="http://schemas.microsoft.com/office/drawing/2014/main" id="{367E39C2-DE6E-4BA0-B405-E53F143C4AA9}"/>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dirty="0">
                <a:solidFill>
                  <a:schemeClr val="bg1"/>
                </a:solidFill>
              </a:rPr>
              <a:t>Neighbors = Additional Source of Ingredients!</a:t>
            </a:r>
          </a:p>
        </p:txBody>
      </p:sp>
      <p:grpSp>
        <p:nvGrpSpPr>
          <p:cNvPr id="50" name="Group 49">
            <a:extLst>
              <a:ext uri="{FF2B5EF4-FFF2-40B4-BE49-F238E27FC236}">
                <a16:creationId xmlns:a16="http://schemas.microsoft.com/office/drawing/2014/main"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id="{97FB0D5B-E571-40E5-8BEB-EDF4DE19CA30}"/>
              </a:ext>
            </a:extLst>
          </p:cNvPr>
          <p:cNvPicPr>
            <a:picLocks noChangeAspect="1"/>
          </p:cNvPicPr>
          <p:nvPr/>
        </p:nvPicPr>
        <p:blipFill rotWithShape="1">
          <a:blip r:embed="rId5">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nvGrpSpPr>
          <p:cNvPr id="86" name="Group 85">
            <a:extLst>
              <a:ext uri="{FF2B5EF4-FFF2-40B4-BE49-F238E27FC236}">
                <a16:creationId xmlns:a16="http://schemas.microsoft.com/office/drawing/2014/main"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7" name="Picture 66">
            <a:extLst>
              <a:ext uri="{FF2B5EF4-FFF2-40B4-BE49-F238E27FC236}">
                <a16:creationId xmlns:a16="http://schemas.microsoft.com/office/drawing/2014/main" id="{EA111ED2-F34D-4ACC-A43E-24AD56FDA5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1710" y="4288231"/>
            <a:ext cx="1143001" cy="1143001"/>
          </a:xfrm>
          <a:prstGeom prst="rect">
            <a:avLst/>
          </a:prstGeom>
        </p:spPr>
      </p:pic>
      <p:pic>
        <p:nvPicPr>
          <p:cNvPr id="88" name="Picture 87">
            <a:extLst>
              <a:ext uri="{FF2B5EF4-FFF2-40B4-BE49-F238E27FC236}">
                <a16:creationId xmlns:a16="http://schemas.microsoft.com/office/drawing/2014/main" id="{49CA68ED-C125-478E-9F55-4AD02CF43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pic>
        <p:nvPicPr>
          <p:cNvPr id="90" name="Picture 89">
            <a:extLst>
              <a:ext uri="{FF2B5EF4-FFF2-40B4-BE49-F238E27FC236}">
                <a16:creationId xmlns:a16="http://schemas.microsoft.com/office/drawing/2014/main" id="{E35C9368-EEC0-4246-B64E-63A87BA32B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4709" y="4505882"/>
            <a:ext cx="376630" cy="376630"/>
          </a:xfrm>
          <a:prstGeom prst="rect">
            <a:avLst/>
          </a:prstGeom>
        </p:spPr>
      </p:pic>
      <p:pic>
        <p:nvPicPr>
          <p:cNvPr id="95" name="Picture 94">
            <a:extLst>
              <a:ext uri="{FF2B5EF4-FFF2-40B4-BE49-F238E27FC236}">
                <a16:creationId xmlns:a16="http://schemas.microsoft.com/office/drawing/2014/main" id="{DDC3B1C9-10B8-4B15-8F7A-8CEC75B3B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96" name="Picture 95">
            <a:extLst>
              <a:ext uri="{FF2B5EF4-FFF2-40B4-BE49-F238E27FC236}">
                <a16:creationId xmlns:a16="http://schemas.microsoft.com/office/drawing/2014/main" id="{E4F5BD86-3AA2-4017-9CE0-F1AD6967C4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sp>
        <p:nvSpPr>
          <p:cNvPr id="97" name="Arrow: Right 96">
            <a:extLst>
              <a:ext uri="{FF2B5EF4-FFF2-40B4-BE49-F238E27FC236}">
                <a16:creationId xmlns:a16="http://schemas.microsoft.com/office/drawing/2014/main"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Arrow: Right 97">
            <a:extLst>
              <a:ext uri="{FF2B5EF4-FFF2-40B4-BE49-F238E27FC236}">
                <a16:creationId xmlns:a16="http://schemas.microsoft.com/office/drawing/2014/main" id="{11F07BE5-4A11-44F1-BA40-21EE5C7AA5D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 name="Picture 102">
            <a:extLst>
              <a:ext uri="{FF2B5EF4-FFF2-40B4-BE49-F238E27FC236}">
                <a16:creationId xmlns:a16="http://schemas.microsoft.com/office/drawing/2014/main" id="{841DC1BF-A2C5-4CCB-95CD-6059EB1E9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849" y="4805544"/>
            <a:ext cx="240410" cy="244831"/>
          </a:xfrm>
          <a:prstGeom prst="rect">
            <a:avLst/>
          </a:prstGeom>
        </p:spPr>
      </p:pic>
      <p:pic>
        <p:nvPicPr>
          <p:cNvPr id="104" name="Picture 103">
            <a:extLst>
              <a:ext uri="{FF2B5EF4-FFF2-40B4-BE49-F238E27FC236}">
                <a16:creationId xmlns:a16="http://schemas.microsoft.com/office/drawing/2014/main" id="{FE436822-807D-40B2-9B8F-D0959F3BD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975" y="3620600"/>
            <a:ext cx="240410" cy="244831"/>
          </a:xfrm>
          <a:prstGeom prst="rect">
            <a:avLst/>
          </a:prstGeom>
        </p:spPr>
      </p:pic>
      <p:sp>
        <p:nvSpPr>
          <p:cNvPr id="65" name="Rectangle: Rounded Corners 64">
            <a:extLst>
              <a:ext uri="{FF2B5EF4-FFF2-40B4-BE49-F238E27FC236}">
                <a16:creationId xmlns:a16="http://schemas.microsoft.com/office/drawing/2014/main" id="{87CE36F4-8599-4179-A74B-F1530AA1132D}"/>
              </a:ext>
            </a:extLst>
          </p:cNvPr>
          <p:cNvSpPr/>
          <p:nvPr/>
        </p:nvSpPr>
        <p:spPr>
          <a:xfrm>
            <a:off x="5869794" y="581771"/>
            <a:ext cx="2329109" cy="54997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PACT 2019</a:t>
            </a:r>
            <a:endParaRPr lang="en-US" sz="2800" b="1" dirty="0">
              <a:solidFill>
                <a:schemeClr val="bg1"/>
              </a:solidFill>
            </a:endParaRPr>
          </a:p>
        </p:txBody>
      </p:sp>
      <p:pic>
        <p:nvPicPr>
          <p:cNvPr id="9" name="Picture 8" descr="A close up of a sign&#10;&#10;Description automatically generated">
            <a:extLst>
              <a:ext uri="{FF2B5EF4-FFF2-40B4-BE49-F238E27FC236}">
                <a16:creationId xmlns:a16="http://schemas.microsoft.com/office/drawing/2014/main" id="{F45C1F6C-6FFD-49BF-BD87-ABE8080650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16" name="Picture 15" descr="A picture containing plate&#10;&#10;Description automatically generated">
            <a:extLst>
              <a:ext uri="{FF2B5EF4-FFF2-40B4-BE49-F238E27FC236}">
                <a16:creationId xmlns:a16="http://schemas.microsoft.com/office/drawing/2014/main" id="{163194BA-5EAE-4BC0-B6E2-2D5E5CA67D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pic>
        <p:nvPicPr>
          <p:cNvPr id="7" name="Content Placeholder 6" descr="A picture containing window, drawing&#10;&#10;Description automatically generated">
            <a:extLst>
              <a:ext uri="{FF2B5EF4-FFF2-40B4-BE49-F238E27FC236}">
                <a16:creationId xmlns:a16="http://schemas.microsoft.com/office/drawing/2014/main" id="{1F7F2170-7CF6-4244-9BA1-5A4B919802CB}"/>
              </a:ext>
            </a:extLst>
          </p:cNvPr>
          <p:cNvPicPr>
            <a:picLocks noGrp="1" noChangeAspect="1"/>
          </p:cNvPicPr>
          <p:nvPr>
            <p:ph idx="1"/>
          </p:nvPr>
        </p:nvPicPr>
        <p:blipFill>
          <a:blip r:embed="rId11">
            <a:extLst>
              <a:ext uri="{28A0092B-C50C-407E-A947-70E740481C1C}">
                <a14:useLocalDpi xmlns:a14="http://schemas.microsoft.com/office/drawing/2010/main" val="0"/>
              </a:ext>
            </a:extLst>
          </a:blip>
          <a:stretch>
            <a:fillRect/>
          </a:stretch>
        </p:blipFill>
        <p:spPr>
          <a:xfrm>
            <a:off x="6383751" y="1844748"/>
            <a:ext cx="640080" cy="640080"/>
          </a:xfrm>
        </p:spPr>
      </p:pic>
      <p:pic>
        <p:nvPicPr>
          <p:cNvPr id="17" name="Picture 16" descr="A close up of a logo&#10;&#10;Description automatically generated">
            <a:extLst>
              <a:ext uri="{FF2B5EF4-FFF2-40B4-BE49-F238E27FC236}">
                <a16:creationId xmlns:a16="http://schemas.microsoft.com/office/drawing/2014/main" id="{33DD188C-A5C3-4F51-8842-3D175CD86C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20" name="Picture 19" descr="A picture containing sitting, phone, small, cellphone&#10;&#10;Description automatically generated">
            <a:extLst>
              <a:ext uri="{FF2B5EF4-FFF2-40B4-BE49-F238E27FC236}">
                <a16:creationId xmlns:a16="http://schemas.microsoft.com/office/drawing/2014/main" id="{4B8FA4C1-4A1B-4B98-BC1B-97BE000CC2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2150C4AD-CD5D-4D46-87BB-814FAFB9DB7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53742" y="2898342"/>
            <a:ext cx="393192" cy="393192"/>
          </a:xfrm>
          <a:prstGeom prst="rect">
            <a:avLst/>
          </a:prstGeom>
        </p:spPr>
      </p:pic>
      <p:pic>
        <p:nvPicPr>
          <p:cNvPr id="24" name="Picture 23" descr="A close up of a logo&#10;&#10;Description automatically generated">
            <a:extLst>
              <a:ext uri="{FF2B5EF4-FFF2-40B4-BE49-F238E27FC236}">
                <a16:creationId xmlns:a16="http://schemas.microsoft.com/office/drawing/2014/main" id="{2D0EBEC5-2AC2-428E-9490-0F8007EB45C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49402" y="2584521"/>
            <a:ext cx="393192" cy="393192"/>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54F3F2E9-99E9-477C-A97E-2DC5BEF759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26" name="Picture 25" descr="A close up of a logo&#10;&#10;Description automatically generated">
            <a:extLst>
              <a:ext uri="{FF2B5EF4-FFF2-40B4-BE49-F238E27FC236}">
                <a16:creationId xmlns:a16="http://schemas.microsoft.com/office/drawing/2014/main" id="{62E89A88-8DF4-4C11-85E5-124971819FC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pic>
        <p:nvPicPr>
          <p:cNvPr id="72" name="Picture 71" descr="A picture containing drawing&#10;&#10;Description automatically generated">
            <a:extLst>
              <a:ext uri="{FF2B5EF4-FFF2-40B4-BE49-F238E27FC236}">
                <a16:creationId xmlns:a16="http://schemas.microsoft.com/office/drawing/2014/main" id="{920672E4-15B3-4045-A2A5-88227E3CC55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83485" y="4528444"/>
            <a:ext cx="393192" cy="393192"/>
          </a:xfrm>
          <a:prstGeom prst="rect">
            <a:avLst/>
          </a:prstGeom>
        </p:spPr>
      </p:pic>
      <p:sp>
        <p:nvSpPr>
          <p:cNvPr id="27" name="TextBox 26">
            <a:extLst>
              <a:ext uri="{FF2B5EF4-FFF2-40B4-BE49-F238E27FC236}">
                <a16:creationId xmlns:a16="http://schemas.microsoft.com/office/drawing/2014/main" id="{F090ED96-96C4-45BF-801B-422693D2D4F5}"/>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Images/Icons from commons.wikimedia.org, creazilla.com, and flaticon.com</a:t>
            </a:r>
          </a:p>
        </p:txBody>
      </p:sp>
    </p:spTree>
    <p:extLst>
      <p:ext uri="{BB962C8B-B14F-4D97-AF65-F5344CB8AC3E}">
        <p14:creationId xmlns:p14="http://schemas.microsoft.com/office/powerpoint/2010/main" val="283669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par>
                          <p:cTn id="66" fill="hold">
                            <p:stCondLst>
                              <p:cond delay="1000"/>
                            </p:stCondLst>
                            <p:childTnLst>
                              <p:par>
                                <p:cTn id="67" presetID="42" presetClass="path" presetSubtype="0" accel="50000" decel="50000" fill="hold" nodeType="afterEffect">
                                  <p:stCondLst>
                                    <p:cond delay="0"/>
                                  </p:stCondLst>
                                  <p:childTnLst>
                                    <p:animMotion origin="layout" path="M -4.16667E-7 -4.81481E-6 L 0.23425 -4.81481E-6 " pathEditMode="relative" rAng="0" ptsTypes="AA">
                                      <p:cBhvr>
                                        <p:cTn id="68" dur="500" fill="hold"/>
                                        <p:tgtEl>
                                          <p:spTgt spid="67"/>
                                        </p:tgtEl>
                                        <p:attrNameLst>
                                          <p:attrName>ppt_x</p:attrName>
                                          <p:attrName>ppt_y</p:attrName>
                                        </p:attrNameLst>
                                      </p:cBhvr>
                                      <p:rCtr x="11706" y="0"/>
                                    </p:animMotion>
                                  </p:childTnLst>
                                </p:cTn>
                              </p:par>
                            </p:childTnLst>
                          </p:cTn>
                        </p:par>
                        <p:par>
                          <p:cTn id="69" fill="hold">
                            <p:stCondLst>
                              <p:cond delay="1500"/>
                            </p:stCondLst>
                            <p:childTnLst>
                              <p:par>
                                <p:cTn id="70" presetID="42" presetClass="path" presetSubtype="0" accel="50000" decel="50000" fill="hold" nodeType="afterEffect">
                                  <p:stCondLst>
                                    <p:cond delay="0"/>
                                  </p:stCondLst>
                                  <p:childTnLst>
                                    <p:animMotion origin="layout" path="M 0.23425 -4.81481E-6 L 0.23425 -0.28703 " pathEditMode="relative" rAng="0" ptsTypes="AA">
                                      <p:cBhvr>
                                        <p:cTn id="71" dur="500" fill="hold"/>
                                        <p:tgtEl>
                                          <p:spTgt spid="67"/>
                                        </p:tgtEl>
                                        <p:attrNameLst>
                                          <p:attrName>ppt_x</p:attrName>
                                          <p:attrName>ppt_y</p:attrName>
                                        </p:attrNameLst>
                                      </p:cBhvr>
                                      <p:rCtr x="0" y="-14352"/>
                                    </p:animMotion>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67"/>
                                        </p:tgtEl>
                                        <p:attrNameLst>
                                          <p:attrName>style.visibility</p:attrName>
                                        </p:attrNameLst>
                                      </p:cBhvr>
                                      <p:to>
                                        <p:strVal val="hidden"/>
                                      </p:to>
                                    </p:set>
                                  </p:childTnLst>
                                </p:cTn>
                              </p:par>
                            </p:childTnLst>
                          </p:cTn>
                        </p:par>
                        <p:par>
                          <p:cTn id="76" fill="hold">
                            <p:stCondLst>
                              <p:cond delay="0"/>
                            </p:stCondLst>
                            <p:childTnLst>
                              <p:par>
                                <p:cTn id="77" presetID="10" presetClass="entr" presetSubtype="0"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par>
                                <p:cTn id="83" presetID="10"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500"/>
                                        <p:tgtEl>
                                          <p:spTgt spid="17"/>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fade">
                                      <p:cBhvr>
                                        <p:cTn id="92" dur="500"/>
                                        <p:tgtEl>
                                          <p:spTgt spid="90"/>
                                        </p:tgtEl>
                                      </p:cBhvr>
                                    </p:animEffect>
                                  </p:childTnLst>
                                </p:cTn>
                              </p:par>
                              <p:par>
                                <p:cTn id="93" presetID="10" presetClass="entr" presetSubtype="0" fill="hold" nodeType="with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500"/>
                                        <p:tgtEl>
                                          <p:spTgt spid="7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97"/>
                                        </p:tgtEl>
                                        <p:attrNameLst>
                                          <p:attrName>style.visibility</p:attrName>
                                        </p:attrNameLst>
                                      </p:cBhvr>
                                      <p:to>
                                        <p:strVal val="visible"/>
                                      </p:to>
                                    </p:set>
                                    <p:animEffect transition="in" filter="fade">
                                      <p:cBhvr>
                                        <p:cTn id="100" dur="500"/>
                                        <p:tgtEl>
                                          <p:spTgt spid="9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500"/>
                                        <p:tgtEl>
                                          <p:spTgt spid="98"/>
                                        </p:tgtEl>
                                      </p:cBhvr>
                                    </p:animEffect>
                                  </p:childTnLst>
                                </p:cTn>
                              </p:par>
                              <p:par>
                                <p:cTn id="104" presetID="26" presetClass="emph" presetSubtype="0" fill="hold" nodeType="withEffect">
                                  <p:stCondLst>
                                    <p:cond delay="0"/>
                                  </p:stCondLst>
                                  <p:childTnLst>
                                    <p:animEffect transition="out" filter="fade">
                                      <p:cBhvr>
                                        <p:cTn id="105" dur="500" tmFilter="0, 0; .2, .5; .8, .5; 1, 0"/>
                                        <p:tgtEl>
                                          <p:spTgt spid="88"/>
                                        </p:tgtEl>
                                      </p:cBhvr>
                                    </p:animEffect>
                                    <p:animScale>
                                      <p:cBhvr>
                                        <p:cTn id="106" dur="250" autoRev="1" fill="hold"/>
                                        <p:tgtEl>
                                          <p:spTgt spid="88"/>
                                        </p:tgtEl>
                                      </p:cBhvr>
                                      <p:by x="105000" y="105000"/>
                                    </p:animScale>
                                  </p:childTnLst>
                                </p:cTn>
                              </p:par>
                              <p:par>
                                <p:cTn id="107" presetID="26" presetClass="emph" presetSubtype="0" fill="hold" nodeType="withEffect">
                                  <p:stCondLst>
                                    <p:cond delay="0"/>
                                  </p:stCondLst>
                                  <p:childTnLst>
                                    <p:animEffect transition="out" filter="fade">
                                      <p:cBhvr>
                                        <p:cTn id="108" dur="500" tmFilter="0, 0; .2, .5; .8, .5; 1, 0"/>
                                        <p:tgtEl>
                                          <p:spTgt spid="90"/>
                                        </p:tgtEl>
                                      </p:cBhvr>
                                    </p:animEffect>
                                    <p:animScale>
                                      <p:cBhvr>
                                        <p:cTn id="109" dur="250" autoRev="1" fill="hold"/>
                                        <p:tgtEl>
                                          <p:spTgt spid="90"/>
                                        </p:tgtEl>
                                      </p:cBhvr>
                                      <p:by x="105000" y="105000"/>
                                    </p:animScale>
                                  </p:childTnLst>
                                </p:cTn>
                              </p:par>
                            </p:childTnLst>
                          </p:cTn>
                        </p:par>
                        <p:par>
                          <p:cTn id="110" fill="hold">
                            <p:stCondLst>
                              <p:cond delay="500"/>
                            </p:stCondLst>
                            <p:childTnLst>
                              <p:par>
                                <p:cTn id="111" presetID="1" presetClass="exit" presetSubtype="0" fill="hold" nodeType="afterEffect">
                                  <p:stCondLst>
                                    <p:cond delay="0"/>
                                  </p:stCondLst>
                                  <p:childTnLst>
                                    <p:set>
                                      <p:cBhvr>
                                        <p:cTn id="112" dur="1" fill="hold">
                                          <p:stCondLst>
                                            <p:cond delay="0"/>
                                          </p:stCondLst>
                                        </p:cTn>
                                        <p:tgtEl>
                                          <p:spTgt spid="1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4"/>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10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5"/>
                                        </p:tgtEl>
                                        <p:attrNameLst>
                                          <p:attrName>style.visibility</p:attrName>
                                        </p:attrNameLst>
                                      </p:cBhvr>
                                      <p:to>
                                        <p:strVal val="visible"/>
                                      </p:to>
                                    </p:set>
                                    <p:animEffect transition="in" filter="fade">
                                      <p:cBhvr>
                                        <p:cTn id="123" dur="500"/>
                                        <p:tgtEl>
                                          <p:spTgt spid="15"/>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5" grpId="0" animBg="1"/>
      <p:bldP spid="97" grpId="0" animBg="1"/>
      <p:bldP spid="98" grpId="0"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7E57B99F-536B-4BB2-B60C-2E22D1136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91" name="Picture 90">
            <a:extLst>
              <a:ext uri="{FF2B5EF4-FFF2-40B4-BE49-F238E27FC236}">
                <a16:creationId xmlns:a16="http://schemas.microsoft.com/office/drawing/2014/main" id="{9A5CC98A-71DF-4BC6-BF46-A7538A5D6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pic>
        <p:nvPicPr>
          <p:cNvPr id="93" name="Picture 92" descr="A picture containing drawing&#10;&#10;Description automatically generated">
            <a:extLst>
              <a:ext uri="{FF2B5EF4-FFF2-40B4-BE49-F238E27FC236}">
                <a16:creationId xmlns:a16="http://schemas.microsoft.com/office/drawing/2014/main" id="{B17E6528-B85B-4610-A5C2-0EBB45742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94" name="Picture 93" descr="A close up of a logo&#10;&#10;Description automatically generated">
            <a:extLst>
              <a:ext uri="{FF2B5EF4-FFF2-40B4-BE49-F238E27FC236}">
                <a16:creationId xmlns:a16="http://schemas.microsoft.com/office/drawing/2014/main" id="{7ADA9E1F-A6E3-40A6-95E0-9399084F13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sp>
        <p:nvSpPr>
          <p:cNvPr id="2" name="Title 1">
            <a:extLst>
              <a:ext uri="{FF2B5EF4-FFF2-40B4-BE49-F238E27FC236}">
                <a16:creationId xmlns:a16="http://schemas.microsoft.com/office/drawing/2014/main" id="{B2BD3F4B-8393-40E6-A19E-56CEB13D2DC5}"/>
              </a:ext>
            </a:extLst>
          </p:cNvPr>
          <p:cNvSpPr>
            <a:spLocks noGrp="1"/>
          </p:cNvSpPr>
          <p:nvPr>
            <p:ph type="title"/>
          </p:nvPr>
        </p:nvSpPr>
        <p:spPr/>
        <p:txBody>
          <a:bodyPr/>
          <a:lstStyle/>
          <a:p>
            <a:r>
              <a:rPr lang="en-US" dirty="0"/>
              <a:t>Let's Bake Cookies!</a:t>
            </a:r>
          </a:p>
        </p:txBody>
      </p:sp>
      <p:sp>
        <p:nvSpPr>
          <p:cNvPr id="5" name="Slide Number Placeholder 4">
            <a:extLst>
              <a:ext uri="{FF2B5EF4-FFF2-40B4-BE49-F238E27FC236}">
                <a16:creationId xmlns:a16="http://schemas.microsoft.com/office/drawing/2014/main" id="{68BFDBD3-2515-4B03-B628-B51E834C0305}"/>
              </a:ext>
            </a:extLst>
          </p:cNvPr>
          <p:cNvSpPr>
            <a:spLocks noGrp="1"/>
          </p:cNvSpPr>
          <p:nvPr>
            <p:ph type="sldNum" sz="quarter" idx="12"/>
          </p:nvPr>
        </p:nvSpPr>
        <p:spPr/>
        <p:txBody>
          <a:bodyPr/>
          <a:lstStyle/>
          <a:p>
            <a:fld id="{98ECD8BD-D1A9-4DC4-89AE-4427480F30AB}" type="slidenum">
              <a:rPr lang="en-US" smtClean="0"/>
              <a:t>5</a:t>
            </a:fld>
            <a:endParaRPr lang="en-US" dirty="0"/>
          </a:p>
        </p:txBody>
      </p:sp>
      <p:sp>
        <p:nvSpPr>
          <p:cNvPr id="8" name="Content Placeholder 2">
            <a:extLst>
              <a:ext uri="{FF2B5EF4-FFF2-40B4-BE49-F238E27FC236}">
                <a16:creationId xmlns:a16="http://schemas.microsoft.com/office/drawing/2014/main" id="{552C9D12-1F72-4A83-B11B-5564B49C5AC0}"/>
              </a:ext>
            </a:extLst>
          </p:cNvPr>
          <p:cNvSpPr txBox="1">
            <a:spLocks/>
          </p:cNvSpPr>
          <p:nvPr/>
        </p:nvSpPr>
        <p:spPr>
          <a:xfrm>
            <a:off x="609600" y="2953696"/>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id="{0C76183D-ADEB-48BF-9CBA-D3EB2292F3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7508" y="4418527"/>
            <a:ext cx="240410" cy="244831"/>
          </a:xfrm>
          <a:prstGeom prst="rect">
            <a:avLst/>
          </a:prstGeom>
        </p:spPr>
      </p:pic>
      <p:pic>
        <p:nvPicPr>
          <p:cNvPr id="12" name="Picture 11">
            <a:extLst>
              <a:ext uri="{FF2B5EF4-FFF2-40B4-BE49-F238E27FC236}">
                <a16:creationId xmlns:a16="http://schemas.microsoft.com/office/drawing/2014/main" id="{59DC2775-F186-4A2B-B71A-3BB75F67AD5C}"/>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3595186" y="3626657"/>
            <a:ext cx="224929" cy="246888"/>
          </a:xfrm>
          <a:prstGeom prst="rect">
            <a:avLst/>
          </a:prstGeom>
        </p:spPr>
      </p:pic>
      <p:pic>
        <p:nvPicPr>
          <p:cNvPr id="14" name="Picture 13">
            <a:extLst>
              <a:ext uri="{FF2B5EF4-FFF2-40B4-BE49-F238E27FC236}">
                <a16:creationId xmlns:a16="http://schemas.microsoft.com/office/drawing/2014/main" id="{181FEA54-EBB7-4E7A-9E82-E78B85202630}"/>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3899002" y="4810501"/>
            <a:ext cx="224929" cy="246888"/>
          </a:xfrm>
          <a:prstGeom prst="rect">
            <a:avLst/>
          </a:prstGeom>
        </p:spPr>
      </p:pic>
      <p:grpSp>
        <p:nvGrpSpPr>
          <p:cNvPr id="50" name="Group 49">
            <a:extLst>
              <a:ext uri="{FF2B5EF4-FFF2-40B4-BE49-F238E27FC236}">
                <a16:creationId xmlns:a16="http://schemas.microsoft.com/office/drawing/2014/main"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id="{97FB0D5B-E571-40E5-8BEB-EDF4DE19CA30}"/>
              </a:ext>
            </a:extLst>
          </p:cNvPr>
          <p:cNvPicPr>
            <a:picLocks noChangeAspect="1"/>
          </p:cNvPicPr>
          <p:nvPr/>
        </p:nvPicPr>
        <p:blipFill rotWithShape="1">
          <a:blip r:embed="rId9">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nvGrpSpPr>
          <p:cNvPr id="86" name="Group 85">
            <a:extLst>
              <a:ext uri="{FF2B5EF4-FFF2-40B4-BE49-F238E27FC236}">
                <a16:creationId xmlns:a16="http://schemas.microsoft.com/office/drawing/2014/main"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7" name="Picture 66">
            <a:extLst>
              <a:ext uri="{FF2B5EF4-FFF2-40B4-BE49-F238E27FC236}">
                <a16:creationId xmlns:a16="http://schemas.microsoft.com/office/drawing/2014/main" id="{EA111ED2-F34D-4ACC-A43E-24AD56FDA5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61710" y="4288231"/>
            <a:ext cx="1143001" cy="1143001"/>
          </a:xfrm>
          <a:prstGeom prst="rect">
            <a:avLst/>
          </a:prstGeom>
        </p:spPr>
      </p:pic>
      <p:pic>
        <p:nvPicPr>
          <p:cNvPr id="88" name="Picture 87">
            <a:extLst>
              <a:ext uri="{FF2B5EF4-FFF2-40B4-BE49-F238E27FC236}">
                <a16:creationId xmlns:a16="http://schemas.microsoft.com/office/drawing/2014/main" id="{49CA68ED-C125-478E-9F55-4AD02CF43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sp>
        <p:nvSpPr>
          <p:cNvPr id="97" name="Arrow: Right 96">
            <a:extLst>
              <a:ext uri="{FF2B5EF4-FFF2-40B4-BE49-F238E27FC236}">
                <a16:creationId xmlns:a16="http://schemas.microsoft.com/office/drawing/2014/main"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9" name="Picture 48">
            <a:extLst>
              <a:ext uri="{FF2B5EF4-FFF2-40B4-BE49-F238E27FC236}">
                <a16:creationId xmlns:a16="http://schemas.microsoft.com/office/drawing/2014/main" id="{4058C8D6-D062-4559-93AB-3D5BD8C58CE7}"/>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2637508" y="4024130"/>
            <a:ext cx="224929" cy="246888"/>
          </a:xfrm>
          <a:prstGeom prst="rect">
            <a:avLst/>
          </a:prstGeom>
        </p:spPr>
      </p:pic>
      <p:pic>
        <p:nvPicPr>
          <p:cNvPr id="65" name="Picture 64">
            <a:extLst>
              <a:ext uri="{FF2B5EF4-FFF2-40B4-BE49-F238E27FC236}">
                <a16:creationId xmlns:a16="http://schemas.microsoft.com/office/drawing/2014/main" id="{823A4586-0690-4C41-AD29-D72D6DFB1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383" y="4506249"/>
            <a:ext cx="386625" cy="386625"/>
          </a:xfrm>
          <a:prstGeom prst="rect">
            <a:avLst/>
          </a:prstGeom>
        </p:spPr>
      </p:pic>
      <p:pic>
        <p:nvPicPr>
          <p:cNvPr id="66" name="Picture 65">
            <a:extLst>
              <a:ext uri="{FF2B5EF4-FFF2-40B4-BE49-F238E27FC236}">
                <a16:creationId xmlns:a16="http://schemas.microsoft.com/office/drawing/2014/main" id="{5C64ECF2-7ACE-4455-959D-8A8095DE76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9002" y="4810501"/>
            <a:ext cx="240410" cy="244831"/>
          </a:xfrm>
          <a:prstGeom prst="rect">
            <a:avLst/>
          </a:prstGeom>
        </p:spPr>
      </p:pic>
      <p:sp>
        <p:nvSpPr>
          <p:cNvPr id="71" name="TextBox 70">
            <a:extLst>
              <a:ext uri="{FF2B5EF4-FFF2-40B4-BE49-F238E27FC236}">
                <a16:creationId xmlns:a16="http://schemas.microsoft.com/office/drawing/2014/main" id="{82044910-585E-470D-8FCA-C74A64E7AF49}"/>
              </a:ext>
            </a:extLst>
          </p:cNvPr>
          <p:cNvSpPr txBox="1"/>
          <p:nvPr/>
        </p:nvSpPr>
        <p:spPr>
          <a:xfrm>
            <a:off x="4853041" y="5334743"/>
            <a:ext cx="2485918" cy="830997"/>
          </a:xfrm>
          <a:prstGeom prst="rect">
            <a:avLst/>
          </a:prstGeom>
          <a:noFill/>
        </p:spPr>
        <p:txBody>
          <a:bodyPr vert="horz" wrap="square" rtlCol="0" anchor="ctr">
            <a:spAutoFit/>
          </a:bodyPr>
          <a:lstStyle/>
          <a:p>
            <a:pPr algn="ctr"/>
            <a:r>
              <a:rPr lang="en-US" sz="1600" b="1" dirty="0">
                <a:solidFill>
                  <a:srgbClr val="0070C0"/>
                </a:solidFill>
              </a:rPr>
              <a:t>Agree that each one of us will buy and keep one type only!</a:t>
            </a:r>
          </a:p>
        </p:txBody>
      </p:sp>
      <p:sp>
        <p:nvSpPr>
          <p:cNvPr id="72" name="Rectangle: Rounded Corners 71">
            <a:extLst>
              <a:ext uri="{FF2B5EF4-FFF2-40B4-BE49-F238E27FC236}">
                <a16:creationId xmlns:a16="http://schemas.microsoft.com/office/drawing/2014/main" id="{600D394A-5EA3-4EFE-BD02-488E59CE1730}"/>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No Replication = Additional Ingredients in the Building!</a:t>
            </a:r>
          </a:p>
        </p:txBody>
      </p:sp>
      <p:sp>
        <p:nvSpPr>
          <p:cNvPr id="73" name="Arrow: Right 72">
            <a:extLst>
              <a:ext uri="{FF2B5EF4-FFF2-40B4-BE49-F238E27FC236}">
                <a16:creationId xmlns:a16="http://schemas.microsoft.com/office/drawing/2014/main" id="{071ED308-2B27-46AC-86AE-3C66A6C8B9A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Arrow: Right 74">
            <a:extLst>
              <a:ext uri="{FF2B5EF4-FFF2-40B4-BE49-F238E27FC236}">
                <a16:creationId xmlns:a16="http://schemas.microsoft.com/office/drawing/2014/main" id="{5311E698-4B44-498D-82A7-63037C498AA7}"/>
              </a:ext>
            </a:extLst>
          </p:cNvPr>
          <p:cNvSpPr/>
          <p:nvPr/>
        </p:nvSpPr>
        <p:spPr>
          <a:xfrm rot="2046156">
            <a:off x="5844343" y="3258151"/>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6" name="Picture 75">
            <a:extLst>
              <a:ext uri="{FF2B5EF4-FFF2-40B4-BE49-F238E27FC236}">
                <a16:creationId xmlns:a16="http://schemas.microsoft.com/office/drawing/2014/main" id="{643E3EE8-AED1-40F0-BFA9-ABD9962BBE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5351" y="4014442"/>
            <a:ext cx="240410" cy="244831"/>
          </a:xfrm>
          <a:prstGeom prst="rect">
            <a:avLst/>
          </a:prstGeom>
        </p:spPr>
      </p:pic>
      <p:pic>
        <p:nvPicPr>
          <p:cNvPr id="77" name="Picture 76">
            <a:extLst>
              <a:ext uri="{FF2B5EF4-FFF2-40B4-BE49-F238E27FC236}">
                <a16:creationId xmlns:a16="http://schemas.microsoft.com/office/drawing/2014/main" id="{5DC74C7A-804C-4771-B762-DB1503B852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7340" y="3611757"/>
            <a:ext cx="240410" cy="244831"/>
          </a:xfrm>
          <a:prstGeom prst="rect">
            <a:avLst/>
          </a:prstGeom>
        </p:spPr>
      </p:pic>
      <p:pic>
        <p:nvPicPr>
          <p:cNvPr id="74" name="Picture 73" descr="A close up of a sign&#10;&#10;Description automatically generated">
            <a:extLst>
              <a:ext uri="{FF2B5EF4-FFF2-40B4-BE49-F238E27FC236}">
                <a16:creationId xmlns:a16="http://schemas.microsoft.com/office/drawing/2014/main" id="{62BFD06C-BE0A-43E6-BEAB-DC5D3D0AF00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10" name="Picture 9" descr="A picture containing plate&#10;&#10;Description automatically generated">
            <a:extLst>
              <a:ext uri="{FF2B5EF4-FFF2-40B4-BE49-F238E27FC236}">
                <a16:creationId xmlns:a16="http://schemas.microsoft.com/office/drawing/2014/main" id="{27A31635-3C0B-4DDF-BA81-0E3EF7B20C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pic>
        <p:nvPicPr>
          <p:cNvPr id="69" name="Content Placeholder 6" descr="A picture containing window, drawing&#10;&#10;Description automatically generated">
            <a:extLst>
              <a:ext uri="{FF2B5EF4-FFF2-40B4-BE49-F238E27FC236}">
                <a16:creationId xmlns:a16="http://schemas.microsoft.com/office/drawing/2014/main" id="{D2C6EBD5-00EF-4A48-9A0E-5A80117A94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3751" y="1844748"/>
            <a:ext cx="640080" cy="640080"/>
          </a:xfrm>
          <a:prstGeom prst="rect">
            <a:avLst/>
          </a:prstGeom>
        </p:spPr>
      </p:pic>
      <p:pic>
        <p:nvPicPr>
          <p:cNvPr id="87" name="Picture 86" descr="A close up of a logo&#10;&#10;Description automatically generated">
            <a:extLst>
              <a:ext uri="{FF2B5EF4-FFF2-40B4-BE49-F238E27FC236}">
                <a16:creationId xmlns:a16="http://schemas.microsoft.com/office/drawing/2014/main" id="{9671B52D-2D1F-48AF-AAE3-8FD9651D45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89" name="Picture 88" descr="A picture containing sitting, phone, small, cellphone&#10;&#10;Description automatically generated">
            <a:extLst>
              <a:ext uri="{FF2B5EF4-FFF2-40B4-BE49-F238E27FC236}">
                <a16:creationId xmlns:a16="http://schemas.microsoft.com/office/drawing/2014/main" id="{BC40C6BF-A765-4724-B7A0-28DFBEE64ED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pic>
        <p:nvPicPr>
          <p:cNvPr id="95" name="Picture 94" descr="A picture containing drawing&#10;&#10;Description automatically generated">
            <a:extLst>
              <a:ext uri="{FF2B5EF4-FFF2-40B4-BE49-F238E27FC236}">
                <a16:creationId xmlns:a16="http://schemas.microsoft.com/office/drawing/2014/main" id="{2B9C8895-C899-4382-8E8D-1E34E72A3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3666" y="2733476"/>
            <a:ext cx="393192" cy="393192"/>
          </a:xfrm>
          <a:prstGeom prst="rect">
            <a:avLst/>
          </a:prstGeom>
        </p:spPr>
      </p:pic>
      <p:pic>
        <p:nvPicPr>
          <p:cNvPr id="68" name="Picture 67">
            <a:extLst>
              <a:ext uri="{FF2B5EF4-FFF2-40B4-BE49-F238E27FC236}">
                <a16:creationId xmlns:a16="http://schemas.microsoft.com/office/drawing/2014/main" id="{67832A0C-BD05-4EB6-9D58-49CD4F594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502" y="4507965"/>
            <a:ext cx="376630" cy="376630"/>
          </a:xfrm>
          <a:prstGeom prst="rect">
            <a:avLst/>
          </a:prstGeom>
        </p:spPr>
      </p:pic>
      <p:pic>
        <p:nvPicPr>
          <p:cNvPr id="96" name="Picture 95" descr="A picture containing drawing&#10;&#10;Description automatically generated">
            <a:extLst>
              <a:ext uri="{FF2B5EF4-FFF2-40B4-BE49-F238E27FC236}">
                <a16:creationId xmlns:a16="http://schemas.microsoft.com/office/drawing/2014/main" id="{683B5EA0-A60C-4E12-9886-12A2F099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221" y="4498439"/>
            <a:ext cx="393192" cy="393192"/>
          </a:xfrm>
          <a:prstGeom prst="rect">
            <a:avLst/>
          </a:prstGeom>
        </p:spPr>
      </p:pic>
      <p:pic>
        <p:nvPicPr>
          <p:cNvPr id="98" name="Picture 97" descr="A close up of a logo&#10;&#10;Description automatically generated">
            <a:extLst>
              <a:ext uri="{FF2B5EF4-FFF2-40B4-BE49-F238E27FC236}">
                <a16:creationId xmlns:a16="http://schemas.microsoft.com/office/drawing/2014/main" id="{3A1B449C-03EC-491E-9C63-56B6E4AF55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4026" y="4499236"/>
            <a:ext cx="393192" cy="393192"/>
          </a:xfrm>
          <a:prstGeom prst="rect">
            <a:avLst/>
          </a:prstGeom>
        </p:spPr>
      </p:pic>
      <p:sp>
        <p:nvSpPr>
          <p:cNvPr id="13" name="TextBox 12">
            <a:extLst>
              <a:ext uri="{FF2B5EF4-FFF2-40B4-BE49-F238E27FC236}">
                <a16:creationId xmlns:a16="http://schemas.microsoft.com/office/drawing/2014/main" id="{9CD2A336-2109-4033-8778-395E9408C946}"/>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Images/Icons from commons.wikimedia.org, creazilla.com, and flaticon.com</a:t>
            </a:r>
          </a:p>
        </p:txBody>
      </p:sp>
      <p:sp>
        <p:nvSpPr>
          <p:cNvPr id="70" name="Rectangle: Rounded Corners 69">
            <a:extLst>
              <a:ext uri="{FF2B5EF4-FFF2-40B4-BE49-F238E27FC236}">
                <a16:creationId xmlns:a16="http://schemas.microsoft.com/office/drawing/2014/main" id="{B7B0435B-545A-4298-9D45-A8FBF292BEFE}"/>
              </a:ext>
            </a:extLst>
          </p:cNvPr>
          <p:cNvSpPr/>
          <p:nvPr/>
        </p:nvSpPr>
        <p:spPr>
          <a:xfrm>
            <a:off x="5869794" y="581771"/>
            <a:ext cx="2329109" cy="54997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PACT 2020</a:t>
            </a:r>
            <a:endParaRPr lang="en-US" sz="2800" b="1" dirty="0">
              <a:solidFill>
                <a:schemeClr val="bg1"/>
              </a:solidFill>
            </a:endParaRPr>
          </a:p>
        </p:txBody>
      </p:sp>
    </p:spTree>
    <p:extLst>
      <p:ext uri="{BB962C8B-B14F-4D97-AF65-F5344CB8AC3E}">
        <p14:creationId xmlns:p14="http://schemas.microsoft.com/office/powerpoint/2010/main" val="252881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10" presetClass="entr" presetSubtype="0" fill="hold"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par>
                                <p:cTn id="38" presetID="10" presetClass="entr" presetSubtype="0" fill="hold"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fade">
                                      <p:cBhvr>
                                        <p:cTn id="40" dur="500"/>
                                        <p:tgtEl>
                                          <p:spTgt spid="87"/>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par>
                                <p:cTn id="47" presetID="10"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mph" presetSubtype="0" fill="hold" nodeType="clickEffect">
                                  <p:stCondLst>
                                    <p:cond delay="0"/>
                                  </p:stCondLst>
                                  <p:childTnLst>
                                    <p:animEffect transition="out" filter="fade">
                                      <p:cBhvr>
                                        <p:cTn id="53" dur="500" tmFilter="0, 0; .2, .5; .8, .5; 1, 0"/>
                                        <p:tgtEl>
                                          <p:spTgt spid="88"/>
                                        </p:tgtEl>
                                      </p:cBhvr>
                                    </p:animEffect>
                                    <p:animScale>
                                      <p:cBhvr>
                                        <p:cTn id="54" dur="250" autoRev="1" fill="hold"/>
                                        <p:tgtEl>
                                          <p:spTgt spid="88"/>
                                        </p:tgtEl>
                                      </p:cBhvr>
                                      <p:by x="105000" y="105000"/>
                                    </p:animScale>
                                  </p:childTnLst>
                                </p:cTn>
                              </p:par>
                              <p:par>
                                <p:cTn id="55" presetID="10"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childTnLst>
                          </p:cTn>
                        </p:par>
                        <p:par>
                          <p:cTn id="58" fill="hold">
                            <p:stCondLst>
                              <p:cond delay="500"/>
                            </p:stCondLst>
                            <p:childTnLst>
                              <p:par>
                                <p:cTn id="59" presetID="1" presetClass="exit" presetSubtype="0" fill="hold" nodeType="after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nodeType="clickEffect">
                                  <p:stCondLst>
                                    <p:cond delay="0"/>
                                  </p:stCondLst>
                                  <p:childTnLst>
                                    <p:animEffect transition="out" filter="fade">
                                      <p:cBhvr>
                                        <p:cTn id="66" dur="500" tmFilter="0, 0; .2, .5; .8, .5; 1, 0"/>
                                        <p:tgtEl>
                                          <p:spTgt spid="12"/>
                                        </p:tgtEl>
                                      </p:cBhvr>
                                    </p:animEffect>
                                    <p:animScale>
                                      <p:cBhvr>
                                        <p:cTn id="67" dur="250" autoRev="1" fill="hold"/>
                                        <p:tgtEl>
                                          <p:spTgt spid="12"/>
                                        </p:tgtEl>
                                      </p:cBhvr>
                                      <p:by x="105000" y="105000"/>
                                    </p:animScale>
                                  </p:childTnLst>
                                </p:cTn>
                              </p:par>
                              <p:par>
                                <p:cTn id="68" presetID="26" presetClass="emph" presetSubtype="0" fill="hold" nodeType="withEffect">
                                  <p:stCondLst>
                                    <p:cond delay="0"/>
                                  </p:stCondLst>
                                  <p:childTnLst>
                                    <p:animEffect transition="out" filter="fade">
                                      <p:cBhvr>
                                        <p:cTn id="69" dur="500" tmFilter="0, 0; .2, .5; .8, .5; 1, 0"/>
                                        <p:tgtEl>
                                          <p:spTgt spid="49"/>
                                        </p:tgtEl>
                                      </p:cBhvr>
                                    </p:animEffect>
                                    <p:animScale>
                                      <p:cBhvr>
                                        <p:cTn id="70" dur="250" autoRev="1" fill="hold"/>
                                        <p:tgtEl>
                                          <p:spTgt spid="49"/>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par>
                                <p:cTn id="77" presetID="10"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fade">
                                      <p:cBhvr>
                                        <p:cTn id="85" dur="500"/>
                                        <p:tgtEl>
                                          <p:spTgt spid="93"/>
                                        </p:tgtEl>
                                      </p:cBhvr>
                                    </p:animEffect>
                                  </p:childTnLst>
                                </p:cTn>
                              </p:par>
                              <p:par>
                                <p:cTn id="86" presetID="10" presetClass="entr" presetSubtype="0" fill="hold" nodeType="with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fade">
                                      <p:cBhvr>
                                        <p:cTn id="88" dur="500"/>
                                        <p:tgtEl>
                                          <p:spTgt spid="94"/>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par>
                          <p:cTn id="93" fill="hold">
                            <p:stCondLst>
                              <p:cond delay="1000"/>
                            </p:stCondLst>
                            <p:childTnLst>
                              <p:par>
                                <p:cTn id="94" presetID="42" presetClass="path" presetSubtype="0" accel="50000" decel="50000" fill="hold" nodeType="afterEffect">
                                  <p:stCondLst>
                                    <p:cond delay="0"/>
                                  </p:stCondLst>
                                  <p:childTnLst>
                                    <p:animMotion origin="layout" path="M -4.16667E-7 -4.81481E-6 L 0.23425 -4.81481E-6 " pathEditMode="relative" rAng="0" ptsTypes="AA">
                                      <p:cBhvr>
                                        <p:cTn id="95" dur="500" fill="hold"/>
                                        <p:tgtEl>
                                          <p:spTgt spid="67"/>
                                        </p:tgtEl>
                                        <p:attrNameLst>
                                          <p:attrName>ppt_x</p:attrName>
                                          <p:attrName>ppt_y</p:attrName>
                                        </p:attrNameLst>
                                      </p:cBhvr>
                                      <p:rCtr x="11706" y="0"/>
                                    </p:animMotion>
                                  </p:childTnLst>
                                </p:cTn>
                              </p:par>
                            </p:childTnLst>
                          </p:cTn>
                        </p:par>
                        <p:par>
                          <p:cTn id="96" fill="hold">
                            <p:stCondLst>
                              <p:cond delay="1500"/>
                            </p:stCondLst>
                            <p:childTnLst>
                              <p:par>
                                <p:cTn id="97" presetID="42" presetClass="path" presetSubtype="0" accel="50000" decel="50000" fill="hold" nodeType="afterEffect">
                                  <p:stCondLst>
                                    <p:cond delay="0"/>
                                  </p:stCondLst>
                                  <p:childTnLst>
                                    <p:animMotion origin="layout" path="M 0.23425 -4.81481E-6 L 0.23425 -0.28495 " pathEditMode="relative" rAng="0" ptsTypes="AA">
                                      <p:cBhvr>
                                        <p:cTn id="98" dur="500" fill="hold"/>
                                        <p:tgtEl>
                                          <p:spTgt spid="67"/>
                                        </p:tgtEl>
                                        <p:attrNameLst>
                                          <p:attrName>ppt_x</p:attrName>
                                          <p:attrName>ppt_y</p:attrName>
                                        </p:attrNameLst>
                                      </p:cBhvr>
                                      <p:rCtr x="0" y="-14259"/>
                                    </p:animMotion>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67"/>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6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96"/>
                                        </p:tgtEl>
                                        <p:attrNameLst>
                                          <p:attrName>style.visibility</p:attrName>
                                        </p:attrNameLst>
                                      </p:cBhvr>
                                      <p:to>
                                        <p:strVal val="hidden"/>
                                      </p:to>
                                    </p:set>
                                  </p:childTnLst>
                                </p:cTn>
                              </p:par>
                            </p:childTnLst>
                          </p:cTn>
                        </p:par>
                        <p:par>
                          <p:cTn id="109" fill="hold">
                            <p:stCondLst>
                              <p:cond delay="0"/>
                            </p:stCondLst>
                            <p:childTnLst>
                              <p:par>
                                <p:cTn id="110" presetID="10" presetClass="entr" presetSubtype="0" fill="hold"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fade">
                                      <p:cBhvr>
                                        <p:cTn id="112" dur="500"/>
                                        <p:tgtEl>
                                          <p:spTgt spid="68"/>
                                        </p:tgtEl>
                                      </p:cBhvr>
                                    </p:animEffect>
                                  </p:childTnLst>
                                </p:cTn>
                              </p:par>
                              <p:par>
                                <p:cTn id="113" presetID="10" presetClass="entr" presetSubtype="0" fill="hold" nodeType="withEffect">
                                  <p:stCondLst>
                                    <p:cond delay="0"/>
                                  </p:stCondLst>
                                  <p:childTnLst>
                                    <p:set>
                                      <p:cBhvr>
                                        <p:cTn id="114" dur="1" fill="hold">
                                          <p:stCondLst>
                                            <p:cond delay="0"/>
                                          </p:stCondLst>
                                        </p:cTn>
                                        <p:tgtEl>
                                          <p:spTgt spid="98"/>
                                        </p:tgtEl>
                                        <p:attrNameLst>
                                          <p:attrName>style.visibility</p:attrName>
                                        </p:attrNameLst>
                                      </p:cBhvr>
                                      <p:to>
                                        <p:strVal val="visible"/>
                                      </p:to>
                                    </p:set>
                                    <p:animEffect transition="in" filter="fade">
                                      <p:cBhvr>
                                        <p:cTn id="115" dur="500"/>
                                        <p:tgtEl>
                                          <p:spTgt spid="9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500"/>
                                        <p:tgtEl>
                                          <p:spTgt spid="75"/>
                                        </p:tgtEl>
                                      </p:cBhvr>
                                    </p:animEffect>
                                  </p:childTnLst>
                                </p:cTn>
                              </p:par>
                            </p:childTnLst>
                          </p:cTn>
                        </p:par>
                        <p:par>
                          <p:cTn id="124" fill="hold">
                            <p:stCondLst>
                              <p:cond delay="500"/>
                            </p:stCondLst>
                            <p:childTnLst>
                              <p:par>
                                <p:cTn id="125" presetID="1" presetClass="exit" presetSubtype="0" fill="hold" nodeType="afterEffect">
                                  <p:stCondLst>
                                    <p:cond delay="0"/>
                                  </p:stCondLst>
                                  <p:childTnLst>
                                    <p:set>
                                      <p:cBhvr>
                                        <p:cTn id="126" dur="1" fill="hold">
                                          <p:stCondLst>
                                            <p:cond delay="0"/>
                                          </p:stCondLst>
                                        </p:cTn>
                                        <p:tgtEl>
                                          <p:spTgt spid="1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49"/>
                                        </p:tgtEl>
                                        <p:attrNameLst>
                                          <p:attrName>style.visibility</p:attrName>
                                        </p:attrNameLst>
                                      </p:cBhvr>
                                      <p:to>
                                        <p:strVal val="hidden"/>
                                      </p:to>
                                    </p:set>
                                  </p:childTnLst>
                                </p:cTn>
                              </p:par>
                              <p:par>
                                <p:cTn id="129" presetID="1" presetClass="entr" presetSubtype="0" fill="hold" nodeType="withEffect">
                                  <p:stCondLst>
                                    <p:cond delay="0"/>
                                  </p:stCondLst>
                                  <p:childTnLst>
                                    <p:set>
                                      <p:cBhvr>
                                        <p:cTn id="130" dur="1" fill="hold">
                                          <p:stCondLst>
                                            <p:cond delay="0"/>
                                          </p:stCondLst>
                                        </p:cTn>
                                        <p:tgtEl>
                                          <p:spTgt spid="7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71"/>
                                        </p:tgtEl>
                                        <p:attrNameLst>
                                          <p:attrName>style.visibility</p:attrName>
                                        </p:attrNameLst>
                                      </p:cBhvr>
                                      <p:to>
                                        <p:strVal val="hidden"/>
                                      </p:to>
                                    </p:set>
                                  </p:childTnLst>
                                </p:cTn>
                              </p:par>
                            </p:childTnLst>
                          </p:cTn>
                        </p:par>
                        <p:par>
                          <p:cTn id="137" fill="hold">
                            <p:stCondLst>
                              <p:cond delay="0"/>
                            </p:stCondLst>
                            <p:childTnLst>
                              <p:par>
                                <p:cTn id="138" presetID="10" presetClass="entr" presetSubtype="0" fill="hold" grpId="0" nodeType="after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fade">
                                      <p:cBhvr>
                                        <p:cTn id="140" dur="500"/>
                                        <p:tgtEl>
                                          <p:spTgt spid="7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7" grpId="0" animBg="1"/>
      <p:bldP spid="71" grpId="0"/>
      <p:bldP spid="71" grpId="1"/>
      <p:bldP spid="72" grpId="0" animBg="1"/>
      <p:bldP spid="73" grpId="0" animBg="1"/>
      <p:bldP spid="75" grpId="0" animBg="1"/>
      <p:bldP spid="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Box 250">
            <a:extLst>
              <a:ext uri="{FF2B5EF4-FFF2-40B4-BE49-F238E27FC236}">
                <a16:creationId xmlns:a16="http://schemas.microsoft.com/office/drawing/2014/main" id="{D86EF1B4-DD89-40A7-B8A0-EEF8C7985505}"/>
              </a:ext>
            </a:extLst>
          </p:cNvPr>
          <p:cNvSpPr txBox="1"/>
          <p:nvPr/>
        </p:nvSpPr>
        <p:spPr>
          <a:xfrm>
            <a:off x="4677896" y="5333342"/>
            <a:ext cx="3518753" cy="830997"/>
          </a:xfrm>
          <a:prstGeom prst="rect">
            <a:avLst/>
          </a:prstGeom>
          <a:noFill/>
        </p:spPr>
        <p:txBody>
          <a:bodyPr vert="horz" wrap="square" rtlCol="0" anchor="ctr">
            <a:spAutoFit/>
          </a:bodyPr>
          <a:lstStyle/>
          <a:p>
            <a:pPr marL="342900" indent="-342900">
              <a:buFont typeface="+mj-lt"/>
              <a:buAutoNum type="arabicParenR"/>
            </a:pPr>
            <a:r>
              <a:rPr lang="en-US" sz="1600" b="1" dirty="0">
                <a:solidFill>
                  <a:srgbClr val="00B050"/>
                </a:solidFill>
              </a:rPr>
              <a:t>Remove the fridge from each apartment.</a:t>
            </a:r>
          </a:p>
          <a:p>
            <a:pPr marL="342900" indent="-342900">
              <a:buFont typeface="+mj-lt"/>
              <a:buAutoNum type="arabicParenR"/>
            </a:pPr>
            <a:r>
              <a:rPr lang="en-US" sz="1600" b="1" dirty="0">
                <a:solidFill>
                  <a:srgbClr val="00B050"/>
                </a:solidFill>
              </a:rPr>
              <a:t>Put them in a common area.</a:t>
            </a:r>
          </a:p>
        </p:txBody>
      </p:sp>
      <p:sp>
        <p:nvSpPr>
          <p:cNvPr id="220" name="Rectangle 219">
            <a:extLst>
              <a:ext uri="{FF2B5EF4-FFF2-40B4-BE49-F238E27FC236}">
                <a16:creationId xmlns:a16="http://schemas.microsoft.com/office/drawing/2014/main" id="{3D4C2A0C-9988-4EB0-8D16-6AF502C77A93}"/>
              </a:ext>
            </a:extLst>
          </p:cNvPr>
          <p:cNvSpPr/>
          <p:nvPr/>
        </p:nvSpPr>
        <p:spPr>
          <a:xfrm>
            <a:off x="4740906" y="1544963"/>
            <a:ext cx="2717480" cy="3768073"/>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6" name="TextBox 245">
            <a:extLst>
              <a:ext uri="{FF2B5EF4-FFF2-40B4-BE49-F238E27FC236}">
                <a16:creationId xmlns:a16="http://schemas.microsoft.com/office/drawing/2014/main" id="{62D11D14-6836-4A9B-8C3B-CB6EF90B6C0D}"/>
              </a:ext>
            </a:extLst>
          </p:cNvPr>
          <p:cNvSpPr txBox="1"/>
          <p:nvPr/>
        </p:nvSpPr>
        <p:spPr>
          <a:xfrm>
            <a:off x="4677896" y="5333342"/>
            <a:ext cx="5322126" cy="830997"/>
          </a:xfrm>
          <a:prstGeom prst="rect">
            <a:avLst/>
          </a:prstGeom>
          <a:noFill/>
        </p:spPr>
        <p:txBody>
          <a:bodyPr vert="horz" wrap="square" rtlCol="0" anchor="ctr">
            <a:spAutoFit/>
          </a:bodyPr>
          <a:lstStyle/>
          <a:p>
            <a:pPr marL="342900" indent="-342900">
              <a:buFont typeface="+mj-lt"/>
              <a:buAutoNum type="arabicParenR"/>
            </a:pPr>
            <a:r>
              <a:rPr lang="en-US" sz="1600" b="1" dirty="0">
                <a:solidFill>
                  <a:srgbClr val="C00000"/>
                </a:solidFill>
              </a:rPr>
              <a:t>Need a way to communicate </a:t>
            </a:r>
          </a:p>
          <a:p>
            <a:pPr marL="344488"/>
            <a:r>
              <a:rPr lang="en-US" sz="1600" b="1" dirty="0">
                <a:solidFill>
                  <a:srgbClr val="C00000"/>
                </a:solidFill>
              </a:rPr>
              <a:t>with my neighbors.</a:t>
            </a:r>
          </a:p>
          <a:p>
            <a:pPr marL="342900" indent="-342900">
              <a:buFont typeface="+mj-lt"/>
              <a:buAutoNum type="arabicParenR" startAt="2"/>
            </a:pPr>
            <a:r>
              <a:rPr lang="en-US" sz="1600" b="1" dirty="0">
                <a:solidFill>
                  <a:srgbClr val="C00000"/>
                </a:solidFill>
              </a:rPr>
              <a:t>Disrupt my neighbors!</a:t>
            </a:r>
          </a:p>
        </p:txBody>
      </p:sp>
      <p:sp>
        <p:nvSpPr>
          <p:cNvPr id="2" name="Title 1">
            <a:extLst>
              <a:ext uri="{FF2B5EF4-FFF2-40B4-BE49-F238E27FC236}">
                <a16:creationId xmlns:a16="http://schemas.microsoft.com/office/drawing/2014/main" id="{B2BD3F4B-8393-40E6-A19E-56CEB13D2DC5}"/>
              </a:ext>
            </a:extLst>
          </p:cNvPr>
          <p:cNvSpPr>
            <a:spLocks noGrp="1"/>
          </p:cNvSpPr>
          <p:nvPr>
            <p:ph type="title"/>
          </p:nvPr>
        </p:nvSpPr>
        <p:spPr/>
        <p:txBody>
          <a:bodyPr/>
          <a:lstStyle/>
          <a:p>
            <a:r>
              <a:rPr lang="en-US" dirty="0"/>
              <a:t>Let's Bake Cookies!</a:t>
            </a:r>
          </a:p>
        </p:txBody>
      </p:sp>
      <p:sp>
        <p:nvSpPr>
          <p:cNvPr id="4" name="Footer Placeholder 3">
            <a:extLst>
              <a:ext uri="{FF2B5EF4-FFF2-40B4-BE49-F238E27FC236}">
                <a16:creationId xmlns:a16="http://schemas.microsoft.com/office/drawing/2014/main" id="{114A9FCE-1E92-4F86-B059-811C15EB85C6}"/>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68BFDBD3-2515-4B03-B628-B51E834C0305}"/>
              </a:ext>
            </a:extLst>
          </p:cNvPr>
          <p:cNvSpPr>
            <a:spLocks noGrp="1"/>
          </p:cNvSpPr>
          <p:nvPr>
            <p:ph type="sldNum" sz="quarter" idx="12"/>
          </p:nvPr>
        </p:nvSpPr>
        <p:spPr/>
        <p:txBody>
          <a:bodyPr/>
          <a:lstStyle/>
          <a:p>
            <a:fld id="{98ECD8BD-D1A9-4DC4-89AE-4427480F30AB}" type="slidenum">
              <a:rPr lang="en-US" smtClean="0"/>
              <a:t>6</a:t>
            </a:fld>
            <a:endParaRPr lang="en-US" dirty="0"/>
          </a:p>
        </p:txBody>
      </p:sp>
      <p:sp>
        <p:nvSpPr>
          <p:cNvPr id="8" name="Content Placeholder 2">
            <a:extLst>
              <a:ext uri="{FF2B5EF4-FFF2-40B4-BE49-F238E27FC236}">
                <a16:creationId xmlns:a16="http://schemas.microsoft.com/office/drawing/2014/main" id="{552C9D12-1F72-4A83-B11B-5564B49C5AC0}"/>
              </a:ext>
            </a:extLst>
          </p:cNvPr>
          <p:cNvSpPr txBox="1">
            <a:spLocks/>
          </p:cNvSpPr>
          <p:nvPr/>
        </p:nvSpPr>
        <p:spPr>
          <a:xfrm>
            <a:off x="609600" y="2952471"/>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id="{0C76183D-ADEB-48BF-9CBA-D3EB2292F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417302"/>
            <a:ext cx="240410" cy="244831"/>
          </a:xfrm>
          <a:prstGeom prst="rect">
            <a:avLst/>
          </a:prstGeom>
        </p:spPr>
      </p:pic>
      <p:pic>
        <p:nvPicPr>
          <p:cNvPr id="12" name="Picture 11">
            <a:extLst>
              <a:ext uri="{FF2B5EF4-FFF2-40B4-BE49-F238E27FC236}">
                <a16:creationId xmlns:a16="http://schemas.microsoft.com/office/drawing/2014/main" id="{59DC2775-F186-4A2B-B71A-3BB75F67AD5C}"/>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595186" y="3625432"/>
            <a:ext cx="224929" cy="246888"/>
          </a:xfrm>
          <a:prstGeom prst="rect">
            <a:avLst/>
          </a:prstGeom>
        </p:spPr>
      </p:pic>
      <p:pic>
        <p:nvPicPr>
          <p:cNvPr id="14" name="Picture 13">
            <a:extLst>
              <a:ext uri="{FF2B5EF4-FFF2-40B4-BE49-F238E27FC236}">
                <a16:creationId xmlns:a16="http://schemas.microsoft.com/office/drawing/2014/main" id="{181FEA54-EBB7-4E7A-9E82-E78B85202630}"/>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899002" y="4809276"/>
            <a:ext cx="224929" cy="246888"/>
          </a:xfrm>
          <a:prstGeom prst="rect">
            <a:avLst/>
          </a:prstGeom>
        </p:spPr>
      </p:pic>
      <p:grpSp>
        <p:nvGrpSpPr>
          <p:cNvPr id="50" name="Group 49">
            <a:extLst>
              <a:ext uri="{FF2B5EF4-FFF2-40B4-BE49-F238E27FC236}">
                <a16:creationId xmlns:a16="http://schemas.microsoft.com/office/drawing/2014/main"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id="{97FB0D5B-E571-40E5-8BEB-EDF4DE19CA30}"/>
              </a:ext>
            </a:extLst>
          </p:cNvPr>
          <p:cNvPicPr>
            <a:picLocks noChangeAspect="1"/>
          </p:cNvPicPr>
          <p:nvPr/>
        </p:nvPicPr>
        <p:blipFill rotWithShape="1">
          <a:blip r:embed="rId5">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pic>
        <p:nvPicPr>
          <p:cNvPr id="33" name="Picture 32">
            <a:extLst>
              <a:ext uri="{FF2B5EF4-FFF2-40B4-BE49-F238E27FC236}">
                <a16:creationId xmlns:a16="http://schemas.microsoft.com/office/drawing/2014/main" id="{FBF88F51-9FB2-47A2-859C-6A8A17C10C45}"/>
              </a:ext>
            </a:extLst>
          </p:cNvPr>
          <p:cNvPicPr>
            <a:picLocks noChangeAspect="1"/>
          </p:cNvPicPr>
          <p:nvPr/>
        </p:nvPicPr>
        <p:blipFill rotWithShape="1">
          <a:blip r:embed="rId6">
            <a:extLst>
              <a:ext uri="{28A0092B-C50C-407E-A947-70E740481C1C}">
                <a14:useLocalDpi xmlns:a14="http://schemas.microsoft.com/office/drawing/2010/main" val="0"/>
              </a:ext>
            </a:extLst>
          </a:blip>
          <a:srcRect b="18522"/>
          <a:stretch/>
        </p:blipFill>
        <p:spPr>
          <a:xfrm>
            <a:off x="6357138" y="3671845"/>
            <a:ext cx="639692" cy="521210"/>
          </a:xfrm>
          <a:prstGeom prst="rect">
            <a:avLst/>
          </a:prstGeom>
        </p:spPr>
      </p:pic>
      <p:pic>
        <p:nvPicPr>
          <p:cNvPr id="35" name="Picture 34">
            <a:extLst>
              <a:ext uri="{FF2B5EF4-FFF2-40B4-BE49-F238E27FC236}">
                <a16:creationId xmlns:a16="http://schemas.microsoft.com/office/drawing/2014/main" id="{981326E8-0FA8-458B-B3F9-2505985821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7494" y="1925561"/>
            <a:ext cx="694610" cy="463072"/>
          </a:xfrm>
          <a:prstGeom prst="rect">
            <a:avLst/>
          </a:prstGeom>
        </p:spPr>
      </p:pic>
      <p:pic>
        <p:nvPicPr>
          <p:cNvPr id="37" name="Picture 36">
            <a:extLst>
              <a:ext uri="{FF2B5EF4-FFF2-40B4-BE49-F238E27FC236}">
                <a16:creationId xmlns:a16="http://schemas.microsoft.com/office/drawing/2014/main" id="{7BFFE4E4-F113-45CD-AC99-C2D6DAA282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7499" y="3616674"/>
            <a:ext cx="625526" cy="625526"/>
          </a:xfrm>
          <a:prstGeom prst="rect">
            <a:avLst/>
          </a:prstGeom>
        </p:spPr>
      </p:pic>
      <p:grpSp>
        <p:nvGrpSpPr>
          <p:cNvPr id="86" name="Group 85">
            <a:extLst>
              <a:ext uri="{FF2B5EF4-FFF2-40B4-BE49-F238E27FC236}">
                <a16:creationId xmlns:a16="http://schemas.microsoft.com/office/drawing/2014/main"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88" name="Picture 87">
            <a:extLst>
              <a:ext uri="{FF2B5EF4-FFF2-40B4-BE49-F238E27FC236}">
                <a16:creationId xmlns:a16="http://schemas.microsoft.com/office/drawing/2014/main" id="{49CA68ED-C125-478E-9F55-4AD02CF437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pic>
        <p:nvPicPr>
          <p:cNvPr id="68" name="Picture 67">
            <a:extLst>
              <a:ext uri="{FF2B5EF4-FFF2-40B4-BE49-F238E27FC236}">
                <a16:creationId xmlns:a16="http://schemas.microsoft.com/office/drawing/2014/main" id="{67832A0C-BD05-4EB6-9D58-49CD4F5948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6502" y="4507965"/>
            <a:ext cx="376630" cy="376630"/>
          </a:xfrm>
          <a:prstGeom prst="rect">
            <a:avLst/>
          </a:prstGeom>
        </p:spPr>
      </p:pic>
      <p:pic>
        <p:nvPicPr>
          <p:cNvPr id="49" name="Picture 48">
            <a:extLst>
              <a:ext uri="{FF2B5EF4-FFF2-40B4-BE49-F238E27FC236}">
                <a16:creationId xmlns:a16="http://schemas.microsoft.com/office/drawing/2014/main" id="{4058C8D6-D062-4559-93AB-3D5BD8C58CE7}"/>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2637508" y="4022905"/>
            <a:ext cx="224929" cy="246888"/>
          </a:xfrm>
          <a:prstGeom prst="rect">
            <a:avLst/>
          </a:prstGeom>
        </p:spPr>
      </p:pic>
      <p:sp>
        <p:nvSpPr>
          <p:cNvPr id="236" name="Rectangle 235">
            <a:extLst>
              <a:ext uri="{FF2B5EF4-FFF2-40B4-BE49-F238E27FC236}">
                <a16:creationId xmlns:a16="http://schemas.microsoft.com/office/drawing/2014/main" id="{A629C5BD-3097-4E05-B1BF-854E5F2860B7}"/>
              </a:ext>
            </a:extLst>
          </p:cNvPr>
          <p:cNvSpPr/>
          <p:nvPr/>
        </p:nvSpPr>
        <p:spPr>
          <a:xfrm>
            <a:off x="5129311" y="4315051"/>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21" name="Group 220">
            <a:extLst>
              <a:ext uri="{FF2B5EF4-FFF2-40B4-BE49-F238E27FC236}">
                <a16:creationId xmlns:a16="http://schemas.microsoft.com/office/drawing/2014/main" id="{11D2EB0F-5CC7-4513-8096-BF329F5DC5EB}"/>
              </a:ext>
            </a:extLst>
          </p:cNvPr>
          <p:cNvGrpSpPr/>
          <p:nvPr/>
        </p:nvGrpSpPr>
        <p:grpSpPr>
          <a:xfrm>
            <a:off x="5129311" y="1773256"/>
            <a:ext cx="770362" cy="770362"/>
            <a:chOff x="5129311" y="1773256"/>
            <a:chExt cx="770362" cy="770362"/>
          </a:xfrm>
        </p:grpSpPr>
        <p:sp>
          <p:nvSpPr>
            <p:cNvPr id="222" name="Rectangle 221">
              <a:extLst>
                <a:ext uri="{FF2B5EF4-FFF2-40B4-BE49-F238E27FC236}">
                  <a16:creationId xmlns:a16="http://schemas.microsoft.com/office/drawing/2014/main" id="{E77813A3-4E78-45E7-8517-1ADC91DC9482}"/>
                </a:ext>
              </a:extLst>
            </p:cNvPr>
            <p:cNvSpPr/>
            <p:nvPr/>
          </p:nvSpPr>
          <p:spPr>
            <a:xfrm>
              <a:off x="5129311" y="1773256"/>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3" name="Picture 222">
              <a:extLst>
                <a:ext uri="{FF2B5EF4-FFF2-40B4-BE49-F238E27FC236}">
                  <a16:creationId xmlns:a16="http://schemas.microsoft.com/office/drawing/2014/main" id="{5DEF9930-C428-47E6-9B9E-F31B199B7427}"/>
                </a:ext>
              </a:extLst>
            </p:cNvPr>
            <p:cNvPicPr>
              <a:picLocks noChangeAspect="1"/>
            </p:cNvPicPr>
            <p:nvPr/>
          </p:nvPicPr>
          <p:blipFill rotWithShape="1">
            <a:blip r:embed="rId5">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sp>
        <p:nvSpPr>
          <p:cNvPr id="225" name="Rectangle 224">
            <a:extLst>
              <a:ext uri="{FF2B5EF4-FFF2-40B4-BE49-F238E27FC236}">
                <a16:creationId xmlns:a16="http://schemas.microsoft.com/office/drawing/2014/main" id="{7EF6FEED-682D-4C2F-B6E7-E32B7F1E3D8F}"/>
              </a:ext>
            </a:extLst>
          </p:cNvPr>
          <p:cNvSpPr/>
          <p:nvPr/>
        </p:nvSpPr>
        <p:spPr>
          <a:xfrm>
            <a:off x="6299618" y="3545359"/>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26BC51E1-2910-46D3-B76C-67D9EAE08C04}"/>
              </a:ext>
            </a:extLst>
          </p:cNvPr>
          <p:cNvSpPr/>
          <p:nvPr/>
        </p:nvSpPr>
        <p:spPr>
          <a:xfrm>
            <a:off x="6299618" y="1772586"/>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1" name="Rectangle 230">
            <a:extLst>
              <a:ext uri="{FF2B5EF4-FFF2-40B4-BE49-F238E27FC236}">
                <a16:creationId xmlns:a16="http://schemas.microsoft.com/office/drawing/2014/main" id="{E89B6506-CD80-40F9-B88E-0F4A36D5F5DA}"/>
              </a:ext>
            </a:extLst>
          </p:cNvPr>
          <p:cNvSpPr/>
          <p:nvPr/>
        </p:nvSpPr>
        <p:spPr>
          <a:xfrm>
            <a:off x="5129311" y="3546029"/>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3" name="Rectangle 232">
            <a:extLst>
              <a:ext uri="{FF2B5EF4-FFF2-40B4-BE49-F238E27FC236}">
                <a16:creationId xmlns:a16="http://schemas.microsoft.com/office/drawing/2014/main" id="{07CE3A24-566C-44DB-8E27-4B7A033717FA}"/>
              </a:ext>
            </a:extLst>
          </p:cNvPr>
          <p:cNvSpPr/>
          <p:nvPr/>
        </p:nvSpPr>
        <p:spPr>
          <a:xfrm>
            <a:off x="6299618" y="2541608"/>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5" name="Rectangle 234">
            <a:extLst>
              <a:ext uri="{FF2B5EF4-FFF2-40B4-BE49-F238E27FC236}">
                <a16:creationId xmlns:a16="http://schemas.microsoft.com/office/drawing/2014/main" id="{7EDCBF26-FD14-46C3-9149-C24A381F9458}"/>
              </a:ext>
            </a:extLst>
          </p:cNvPr>
          <p:cNvSpPr/>
          <p:nvPr/>
        </p:nvSpPr>
        <p:spPr>
          <a:xfrm>
            <a:off x="6299618" y="4314381"/>
            <a:ext cx="770362" cy="7703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37" name="Table 236">
            <a:extLst>
              <a:ext uri="{FF2B5EF4-FFF2-40B4-BE49-F238E27FC236}">
                <a16:creationId xmlns:a16="http://schemas.microsoft.com/office/drawing/2014/main" id="{325ECFD0-5F34-4D23-A5B8-8B3438D3B047}"/>
              </a:ext>
            </a:extLst>
          </p:cNvPr>
          <p:cNvGraphicFramePr>
            <a:graphicFrameLocks noGrp="1"/>
          </p:cNvGraphicFramePr>
          <p:nvPr/>
        </p:nvGraphicFramePr>
        <p:xfrm>
          <a:off x="4745327" y="4594225"/>
          <a:ext cx="2717480" cy="717860"/>
        </p:xfrm>
        <a:graphic>
          <a:graphicData uri="http://schemas.openxmlformats.org/drawingml/2006/table">
            <a:tbl>
              <a:tblPr firstRow="1" bandRow="1">
                <a:tableStyleId>{2D5ABB26-0587-4C30-8999-92F81FD0307C}</a:tableStyleId>
              </a:tblPr>
              <a:tblGrid>
                <a:gridCol w="679370">
                  <a:extLst>
                    <a:ext uri="{9D8B030D-6E8A-4147-A177-3AD203B41FA5}">
                      <a16:colId xmlns:a16="http://schemas.microsoft.com/office/drawing/2014/main" val="4202470024"/>
                    </a:ext>
                  </a:extLst>
                </a:gridCol>
                <a:gridCol w="679370">
                  <a:extLst>
                    <a:ext uri="{9D8B030D-6E8A-4147-A177-3AD203B41FA5}">
                      <a16:colId xmlns:a16="http://schemas.microsoft.com/office/drawing/2014/main" val="2423499891"/>
                    </a:ext>
                  </a:extLst>
                </a:gridCol>
                <a:gridCol w="679370">
                  <a:extLst>
                    <a:ext uri="{9D8B030D-6E8A-4147-A177-3AD203B41FA5}">
                      <a16:colId xmlns:a16="http://schemas.microsoft.com/office/drawing/2014/main" val="2784733603"/>
                    </a:ext>
                  </a:extLst>
                </a:gridCol>
                <a:gridCol w="679370">
                  <a:extLst>
                    <a:ext uri="{9D8B030D-6E8A-4147-A177-3AD203B41FA5}">
                      <a16:colId xmlns:a16="http://schemas.microsoft.com/office/drawing/2014/main" val="2147136224"/>
                    </a:ext>
                  </a:extLst>
                </a:gridCol>
              </a:tblGrid>
              <a:tr h="717860">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7806721"/>
                  </a:ext>
                </a:extLst>
              </a:tr>
            </a:tbl>
          </a:graphicData>
        </a:graphic>
      </p:graphicFrame>
      <p:pic>
        <p:nvPicPr>
          <p:cNvPr id="238" name="Picture 237">
            <a:extLst>
              <a:ext uri="{FF2B5EF4-FFF2-40B4-BE49-F238E27FC236}">
                <a16:creationId xmlns:a16="http://schemas.microsoft.com/office/drawing/2014/main" id="{4C91A687-7253-46F0-90ED-A85389674B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pic>
        <p:nvPicPr>
          <p:cNvPr id="107" name="Picture 106" descr="A close up of a logo&#10;&#10;Description automatically generated">
            <a:extLst>
              <a:ext uri="{FF2B5EF4-FFF2-40B4-BE49-F238E27FC236}">
                <a16:creationId xmlns:a16="http://schemas.microsoft.com/office/drawing/2014/main" id="{33197779-1D6B-4611-AD09-744709A19E0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14026" y="4499236"/>
            <a:ext cx="393192" cy="393192"/>
          </a:xfrm>
          <a:prstGeom prst="rect">
            <a:avLst/>
          </a:prstGeom>
        </p:spPr>
      </p:pic>
      <p:pic>
        <p:nvPicPr>
          <p:cNvPr id="240" name="Picture 239">
            <a:extLst>
              <a:ext uri="{FF2B5EF4-FFF2-40B4-BE49-F238E27FC236}">
                <a16:creationId xmlns:a16="http://schemas.microsoft.com/office/drawing/2014/main" id="{F6C1BD27-8EE9-4C39-BF76-6047D79313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6502" y="4507965"/>
            <a:ext cx="376630" cy="376630"/>
          </a:xfrm>
          <a:prstGeom prst="rect">
            <a:avLst/>
          </a:prstGeom>
        </p:spPr>
      </p:pic>
      <p:sp>
        <p:nvSpPr>
          <p:cNvPr id="247" name="TextBox 246">
            <a:extLst>
              <a:ext uri="{FF2B5EF4-FFF2-40B4-BE49-F238E27FC236}">
                <a16:creationId xmlns:a16="http://schemas.microsoft.com/office/drawing/2014/main" id="{2CB74696-E981-4FB4-BC79-3321A455819D}"/>
              </a:ext>
            </a:extLst>
          </p:cNvPr>
          <p:cNvSpPr txBox="1"/>
          <p:nvPr/>
        </p:nvSpPr>
        <p:spPr>
          <a:xfrm>
            <a:off x="5295941" y="6101435"/>
            <a:ext cx="1600118" cy="461665"/>
          </a:xfrm>
          <a:prstGeom prst="rect">
            <a:avLst/>
          </a:prstGeom>
          <a:noFill/>
        </p:spPr>
        <p:txBody>
          <a:bodyPr wrap="none" rtlCol="0">
            <a:spAutoFit/>
          </a:bodyPr>
          <a:lstStyle/>
          <a:p>
            <a:pPr algn="ctr"/>
            <a:r>
              <a:rPr lang="en-US" sz="2400" b="1" dirty="0">
                <a:solidFill>
                  <a:srgbClr val="00B050"/>
                </a:solidFill>
              </a:rPr>
              <a:t>Solution?</a:t>
            </a:r>
          </a:p>
        </p:txBody>
      </p:sp>
      <p:sp>
        <p:nvSpPr>
          <p:cNvPr id="3" name="Lightning Bolt 2">
            <a:extLst>
              <a:ext uri="{FF2B5EF4-FFF2-40B4-BE49-F238E27FC236}">
                <a16:creationId xmlns:a16="http://schemas.microsoft.com/office/drawing/2014/main" id="{91361F5B-BF99-4744-9255-23B31EFA0F1A}"/>
              </a:ext>
            </a:extLst>
          </p:cNvPr>
          <p:cNvSpPr/>
          <p:nvPr/>
        </p:nvSpPr>
        <p:spPr>
          <a:xfrm>
            <a:off x="5388415" y="2380345"/>
            <a:ext cx="252152" cy="311751"/>
          </a:xfrm>
          <a:prstGeom prst="lightningBol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5" name="Picture 254">
            <a:extLst>
              <a:ext uri="{FF2B5EF4-FFF2-40B4-BE49-F238E27FC236}">
                <a16:creationId xmlns:a16="http://schemas.microsoft.com/office/drawing/2014/main" id="{04F14A63-6BF4-4FE7-A810-D75054FC1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9002" y="4809276"/>
            <a:ext cx="240410" cy="244831"/>
          </a:xfrm>
          <a:prstGeom prst="rect">
            <a:avLst/>
          </a:prstGeom>
        </p:spPr>
      </p:pic>
      <p:pic>
        <p:nvPicPr>
          <p:cNvPr id="256" name="Picture 255">
            <a:extLst>
              <a:ext uri="{FF2B5EF4-FFF2-40B4-BE49-F238E27FC236}">
                <a16:creationId xmlns:a16="http://schemas.microsoft.com/office/drawing/2014/main" id="{0E56610A-CA27-4229-8971-4C366FE98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351" y="4013217"/>
            <a:ext cx="240410" cy="244831"/>
          </a:xfrm>
          <a:prstGeom prst="rect">
            <a:avLst/>
          </a:prstGeom>
        </p:spPr>
      </p:pic>
      <p:pic>
        <p:nvPicPr>
          <p:cNvPr id="257" name="Picture 256">
            <a:extLst>
              <a:ext uri="{FF2B5EF4-FFF2-40B4-BE49-F238E27FC236}">
                <a16:creationId xmlns:a16="http://schemas.microsoft.com/office/drawing/2014/main" id="{48910999-69A2-44CC-93C3-C042C8D33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340" y="3610532"/>
            <a:ext cx="240410" cy="244831"/>
          </a:xfrm>
          <a:prstGeom prst="rect">
            <a:avLst/>
          </a:prstGeom>
        </p:spPr>
      </p:pic>
      <p:pic>
        <p:nvPicPr>
          <p:cNvPr id="87" name="Picture 86">
            <a:extLst>
              <a:ext uri="{FF2B5EF4-FFF2-40B4-BE49-F238E27FC236}">
                <a16:creationId xmlns:a16="http://schemas.microsoft.com/office/drawing/2014/main" id="{3D7D077E-5D17-4FDB-A364-B2A489CA20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89" name="Picture 88">
            <a:extLst>
              <a:ext uri="{FF2B5EF4-FFF2-40B4-BE49-F238E27FC236}">
                <a16:creationId xmlns:a16="http://schemas.microsoft.com/office/drawing/2014/main" id="{FEF77FBB-209E-47D1-A026-7606D41904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pic>
        <p:nvPicPr>
          <p:cNvPr id="90" name="Picture 89" descr="A picture containing drawing&#10;&#10;Description automatically generated">
            <a:extLst>
              <a:ext uri="{FF2B5EF4-FFF2-40B4-BE49-F238E27FC236}">
                <a16:creationId xmlns:a16="http://schemas.microsoft.com/office/drawing/2014/main" id="{4E6A5F06-E6B0-4AB0-AF4C-947788B8A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91" name="Picture 90" descr="A close up of a logo&#10;&#10;Description automatically generated">
            <a:extLst>
              <a:ext uri="{FF2B5EF4-FFF2-40B4-BE49-F238E27FC236}">
                <a16:creationId xmlns:a16="http://schemas.microsoft.com/office/drawing/2014/main" id="{A07CE24C-2F1E-4E41-87BE-6C454F95371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pic>
        <p:nvPicPr>
          <p:cNvPr id="93" name="Picture 92" descr="A close up of a sign&#10;&#10;Description automatically generated">
            <a:extLst>
              <a:ext uri="{FF2B5EF4-FFF2-40B4-BE49-F238E27FC236}">
                <a16:creationId xmlns:a16="http://schemas.microsoft.com/office/drawing/2014/main" id="{195A1BA5-3DFA-4B58-A07A-E4C0740BFD4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94" name="Content Placeholder 6" descr="A picture containing window, drawing&#10;&#10;Description automatically generated">
            <a:extLst>
              <a:ext uri="{FF2B5EF4-FFF2-40B4-BE49-F238E27FC236}">
                <a16:creationId xmlns:a16="http://schemas.microsoft.com/office/drawing/2014/main" id="{C04159FA-4607-4EBD-B688-B8830E317CC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83751" y="1844748"/>
            <a:ext cx="640080" cy="640080"/>
          </a:xfrm>
          <a:prstGeom prst="rect">
            <a:avLst/>
          </a:prstGeom>
        </p:spPr>
      </p:pic>
      <p:pic>
        <p:nvPicPr>
          <p:cNvPr id="98" name="Picture 97" descr="A close up of a logo&#10;&#10;Description automatically generated">
            <a:extLst>
              <a:ext uri="{FF2B5EF4-FFF2-40B4-BE49-F238E27FC236}">
                <a16:creationId xmlns:a16="http://schemas.microsoft.com/office/drawing/2014/main" id="{D6ADCBF5-051F-424A-BDD6-9114E9A8BD3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99" name="Picture 98" descr="A picture containing sitting, phone, small, cellphone&#10;&#10;Description automatically generated">
            <a:extLst>
              <a:ext uri="{FF2B5EF4-FFF2-40B4-BE49-F238E27FC236}">
                <a16:creationId xmlns:a16="http://schemas.microsoft.com/office/drawing/2014/main" id="{8F717AF3-856E-4D8B-9635-C022E57896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sp>
        <p:nvSpPr>
          <p:cNvPr id="249" name="Lightning Bolt 248">
            <a:extLst>
              <a:ext uri="{FF2B5EF4-FFF2-40B4-BE49-F238E27FC236}">
                <a16:creationId xmlns:a16="http://schemas.microsoft.com/office/drawing/2014/main" id="{B6482720-8FEA-41DF-92DC-508C09DC1425}"/>
              </a:ext>
            </a:extLst>
          </p:cNvPr>
          <p:cNvSpPr/>
          <p:nvPr/>
        </p:nvSpPr>
        <p:spPr>
          <a:xfrm>
            <a:off x="6558723" y="4163694"/>
            <a:ext cx="252152" cy="311751"/>
          </a:xfrm>
          <a:prstGeom prst="lightningBol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Lightning Bolt 249">
            <a:extLst>
              <a:ext uri="{FF2B5EF4-FFF2-40B4-BE49-F238E27FC236}">
                <a16:creationId xmlns:a16="http://schemas.microsoft.com/office/drawing/2014/main" id="{8AB79B10-E13B-4E04-AFD1-08C45191623E}"/>
              </a:ext>
            </a:extLst>
          </p:cNvPr>
          <p:cNvSpPr/>
          <p:nvPr/>
        </p:nvSpPr>
        <p:spPr>
          <a:xfrm>
            <a:off x="5385175" y="4183012"/>
            <a:ext cx="252152" cy="311751"/>
          </a:xfrm>
          <a:prstGeom prst="lightningBol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8" name="Lightning Bolt 247">
            <a:extLst>
              <a:ext uri="{FF2B5EF4-FFF2-40B4-BE49-F238E27FC236}">
                <a16:creationId xmlns:a16="http://schemas.microsoft.com/office/drawing/2014/main" id="{E9592CD3-1635-4147-84DD-9E0DF7B845E3}"/>
              </a:ext>
            </a:extLst>
          </p:cNvPr>
          <p:cNvSpPr/>
          <p:nvPr/>
        </p:nvSpPr>
        <p:spPr>
          <a:xfrm>
            <a:off x="6550908" y="2380345"/>
            <a:ext cx="252152" cy="311751"/>
          </a:xfrm>
          <a:prstGeom prst="lightningBol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 name="Picture 102" descr="A picture containing plate&#10;&#10;Description automatically generated">
            <a:extLst>
              <a:ext uri="{FF2B5EF4-FFF2-40B4-BE49-F238E27FC236}">
                <a16:creationId xmlns:a16="http://schemas.microsoft.com/office/drawing/2014/main" id="{E981F37D-0C5F-455F-8E8F-FB467C68090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sp>
        <p:nvSpPr>
          <p:cNvPr id="97" name="Arrow: Right 96">
            <a:extLst>
              <a:ext uri="{FF2B5EF4-FFF2-40B4-BE49-F238E27FC236}">
                <a16:creationId xmlns:a16="http://schemas.microsoft.com/office/drawing/2014/main"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6" name="Picture 105" descr="A picture containing drawing&#10;&#10;Description automatically generated">
            <a:extLst>
              <a:ext uri="{FF2B5EF4-FFF2-40B4-BE49-F238E27FC236}">
                <a16:creationId xmlns:a16="http://schemas.microsoft.com/office/drawing/2014/main" id="{5D6183BE-DD68-4E92-9BF3-7F084DCDBF3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29367" y="2733476"/>
            <a:ext cx="393192" cy="393192"/>
          </a:xfrm>
          <a:prstGeom prst="rect">
            <a:avLst/>
          </a:prstGeom>
        </p:spPr>
      </p:pic>
      <p:sp>
        <p:nvSpPr>
          <p:cNvPr id="73" name="Arrow: Right 72">
            <a:extLst>
              <a:ext uri="{FF2B5EF4-FFF2-40B4-BE49-F238E27FC236}">
                <a16:creationId xmlns:a16="http://schemas.microsoft.com/office/drawing/2014/main" id="{071ED308-2B27-46AC-86AE-3C66A6C8B9A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Arrow: Right 74">
            <a:extLst>
              <a:ext uri="{FF2B5EF4-FFF2-40B4-BE49-F238E27FC236}">
                <a16:creationId xmlns:a16="http://schemas.microsoft.com/office/drawing/2014/main" id="{5311E698-4B44-498D-82A7-63037C498AA7}"/>
              </a:ext>
            </a:extLst>
          </p:cNvPr>
          <p:cNvSpPr/>
          <p:nvPr/>
        </p:nvSpPr>
        <p:spPr>
          <a:xfrm rot="2046156">
            <a:off x="5844343" y="3258151"/>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2" name="Arrow: Right 241">
            <a:extLst>
              <a:ext uri="{FF2B5EF4-FFF2-40B4-BE49-F238E27FC236}">
                <a16:creationId xmlns:a16="http://schemas.microsoft.com/office/drawing/2014/main" id="{55F431D4-F9C2-459B-8A6C-4C03BF0C565E}"/>
              </a:ext>
            </a:extLst>
          </p:cNvPr>
          <p:cNvSpPr/>
          <p:nvPr/>
        </p:nvSpPr>
        <p:spPr>
          <a:xfrm rot="5894372">
            <a:off x="4108383" y="3449043"/>
            <a:ext cx="2321397"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3" name="Arrow: Right 242">
            <a:extLst>
              <a:ext uri="{FF2B5EF4-FFF2-40B4-BE49-F238E27FC236}">
                <a16:creationId xmlns:a16="http://schemas.microsoft.com/office/drawing/2014/main" id="{C622B814-9745-47F8-A42B-3CA265F76688}"/>
              </a:ext>
            </a:extLst>
          </p:cNvPr>
          <p:cNvSpPr/>
          <p:nvPr/>
        </p:nvSpPr>
        <p:spPr>
          <a:xfrm rot="5212963">
            <a:off x="4463181" y="3473956"/>
            <a:ext cx="2340418"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4" name="Arrow: Right 243">
            <a:extLst>
              <a:ext uri="{FF2B5EF4-FFF2-40B4-BE49-F238E27FC236}">
                <a16:creationId xmlns:a16="http://schemas.microsoft.com/office/drawing/2014/main" id="{EAFDABDA-D9A4-43AC-9E74-E2867AE156AA}"/>
              </a:ext>
            </a:extLst>
          </p:cNvPr>
          <p:cNvSpPr/>
          <p:nvPr/>
        </p:nvSpPr>
        <p:spPr>
          <a:xfrm rot="4377760">
            <a:off x="4798116" y="3467526"/>
            <a:ext cx="2411599"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5" name="Arrow: Right 244">
            <a:extLst>
              <a:ext uri="{FF2B5EF4-FFF2-40B4-BE49-F238E27FC236}">
                <a16:creationId xmlns:a16="http://schemas.microsoft.com/office/drawing/2014/main" id="{F72E6341-76D1-4FC9-8F43-72460DB433E2}"/>
              </a:ext>
            </a:extLst>
          </p:cNvPr>
          <p:cNvSpPr/>
          <p:nvPr/>
        </p:nvSpPr>
        <p:spPr>
          <a:xfrm rot="3217425">
            <a:off x="4957495" y="3459693"/>
            <a:ext cx="2743199"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5" name="Picture 14" descr="Icon&#10;&#10;Description automatically generated">
            <a:extLst>
              <a:ext uri="{FF2B5EF4-FFF2-40B4-BE49-F238E27FC236}">
                <a16:creationId xmlns:a16="http://schemas.microsoft.com/office/drawing/2014/main" id="{2FFFA2F1-DDFC-4AE8-BCE7-9C53FF854D8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03347" y="1888501"/>
            <a:ext cx="548640" cy="548640"/>
          </a:xfrm>
          <a:prstGeom prst="rect">
            <a:avLst/>
          </a:prstGeom>
        </p:spPr>
      </p:pic>
    </p:spTree>
    <p:extLst>
      <p:ext uri="{BB962C8B-B14F-4D97-AF65-F5344CB8AC3E}">
        <p14:creationId xmlns:p14="http://schemas.microsoft.com/office/powerpoint/2010/main" val="98289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9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7"/>
                                        </p:tgtEl>
                                        <p:attrNameLst>
                                          <p:attrName>style.visibility</p:attrName>
                                        </p:attrNameLst>
                                      </p:cBhvr>
                                      <p:to>
                                        <p:strVal val="visible"/>
                                      </p:to>
                                    </p:set>
                                    <p:animEffect transition="in" filter="fade">
                                      <p:cBhvr>
                                        <p:cTn id="15" dur="500"/>
                                        <p:tgtEl>
                                          <p:spTgt spid="24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4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47"/>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97"/>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73"/>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75"/>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94"/>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251">
                                            <p:txEl>
                                              <p:pRg st="0" end="0"/>
                                            </p:txEl>
                                          </p:spTgt>
                                        </p:tgtEl>
                                        <p:attrNameLst>
                                          <p:attrName>style.visibility</p:attrName>
                                        </p:attrNameLst>
                                      </p:cBhvr>
                                      <p:to>
                                        <p:strVal val="visible"/>
                                      </p:to>
                                    </p:set>
                                    <p:animEffect transition="in" filter="fade">
                                      <p:cBhvr>
                                        <p:cTn id="34" dur="500"/>
                                        <p:tgtEl>
                                          <p:spTgt spid="251">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0"/>
                                        </p:tgtEl>
                                        <p:attrNameLst>
                                          <p:attrName>style.visibility</p:attrName>
                                        </p:attrNameLst>
                                      </p:cBhvr>
                                      <p:to>
                                        <p:strVal val="visible"/>
                                      </p:to>
                                    </p:set>
                                    <p:animEffect transition="in" filter="fade">
                                      <p:cBhvr>
                                        <p:cTn id="37" dur="500"/>
                                        <p:tgtEl>
                                          <p:spTgt spid="2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9"/>
                                        </p:tgtEl>
                                        <p:attrNameLst>
                                          <p:attrName>style.visibility</p:attrName>
                                        </p:attrNameLst>
                                      </p:cBhvr>
                                      <p:to>
                                        <p:strVal val="visible"/>
                                      </p:to>
                                    </p:set>
                                    <p:animEffect transition="in" filter="fade">
                                      <p:cBhvr>
                                        <p:cTn id="43" dur="500"/>
                                        <p:tgtEl>
                                          <p:spTgt spid="24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8"/>
                                        </p:tgtEl>
                                        <p:attrNameLst>
                                          <p:attrName>style.visibility</p:attrName>
                                        </p:attrNameLst>
                                      </p:cBhvr>
                                      <p:to>
                                        <p:strVal val="visible"/>
                                      </p:to>
                                    </p:set>
                                    <p:animEffect transition="in" filter="fade">
                                      <p:cBhvr>
                                        <p:cTn id="46" dur="500"/>
                                        <p:tgtEl>
                                          <p:spTgt spid="24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51">
                                            <p:txEl>
                                              <p:pRg st="1" end="1"/>
                                            </p:txEl>
                                          </p:spTgt>
                                        </p:tgtEl>
                                        <p:attrNameLst>
                                          <p:attrName>style.visibility</p:attrName>
                                        </p:attrNameLst>
                                      </p:cBhvr>
                                      <p:to>
                                        <p:strVal val="visible"/>
                                      </p:to>
                                    </p:set>
                                    <p:animEffect transition="in" filter="fade">
                                      <p:cBhvr>
                                        <p:cTn id="51" dur="500"/>
                                        <p:tgtEl>
                                          <p:spTgt spid="251">
                                            <p:txEl>
                                              <p:pRg st="1" end="1"/>
                                            </p:txEl>
                                          </p:spTgt>
                                        </p:tgtEl>
                                      </p:cBhvr>
                                    </p:animEffect>
                                  </p:childTnLst>
                                </p:cTn>
                              </p:par>
                              <p:par>
                                <p:cTn id="52" presetID="1" presetClass="exit" presetSubtype="0" fill="hold" nodeType="withEffect">
                                  <p:stCondLst>
                                    <p:cond delay="0"/>
                                  </p:stCondLst>
                                  <p:childTnLst>
                                    <p:set>
                                      <p:cBhvr>
                                        <p:cTn id="53" dur="1" fill="hold">
                                          <p:stCondLst>
                                            <p:cond delay="0"/>
                                          </p:stCondLst>
                                        </p:cTn>
                                        <p:tgtEl>
                                          <p:spTgt spid="2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5"/>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3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33"/>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88"/>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68"/>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25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249"/>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48"/>
                                        </p:tgtEl>
                                        <p:attrNameLst>
                                          <p:attrName>style.visibility</p:attrName>
                                        </p:attrNameLst>
                                      </p:cBhvr>
                                      <p:to>
                                        <p:strVal val="hidden"/>
                                      </p:to>
                                    </p:set>
                                  </p:childTnLst>
                                </p:cTn>
                              </p:par>
                              <p:par>
                                <p:cTn id="74" presetID="1" presetClass="entr" presetSubtype="0" fill="hold" grpId="1" nodeType="withEffect">
                                  <p:stCondLst>
                                    <p:cond delay="0"/>
                                  </p:stCondLst>
                                  <p:childTnLst>
                                    <p:set>
                                      <p:cBhvr>
                                        <p:cTn id="75" dur="1" fill="hold">
                                          <p:stCondLst>
                                            <p:cond delay="0"/>
                                          </p:stCondLst>
                                        </p:cTn>
                                        <p:tgtEl>
                                          <p:spTgt spid="233"/>
                                        </p:tgtEl>
                                        <p:attrNameLst>
                                          <p:attrName>style.visibility</p:attrName>
                                        </p:attrNameLst>
                                      </p:cBhvr>
                                      <p:to>
                                        <p:strVal val="visible"/>
                                      </p:to>
                                    </p:set>
                                  </p:childTnLst>
                                </p:cTn>
                              </p:par>
                              <p:par>
                                <p:cTn id="76" presetID="1" presetClass="entr" presetSubtype="0" fill="hold" grpId="1" nodeType="withEffect">
                                  <p:stCondLst>
                                    <p:cond delay="0"/>
                                  </p:stCondLst>
                                  <p:childTnLst>
                                    <p:set>
                                      <p:cBhvr>
                                        <p:cTn id="77" dur="1" fill="hold">
                                          <p:stCondLst>
                                            <p:cond delay="0"/>
                                          </p:stCondLst>
                                        </p:cTn>
                                        <p:tgtEl>
                                          <p:spTgt spid="236"/>
                                        </p:tgtEl>
                                        <p:attrNameLst>
                                          <p:attrName>style.visibility</p:attrName>
                                        </p:attrNameLst>
                                      </p:cBhvr>
                                      <p:to>
                                        <p:strVal val="visible"/>
                                      </p:to>
                                    </p:set>
                                  </p:childTnLst>
                                </p:cTn>
                              </p:par>
                              <p:par>
                                <p:cTn id="78" presetID="1" presetClass="entr" presetSubtype="0" fill="hold" grpId="1" nodeType="withEffect">
                                  <p:stCondLst>
                                    <p:cond delay="0"/>
                                  </p:stCondLst>
                                  <p:childTnLst>
                                    <p:set>
                                      <p:cBhvr>
                                        <p:cTn id="79" dur="1" fill="hold">
                                          <p:stCondLst>
                                            <p:cond delay="0"/>
                                          </p:stCondLst>
                                        </p:cTn>
                                        <p:tgtEl>
                                          <p:spTgt spid="23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2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21"/>
                                        </p:tgtEl>
                                        <p:attrNameLst>
                                          <p:attrName>style.visibility</p:attrName>
                                        </p:attrNameLst>
                                      </p:cBhvr>
                                      <p:to>
                                        <p:strVal val="visible"/>
                                      </p:to>
                                    </p:set>
                                  </p:childTnLst>
                                </p:cTn>
                              </p:par>
                              <p:par>
                                <p:cTn id="84" presetID="10" presetClass="exit" presetSubtype="0" fill="hold" grpId="0" nodeType="withEffect">
                                  <p:stCondLst>
                                    <p:cond delay="0"/>
                                  </p:stCondLst>
                                  <p:childTnLst>
                                    <p:animEffect transition="out" filter="fade">
                                      <p:cBhvr>
                                        <p:cTn id="85" dur="250"/>
                                        <p:tgtEl>
                                          <p:spTgt spid="233"/>
                                        </p:tgtEl>
                                      </p:cBhvr>
                                    </p:animEffect>
                                    <p:set>
                                      <p:cBhvr>
                                        <p:cTn id="86" dur="1" fill="hold">
                                          <p:stCondLst>
                                            <p:cond delay="249"/>
                                          </p:stCondLst>
                                        </p:cTn>
                                        <p:tgtEl>
                                          <p:spTgt spid="233"/>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250"/>
                                        <p:tgtEl>
                                          <p:spTgt spid="236"/>
                                        </p:tgtEl>
                                      </p:cBhvr>
                                    </p:animEffect>
                                    <p:set>
                                      <p:cBhvr>
                                        <p:cTn id="89" dur="1" fill="hold">
                                          <p:stCondLst>
                                            <p:cond delay="249"/>
                                          </p:stCondLst>
                                        </p:cTn>
                                        <p:tgtEl>
                                          <p:spTgt spid="236"/>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250"/>
                                        <p:tgtEl>
                                          <p:spTgt spid="235"/>
                                        </p:tgtEl>
                                      </p:cBhvr>
                                    </p:animEffect>
                                    <p:set>
                                      <p:cBhvr>
                                        <p:cTn id="92" dur="1" fill="hold">
                                          <p:stCondLst>
                                            <p:cond delay="249"/>
                                          </p:stCondLst>
                                        </p:cTn>
                                        <p:tgtEl>
                                          <p:spTgt spid="235"/>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237"/>
                                        </p:tgtEl>
                                        <p:attrNameLst>
                                          <p:attrName>style.visibility</p:attrName>
                                        </p:attrNameLst>
                                      </p:cBhvr>
                                      <p:to>
                                        <p:strVal val="visible"/>
                                      </p:to>
                                    </p:set>
                                    <p:animEffect transition="in" filter="fade">
                                      <p:cBhvr>
                                        <p:cTn id="95" dur="500"/>
                                        <p:tgtEl>
                                          <p:spTgt spid="237"/>
                                        </p:tgtEl>
                                      </p:cBhvr>
                                    </p:animEffect>
                                  </p:childTnLst>
                                </p:cTn>
                              </p:par>
                              <p:par>
                                <p:cTn id="96" presetID="42" presetClass="path" presetSubtype="0" accel="50000" decel="50000" fill="hold" nodeType="withEffect">
                                  <p:stCondLst>
                                    <p:cond delay="0"/>
                                  </p:stCondLst>
                                  <p:childTnLst>
                                    <p:animMotion origin="layout" path="M 3.33333E-6 -1.85185E-6 L -0.075 0.29491 " pathEditMode="relative" rAng="0" ptsTypes="AA">
                                      <p:cBhvr>
                                        <p:cTn id="97" dur="500" fill="hold"/>
                                        <p:tgtEl>
                                          <p:spTgt spid="238"/>
                                        </p:tgtEl>
                                        <p:attrNameLst>
                                          <p:attrName>ppt_x</p:attrName>
                                          <p:attrName>ppt_y</p:attrName>
                                        </p:attrNameLst>
                                      </p:cBhvr>
                                      <p:rCtr x="-3750" y="14745"/>
                                    </p:animMotion>
                                  </p:childTnLst>
                                </p:cTn>
                              </p:par>
                              <p:par>
                                <p:cTn id="98" presetID="42" presetClass="path" presetSubtype="0" accel="50000" decel="50000" fill="hold" nodeType="withEffect">
                                  <p:stCondLst>
                                    <p:cond delay="0"/>
                                  </p:stCondLst>
                                  <p:childTnLst>
                                    <p:animMotion origin="layout" path="M 1.45833E-6 -2.22222E-6 L 0.03502 0.03241 " pathEditMode="relative" rAng="0" ptsTypes="AA">
                                      <p:cBhvr>
                                        <p:cTn id="99" dur="500" fill="hold"/>
                                        <p:tgtEl>
                                          <p:spTgt spid="240"/>
                                        </p:tgtEl>
                                        <p:attrNameLst>
                                          <p:attrName>ppt_x</p:attrName>
                                          <p:attrName>ppt_y</p:attrName>
                                        </p:attrNameLst>
                                      </p:cBhvr>
                                      <p:rCtr x="1745" y="1620"/>
                                    </p:animMotion>
                                  </p:childTnLst>
                                </p:cTn>
                              </p:par>
                              <p:par>
                                <p:cTn id="100" presetID="42" presetClass="path" presetSubtype="0" accel="50000" decel="50000" fill="hold" nodeType="withEffect">
                                  <p:stCondLst>
                                    <p:cond delay="0"/>
                                  </p:stCondLst>
                                  <p:childTnLst>
                                    <p:animMotion origin="layout" path="M 4.79167E-6 -4.81481E-6 L -0.03477 0.29306 " pathEditMode="relative" rAng="0" ptsTypes="AA">
                                      <p:cBhvr>
                                        <p:cTn id="101" dur="500" fill="hold"/>
                                        <p:tgtEl>
                                          <p:spTgt spid="106"/>
                                        </p:tgtEl>
                                        <p:attrNameLst>
                                          <p:attrName>ppt_x</p:attrName>
                                          <p:attrName>ppt_y</p:attrName>
                                        </p:attrNameLst>
                                      </p:cBhvr>
                                      <p:rCtr x="-1745" y="14653"/>
                                    </p:animMotion>
                                  </p:childTnLst>
                                </p:cTn>
                              </p:par>
                              <p:par>
                                <p:cTn id="102" presetID="42" presetClass="path" presetSubtype="0" accel="50000" decel="50000" fill="hold" nodeType="withEffect">
                                  <p:stCondLst>
                                    <p:cond delay="0"/>
                                  </p:stCondLst>
                                  <p:childTnLst>
                                    <p:animMotion origin="layout" path="M -3.125E-6 -2.22222E-6 L 0.07409 0.03334 " pathEditMode="relative" rAng="0" ptsTypes="AA">
                                      <p:cBhvr>
                                        <p:cTn id="103" dur="500" fill="hold"/>
                                        <p:tgtEl>
                                          <p:spTgt spid="107"/>
                                        </p:tgtEl>
                                        <p:attrNameLst>
                                          <p:attrName>ppt_x</p:attrName>
                                          <p:attrName>ppt_y</p:attrName>
                                        </p:attrNameLst>
                                      </p:cBhvr>
                                      <p:rCtr x="3698" y="1667"/>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42"/>
                                        </p:tgtEl>
                                        <p:attrNameLst>
                                          <p:attrName>style.visibility</p:attrName>
                                        </p:attrNameLst>
                                      </p:cBhvr>
                                      <p:to>
                                        <p:strVal val="visible"/>
                                      </p:to>
                                    </p:set>
                                    <p:animEffect transition="in" filter="fade">
                                      <p:cBhvr>
                                        <p:cTn id="108" dur="500"/>
                                        <p:tgtEl>
                                          <p:spTgt spid="2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43"/>
                                        </p:tgtEl>
                                        <p:attrNameLst>
                                          <p:attrName>style.visibility</p:attrName>
                                        </p:attrNameLst>
                                      </p:cBhvr>
                                      <p:to>
                                        <p:strVal val="visible"/>
                                      </p:to>
                                    </p:set>
                                    <p:animEffect transition="in" filter="fade">
                                      <p:cBhvr>
                                        <p:cTn id="111" dur="500"/>
                                        <p:tgtEl>
                                          <p:spTgt spid="24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44"/>
                                        </p:tgtEl>
                                        <p:attrNameLst>
                                          <p:attrName>style.visibility</p:attrName>
                                        </p:attrNameLst>
                                      </p:cBhvr>
                                      <p:to>
                                        <p:strVal val="visible"/>
                                      </p:to>
                                    </p:set>
                                    <p:animEffect transition="in" filter="fade">
                                      <p:cBhvr>
                                        <p:cTn id="114" dur="500"/>
                                        <p:tgtEl>
                                          <p:spTgt spid="2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45"/>
                                        </p:tgtEl>
                                        <p:attrNameLst>
                                          <p:attrName>style.visibility</p:attrName>
                                        </p:attrNameLst>
                                      </p:cBhvr>
                                      <p:to>
                                        <p:strVal val="visible"/>
                                      </p:to>
                                    </p:set>
                                    <p:animEffect transition="in" filter="fade">
                                      <p:cBhvr>
                                        <p:cTn id="117" dur="500"/>
                                        <p:tgtEl>
                                          <p:spTgt spid="245"/>
                                        </p:tgtEl>
                                      </p:cBhvr>
                                    </p:animEffect>
                                  </p:childTnLst>
                                </p:cTn>
                              </p:par>
                              <p:par>
                                <p:cTn id="118" presetID="1" presetClass="exit" presetSubtype="0" fill="hold" nodeType="withEffect">
                                  <p:stCondLst>
                                    <p:cond delay="0"/>
                                  </p:stCondLst>
                                  <p:childTnLst>
                                    <p:set>
                                      <p:cBhvr>
                                        <p:cTn id="119" dur="1" fill="hold">
                                          <p:stCondLst>
                                            <p:cond delay="0"/>
                                          </p:stCondLst>
                                        </p:cTn>
                                        <p:tgtEl>
                                          <p:spTgt spid="12"/>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14"/>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49"/>
                                        </p:tgtEl>
                                        <p:attrNameLst>
                                          <p:attrName>style.visibility</p:attrName>
                                        </p:attrNameLst>
                                      </p:cBhvr>
                                      <p:to>
                                        <p:strVal val="hidden"/>
                                      </p:to>
                                    </p:set>
                                  </p:childTnLst>
                                </p:cTn>
                              </p:par>
                              <p:par>
                                <p:cTn id="124" presetID="1" presetClass="entr" presetSubtype="0" fill="hold" nodeType="withEffect">
                                  <p:stCondLst>
                                    <p:cond delay="0"/>
                                  </p:stCondLst>
                                  <p:childTnLst>
                                    <p:set>
                                      <p:cBhvr>
                                        <p:cTn id="125" dur="1" fill="hold">
                                          <p:stCondLst>
                                            <p:cond delay="0"/>
                                          </p:stCondLst>
                                        </p:cTn>
                                        <p:tgtEl>
                                          <p:spTgt spid="255"/>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256"/>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46" grpId="0"/>
      <p:bldP spid="246" grpId="1"/>
      <p:bldP spid="236" grpId="0" animBg="1"/>
      <p:bldP spid="236" grpId="1" animBg="1"/>
      <p:bldP spid="233" grpId="0" animBg="1"/>
      <p:bldP spid="233" grpId="1" animBg="1"/>
      <p:bldP spid="235" grpId="0" animBg="1"/>
      <p:bldP spid="235" grpId="1" animBg="1"/>
      <p:bldP spid="247" grpId="0"/>
      <p:bldP spid="247" grpId="1"/>
      <p:bldP spid="3" grpId="0" animBg="1"/>
      <p:bldP spid="3" grpId="1" animBg="1"/>
      <p:bldP spid="249" grpId="0" animBg="1"/>
      <p:bldP spid="249" grpId="1" animBg="1"/>
      <p:bldP spid="250" grpId="0" animBg="1"/>
      <p:bldP spid="250" grpId="1" animBg="1"/>
      <p:bldP spid="248" grpId="0" animBg="1"/>
      <p:bldP spid="248" grpId="1" animBg="1"/>
      <p:bldP spid="97" grpId="1" animBg="1"/>
      <p:bldP spid="73" grpId="1" animBg="1"/>
      <p:bldP spid="75" grpId="1" animBg="1"/>
      <p:bldP spid="242" grpId="0" animBg="1"/>
      <p:bldP spid="243" grpId="0" animBg="1"/>
      <p:bldP spid="244" grpId="0" animBg="1"/>
      <p:bldP spid="2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581E-38D7-4CB7-BB39-77D43D525950}"/>
              </a:ext>
            </a:extLst>
          </p:cNvPr>
          <p:cNvSpPr>
            <a:spLocks noGrp="1"/>
          </p:cNvSpPr>
          <p:nvPr>
            <p:ph type="title"/>
          </p:nvPr>
        </p:nvSpPr>
        <p:spPr/>
        <p:txBody>
          <a:bodyPr/>
          <a:lstStyle/>
          <a:p>
            <a:r>
              <a:rPr lang="en-US" dirty="0">
                <a:sym typeface="Wingdings" panose="05000000000000000000" pitchFamily="2" charset="2"/>
              </a:rPr>
              <a:t>Goal &amp; Contributions</a:t>
            </a:r>
            <a:endParaRPr lang="en-US" dirty="0"/>
          </a:p>
        </p:txBody>
      </p:sp>
      <p:sp>
        <p:nvSpPr>
          <p:cNvPr id="3" name="Content Placeholder 2">
            <a:extLst>
              <a:ext uri="{FF2B5EF4-FFF2-40B4-BE49-F238E27FC236}">
                <a16:creationId xmlns:a16="http://schemas.microsoft.com/office/drawing/2014/main" id="{1DF92B5F-1ACC-4B16-BDBB-DA6D077BD930}"/>
              </a:ext>
            </a:extLst>
          </p:cNvPr>
          <p:cNvSpPr>
            <a:spLocks noGrp="1"/>
          </p:cNvSpPr>
          <p:nvPr>
            <p:ph idx="1"/>
          </p:nvPr>
        </p:nvSpPr>
        <p:spPr/>
        <p:txBody>
          <a:bodyPr>
            <a:noAutofit/>
          </a:bodyPr>
          <a:lstStyle/>
          <a:p>
            <a:r>
              <a:rPr lang="en-US" sz="2400" b="1" u="sng" dirty="0">
                <a:sym typeface="Wingdings" panose="05000000000000000000" pitchFamily="2" charset="2"/>
              </a:rPr>
              <a:t>Challenge &amp; Contributions:</a:t>
            </a:r>
            <a:r>
              <a:rPr lang="en-US" sz="2400" dirty="0">
                <a:sym typeface="Wingdings" panose="05000000000000000000" pitchFamily="2" charset="2"/>
              </a:rPr>
              <a:t> </a:t>
            </a:r>
          </a:p>
          <a:p>
            <a:pPr lvl="1"/>
            <a:r>
              <a:rPr lang="en-US" sz="2200" dirty="0">
                <a:sym typeface="Wingdings" panose="05000000000000000000" pitchFamily="2" charset="2"/>
              </a:rPr>
              <a:t>Conventional cache and </a:t>
            </a:r>
            <a:r>
              <a:rPr lang="en-US" sz="2200" dirty="0" err="1">
                <a:sym typeface="Wingdings" panose="05000000000000000000" pitchFamily="2" charset="2"/>
              </a:rPr>
              <a:t>NoC</a:t>
            </a:r>
            <a:r>
              <a:rPr lang="en-US" sz="2200" dirty="0">
                <a:sym typeface="Wingdings" panose="05000000000000000000" pitchFamily="2" charset="2"/>
              </a:rPr>
              <a:t> hierarchy results in </a:t>
            </a:r>
            <a:r>
              <a:rPr lang="en-US" sz="2200" dirty="0">
                <a:solidFill>
                  <a:srgbClr val="C00000"/>
                </a:solidFill>
                <a:sym typeface="Wingdings" panose="05000000000000000000" pitchFamily="2" charset="2"/>
              </a:rPr>
              <a:t>data replication</a:t>
            </a:r>
            <a:r>
              <a:rPr lang="en-US" sz="2200" dirty="0">
                <a:sym typeface="Wingdings" panose="05000000000000000000" pitchFamily="2" charset="2"/>
              </a:rPr>
              <a:t> (across the L1 caches) and </a:t>
            </a:r>
            <a:r>
              <a:rPr lang="en-US" sz="2200" dirty="0">
                <a:solidFill>
                  <a:srgbClr val="C00000"/>
                </a:solidFill>
                <a:sym typeface="Wingdings" panose="05000000000000000000" pitchFamily="2" charset="2"/>
              </a:rPr>
              <a:t>low L1 bandwidth utilization</a:t>
            </a:r>
            <a:r>
              <a:rPr lang="en-US" sz="2200" dirty="0">
                <a:sym typeface="Wingdings" panose="05000000000000000000" pitchFamily="2" charset="2"/>
              </a:rPr>
              <a:t> </a:t>
            </a:r>
          </a:p>
          <a:p>
            <a:pPr lvl="1"/>
            <a:r>
              <a:rPr lang="en-US" sz="2200" dirty="0">
                <a:sym typeface="Wingdings" panose="05000000000000000000" pitchFamily="2" charset="2"/>
              </a:rPr>
              <a:t>Main source of these inefficiencies stems from the </a:t>
            </a:r>
            <a:r>
              <a:rPr lang="en-US" sz="2200" dirty="0">
                <a:solidFill>
                  <a:srgbClr val="C00000"/>
                </a:solidFill>
                <a:sym typeface="Wingdings" panose="05000000000000000000" pitchFamily="2" charset="2"/>
              </a:rPr>
              <a:t>tightly-coupled design of GPU cores with L1 caches</a:t>
            </a:r>
          </a:p>
          <a:p>
            <a:pPr lvl="1"/>
            <a:r>
              <a:rPr lang="en-US" sz="2200" dirty="0">
                <a:solidFill>
                  <a:srgbClr val="00B050"/>
                </a:solidFill>
                <a:sym typeface="Wingdings" panose="05000000000000000000" pitchFamily="2" charset="2"/>
              </a:rPr>
              <a:t>Decoupled L1 (DC-L1) cache </a:t>
            </a:r>
            <a:r>
              <a:rPr lang="en-US" sz="2200" dirty="0">
                <a:sym typeface="Wingdings" panose="05000000000000000000" pitchFamily="2" charset="2"/>
              </a:rPr>
              <a:t>to break the tight coupling</a:t>
            </a:r>
          </a:p>
          <a:p>
            <a:pPr lvl="1"/>
            <a:r>
              <a:rPr lang="en-US" sz="2200" dirty="0">
                <a:solidFill>
                  <a:srgbClr val="00B050"/>
                </a:solidFill>
                <a:sym typeface="Wingdings" panose="05000000000000000000" pitchFamily="2" charset="2"/>
              </a:rPr>
              <a:t>Aggregated &amp; Clustered DC-L1 cache design</a:t>
            </a:r>
            <a:r>
              <a:rPr lang="en-US" sz="2200" dirty="0">
                <a:sym typeface="Wingdings" panose="05000000000000000000" pitchFamily="2" charset="2"/>
              </a:rPr>
              <a:t> to significantly reduce data replication and improve the L1 bandwidth utilization </a:t>
            </a:r>
          </a:p>
          <a:p>
            <a:pPr lvl="1"/>
            <a:endParaRPr lang="en-US" sz="2000" dirty="0">
              <a:sym typeface="Wingdings" panose="05000000000000000000" pitchFamily="2" charset="2"/>
            </a:endParaRPr>
          </a:p>
          <a:p>
            <a:r>
              <a:rPr lang="en-US" sz="2400" b="1" u="sng" dirty="0">
                <a:sym typeface="Wingdings" panose="05000000000000000000" pitchFamily="2" charset="2"/>
              </a:rPr>
              <a:t>Results:</a:t>
            </a:r>
          </a:p>
          <a:p>
            <a:pPr lvl="1"/>
            <a:r>
              <a:rPr lang="en-US" sz="2200" dirty="0">
                <a:sym typeface="Wingdings" panose="05000000000000000000" pitchFamily="2" charset="2"/>
              </a:rPr>
              <a:t>Improve IPC by </a:t>
            </a:r>
            <a:r>
              <a:rPr lang="en-US" sz="2200" b="1" dirty="0">
                <a:solidFill>
                  <a:srgbClr val="00B050"/>
                </a:solidFill>
                <a:sym typeface="Wingdings" panose="05000000000000000000" pitchFamily="2" charset="2"/>
              </a:rPr>
              <a:t>75%</a:t>
            </a:r>
            <a:r>
              <a:rPr lang="en-US" sz="2200" dirty="0">
                <a:sym typeface="Wingdings" panose="05000000000000000000" pitchFamily="2" charset="2"/>
              </a:rPr>
              <a:t> (up to 8X) and performance-per-watt by </a:t>
            </a:r>
            <a:r>
              <a:rPr lang="en-US" sz="2200" b="1" dirty="0">
                <a:solidFill>
                  <a:srgbClr val="00B050"/>
                </a:solidFill>
                <a:sym typeface="Wingdings" panose="05000000000000000000" pitchFamily="2" charset="2"/>
              </a:rPr>
              <a:t>29.5%</a:t>
            </a:r>
          </a:p>
          <a:p>
            <a:pPr lvl="1"/>
            <a:r>
              <a:rPr lang="en-US" sz="2200" dirty="0">
                <a:sym typeface="Wingdings" panose="05000000000000000000" pitchFamily="2" charset="2"/>
              </a:rPr>
              <a:t>Reduce </a:t>
            </a:r>
            <a:r>
              <a:rPr lang="en-US" sz="2200" dirty="0" err="1">
                <a:sym typeface="Wingdings" panose="05000000000000000000" pitchFamily="2" charset="2"/>
              </a:rPr>
              <a:t>NoC</a:t>
            </a:r>
            <a:r>
              <a:rPr lang="en-US" sz="2200" dirty="0">
                <a:sym typeface="Wingdings" panose="05000000000000000000" pitchFamily="2" charset="2"/>
              </a:rPr>
              <a:t> area by </a:t>
            </a:r>
            <a:r>
              <a:rPr lang="en-US" sz="2200" b="1" dirty="0">
                <a:solidFill>
                  <a:srgbClr val="00B050"/>
                </a:solidFill>
                <a:sym typeface="Wingdings" panose="05000000000000000000" pitchFamily="2" charset="2"/>
              </a:rPr>
              <a:t>50%</a:t>
            </a:r>
          </a:p>
        </p:txBody>
      </p:sp>
      <p:sp>
        <p:nvSpPr>
          <p:cNvPr id="5" name="Slide Number Placeholder 4">
            <a:extLst>
              <a:ext uri="{FF2B5EF4-FFF2-40B4-BE49-F238E27FC236}">
                <a16:creationId xmlns:a16="http://schemas.microsoft.com/office/drawing/2014/main" id="{4D7EF726-D8BD-4E5F-9CE6-0E8FA904B71F}"/>
              </a:ext>
            </a:extLst>
          </p:cNvPr>
          <p:cNvSpPr>
            <a:spLocks noGrp="1"/>
          </p:cNvSpPr>
          <p:nvPr>
            <p:ph type="sldNum" sz="quarter" idx="12"/>
          </p:nvPr>
        </p:nvSpPr>
        <p:spPr/>
        <p:txBody>
          <a:bodyPr/>
          <a:lstStyle/>
          <a:p>
            <a:fld id="{98ECD8BD-D1A9-4DC4-89AE-4427480F30AB}" type="slidenum">
              <a:rPr lang="en-US" smtClean="0"/>
              <a:t>7</a:t>
            </a:fld>
            <a:endParaRPr lang="en-US" dirty="0"/>
          </a:p>
        </p:txBody>
      </p:sp>
    </p:spTree>
    <p:extLst>
      <p:ext uri="{BB962C8B-B14F-4D97-AF65-F5344CB8AC3E}">
        <p14:creationId xmlns:p14="http://schemas.microsoft.com/office/powerpoint/2010/main" val="249306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sz="4000" dirty="0"/>
              <a:t>Introduction</a:t>
            </a:r>
          </a:p>
          <a:p>
            <a:r>
              <a:rPr lang="en-US" sz="4000" dirty="0"/>
              <a:t>Motivation</a:t>
            </a:r>
          </a:p>
          <a:p>
            <a:r>
              <a:rPr lang="en-US" sz="4000" dirty="0"/>
              <a:t>Enabling &amp; Leveraging Decoupled L1 Caches</a:t>
            </a:r>
          </a:p>
          <a:p>
            <a:r>
              <a:rPr lang="en-US" sz="4000" dirty="0"/>
              <a:t>Evaluation</a:t>
            </a:r>
          </a:p>
          <a:p>
            <a:r>
              <a:rPr lang="en-US" sz="4000" dirty="0"/>
              <a:t>Conclusions</a:t>
            </a:r>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8</a:t>
            </a:fld>
            <a:endParaRPr lang="en-US"/>
          </a:p>
        </p:txBody>
      </p:sp>
    </p:spTree>
    <p:extLst>
      <p:ext uri="{BB962C8B-B14F-4D97-AF65-F5344CB8AC3E}">
        <p14:creationId xmlns:p14="http://schemas.microsoft.com/office/powerpoint/2010/main" val="34522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17">
            <a:extLst>
              <a:ext uri="{FF2B5EF4-FFF2-40B4-BE49-F238E27FC236}">
                <a16:creationId xmlns:a16="http://schemas.microsoft.com/office/drawing/2014/main" id="{5C3961A5-45D0-4079-A3C5-9190BDB94F93}"/>
              </a:ext>
            </a:extLst>
          </p:cNvPr>
          <p:cNvSpPr/>
          <p:nvPr/>
        </p:nvSpPr>
        <p:spPr>
          <a:xfrm>
            <a:off x="609600" y="31796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a:bodyPr>
          <a:lstStyle/>
          <a:p>
            <a:r>
              <a:rPr lang="en-US" dirty="0"/>
              <a:t>Private L1 Caches</a:t>
            </a:r>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9</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cxnSpLocks/>
            <a:stCxn id="23" idx="2"/>
          </p:cNvCxnSpPr>
          <p:nvPr/>
        </p:nvCxnSpPr>
        <p:spPr>
          <a:xfrm>
            <a:off x="5653346"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6143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6143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6143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6143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6143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6143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6143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6143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6143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544793"/>
            <a:ext cx="0" cy="8116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697195"/>
            <a:ext cx="0"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697195"/>
            <a:ext cx="4384"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658979"/>
            <a:ext cx="4381" cy="69741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079EF6E-94B7-4EDB-809B-9425A4E22837}"/>
              </a:ext>
            </a:extLst>
          </p:cNvPr>
          <p:cNvSpPr/>
          <p:nvPr/>
        </p:nvSpPr>
        <p:spPr>
          <a:xfrm>
            <a:off x="184511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356393"/>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81" name="TextBox 80">
            <a:extLst>
              <a:ext uri="{FF2B5EF4-FFF2-40B4-BE49-F238E27FC236}">
                <a16:creationId xmlns:a16="http://schemas.microsoft.com/office/drawing/2014/main" id="{789EC5E0-7B44-46E8-A2F1-790E4B6A7004}"/>
              </a:ext>
            </a:extLst>
          </p:cNvPr>
          <p:cNvSpPr txBox="1"/>
          <p:nvPr/>
        </p:nvSpPr>
        <p:spPr>
          <a:xfrm>
            <a:off x="5889466" y="666831"/>
            <a:ext cx="5688549" cy="461665"/>
          </a:xfrm>
          <a:prstGeom prst="rect">
            <a:avLst/>
          </a:prstGeom>
          <a:noFill/>
        </p:spPr>
        <p:txBody>
          <a:bodyPr wrap="square" rtlCol="0" anchor="ctr">
            <a:spAutoFit/>
          </a:bodyPr>
          <a:lstStyle/>
          <a:p>
            <a:pPr algn="ctr"/>
            <a:r>
              <a:rPr lang="en-US" sz="2400" b="1" dirty="0">
                <a:solidFill>
                  <a:srgbClr val="C00000"/>
                </a:solidFill>
              </a:rPr>
              <a:t>Replication</a:t>
            </a:r>
            <a:r>
              <a:rPr lang="en-US" sz="2400" b="1" dirty="0">
                <a:solidFill>
                  <a:srgbClr val="00B050"/>
                </a:solidFill>
              </a:rPr>
              <a:t> </a:t>
            </a:r>
            <a:r>
              <a:rPr lang="en-US" sz="2400" b="1" dirty="0"/>
              <a:t>of L1 Data across Cores</a:t>
            </a:r>
          </a:p>
        </p:txBody>
      </p:sp>
      <p:sp>
        <p:nvSpPr>
          <p:cNvPr id="9" name="TextBox 8">
            <a:extLst>
              <a:ext uri="{FF2B5EF4-FFF2-40B4-BE49-F238E27FC236}">
                <a16:creationId xmlns:a16="http://schemas.microsoft.com/office/drawing/2014/main" id="{18883CD3-F2FA-4835-8090-191AC68AD675}"/>
              </a:ext>
            </a:extLst>
          </p:cNvPr>
          <p:cNvSpPr txBox="1"/>
          <p:nvPr/>
        </p:nvSpPr>
        <p:spPr>
          <a:xfrm>
            <a:off x="813079" y="1532285"/>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6" name="TextBox 85">
            <a:extLst>
              <a:ext uri="{FF2B5EF4-FFF2-40B4-BE49-F238E27FC236}">
                <a16:creationId xmlns:a16="http://schemas.microsoft.com/office/drawing/2014/main" id="{B292E71C-1C73-41B6-983C-3B5F75E77A9C}"/>
              </a:ext>
            </a:extLst>
          </p:cNvPr>
          <p:cNvSpPr txBox="1"/>
          <p:nvPr/>
        </p:nvSpPr>
        <p:spPr>
          <a:xfrm>
            <a:off x="1698385" y="153084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8" name="TextBox 87">
            <a:extLst>
              <a:ext uri="{FF2B5EF4-FFF2-40B4-BE49-F238E27FC236}">
                <a16:creationId xmlns:a16="http://schemas.microsoft.com/office/drawing/2014/main" id="{D0D721E0-06D6-4DE5-B7CA-CC50A837DA05}"/>
              </a:ext>
            </a:extLst>
          </p:cNvPr>
          <p:cNvSpPr txBox="1"/>
          <p:nvPr/>
        </p:nvSpPr>
        <p:spPr>
          <a:xfrm>
            <a:off x="2587674" y="153084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9" name="TextBox 88">
            <a:extLst>
              <a:ext uri="{FF2B5EF4-FFF2-40B4-BE49-F238E27FC236}">
                <a16:creationId xmlns:a16="http://schemas.microsoft.com/office/drawing/2014/main" id="{58A208B3-496B-49A4-A94D-8A385B955635}"/>
              </a:ext>
            </a:extLst>
          </p:cNvPr>
          <p:cNvSpPr txBox="1"/>
          <p:nvPr/>
        </p:nvSpPr>
        <p:spPr>
          <a:xfrm>
            <a:off x="3468997" y="1536867"/>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0" name="TextBox 89">
            <a:extLst>
              <a:ext uri="{FF2B5EF4-FFF2-40B4-BE49-F238E27FC236}">
                <a16:creationId xmlns:a16="http://schemas.microsoft.com/office/drawing/2014/main" id="{7E44FA58-2A29-470D-B6B7-FD8269AC7DC9}"/>
              </a:ext>
            </a:extLst>
          </p:cNvPr>
          <p:cNvSpPr txBox="1"/>
          <p:nvPr/>
        </p:nvSpPr>
        <p:spPr>
          <a:xfrm>
            <a:off x="4350017" y="1530848"/>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3" name="TextBox 92">
            <a:extLst>
              <a:ext uri="{FF2B5EF4-FFF2-40B4-BE49-F238E27FC236}">
                <a16:creationId xmlns:a16="http://schemas.microsoft.com/office/drawing/2014/main" id="{FCB19A40-5ED0-4830-8560-124724F4FEB2}"/>
              </a:ext>
            </a:extLst>
          </p:cNvPr>
          <p:cNvSpPr txBox="1"/>
          <p:nvPr/>
        </p:nvSpPr>
        <p:spPr>
          <a:xfrm>
            <a:off x="5261754" y="1530596"/>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5" name="TextBox 94">
            <a:extLst>
              <a:ext uri="{FF2B5EF4-FFF2-40B4-BE49-F238E27FC236}">
                <a16:creationId xmlns:a16="http://schemas.microsoft.com/office/drawing/2014/main" id="{0070489B-ED19-46EC-AAD1-DEB51DDE4533}"/>
              </a:ext>
            </a:extLst>
          </p:cNvPr>
          <p:cNvSpPr txBox="1"/>
          <p:nvPr/>
        </p:nvSpPr>
        <p:spPr>
          <a:xfrm>
            <a:off x="6147060" y="1529160"/>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6" name="TextBox 95">
            <a:extLst>
              <a:ext uri="{FF2B5EF4-FFF2-40B4-BE49-F238E27FC236}">
                <a16:creationId xmlns:a16="http://schemas.microsoft.com/office/drawing/2014/main" id="{8412E597-0C65-47E4-B814-3885AF5565D2}"/>
              </a:ext>
            </a:extLst>
          </p:cNvPr>
          <p:cNvSpPr txBox="1"/>
          <p:nvPr/>
        </p:nvSpPr>
        <p:spPr>
          <a:xfrm>
            <a:off x="7036349" y="1529160"/>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7" name="TextBox 96">
            <a:extLst>
              <a:ext uri="{FF2B5EF4-FFF2-40B4-BE49-F238E27FC236}">
                <a16:creationId xmlns:a16="http://schemas.microsoft.com/office/drawing/2014/main" id="{A2015281-D6A2-4329-92ED-F7C873E3B9DE}"/>
              </a:ext>
            </a:extLst>
          </p:cNvPr>
          <p:cNvSpPr txBox="1"/>
          <p:nvPr/>
        </p:nvSpPr>
        <p:spPr>
          <a:xfrm>
            <a:off x="7917672" y="1535178"/>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9" name="TextBox 98">
            <a:extLst>
              <a:ext uri="{FF2B5EF4-FFF2-40B4-BE49-F238E27FC236}">
                <a16:creationId xmlns:a16="http://schemas.microsoft.com/office/drawing/2014/main" id="{8AB8225F-9B06-4C0A-9CC9-0C7222D595AD}"/>
              </a:ext>
            </a:extLst>
          </p:cNvPr>
          <p:cNvSpPr txBox="1"/>
          <p:nvPr/>
        </p:nvSpPr>
        <p:spPr>
          <a:xfrm>
            <a:off x="8798692" y="152915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100" name="TextBox 99">
            <a:extLst>
              <a:ext uri="{FF2B5EF4-FFF2-40B4-BE49-F238E27FC236}">
                <a16:creationId xmlns:a16="http://schemas.microsoft.com/office/drawing/2014/main" id="{22ACEFBC-3866-4F01-B98F-06755E7C58B9}"/>
              </a:ext>
            </a:extLst>
          </p:cNvPr>
          <p:cNvSpPr txBox="1"/>
          <p:nvPr/>
        </p:nvSpPr>
        <p:spPr>
          <a:xfrm>
            <a:off x="9666143" y="1536741"/>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101" name="TextBox 100">
            <a:extLst>
              <a:ext uri="{FF2B5EF4-FFF2-40B4-BE49-F238E27FC236}">
                <a16:creationId xmlns:a16="http://schemas.microsoft.com/office/drawing/2014/main" id="{7598C5C6-7EA2-4D14-B1C9-E7CB52279CE9}"/>
              </a:ext>
            </a:extLst>
          </p:cNvPr>
          <p:cNvSpPr txBox="1"/>
          <p:nvPr/>
        </p:nvSpPr>
        <p:spPr>
          <a:xfrm>
            <a:off x="10550507" y="1529054"/>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Tree>
    <p:extLst>
      <p:ext uri="{BB962C8B-B14F-4D97-AF65-F5344CB8AC3E}">
        <p14:creationId xmlns:p14="http://schemas.microsoft.com/office/powerpoint/2010/main" val="34324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50" fill="hold"/>
                                        <p:tgtEl>
                                          <p:spTgt spid="24"/>
                                        </p:tgtEl>
                                        <p:attrNameLst>
                                          <p:attrName>fillcolor</p:attrName>
                                        </p:attrNameLst>
                                      </p:cBhvr>
                                      <p:to>
                                        <a:srgbClr val="3399FF"/>
                                      </p:to>
                                    </p:animClr>
                                    <p:set>
                                      <p:cBhvr>
                                        <p:cTn id="117" dur="250" fill="hold"/>
                                        <p:tgtEl>
                                          <p:spTgt spid="24"/>
                                        </p:tgtEl>
                                        <p:attrNameLst>
                                          <p:attrName>fill.type</p:attrName>
                                        </p:attrNameLst>
                                      </p:cBhvr>
                                      <p:to>
                                        <p:strVal val="solid"/>
                                      </p:to>
                                    </p:set>
                                    <p:set>
                                      <p:cBhvr>
                                        <p:cTn id="118" dur="250" fill="hold"/>
                                        <p:tgtEl>
                                          <p:spTgt spid="24"/>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38"/>
                                        </p:tgtEl>
                                        <p:attrNameLst>
                                          <p:attrName>fillcolor</p:attrName>
                                        </p:attrNameLst>
                                      </p:cBhvr>
                                      <p:to>
                                        <a:srgbClr val="3399FF"/>
                                      </p:to>
                                    </p:animClr>
                                    <p:set>
                                      <p:cBhvr>
                                        <p:cTn id="121" dur="250" fill="hold"/>
                                        <p:tgtEl>
                                          <p:spTgt spid="38"/>
                                        </p:tgtEl>
                                        <p:attrNameLst>
                                          <p:attrName>fill.type</p:attrName>
                                        </p:attrNameLst>
                                      </p:cBhvr>
                                      <p:to>
                                        <p:strVal val="solid"/>
                                      </p:to>
                                    </p:set>
                                    <p:set>
                                      <p:cBhvr>
                                        <p:cTn id="122" dur="250" fill="hold"/>
                                        <p:tgtEl>
                                          <p:spTgt spid="38"/>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42"/>
                                        </p:tgtEl>
                                        <p:attrNameLst>
                                          <p:attrName>fillcolor</p:attrName>
                                        </p:attrNameLst>
                                      </p:cBhvr>
                                      <p:to>
                                        <a:srgbClr val="3399FF"/>
                                      </p:to>
                                    </p:animClr>
                                    <p:set>
                                      <p:cBhvr>
                                        <p:cTn id="125" dur="250" fill="hold"/>
                                        <p:tgtEl>
                                          <p:spTgt spid="42"/>
                                        </p:tgtEl>
                                        <p:attrNameLst>
                                          <p:attrName>fill.type</p:attrName>
                                        </p:attrNameLst>
                                      </p:cBhvr>
                                      <p:to>
                                        <p:strVal val="solid"/>
                                      </p:to>
                                    </p:set>
                                    <p:set>
                                      <p:cBhvr>
                                        <p:cTn id="126" dur="250" fill="hold"/>
                                        <p:tgtEl>
                                          <p:spTgt spid="42"/>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50"/>
                                        </p:tgtEl>
                                        <p:attrNameLst>
                                          <p:attrName>fillcolor</p:attrName>
                                        </p:attrNameLst>
                                      </p:cBhvr>
                                      <p:to>
                                        <a:srgbClr val="3399FF"/>
                                      </p:to>
                                    </p:animClr>
                                    <p:set>
                                      <p:cBhvr>
                                        <p:cTn id="129" dur="250" fill="hold"/>
                                        <p:tgtEl>
                                          <p:spTgt spid="50"/>
                                        </p:tgtEl>
                                        <p:attrNameLst>
                                          <p:attrName>fill.type</p:attrName>
                                        </p:attrNameLst>
                                      </p:cBhvr>
                                      <p:to>
                                        <p:strVal val="solid"/>
                                      </p:to>
                                    </p:set>
                                    <p:set>
                                      <p:cBhvr>
                                        <p:cTn id="130" dur="250" fill="hold"/>
                                        <p:tgtEl>
                                          <p:spTgt spid="50"/>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21"/>
                                        </p:tgtEl>
                                        <p:attrNameLst>
                                          <p:attrName>fillcolor</p:attrName>
                                        </p:attrNameLst>
                                      </p:cBhvr>
                                      <p:to>
                                        <a:srgbClr val="FFFF00"/>
                                      </p:to>
                                    </p:animClr>
                                    <p:set>
                                      <p:cBhvr>
                                        <p:cTn id="133" dur="250" fill="hold"/>
                                        <p:tgtEl>
                                          <p:spTgt spid="21"/>
                                        </p:tgtEl>
                                        <p:attrNameLst>
                                          <p:attrName>fill.type</p:attrName>
                                        </p:attrNameLst>
                                      </p:cBhvr>
                                      <p:to>
                                        <p:strVal val="solid"/>
                                      </p:to>
                                    </p:set>
                                    <p:set>
                                      <p:cBhvr>
                                        <p:cTn id="134" dur="250" fill="hold"/>
                                        <p:tgtEl>
                                          <p:spTgt spid="21"/>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7"/>
                                        </p:tgtEl>
                                        <p:attrNameLst>
                                          <p:attrName>fillcolor</p:attrName>
                                        </p:attrNameLst>
                                      </p:cBhvr>
                                      <p:to>
                                        <a:srgbClr val="FFFF00"/>
                                      </p:to>
                                    </p:animClr>
                                    <p:set>
                                      <p:cBhvr>
                                        <p:cTn id="137" dur="250" fill="hold"/>
                                        <p:tgtEl>
                                          <p:spTgt spid="7"/>
                                        </p:tgtEl>
                                        <p:attrNameLst>
                                          <p:attrName>fill.type</p:attrName>
                                        </p:attrNameLst>
                                      </p:cBhvr>
                                      <p:to>
                                        <p:strVal val="solid"/>
                                      </p:to>
                                    </p:set>
                                    <p:set>
                                      <p:cBhvr>
                                        <p:cTn id="138" dur="250" fill="hold"/>
                                        <p:tgtEl>
                                          <p:spTgt spid="7"/>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6"/>
                                        </p:tgtEl>
                                        <p:attrNameLst>
                                          <p:attrName>fillcolor</p:attrName>
                                        </p:attrNameLst>
                                      </p:cBhvr>
                                      <p:to>
                                        <a:srgbClr val="FFFF00"/>
                                      </p:to>
                                    </p:animClr>
                                    <p:set>
                                      <p:cBhvr>
                                        <p:cTn id="141" dur="250" fill="hold"/>
                                        <p:tgtEl>
                                          <p:spTgt spid="56"/>
                                        </p:tgtEl>
                                        <p:attrNameLst>
                                          <p:attrName>fill.type</p:attrName>
                                        </p:attrNameLst>
                                      </p:cBhvr>
                                      <p:to>
                                        <p:strVal val="solid"/>
                                      </p:to>
                                    </p:set>
                                    <p:set>
                                      <p:cBhvr>
                                        <p:cTn id="142" dur="250" fill="hold"/>
                                        <p:tgtEl>
                                          <p:spTgt spid="56"/>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4"/>
                                        </p:tgtEl>
                                        <p:attrNameLst>
                                          <p:attrName>fillcolor</p:attrName>
                                        </p:attrNameLst>
                                      </p:cBhvr>
                                      <p:to>
                                        <a:srgbClr val="FFFF00"/>
                                      </p:to>
                                    </p:animClr>
                                    <p:set>
                                      <p:cBhvr>
                                        <p:cTn id="145" dur="250" fill="hold"/>
                                        <p:tgtEl>
                                          <p:spTgt spid="144"/>
                                        </p:tgtEl>
                                        <p:attrNameLst>
                                          <p:attrName>fill.type</p:attrName>
                                        </p:attrNameLst>
                                      </p:cBhvr>
                                      <p:to>
                                        <p:strVal val="solid"/>
                                      </p:to>
                                    </p:set>
                                    <p:set>
                                      <p:cBhvr>
                                        <p:cTn id="146" dur="250" fill="hold"/>
                                        <p:tgtEl>
                                          <p:spTgt spid="144"/>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53"/>
                                        </p:tgtEl>
                                        <p:attrNameLst>
                                          <p:attrName>fillcolor</p:attrName>
                                        </p:attrNameLst>
                                      </p:cBhvr>
                                      <p:to>
                                        <a:srgbClr val="00CC66"/>
                                      </p:to>
                                    </p:animClr>
                                    <p:set>
                                      <p:cBhvr>
                                        <p:cTn id="149" dur="250" fill="hold"/>
                                        <p:tgtEl>
                                          <p:spTgt spid="53"/>
                                        </p:tgtEl>
                                        <p:attrNameLst>
                                          <p:attrName>fill.type</p:attrName>
                                        </p:attrNameLst>
                                      </p:cBhvr>
                                      <p:to>
                                        <p:strVal val="solid"/>
                                      </p:to>
                                    </p:set>
                                    <p:set>
                                      <p:cBhvr>
                                        <p:cTn id="150" dur="250" fill="hold"/>
                                        <p:tgtEl>
                                          <p:spTgt spid="53"/>
                                        </p:tgtEl>
                                        <p:attrNameLst>
                                          <p:attrName>fill.on</p:attrName>
                                        </p:attrNameLst>
                                      </p:cBhvr>
                                      <p:to>
                                        <p:strVal val="true"/>
                                      </p:to>
                                    </p:set>
                                  </p:childTnLst>
                                </p:cTn>
                              </p:par>
                              <p:par>
                                <p:cTn id="151" presetID="1" presetClass="emph" presetSubtype="2" fill="hold" nodeType="withEffect">
                                  <p:stCondLst>
                                    <p:cond delay="0"/>
                                  </p:stCondLst>
                                  <p:childTnLst>
                                    <p:animClr clrSpc="rgb" dir="cw">
                                      <p:cBhvr>
                                        <p:cTn id="152" dur="250" fill="hold"/>
                                        <p:tgtEl>
                                          <p:spTgt spid="141"/>
                                        </p:tgtEl>
                                        <p:attrNameLst>
                                          <p:attrName>fillcolor</p:attrName>
                                        </p:attrNameLst>
                                      </p:cBhvr>
                                      <p:to>
                                        <a:srgbClr val="00CC66"/>
                                      </p:to>
                                    </p:animClr>
                                    <p:set>
                                      <p:cBhvr>
                                        <p:cTn id="153" dur="250" fill="hold"/>
                                        <p:tgtEl>
                                          <p:spTgt spid="141"/>
                                        </p:tgtEl>
                                        <p:attrNameLst>
                                          <p:attrName>fill.type</p:attrName>
                                        </p:attrNameLst>
                                      </p:cBhvr>
                                      <p:to>
                                        <p:strVal val="solid"/>
                                      </p:to>
                                    </p:set>
                                    <p:set>
                                      <p:cBhvr>
                                        <p:cTn id="154" dur="250" fill="hold"/>
                                        <p:tgtEl>
                                          <p:spTgt spid="141"/>
                                        </p:tgtEl>
                                        <p:attrNameLst>
                                          <p:attrName>fill.on</p:attrName>
                                        </p:attrNameLst>
                                      </p:cBhvr>
                                      <p:to>
                                        <p:strVal val="true"/>
                                      </p:to>
                                    </p:set>
                                  </p:childTnLst>
                                </p:cTn>
                              </p:par>
                              <p:par>
                                <p:cTn id="155" presetID="1" presetClass="emph" presetSubtype="2" fill="hold" nodeType="withEffect">
                                  <p:stCondLst>
                                    <p:cond delay="0"/>
                                  </p:stCondLst>
                                  <p:childTnLst>
                                    <p:animClr clrSpc="rgb" dir="cw">
                                      <p:cBhvr>
                                        <p:cTn id="156" dur="250" fill="hold"/>
                                        <p:tgtEl>
                                          <p:spTgt spid="27"/>
                                        </p:tgtEl>
                                        <p:attrNameLst>
                                          <p:attrName>fillcolor</p:attrName>
                                        </p:attrNameLst>
                                      </p:cBhvr>
                                      <p:to>
                                        <a:srgbClr val="CC99FF"/>
                                      </p:to>
                                    </p:animClr>
                                    <p:set>
                                      <p:cBhvr>
                                        <p:cTn id="157" dur="250" fill="hold"/>
                                        <p:tgtEl>
                                          <p:spTgt spid="27"/>
                                        </p:tgtEl>
                                        <p:attrNameLst>
                                          <p:attrName>fill.type</p:attrName>
                                        </p:attrNameLst>
                                      </p:cBhvr>
                                      <p:to>
                                        <p:strVal val="solid"/>
                                      </p:to>
                                    </p:set>
                                    <p:set>
                                      <p:cBhvr>
                                        <p:cTn id="158" dur="250" fill="hold"/>
                                        <p:tgtEl>
                                          <p:spTgt spid="27"/>
                                        </p:tgtEl>
                                        <p:attrNameLst>
                                          <p:attrName>fill.on</p:attrName>
                                        </p:attrNameLst>
                                      </p:cBhvr>
                                      <p:to>
                                        <p:strVal val="true"/>
                                      </p:to>
                                    </p:set>
                                  </p:childTnLst>
                                </p:cTn>
                              </p:par>
                            </p:childTnLst>
                          </p:cTn>
                        </p:par>
                        <p:par>
                          <p:cTn id="159" fill="hold">
                            <p:stCondLst>
                              <p:cond delay="250"/>
                            </p:stCondLst>
                            <p:childTnLst>
                              <p:par>
                                <p:cTn id="160" presetID="1" presetClass="entr" presetSubtype="0" fill="hold" grpId="0" nodeType="afterEffect">
                                  <p:stCondLst>
                                    <p:cond delay="0"/>
                                  </p:stCondLst>
                                  <p:childTnLst>
                                    <p:set>
                                      <p:cBhvr>
                                        <p:cTn id="161"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47" grpId="0" animBg="1"/>
      <p:bldP spid="50" grpId="0" animBg="1"/>
      <p:bldP spid="81" grpId="0"/>
      <p:bldP spid="9" grpId="0"/>
      <p:bldP spid="86" grpId="0"/>
      <p:bldP spid="88" grpId="0"/>
      <p:bldP spid="89" grpId="0"/>
      <p:bldP spid="90" grpId="0"/>
      <p:bldP spid="93" grpId="0"/>
      <p:bldP spid="95" grpId="0"/>
      <p:bldP spid="96" grpId="0"/>
      <p:bldP spid="97" grpId="0"/>
      <p:bldP spid="99" grpId="0"/>
      <p:bldP spid="100" grpId="0"/>
      <p:bldP spid="101" grpId="0"/>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45455</TotalTime>
  <Words>1678</Words>
  <Application>Microsoft Office PowerPoint</Application>
  <PresentationFormat>Widescreen</PresentationFormat>
  <Paragraphs>561</Paragraphs>
  <Slides>25</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25</vt:i4>
      </vt:variant>
      <vt:variant>
        <vt:lpstr>Custom Shows</vt:lpstr>
      </vt:variant>
      <vt:variant>
        <vt:i4>8</vt:i4>
      </vt:variant>
    </vt:vector>
  </HeadingPairs>
  <TitlesOfParts>
    <vt:vector size="38" baseType="lpstr">
      <vt:lpstr>Arial</vt:lpstr>
      <vt:lpstr>Avenir Next Regular</vt:lpstr>
      <vt:lpstr>Calibri</vt:lpstr>
      <vt:lpstr>Wingdings 3</vt:lpstr>
      <vt:lpstr>informal_presentation_powerpoint_2</vt:lpstr>
      <vt:lpstr>Analyzing and Leveraging Decoupled L1 Caches in GPUs</vt:lpstr>
      <vt:lpstr>State of GPU Computing GPU Scaling Trends</vt:lpstr>
      <vt:lpstr>State of GPU Computing Challenges with Large-Scale GPUs</vt:lpstr>
      <vt:lpstr>Let's Bake Cookies!</vt:lpstr>
      <vt:lpstr>Let's Bake Cookies!</vt:lpstr>
      <vt:lpstr>Let's Bake Cookies!</vt:lpstr>
      <vt:lpstr>Goal &amp; Contributions</vt:lpstr>
      <vt:lpstr>Outline</vt:lpstr>
      <vt:lpstr>Private L1 Caches</vt:lpstr>
      <vt:lpstr>Shared L1 Caches</vt:lpstr>
      <vt:lpstr>Conventional Cache/NoC Hierarchy</vt:lpstr>
      <vt:lpstr>Outline</vt:lpstr>
      <vt:lpstr>Decoupled L1 Caches (DC-L1s)</vt:lpstr>
      <vt:lpstr>Aggregating DC-L1 Caches</vt:lpstr>
      <vt:lpstr>Aggregation Granularity</vt:lpstr>
      <vt:lpstr>Aggregation Granularity Verdict</vt:lpstr>
      <vt:lpstr>Shared DC-L1 Caches</vt:lpstr>
      <vt:lpstr>Shared DC-L1 Caches Verdict</vt:lpstr>
      <vt:lpstr>Clustered Shared DC-L1 Caches</vt:lpstr>
      <vt:lpstr>Frequency-boost Optimization </vt:lpstr>
      <vt:lpstr>Outline</vt:lpstr>
      <vt:lpstr>Evaluation IPC</vt:lpstr>
      <vt:lpstr>Conclusions</vt:lpstr>
      <vt:lpstr>Disclaimer &amp; Attribution</vt:lpstr>
      <vt:lpstr>PowerPoint Presentation</vt:lpstr>
      <vt:lpstr>AMD Short</vt:lpstr>
      <vt:lpstr>Future Work</vt:lpstr>
      <vt:lpstr>Introduction</vt:lpstr>
      <vt:lpstr>Paper1</vt:lpstr>
      <vt:lpstr>Paper2</vt:lpstr>
      <vt:lpstr>Paper3</vt:lpstr>
      <vt:lpstr>Backup</vt:lpstr>
      <vt:lpstr>AMD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Leveraging Shared L1 Caches in GPUs</dc:title>
  <dc:creator>Ibrahim, Mohamed</dc:creator>
  <cp:lastModifiedBy>Ibrahim, Mohamed1</cp:lastModifiedBy>
  <cp:revision>1938</cp:revision>
  <dcterms:created xsi:type="dcterms:W3CDTF">2017-12-30T11:28:49Z</dcterms:created>
  <dcterms:modified xsi:type="dcterms:W3CDTF">2021-02-08T15:02:48Z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ed062d-8486-4f50-a4f1-3cce0dd00d64_Enabled">
    <vt:lpwstr>true</vt:lpwstr>
  </property>
  <property fmtid="{D5CDD505-2E9C-101B-9397-08002B2CF9AE}" pid="3" name="MSIP_Label_f2ed062d-8486-4f50-a4f1-3cce0dd00d64_SetDate">
    <vt:lpwstr>2021-02-08T14:15:06Z</vt:lpwstr>
  </property>
  <property fmtid="{D5CDD505-2E9C-101B-9397-08002B2CF9AE}" pid="4" name="MSIP_Label_f2ed062d-8486-4f50-a4f1-3cce0dd00d64_Method">
    <vt:lpwstr>Privileged</vt:lpwstr>
  </property>
  <property fmtid="{D5CDD505-2E9C-101B-9397-08002B2CF9AE}" pid="5" name="MSIP_Label_f2ed062d-8486-4f50-a4f1-3cce0dd00d64_Name">
    <vt:lpwstr>Non-Business</vt:lpwstr>
  </property>
  <property fmtid="{D5CDD505-2E9C-101B-9397-08002B2CF9AE}" pid="6" name="MSIP_Label_f2ed062d-8486-4f50-a4f1-3cce0dd00d64_SiteId">
    <vt:lpwstr>3dd8961f-e488-4e60-8e11-a82d994e183d</vt:lpwstr>
  </property>
  <property fmtid="{D5CDD505-2E9C-101B-9397-08002B2CF9AE}" pid="7" name="MSIP_Label_f2ed062d-8486-4f50-a4f1-3cce0dd00d64_ActionId">
    <vt:lpwstr>a36f8f97-eef6-49f8-8779-57dfba47100a</vt:lpwstr>
  </property>
  <property fmtid="{D5CDD505-2E9C-101B-9397-08002B2CF9AE}" pid="8" name="MSIP_Label_f2ed062d-8486-4f50-a4f1-3cce0dd00d64_ContentBits">
    <vt:lpwstr>0</vt:lpwstr>
  </property>
</Properties>
</file>