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965" r:id="rId2"/>
    <p:sldId id="789" r:id="rId3"/>
    <p:sldId id="791" r:id="rId4"/>
    <p:sldId id="869" r:id="rId5"/>
    <p:sldId id="870" r:id="rId6"/>
    <p:sldId id="872" r:id="rId7"/>
    <p:sldId id="877" r:id="rId8"/>
    <p:sldId id="945" r:id="rId9"/>
    <p:sldId id="887" r:id="rId10"/>
    <p:sldId id="890" r:id="rId11"/>
    <p:sldId id="379" r:id="rId12"/>
    <p:sldId id="991" r:id="rId13"/>
    <p:sldId id="967" r:id="rId14"/>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ext uri="{19B8F6BF-5375-455C-9EA6-DF929625EA0E}">
        <p15:presenceInfo xmlns:p15="http://schemas.microsoft.com/office/powerpoint/2012/main" userId="S::okayiran@amd.com::1a172a1d-a25c-43a6-b869-4ab256d03ff1" providerId="AD"/>
      </p:ext>
    </p:extLst>
  </p:cmAuthor>
  <p:cmAuthor id="2" name="Mohamed Assem" initials="MA" lastIdx="9" clrIdx="1">
    <p:extLst>
      <p:ext uri="{19B8F6BF-5375-455C-9EA6-DF929625EA0E}">
        <p15:presenceInfo xmlns:p15="http://schemas.microsoft.com/office/powerpoint/2012/main" userId="c1f95e3c243959e3" providerId="Windows Live"/>
      </p:ext>
    </p:extLst>
  </p:cmAuthor>
  <p:cmAuthor id="3" name="Ibrahim, Mohamed" initials="IM" lastIdx="5" clrIdx="2">
    <p:extLst>
      <p:ext uri="{19B8F6BF-5375-455C-9EA6-DF929625EA0E}">
        <p15:presenceInfo xmlns:p15="http://schemas.microsoft.com/office/powerpoint/2012/main" userId="S::maibrahim@wm.edu::d8094fdb-4131-45d0-87eb-c47feb72c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8" autoAdjust="0"/>
    <p:restoredTop sz="60255" autoAdjust="0"/>
  </p:normalViewPr>
  <p:slideViewPr>
    <p:cSldViewPr snapToGrid="0">
      <p:cViewPr varScale="1">
        <p:scale>
          <a:sx n="93" d="100"/>
          <a:sy n="93" d="100"/>
        </p:scale>
        <p:origin x="2612" y="72"/>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rivate\PhD\Research\Projects\Chiplet\Excel_Results_Files\80x32_System.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med%20Assem\Dropbox\Private\PhD\Research\Projects\Chiplet\Excel_Results_Files\80x32_System_Cont_RemoveApp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Dropbox\Private\PhD\Research\Projects\Chiplet\Excel_Results_Files\80x32_System_Cont_RemoveApps_PPT_Upda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rivate\PhD\Research\Projects\Chiplet\Excel_Results_Files\80x32_System_Cont_RemoveApp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rivate\PhD\Research\Projects\Chiplet\Excel_Results_Files\80x32_System_Cont_RemoveAp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MaxFreq!$C$1</c:f>
              <c:strCache>
                <c:ptCount val="1"/>
                <c:pt idx="0">
                  <c:v>Max. Freq (MHz)</c:v>
                </c:pt>
              </c:strCache>
            </c:strRef>
          </c:tx>
          <c:spPr>
            <a:ln w="28575" cap="rnd">
              <a:solidFill>
                <a:srgbClr val="115740"/>
              </a:solidFill>
              <a:round/>
            </a:ln>
            <a:effectLst/>
          </c:spPr>
          <c:marker>
            <c:symbol val="circle"/>
            <c:size val="7"/>
            <c:spPr>
              <a:solidFill>
                <a:srgbClr val="115740"/>
              </a:solidFill>
              <a:ln w="19050">
                <a:solidFill>
                  <a:srgbClr val="115740"/>
                </a:solidFill>
              </a:ln>
              <a:effectLst/>
            </c:spPr>
          </c:marker>
          <c:cat>
            <c:strRef>
              <c:f>MaxFreq!$A$2:$A$15</c:f>
              <c:strCache>
                <c:ptCount val="5"/>
                <c:pt idx="0">
                  <c:v>2x1</c:v>
                </c:pt>
                <c:pt idx="1">
                  <c:v>8x4</c:v>
                </c:pt>
                <c:pt idx="2">
                  <c:v>40x32</c:v>
                </c:pt>
                <c:pt idx="3">
                  <c:v>80x32</c:v>
                </c:pt>
                <c:pt idx="4">
                  <c:v>80x40</c:v>
                </c:pt>
              </c:strCache>
            </c:strRef>
          </c:cat>
          <c:val>
            <c:numRef>
              <c:f>MaxFreq!$C$2:$C$15</c:f>
              <c:numCache>
                <c:formatCode>General</c:formatCode>
                <c:ptCount val="5"/>
                <c:pt idx="0">
                  <c:v>3533.0071190093449</c:v>
                </c:pt>
                <c:pt idx="1">
                  <c:v>2240.394309398454</c:v>
                </c:pt>
                <c:pt idx="2">
                  <c:v>799.33495331883864</c:v>
                </c:pt>
                <c:pt idx="3">
                  <c:v>496.4257347100874</c:v>
                </c:pt>
                <c:pt idx="4">
                  <c:v>483.99196573336883</c:v>
                </c:pt>
              </c:numCache>
            </c:numRef>
          </c:val>
          <c:smooth val="0"/>
          <c:extLst>
            <c:ext xmlns:c16="http://schemas.microsoft.com/office/drawing/2014/chart" uri="{C3380CC4-5D6E-409C-BE32-E72D297353CC}">
              <c16:uniqueId val="{00000000-31F7-4AC5-8123-7832D6DB1243}"/>
            </c:ext>
          </c:extLst>
        </c:ser>
        <c:dLbls>
          <c:showLegendKey val="0"/>
          <c:showVal val="0"/>
          <c:showCatName val="0"/>
          <c:showSerName val="0"/>
          <c:showPercent val="0"/>
          <c:showBubbleSize val="0"/>
        </c:dLbls>
        <c:marker val="1"/>
        <c:smooth val="0"/>
        <c:axId val="543329288"/>
        <c:axId val="543336176"/>
      </c:lineChart>
      <c:catAx>
        <c:axId val="543329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Crossbar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36176"/>
        <c:crosses val="autoZero"/>
        <c:auto val="1"/>
        <c:lblAlgn val="ctr"/>
        <c:lblOffset val="100"/>
        <c:noMultiLvlLbl val="0"/>
      </c:catAx>
      <c:valAx>
        <c:axId val="54333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Max. Frequency (GHz)</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29288"/>
        <c:crosses val="autoZero"/>
        <c:crossBetween val="between"/>
        <c:dispUnits>
          <c:builtInUnit val="thousands"/>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Results_RemoveApps!$S$175</c:f>
              <c:strCache>
                <c:ptCount val="1"/>
                <c:pt idx="0">
                  <c:v>Pr40</c:v>
                </c:pt>
              </c:strCache>
            </c:strRef>
          </c:tx>
          <c:spPr>
            <a:ln w="28575" cap="rnd">
              <a:solidFill>
                <a:sysClr val="windowText" lastClr="000000"/>
              </a:solidFill>
              <a:prstDash val="lgDash"/>
              <a:round/>
            </a:ln>
            <a:effectLst/>
          </c:spPr>
          <c:marker>
            <c:symbol val="none"/>
          </c:marker>
          <c:val>
            <c:numRef>
              <c:f>Results_RemoveApps!$S$176:$S$203</c:f>
              <c:numCache>
                <c:formatCode>General</c:formatCode>
                <c:ptCount val="28"/>
                <c:pt idx="0">
                  <c:v>0.66184744166087195</c:v>
                </c:pt>
                <c:pt idx="1">
                  <c:v>0.79764275749266367</c:v>
                </c:pt>
                <c:pt idx="2">
                  <c:v>0.80615432806164433</c:v>
                </c:pt>
                <c:pt idx="3">
                  <c:v>0.83433746825840571</c:v>
                </c:pt>
                <c:pt idx="4">
                  <c:v>0.86819832350203285</c:v>
                </c:pt>
                <c:pt idx="5">
                  <c:v>0.86990906691996961</c:v>
                </c:pt>
                <c:pt idx="6">
                  <c:v>0.89487250748364844</c:v>
                </c:pt>
                <c:pt idx="7">
                  <c:v>0.89769328880447141</c:v>
                </c:pt>
                <c:pt idx="8">
                  <c:v>0.93186366342252713</c:v>
                </c:pt>
                <c:pt idx="9">
                  <c:v>0.93234269099455958</c:v>
                </c:pt>
                <c:pt idx="10">
                  <c:v>0.93888573688818677</c:v>
                </c:pt>
                <c:pt idx="11">
                  <c:v>0.94952101687042134</c:v>
                </c:pt>
                <c:pt idx="12">
                  <c:v>0.95139427680659172</c:v>
                </c:pt>
                <c:pt idx="13">
                  <c:v>0.95605879087803025</c:v>
                </c:pt>
                <c:pt idx="14">
                  <c:v>0.95873912666985805</c:v>
                </c:pt>
                <c:pt idx="15">
                  <c:v>0.96419596016712217</c:v>
                </c:pt>
                <c:pt idx="16">
                  <c:v>0.96505111756297579</c:v>
                </c:pt>
                <c:pt idx="17">
                  <c:v>0.9665123735156268</c:v>
                </c:pt>
                <c:pt idx="18">
                  <c:v>0.98473877286786393</c:v>
                </c:pt>
                <c:pt idx="19">
                  <c:v>0.99167163657612378</c:v>
                </c:pt>
                <c:pt idx="20">
                  <c:v>1.0011196147369814</c:v>
                </c:pt>
                <c:pt idx="21">
                  <c:v>1.0079181814549958</c:v>
                </c:pt>
                <c:pt idx="22">
                  <c:v>1.2163791774109778</c:v>
                </c:pt>
                <c:pt idx="23">
                  <c:v>1.2959945421467558</c:v>
                </c:pt>
                <c:pt idx="24">
                  <c:v>1.3959006585320188</c:v>
                </c:pt>
                <c:pt idx="25">
                  <c:v>1.6080951580483924</c:v>
                </c:pt>
                <c:pt idx="26">
                  <c:v>1.6680399312046963</c:v>
                </c:pt>
                <c:pt idx="27">
                  <c:v>1.9992356672918516</c:v>
                </c:pt>
              </c:numCache>
            </c:numRef>
          </c:val>
          <c:smooth val="0"/>
          <c:extLst>
            <c:ext xmlns:c16="http://schemas.microsoft.com/office/drawing/2014/chart" uri="{C3380CC4-5D6E-409C-BE32-E72D297353CC}">
              <c16:uniqueId val="{00000000-589E-42BD-890B-1AD7715A3336}"/>
            </c:ext>
          </c:extLst>
        </c:ser>
        <c:ser>
          <c:idx val="1"/>
          <c:order val="1"/>
          <c:tx>
            <c:strRef>
              <c:f>Results_RemoveApps!$T$175</c:f>
              <c:strCache>
                <c:ptCount val="1"/>
                <c:pt idx="0">
                  <c:v>Sh40</c:v>
                </c:pt>
              </c:strCache>
            </c:strRef>
          </c:tx>
          <c:spPr>
            <a:ln w="28575" cap="rnd">
              <a:solidFill>
                <a:srgbClr val="B9975B"/>
              </a:solidFill>
              <a:prstDash val="sysDash"/>
              <a:round/>
            </a:ln>
            <a:effectLst/>
          </c:spPr>
          <c:marker>
            <c:symbol val="none"/>
          </c:marker>
          <c:val>
            <c:numRef>
              <c:f>Results_RemoveApps!$T$176:$T$203</c:f>
              <c:numCache>
                <c:formatCode>General</c:formatCode>
                <c:ptCount val="28"/>
                <c:pt idx="0">
                  <c:v>0.15289272384740915</c:v>
                </c:pt>
                <c:pt idx="1">
                  <c:v>0.48809344667850213</c:v>
                </c:pt>
                <c:pt idx="2">
                  <c:v>0.52722770706723532</c:v>
                </c:pt>
                <c:pt idx="3">
                  <c:v>0.5558262375523163</c:v>
                </c:pt>
                <c:pt idx="4">
                  <c:v>0.60381381647599208</c:v>
                </c:pt>
                <c:pt idx="5">
                  <c:v>0.95582731919411279</c:v>
                </c:pt>
                <c:pt idx="6">
                  <c:v>0.96512391979670242</c:v>
                </c:pt>
                <c:pt idx="7">
                  <c:v>0.96745985033212811</c:v>
                </c:pt>
                <c:pt idx="8">
                  <c:v>0.97026467696437801</c:v>
                </c:pt>
                <c:pt idx="9">
                  <c:v>0.97226701911590163</c:v>
                </c:pt>
                <c:pt idx="10">
                  <c:v>0.98259192616472657</c:v>
                </c:pt>
                <c:pt idx="11">
                  <c:v>0.99167163657612378</c:v>
                </c:pt>
                <c:pt idx="12">
                  <c:v>0.9961429280076386</c:v>
                </c:pt>
                <c:pt idx="13">
                  <c:v>1.0545763253565579</c:v>
                </c:pt>
                <c:pt idx="14">
                  <c:v>1.0587651128576319</c:v>
                </c:pt>
                <c:pt idx="15">
                  <c:v>1.0599770588458908</c:v>
                </c:pt>
                <c:pt idx="16">
                  <c:v>1.0803217162157146</c:v>
                </c:pt>
                <c:pt idx="17">
                  <c:v>1.1502794944654506</c:v>
                </c:pt>
                <c:pt idx="18">
                  <c:v>1.2068045928220512</c:v>
                </c:pt>
                <c:pt idx="19">
                  <c:v>1.2381677737445398</c:v>
                </c:pt>
                <c:pt idx="20">
                  <c:v>1.258704240961416</c:v>
                </c:pt>
                <c:pt idx="21">
                  <c:v>1.2980012995414076</c:v>
                </c:pt>
                <c:pt idx="22">
                  <c:v>1.3959544078995592</c:v>
                </c:pt>
                <c:pt idx="23">
                  <c:v>1.6058536881882743</c:v>
                </c:pt>
                <c:pt idx="24">
                  <c:v>1.6380260764099457</c:v>
                </c:pt>
                <c:pt idx="25">
                  <c:v>1.9340752649704538</c:v>
                </c:pt>
                <c:pt idx="26">
                  <c:v>2.3611099805452223</c:v>
                </c:pt>
                <c:pt idx="27">
                  <c:v>2.9458793647807249</c:v>
                </c:pt>
              </c:numCache>
            </c:numRef>
          </c:val>
          <c:smooth val="0"/>
          <c:extLst>
            <c:ext xmlns:c16="http://schemas.microsoft.com/office/drawing/2014/chart" uri="{C3380CC4-5D6E-409C-BE32-E72D297353CC}">
              <c16:uniqueId val="{00000001-589E-42BD-890B-1AD7715A3336}"/>
            </c:ext>
          </c:extLst>
        </c:ser>
        <c:ser>
          <c:idx val="3"/>
          <c:order val="3"/>
          <c:tx>
            <c:strRef>
              <c:f>Results_RemoveApps!$V$175</c:f>
              <c:strCache>
                <c:ptCount val="1"/>
                <c:pt idx="0">
                  <c:v>Sh40+C10+Boost</c:v>
                </c:pt>
              </c:strCache>
            </c:strRef>
          </c:tx>
          <c:spPr>
            <a:ln w="28575" cap="rnd">
              <a:solidFill>
                <a:srgbClr val="115740"/>
              </a:solidFill>
              <a:prstDash val="solid"/>
              <a:round/>
            </a:ln>
            <a:effectLst/>
          </c:spPr>
          <c:marker>
            <c:symbol val="none"/>
          </c:marker>
          <c:val>
            <c:numRef>
              <c:f>Results_RemoveApps!$V$176:$V$203</c:f>
              <c:numCache>
                <c:formatCode>General</c:formatCode>
                <c:ptCount val="28"/>
                <c:pt idx="0">
                  <c:v>0.86313002222553514</c:v>
                </c:pt>
                <c:pt idx="1">
                  <c:v>0.90707794935719299</c:v>
                </c:pt>
                <c:pt idx="2">
                  <c:v>0.93805025018001531</c:v>
                </c:pt>
                <c:pt idx="3">
                  <c:v>0.94744419142839931</c:v>
                </c:pt>
                <c:pt idx="4">
                  <c:v>0.9487400779333236</c:v>
                </c:pt>
                <c:pt idx="5">
                  <c:v>0.96870595386258618</c:v>
                </c:pt>
                <c:pt idx="6">
                  <c:v>0.96974369106225755</c:v>
                </c:pt>
                <c:pt idx="7">
                  <c:v>0.97894954201715056</c:v>
                </c:pt>
                <c:pt idx="8">
                  <c:v>0.99020121600365874</c:v>
                </c:pt>
                <c:pt idx="9">
                  <c:v>0.99249682215440627</c:v>
                </c:pt>
                <c:pt idx="10">
                  <c:v>0.9965933529720058</c:v>
                </c:pt>
                <c:pt idx="11">
                  <c:v>1.0078427636901659</c:v>
                </c:pt>
                <c:pt idx="12">
                  <c:v>1.0138918267968893</c:v>
                </c:pt>
                <c:pt idx="13">
                  <c:v>1.0164498385480458</c:v>
                </c:pt>
                <c:pt idx="14">
                  <c:v>1.0178778314889538</c:v>
                </c:pt>
                <c:pt idx="15">
                  <c:v>1.0324542013825588</c:v>
                </c:pt>
                <c:pt idx="16">
                  <c:v>1.1320401468469421</c:v>
                </c:pt>
                <c:pt idx="17">
                  <c:v>1.2071678175512108</c:v>
                </c:pt>
                <c:pt idx="18">
                  <c:v>1.2877303035398671</c:v>
                </c:pt>
                <c:pt idx="19">
                  <c:v>1.2884074415526086</c:v>
                </c:pt>
                <c:pt idx="20">
                  <c:v>1.3144968886211941</c:v>
                </c:pt>
                <c:pt idx="21">
                  <c:v>1.3202619863971674</c:v>
                </c:pt>
                <c:pt idx="22">
                  <c:v>1.3501095763119986</c:v>
                </c:pt>
                <c:pt idx="23">
                  <c:v>1.4372349448685329</c:v>
                </c:pt>
                <c:pt idx="24">
                  <c:v>1.9581868000469043</c:v>
                </c:pt>
                <c:pt idx="25">
                  <c:v>2.0574984839296548</c:v>
                </c:pt>
                <c:pt idx="26">
                  <c:v>5.023079763397944</c:v>
                </c:pt>
                <c:pt idx="27">
                  <c:v>8.0233356655280073</c:v>
                </c:pt>
              </c:numCache>
            </c:numRef>
          </c:val>
          <c:smooth val="0"/>
          <c:extLst>
            <c:ext xmlns:c16="http://schemas.microsoft.com/office/drawing/2014/chart" uri="{C3380CC4-5D6E-409C-BE32-E72D297353CC}">
              <c16:uniqueId val="{00000003-589E-42BD-890B-1AD7715A3336}"/>
            </c:ext>
          </c:extLst>
        </c:ser>
        <c:dLbls>
          <c:showLegendKey val="0"/>
          <c:showVal val="0"/>
          <c:showCatName val="0"/>
          <c:showSerName val="0"/>
          <c:showPercent val="0"/>
          <c:showBubbleSize val="0"/>
        </c:dLbls>
        <c:smooth val="0"/>
        <c:axId val="599613904"/>
        <c:axId val="599615216"/>
        <c:extLst>
          <c:ext xmlns:c15="http://schemas.microsoft.com/office/drawing/2012/chart" uri="{02D57815-91ED-43cb-92C2-25804820EDAC}">
            <c15:filteredLineSeries>
              <c15:ser>
                <c:idx val="2"/>
                <c:order val="2"/>
                <c:tx>
                  <c:strRef>
                    <c:extLst>
                      <c:ext uri="{02D57815-91ED-43cb-92C2-25804820EDAC}">
                        <c15:formulaRef>
                          <c15:sqref>Results_RemoveApps!$U$175</c15:sqref>
                        </c15:formulaRef>
                      </c:ext>
                    </c:extLst>
                    <c:strCache>
                      <c:ptCount val="1"/>
                      <c:pt idx="0">
                        <c:v>Sh40+C10</c:v>
                      </c:pt>
                    </c:strCache>
                  </c:strRef>
                </c:tx>
                <c:spPr>
                  <a:ln w="28575" cap="rnd">
                    <a:solidFill>
                      <a:schemeClr val="tx1"/>
                    </a:solidFill>
                    <a:prstDash val="lgDash"/>
                    <a:round/>
                  </a:ln>
                  <a:effectLst/>
                </c:spPr>
                <c:marker>
                  <c:symbol val="none"/>
                </c:marker>
                <c:val>
                  <c:numRef>
                    <c:extLst>
                      <c:ext uri="{02D57815-91ED-43cb-92C2-25804820EDAC}">
                        <c15:formulaRef>
                          <c15:sqref>Results_RemoveApps!$U$176:$U$203</c15:sqref>
                        </c15:formulaRef>
                      </c:ext>
                    </c:extLst>
                    <c:numCache>
                      <c:formatCode>General</c:formatCode>
                      <c:ptCount val="28"/>
                      <c:pt idx="0">
                        <c:v>0.50752291668374505</c:v>
                      </c:pt>
                      <c:pt idx="1">
                        <c:v>0.70267763506037417</c:v>
                      </c:pt>
                      <c:pt idx="2">
                        <c:v>0.71832506518546191</c:v>
                      </c:pt>
                      <c:pt idx="3">
                        <c:v>0.72997091398092262</c:v>
                      </c:pt>
                      <c:pt idx="4">
                        <c:v>0.79139161871321684</c:v>
                      </c:pt>
                      <c:pt idx="5">
                        <c:v>0.84111615886307234</c:v>
                      </c:pt>
                      <c:pt idx="6">
                        <c:v>0.94914933779574939</c:v>
                      </c:pt>
                      <c:pt idx="7">
                        <c:v>0.9550057815142442</c:v>
                      </c:pt>
                      <c:pt idx="8">
                        <c:v>0.96385710492352306</c:v>
                      </c:pt>
                      <c:pt idx="9">
                        <c:v>0.96881012558054413</c:v>
                      </c:pt>
                      <c:pt idx="10">
                        <c:v>0.97001120685245545</c:v>
                      </c:pt>
                      <c:pt idx="11">
                        <c:v>0.98440619084734438</c:v>
                      </c:pt>
                      <c:pt idx="12">
                        <c:v>0.99167163657612378</c:v>
                      </c:pt>
                      <c:pt idx="13">
                        <c:v>1.0029273552735172</c:v>
                      </c:pt>
                      <c:pt idx="14">
                        <c:v>1.0088705666968274</c:v>
                      </c:pt>
                      <c:pt idx="15">
                        <c:v>1.009811833326675</c:v>
                      </c:pt>
                      <c:pt idx="16">
                        <c:v>1.0105889305536966</c:v>
                      </c:pt>
                      <c:pt idx="17">
                        <c:v>1.0740989586062175</c:v>
                      </c:pt>
                      <c:pt idx="18">
                        <c:v>1.1337902628430023</c:v>
                      </c:pt>
                      <c:pt idx="19">
                        <c:v>1.170347143696657</c:v>
                      </c:pt>
                      <c:pt idx="20">
                        <c:v>1.2181080713868975</c:v>
                      </c:pt>
                      <c:pt idx="21">
                        <c:v>1.2360749490917564</c:v>
                      </c:pt>
                      <c:pt idx="22">
                        <c:v>1.2744782047756824</c:v>
                      </c:pt>
                      <c:pt idx="23">
                        <c:v>1.3436004565492834</c:v>
                      </c:pt>
                      <c:pt idx="24">
                        <c:v>1.484951485748939</c:v>
                      </c:pt>
                      <c:pt idx="25">
                        <c:v>1.5643043204633444</c:v>
                      </c:pt>
                      <c:pt idx="26">
                        <c:v>2.6723963788448915</c:v>
                      </c:pt>
                      <c:pt idx="27">
                        <c:v>4.0223537919721553</c:v>
                      </c:pt>
                    </c:numCache>
                  </c:numRef>
                </c:val>
                <c:smooth val="0"/>
                <c:extLst>
                  <c:ext xmlns:c16="http://schemas.microsoft.com/office/drawing/2014/chart" uri="{C3380CC4-5D6E-409C-BE32-E72D297353CC}">
                    <c16:uniqueId val="{00000002-589E-42BD-890B-1AD7715A3336}"/>
                  </c:ext>
                </c:extLst>
              </c15:ser>
            </c15:filteredLineSeries>
          </c:ext>
        </c:extLst>
      </c:lineChart>
      <c:catAx>
        <c:axId val="599613904"/>
        <c:scaling>
          <c:orientation val="minMax"/>
        </c:scaling>
        <c:delete val="1"/>
        <c:axPos val="b"/>
        <c:title>
          <c:tx>
            <c:strRef>
              <c:f>Results_RemoveApps!$F$192</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599615216"/>
        <c:crosses val="autoZero"/>
        <c:auto val="1"/>
        <c:lblAlgn val="ctr"/>
        <c:lblOffset val="100"/>
        <c:noMultiLvlLbl val="0"/>
      </c:catAx>
      <c:valAx>
        <c:axId val="599615216"/>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Results_RemoveApps!$F$191</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9613904"/>
        <c:crosses val="autoZero"/>
        <c:crossBetween val="between"/>
      </c:valAx>
      <c:spPr>
        <a:noFill/>
        <a:ln>
          <a:solidFill>
            <a:schemeClr val="tx1"/>
          </a:solidFill>
        </a:ln>
        <a:effectLst/>
      </c:spPr>
    </c:plotArea>
    <c:legend>
      <c:legendPos val="t"/>
      <c:layout>
        <c:manualLayout>
          <c:xMode val="edge"/>
          <c:yMode val="edge"/>
          <c:x val="0.2770534412365121"/>
          <c:y val="7.2222222222222215E-2"/>
          <c:w val="0.63588910761154849"/>
          <c:h val="0.18391367745698453"/>
        </c:manualLayout>
      </c:layout>
      <c:overlay val="1"/>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Results_Section!$B$100:$AQ$100</c:f>
              <c:numCache>
                <c:formatCode>General</c:formatCode>
                <c:ptCount val="6"/>
                <c:pt idx="0">
                  <c:v>0.86819832350203285</c:v>
                </c:pt>
                <c:pt idx="1">
                  <c:v>0.79764275749266367</c:v>
                </c:pt>
                <c:pt idx="2">
                  <c:v>0.66184744166087195</c:v>
                </c:pt>
                <c:pt idx="3">
                  <c:v>0.86990906691996961</c:v>
                </c:pt>
                <c:pt idx="4">
                  <c:v>0.83433746825840571</c:v>
                </c:pt>
                <c:pt idx="5">
                  <c:v>0.80241709713636533</c:v>
                </c:pt>
              </c:numCache>
            </c:numRef>
          </c:val>
          <c:extLst xmlns:c15="http://schemas.microsoft.com/office/drawing/2012/chart">
            <c:ext xmlns:c16="http://schemas.microsoft.com/office/drawing/2014/chart" uri="{C3380CC4-5D6E-409C-BE32-E72D297353CC}">
              <c16:uniqueId val="{00000002-B833-4C60-9F59-C224C2E31D0A}"/>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Results_Section!$B$101:$AQ$101</c:f>
              <c:numCache>
                <c:formatCode>General</c:formatCode>
                <c:ptCount val="6"/>
                <c:pt idx="0">
                  <c:v>0.15289272384740915</c:v>
                </c:pt>
                <c:pt idx="1">
                  <c:v>0.5558262375523163</c:v>
                </c:pt>
                <c:pt idx="2">
                  <c:v>0.48809344667850213</c:v>
                </c:pt>
                <c:pt idx="3">
                  <c:v>0.60381381647599208</c:v>
                </c:pt>
                <c:pt idx="4">
                  <c:v>0.52722770706723532</c:v>
                </c:pt>
                <c:pt idx="5">
                  <c:v>0.42086811225729798</c:v>
                </c:pt>
              </c:numCache>
            </c:numRef>
          </c:val>
          <c:extLst>
            <c:ext xmlns:c16="http://schemas.microsoft.com/office/drawing/2014/chart" uri="{C3380CC4-5D6E-409C-BE32-E72D297353CC}">
              <c16:uniqueId val="{00000000-B833-4C60-9F59-C224C2E31D0A}"/>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Results_Section!$B$103:$AQ$103</c:f>
              <c:numCache>
                <c:formatCode>General</c:formatCode>
                <c:ptCount val="6"/>
                <c:pt idx="0">
                  <c:v>0.90707794935719299</c:v>
                </c:pt>
                <c:pt idx="1">
                  <c:v>0.9487400779333236</c:v>
                </c:pt>
                <c:pt idx="2">
                  <c:v>0.94744419142839931</c:v>
                </c:pt>
                <c:pt idx="3">
                  <c:v>0.99020121600365874</c:v>
                </c:pt>
                <c:pt idx="4">
                  <c:v>0.93805025018001531</c:v>
                </c:pt>
                <c:pt idx="5">
                  <c:v>0.94593002474462617</c:v>
                </c:pt>
              </c:numCache>
            </c:numRef>
          </c:val>
          <c:extLst>
            <c:ext xmlns:c16="http://schemas.microsoft.com/office/drawing/2014/chart" uri="{C3380CC4-5D6E-409C-BE32-E72D297353CC}">
              <c16:uniqueId val="{00000001-B833-4C60-9F59-C224C2E31D0A}"/>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Results_Section!$B$99:$AQ$99</c15:sqref>
                        </c15:formulaRef>
                      </c:ext>
                    </c:extLst>
                    <c:strCache>
                      <c:ptCount val="6"/>
                      <c:pt idx="0">
                        <c:v>C-RAY</c:v>
                      </c:pt>
                      <c:pt idx="1">
                        <c:v>C-NN</c:v>
                      </c:pt>
                      <c:pt idx="2">
                        <c:v>P-2DCONV</c:v>
                      </c:pt>
                      <c:pt idx="3">
                        <c:v>P-3MM</c:v>
                      </c:pt>
                      <c:pt idx="4">
                        <c:v>P-GEMM</c:v>
                      </c:pt>
                      <c:pt idx="5">
                        <c:v>Mean</c:v>
                      </c:pt>
                    </c:strCache>
                  </c:strRef>
                </c:cat>
                <c:val>
                  <c:numRef>
                    <c:extLst>
                      <c:ext uri="{02D57815-91ED-43cb-92C2-25804820EDAC}">
                        <c15:formulaRef>
                          <c15:sqref>Results_Section!$B$102:$AQ$102</c15:sqref>
                        </c15:formulaRef>
                      </c:ext>
                    </c:extLst>
                    <c:numCache>
                      <c:formatCode>General</c:formatCode>
                      <c:ptCount val="6"/>
                      <c:pt idx="0">
                        <c:v>0.72997091398092262</c:v>
                      </c:pt>
                      <c:pt idx="1">
                        <c:v>0.70267763506037417</c:v>
                      </c:pt>
                      <c:pt idx="2">
                        <c:v>0.50752291668374505</c:v>
                      </c:pt>
                      <c:pt idx="3">
                        <c:v>0.79139161871321684</c:v>
                      </c:pt>
                      <c:pt idx="4">
                        <c:v>0.71832506518546191</c:v>
                      </c:pt>
                      <c:pt idx="5">
                        <c:v>0.68241091127058784</c:v>
                      </c:pt>
                    </c:numCache>
                  </c:numRef>
                </c:val>
                <c:extLst>
                  <c:ext xmlns:c16="http://schemas.microsoft.com/office/drawing/2014/chart" uri="{C3380CC4-5D6E-409C-BE32-E72D297353CC}">
                    <c16:uniqueId val="{00000003-B833-4C60-9F59-C224C2E31D0A}"/>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Results_Section!$B$100:$AP$100</c:f>
              <c:numCache>
                <c:formatCode>General</c:formatCode>
                <c:ptCount val="13"/>
                <c:pt idx="0">
                  <c:v>0.96419596016712217</c:v>
                </c:pt>
                <c:pt idx="1">
                  <c:v>0.89487250748364844</c:v>
                </c:pt>
                <c:pt idx="2">
                  <c:v>0.98473877286786393</c:v>
                </c:pt>
                <c:pt idx="3">
                  <c:v>0.93234269099455958</c:v>
                </c:pt>
                <c:pt idx="4">
                  <c:v>0.80615432806164433</c:v>
                </c:pt>
                <c:pt idx="5">
                  <c:v>0.89769328880447141</c:v>
                </c:pt>
                <c:pt idx="6">
                  <c:v>0.93186366342252713</c:v>
                </c:pt>
                <c:pt idx="7">
                  <c:v>1.6680399312046963</c:v>
                </c:pt>
                <c:pt idx="8">
                  <c:v>1.3959006585320188</c:v>
                </c:pt>
                <c:pt idx="9">
                  <c:v>1.9992356672918516</c:v>
                </c:pt>
                <c:pt idx="10">
                  <c:v>1.2959945421467558</c:v>
                </c:pt>
                <c:pt idx="11">
                  <c:v>1.6080951580483924</c:v>
                </c:pt>
                <c:pt idx="12">
                  <c:v>1.1469560878704474</c:v>
                </c:pt>
              </c:numCache>
            </c:numRef>
          </c:val>
          <c:extLst>
            <c:ext xmlns:c16="http://schemas.microsoft.com/office/drawing/2014/chart" uri="{C3380CC4-5D6E-409C-BE32-E72D297353CC}">
              <c16:uniqueId val="{00000002-EBFC-43FB-9CA5-EC08AFE4900D}"/>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Results_Section!$B$101:$AP$101</c:f>
              <c:numCache>
                <c:formatCode>General</c:formatCode>
                <c:ptCount val="13"/>
                <c:pt idx="0">
                  <c:v>1.3959544078995592</c:v>
                </c:pt>
                <c:pt idx="1">
                  <c:v>1.2381677737445398</c:v>
                </c:pt>
                <c:pt idx="2">
                  <c:v>1.258704240961416</c:v>
                </c:pt>
                <c:pt idx="3">
                  <c:v>1.6058536881882743</c:v>
                </c:pt>
                <c:pt idx="4">
                  <c:v>1.2068045928220512</c:v>
                </c:pt>
                <c:pt idx="5">
                  <c:v>1.1502794944654506</c:v>
                </c:pt>
                <c:pt idx="6">
                  <c:v>0.97226701911590163</c:v>
                </c:pt>
                <c:pt idx="7">
                  <c:v>1.0599770588458908</c:v>
                </c:pt>
                <c:pt idx="8">
                  <c:v>2.3611099805452223</c:v>
                </c:pt>
                <c:pt idx="9">
                  <c:v>2.9458793647807249</c:v>
                </c:pt>
                <c:pt idx="10">
                  <c:v>1.6380260764099457</c:v>
                </c:pt>
                <c:pt idx="11">
                  <c:v>1.9340752649704538</c:v>
                </c:pt>
                <c:pt idx="12">
                  <c:v>1.4796557145301583</c:v>
                </c:pt>
              </c:numCache>
            </c:numRef>
          </c:val>
          <c:extLst>
            <c:ext xmlns:c16="http://schemas.microsoft.com/office/drawing/2014/chart" uri="{C3380CC4-5D6E-409C-BE32-E72D297353CC}">
              <c16:uniqueId val="{00000000-EBFC-43FB-9CA5-EC08AFE4900D}"/>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Results_Section!$B$103:$AP$103</c:f>
              <c:numCache>
                <c:formatCode>General</c:formatCode>
                <c:ptCount val="13"/>
                <c:pt idx="0">
                  <c:v>1.4372349448685329</c:v>
                </c:pt>
                <c:pt idx="1">
                  <c:v>1.3501095763119986</c:v>
                </c:pt>
                <c:pt idx="2">
                  <c:v>1.3202619863971674</c:v>
                </c:pt>
                <c:pt idx="3">
                  <c:v>1.2884074415526086</c:v>
                </c:pt>
                <c:pt idx="4">
                  <c:v>0.86313002222553514</c:v>
                </c:pt>
                <c:pt idx="5">
                  <c:v>1.2071678175512108</c:v>
                </c:pt>
                <c:pt idx="6">
                  <c:v>1.3144968886211941</c:v>
                </c:pt>
                <c:pt idx="7">
                  <c:v>1.9581868000469043</c:v>
                </c:pt>
                <c:pt idx="8">
                  <c:v>1.1320401468469421</c:v>
                </c:pt>
                <c:pt idx="9">
                  <c:v>8.0233356655280073</c:v>
                </c:pt>
                <c:pt idx="10">
                  <c:v>2.0574984839296548</c:v>
                </c:pt>
                <c:pt idx="11">
                  <c:v>5.023079763397944</c:v>
                </c:pt>
                <c:pt idx="12">
                  <c:v>1.7510538655557661</c:v>
                </c:pt>
              </c:numCache>
            </c:numRef>
          </c:val>
          <c:extLst>
            <c:ext xmlns:c16="http://schemas.microsoft.com/office/drawing/2014/chart" uri="{C3380CC4-5D6E-409C-BE32-E72D297353CC}">
              <c16:uniqueId val="{00000001-EBFC-43FB-9CA5-EC08AFE4900D}"/>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extLst>
                      <c:ext uri="{02D57815-91ED-43cb-92C2-25804820EDAC}">
                        <c15:formulaRef>
                          <c15:sqref>Results_Section!$B$102:$AP$102</c15:sqref>
                        </c15:formulaRef>
                      </c:ext>
                    </c:extLst>
                    <c:numCache>
                      <c:formatCode>General</c:formatCode>
                      <c:ptCount val="13"/>
                      <c:pt idx="0">
                        <c:v>1.3436004565492834</c:v>
                      </c:pt>
                      <c:pt idx="1">
                        <c:v>1.170347143696657</c:v>
                      </c:pt>
                      <c:pt idx="2">
                        <c:v>1.2181080713868975</c:v>
                      </c:pt>
                      <c:pt idx="3">
                        <c:v>1.2360749490917564</c:v>
                      </c:pt>
                      <c:pt idx="4">
                        <c:v>0.84111615886307234</c:v>
                      </c:pt>
                      <c:pt idx="5">
                        <c:v>1.0740989586062175</c:v>
                      </c:pt>
                      <c:pt idx="6">
                        <c:v>1.0029273552735172</c:v>
                      </c:pt>
                      <c:pt idx="7">
                        <c:v>1.5643043204633444</c:v>
                      </c:pt>
                      <c:pt idx="8">
                        <c:v>1.1337902628430023</c:v>
                      </c:pt>
                      <c:pt idx="9">
                        <c:v>4.0223537919721553</c:v>
                      </c:pt>
                      <c:pt idx="10">
                        <c:v>1.484951485748939</c:v>
                      </c:pt>
                      <c:pt idx="11">
                        <c:v>2.6723963788448915</c:v>
                      </c:pt>
                      <c:pt idx="12">
                        <c:v>1.4080542332909713</c:v>
                      </c:pt>
                    </c:numCache>
                  </c:numRef>
                </c:val>
                <c:extLst>
                  <c:ext xmlns:c16="http://schemas.microsoft.com/office/drawing/2014/chart" uri="{C3380CC4-5D6E-409C-BE32-E72D297353CC}">
                    <c16:uniqueId val="{00000003-EBFC-43FB-9CA5-EC08AFE4900D}"/>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max val="4"/>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extLst xmlns:c15="http://schemas.microsoft.com/office/drawing/2012/chart"/>
            </c:strRef>
          </c:cat>
          <c:val>
            <c:numRef>
              <c:f>Results_Section!$B$100:$AP$100</c:f>
              <c:numCache>
                <c:formatCode>General</c:formatCode>
                <c:ptCount val="41"/>
                <c:pt idx="0">
                  <c:v>0.95873912666985805</c:v>
                </c:pt>
                <c:pt idx="1">
                  <c:v>0.94952101687042134</c:v>
                </c:pt>
                <c:pt idx="2">
                  <c:v>0.95139427680659172</c:v>
                </c:pt>
                <c:pt idx="3">
                  <c:v>0.99167163657612378</c:v>
                </c:pt>
                <c:pt idx="4">
                  <c:v>0.86819832350203285</c:v>
                </c:pt>
                <c:pt idx="5">
                  <c:v>0.90902807816663866</c:v>
                </c:pt>
                <c:pt idx="6">
                  <c:v>0.97548242905474647</c:v>
                </c:pt>
                <c:pt idx="7">
                  <c:v>0.94317353580251218</c:v>
                </c:pt>
                <c:pt idx="8">
                  <c:v>1.0011196147369814</c:v>
                </c:pt>
                <c:pt idx="9">
                  <c:v>0.91093840652687963</c:v>
                </c:pt>
                <c:pt idx="10">
                  <c:v>0.96419596016712217</c:v>
                </c:pt>
                <c:pt idx="11">
                  <c:v>0.79764275749266367</c:v>
                </c:pt>
                <c:pt idx="12">
                  <c:v>0.92636510063013355</c:v>
                </c:pt>
                <c:pt idx="13">
                  <c:v>0.89487250748364844</c:v>
                </c:pt>
                <c:pt idx="14">
                  <c:v>0.95605879087803025</c:v>
                </c:pt>
                <c:pt idx="15">
                  <c:v>0.78164768180078381</c:v>
                </c:pt>
                <c:pt idx="16">
                  <c:v>0.93888573688818677</c:v>
                </c:pt>
                <c:pt idx="17">
                  <c:v>0.91327228506072444</c:v>
                </c:pt>
                <c:pt idx="18">
                  <c:v>0.9665123735156268</c:v>
                </c:pt>
                <c:pt idx="19">
                  <c:v>0.98473877286786393</c:v>
                </c:pt>
                <c:pt idx="20">
                  <c:v>1.2163791774109778</c:v>
                </c:pt>
                <c:pt idx="21">
                  <c:v>1.0079181814549958</c:v>
                </c:pt>
                <c:pt idx="22">
                  <c:v>0.96505111756297579</c:v>
                </c:pt>
                <c:pt idx="23">
                  <c:v>0.93234269099455958</c:v>
                </c:pt>
                <c:pt idx="24">
                  <c:v>0.80615432806164433</c:v>
                </c:pt>
                <c:pt idx="25">
                  <c:v>0.94838900611166077</c:v>
                </c:pt>
                <c:pt idx="26">
                  <c:v>0.87171218734589773</c:v>
                </c:pt>
                <c:pt idx="27">
                  <c:v>0.89769328880447141</c:v>
                </c:pt>
                <c:pt idx="28">
                  <c:v>0.66184744166087195</c:v>
                </c:pt>
                <c:pt idx="29">
                  <c:v>0.93186366342252713</c:v>
                </c:pt>
                <c:pt idx="30">
                  <c:v>1.6680399312046963</c:v>
                </c:pt>
                <c:pt idx="31">
                  <c:v>0.86990906691996961</c:v>
                </c:pt>
                <c:pt idx="32">
                  <c:v>0.9671983262854601</c:v>
                </c:pt>
                <c:pt idx="33">
                  <c:v>0.83433746825840571</c:v>
                </c:pt>
                <c:pt idx="34">
                  <c:v>1.3959006585320188</c:v>
                </c:pt>
                <c:pt idx="35">
                  <c:v>1.9992356672918516</c:v>
                </c:pt>
                <c:pt idx="36">
                  <c:v>1.2959945421467558</c:v>
                </c:pt>
                <c:pt idx="37">
                  <c:v>1.6080951580483924</c:v>
                </c:pt>
                <c:pt idx="38">
                  <c:v>0.98720488063729861</c:v>
                </c:pt>
                <c:pt idx="39">
                  <c:v>1.1469560878704474</c:v>
                </c:pt>
                <c:pt idx="40">
                  <c:v>0.92117662792337518</c:v>
                </c:pt>
              </c:numCache>
              <c:extLst xmlns:c15="http://schemas.microsoft.com/office/drawing/2012/chart"/>
            </c:numRef>
          </c:val>
          <c:extLst xmlns:c15="http://schemas.microsoft.com/office/drawing/2012/chart">
            <c:ext xmlns:c16="http://schemas.microsoft.com/office/drawing/2014/chart" uri="{C3380CC4-5D6E-409C-BE32-E72D297353CC}">
              <c16:uniqueId val="{00000002-E751-4EF4-9430-F208D924DDA4}"/>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Results_Section!$B$101:$AP$101</c:f>
              <c:numCache>
                <c:formatCode>General</c:formatCode>
                <c:ptCount val="41"/>
                <c:pt idx="0">
                  <c:v>0.98259192616472657</c:v>
                </c:pt>
                <c:pt idx="1">
                  <c:v>0.95582731919411279</c:v>
                </c:pt>
                <c:pt idx="2">
                  <c:v>1.0803217162157146</c:v>
                </c:pt>
                <c:pt idx="3">
                  <c:v>0.99167163657612378</c:v>
                </c:pt>
                <c:pt idx="4">
                  <c:v>0.15289272384740915</c:v>
                </c:pt>
                <c:pt idx="5">
                  <c:v>0.89871137752165164</c:v>
                </c:pt>
                <c:pt idx="6">
                  <c:v>0.99194041690068857</c:v>
                </c:pt>
                <c:pt idx="7">
                  <c:v>1.0161368598278857</c:v>
                </c:pt>
                <c:pt idx="8">
                  <c:v>0.9961429280076386</c:v>
                </c:pt>
                <c:pt idx="9">
                  <c:v>1.0828026431090207</c:v>
                </c:pt>
                <c:pt idx="10">
                  <c:v>1.3959544078995592</c:v>
                </c:pt>
                <c:pt idx="11">
                  <c:v>0.5558262375523163</c:v>
                </c:pt>
                <c:pt idx="12">
                  <c:v>0.93071374582617183</c:v>
                </c:pt>
                <c:pt idx="13">
                  <c:v>1.2381677737445398</c:v>
                </c:pt>
                <c:pt idx="14">
                  <c:v>0.96512391979670242</c:v>
                </c:pt>
                <c:pt idx="15">
                  <c:v>0.96610877205191548</c:v>
                </c:pt>
                <c:pt idx="16">
                  <c:v>0.97026467696437801</c:v>
                </c:pt>
                <c:pt idx="17">
                  <c:v>0.89667084233780092</c:v>
                </c:pt>
                <c:pt idx="18">
                  <c:v>1.0587651128576319</c:v>
                </c:pt>
                <c:pt idx="19">
                  <c:v>1.258704240961416</c:v>
                </c:pt>
                <c:pt idx="20">
                  <c:v>1.2980012995414076</c:v>
                </c:pt>
                <c:pt idx="21">
                  <c:v>1.0545763253565579</c:v>
                </c:pt>
                <c:pt idx="22">
                  <c:v>0.96745985033212811</c:v>
                </c:pt>
                <c:pt idx="23">
                  <c:v>1.6058536881882743</c:v>
                </c:pt>
                <c:pt idx="24">
                  <c:v>1.2068045928220512</c:v>
                </c:pt>
                <c:pt idx="25">
                  <c:v>1.3426218099209666</c:v>
                </c:pt>
                <c:pt idx="26">
                  <c:v>0.91760667874454704</c:v>
                </c:pt>
                <c:pt idx="27">
                  <c:v>1.1502794944654506</c:v>
                </c:pt>
                <c:pt idx="28">
                  <c:v>0.48809344667850213</c:v>
                </c:pt>
                <c:pt idx="29">
                  <c:v>0.97226701911590163</c:v>
                </c:pt>
                <c:pt idx="30">
                  <c:v>1.0599770588458908</c:v>
                </c:pt>
                <c:pt idx="31">
                  <c:v>0.60381381647599208</c:v>
                </c:pt>
                <c:pt idx="32">
                  <c:v>0.96122965794208892</c:v>
                </c:pt>
                <c:pt idx="33">
                  <c:v>0.52722770706723532</c:v>
                </c:pt>
                <c:pt idx="34">
                  <c:v>2.3611099805452223</c:v>
                </c:pt>
                <c:pt idx="35">
                  <c:v>2.9458793647807249</c:v>
                </c:pt>
                <c:pt idx="36">
                  <c:v>1.6380260764099457</c:v>
                </c:pt>
                <c:pt idx="37">
                  <c:v>1.9340752649704538</c:v>
                </c:pt>
                <c:pt idx="38">
                  <c:v>1.0154750935742229</c:v>
                </c:pt>
                <c:pt idx="39">
                  <c:v>1.4796557145301583</c:v>
                </c:pt>
                <c:pt idx="40">
                  <c:v>0.85351607872887791</c:v>
                </c:pt>
              </c:numCache>
            </c:numRef>
          </c:val>
          <c:extLst>
            <c:ext xmlns:c16="http://schemas.microsoft.com/office/drawing/2014/chart" uri="{C3380CC4-5D6E-409C-BE32-E72D297353CC}">
              <c16:uniqueId val="{00000000-E751-4EF4-9430-F208D924DDA4}"/>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Results_Section!$B$103:$AP$103</c:f>
              <c:numCache>
                <c:formatCode>General</c:formatCode>
                <c:ptCount val="41"/>
                <c:pt idx="0">
                  <c:v>0.97894954201715056</c:v>
                </c:pt>
                <c:pt idx="1">
                  <c:v>0.96974369106225755</c:v>
                </c:pt>
                <c:pt idx="2">
                  <c:v>1.0164498385480458</c:v>
                </c:pt>
                <c:pt idx="3">
                  <c:v>0.9965933529720058</c:v>
                </c:pt>
                <c:pt idx="4">
                  <c:v>0.90707794935719299</c:v>
                </c:pt>
                <c:pt idx="5">
                  <c:v>0.9471527914827278</c:v>
                </c:pt>
                <c:pt idx="6">
                  <c:v>0.9794068109040478</c:v>
                </c:pt>
                <c:pt idx="7">
                  <c:v>0.98742811554777155</c:v>
                </c:pt>
                <c:pt idx="8">
                  <c:v>1.0138918267968893</c:v>
                </c:pt>
                <c:pt idx="9">
                  <c:v>0.96549751578078746</c:v>
                </c:pt>
                <c:pt idx="10">
                  <c:v>1.4372349448685329</c:v>
                </c:pt>
                <c:pt idx="11">
                  <c:v>0.9487400779333236</c:v>
                </c:pt>
                <c:pt idx="12">
                  <c:v>0.95580763220752651</c:v>
                </c:pt>
                <c:pt idx="13">
                  <c:v>1.3501095763119986</c:v>
                </c:pt>
                <c:pt idx="14">
                  <c:v>1.0078427636901659</c:v>
                </c:pt>
                <c:pt idx="15">
                  <c:v>0.85986100610826599</c:v>
                </c:pt>
                <c:pt idx="16">
                  <c:v>0.96870595386258618</c:v>
                </c:pt>
                <c:pt idx="17">
                  <c:v>0.95824545425730445</c:v>
                </c:pt>
                <c:pt idx="18">
                  <c:v>1.0324542013825588</c:v>
                </c:pt>
                <c:pt idx="19">
                  <c:v>1.3202619863971674</c:v>
                </c:pt>
                <c:pt idx="20">
                  <c:v>1.2877303035398671</c:v>
                </c:pt>
                <c:pt idx="21">
                  <c:v>1.0178778314889538</c:v>
                </c:pt>
                <c:pt idx="22">
                  <c:v>0.99249682215440627</c:v>
                </c:pt>
                <c:pt idx="23">
                  <c:v>1.2884074415526086</c:v>
                </c:pt>
                <c:pt idx="24">
                  <c:v>0.86313002222553514</c:v>
                </c:pt>
                <c:pt idx="25">
                  <c:v>1.1036626249951516</c:v>
                </c:pt>
                <c:pt idx="26">
                  <c:v>0.89900641302329765</c:v>
                </c:pt>
                <c:pt idx="27">
                  <c:v>1.2071678175512108</c:v>
                </c:pt>
                <c:pt idx="28">
                  <c:v>0.94744419142839931</c:v>
                </c:pt>
                <c:pt idx="29">
                  <c:v>1.3144968886211941</c:v>
                </c:pt>
                <c:pt idx="30">
                  <c:v>1.9581868000469043</c:v>
                </c:pt>
                <c:pt idx="31">
                  <c:v>0.99020121600365874</c:v>
                </c:pt>
                <c:pt idx="32">
                  <c:v>0.93314744759770862</c:v>
                </c:pt>
                <c:pt idx="33">
                  <c:v>0.93805025018001531</c:v>
                </c:pt>
                <c:pt idx="34">
                  <c:v>1.1320401468469421</c:v>
                </c:pt>
                <c:pt idx="35">
                  <c:v>8.0233356655280073</c:v>
                </c:pt>
                <c:pt idx="36">
                  <c:v>2.0574984839296548</c:v>
                </c:pt>
                <c:pt idx="37">
                  <c:v>5.023079763397944</c:v>
                </c:pt>
                <c:pt idx="38">
                  <c:v>1.1788247926035269</c:v>
                </c:pt>
                <c:pt idx="39">
                  <c:v>1.7510538655557661</c:v>
                </c:pt>
                <c:pt idx="40">
                  <c:v>0.98205037000617312</c:v>
                </c:pt>
              </c:numCache>
            </c:numRef>
          </c:val>
          <c:extLst>
            <c:ext xmlns:c16="http://schemas.microsoft.com/office/drawing/2014/chart" uri="{C3380CC4-5D6E-409C-BE32-E72D297353CC}">
              <c16:uniqueId val="{00000001-E751-4EF4-9430-F208D924DDA4}"/>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extLst>
                      <c:ext uri="{02D57815-91ED-43cb-92C2-25804820EDAC}">
                        <c15:formulaRef>
                          <c15:sqref>Results_Section!$B$102:$AP$102</c15:sqref>
                        </c15:formulaRef>
                      </c:ext>
                    </c:extLst>
                    <c:numCache>
                      <c:formatCode>General</c:formatCode>
                      <c:ptCount val="41"/>
                      <c:pt idx="0">
                        <c:v>0.97001120685245545</c:v>
                      </c:pt>
                      <c:pt idx="1">
                        <c:v>0.94914933779574939</c:v>
                      </c:pt>
                      <c:pt idx="2">
                        <c:v>0.98440619084734438</c:v>
                      </c:pt>
                      <c:pt idx="3">
                        <c:v>0.99167163657612378</c:v>
                      </c:pt>
                      <c:pt idx="4">
                        <c:v>0.72997091398092262</c:v>
                      </c:pt>
                      <c:pt idx="5">
                        <c:v>0.89411032242778954</c:v>
                      </c:pt>
                      <c:pt idx="6">
                        <c:v>0.97293386339861099</c:v>
                      </c:pt>
                      <c:pt idx="7">
                        <c:v>0.96997539572601954</c:v>
                      </c:pt>
                      <c:pt idx="8">
                        <c:v>1.0088705666968274</c:v>
                      </c:pt>
                      <c:pt idx="9">
                        <c:v>0.95221461415287456</c:v>
                      </c:pt>
                      <c:pt idx="10">
                        <c:v>1.3436004565492834</c:v>
                      </c:pt>
                      <c:pt idx="11">
                        <c:v>0.70267763506037417</c:v>
                      </c:pt>
                      <c:pt idx="12">
                        <c:v>0.92636510063013355</c:v>
                      </c:pt>
                      <c:pt idx="13">
                        <c:v>1.170347143696657</c:v>
                      </c:pt>
                      <c:pt idx="14">
                        <c:v>0.96385710492352306</c:v>
                      </c:pt>
                      <c:pt idx="15">
                        <c:v>0.88725014155613691</c:v>
                      </c:pt>
                      <c:pt idx="16">
                        <c:v>0.9550057815142442</c:v>
                      </c:pt>
                      <c:pt idx="17">
                        <c:v>0.8794903476241297</c:v>
                      </c:pt>
                      <c:pt idx="18">
                        <c:v>1.0105889305536966</c:v>
                      </c:pt>
                      <c:pt idx="19">
                        <c:v>1.2181080713868975</c:v>
                      </c:pt>
                      <c:pt idx="20">
                        <c:v>1.2744782047756824</c:v>
                      </c:pt>
                      <c:pt idx="21">
                        <c:v>1.009811833326675</c:v>
                      </c:pt>
                      <c:pt idx="22">
                        <c:v>0.96881012558054413</c:v>
                      </c:pt>
                      <c:pt idx="23">
                        <c:v>1.2360749490917564</c:v>
                      </c:pt>
                      <c:pt idx="24">
                        <c:v>0.84111615886307234</c:v>
                      </c:pt>
                      <c:pt idx="25">
                        <c:v>1.0403520664695189</c:v>
                      </c:pt>
                      <c:pt idx="26">
                        <c:v>0.84443355667951336</c:v>
                      </c:pt>
                      <c:pt idx="27">
                        <c:v>1.0740989586062175</c:v>
                      </c:pt>
                      <c:pt idx="28">
                        <c:v>0.50752291668374505</c:v>
                      </c:pt>
                      <c:pt idx="29">
                        <c:v>1.0029273552735172</c:v>
                      </c:pt>
                      <c:pt idx="30">
                        <c:v>1.5643043204633444</c:v>
                      </c:pt>
                      <c:pt idx="31">
                        <c:v>0.79139161871321684</c:v>
                      </c:pt>
                      <c:pt idx="32">
                        <c:v>0.93809866050282154</c:v>
                      </c:pt>
                      <c:pt idx="33">
                        <c:v>0.71832506518546191</c:v>
                      </c:pt>
                      <c:pt idx="34">
                        <c:v>1.1337902628430023</c:v>
                      </c:pt>
                      <c:pt idx="35">
                        <c:v>4.0223537919721553</c:v>
                      </c:pt>
                      <c:pt idx="36">
                        <c:v>1.484951485748939</c:v>
                      </c:pt>
                      <c:pt idx="37">
                        <c:v>2.6723963788448915</c:v>
                      </c:pt>
                      <c:pt idx="38">
                        <c:v>1.0405239940910076</c:v>
                      </c:pt>
                      <c:pt idx="39">
                        <c:v>1.4080542332909713</c:v>
                      </c:pt>
                      <c:pt idx="40">
                        <c:v>0.90494262600207465</c:v>
                      </c:pt>
                    </c:numCache>
                  </c:numRef>
                </c:val>
                <c:extLst>
                  <c:ext xmlns:c16="http://schemas.microsoft.com/office/drawing/2014/chart" uri="{C3380CC4-5D6E-409C-BE32-E72D297353CC}">
                    <c16:uniqueId val="{00000003-E751-4EF4-9430-F208D924DDA4}"/>
                  </c:ext>
                </c:extLst>
              </c15:ser>
            </c15:filteredBarSeries>
          </c:ext>
        </c:extLst>
      </c:barChart>
      <c:catAx>
        <c:axId val="884316192"/>
        <c:scaling>
          <c:orientation val="minMax"/>
        </c:scaling>
        <c:delete val="1"/>
        <c:axPos val="b"/>
        <c:numFmt formatCode="General" sourceLinked="1"/>
        <c:majorTickMark val="none"/>
        <c:minorTickMark val="none"/>
        <c:tickLblPos val="nextTo"/>
        <c:crossAx val="884308320"/>
        <c:crosses val="autoZero"/>
        <c:auto val="1"/>
        <c:lblAlgn val="ctr"/>
        <c:lblOffset val="100"/>
        <c:noMultiLvlLbl val="0"/>
      </c:catAx>
      <c:valAx>
        <c:axId val="884308320"/>
        <c:scaling>
          <c:orientation val="minMax"/>
          <c:max val="4"/>
        </c:scaling>
        <c:delete val="1"/>
        <c:axPos val="l"/>
        <c:numFmt formatCode="General" sourceLinked="1"/>
        <c:majorTickMark val="none"/>
        <c:minorTickMark val="none"/>
        <c:tickLblPos val="nextTo"/>
        <c:crossAx val="8843161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2/8/2021</a:t>
            </a:fld>
            <a:endParaRPr lang="en-US"/>
          </a:p>
        </p:txBody>
      </p:sp>
      <p:sp>
        <p:nvSpPr>
          <p:cNvPr id="4" name="Footer Placeholder 3">
            <a:extLst>
              <a:ext uri="{FF2B5EF4-FFF2-40B4-BE49-F238E27FC236}">
                <a16:creationId xmlns:a16="http://schemas.microsoft.com/office/drawing/2014/main"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963275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4113541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1341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397944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63133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410959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3953348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2/8/2021</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91033900-97A3-4B5B-83EF-A7718BD217F7}" type="datetime1">
              <a:rPr lang="en-US" smtClean="0"/>
              <a:t>2/8/2021</a:t>
            </a:fld>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2/8/2021</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2/8/2021</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2/8/2021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2/8/2021</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2/8/2021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2/8/2021</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assemibrahim.github.i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Decoupled L1 Caches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02BE79EE-DBBE-4D86-8F7D-8EFFAE5A39EB}"/>
              </a:ext>
            </a:extLst>
          </p:cNvPr>
          <p:cNvGraphicFramePr>
            <a:graphicFrameLocks/>
          </p:cNvGraphicFramePr>
          <p:nvPr/>
        </p:nvGraphicFramePr>
        <p:xfrm>
          <a:off x="8839200" y="1701698"/>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8FF96DC-2EDE-44CA-BE4A-5AA28F796C26}"/>
              </a:ext>
            </a:extLst>
          </p:cNvPr>
          <p:cNvGraphicFramePr>
            <a:graphicFrameLocks/>
          </p:cNvGraphicFramePr>
          <p:nvPr/>
        </p:nvGraphicFramePr>
        <p:xfrm>
          <a:off x="6096000" y="1908060"/>
          <a:ext cx="27432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F4671076-CAF4-4FDB-8830-916652410C5C}"/>
              </a:ext>
            </a:extLst>
          </p:cNvPr>
          <p:cNvGraphicFramePr>
            <a:graphicFrameLocks/>
          </p:cNvGraphicFramePr>
          <p:nvPr/>
        </p:nvGraphicFramePr>
        <p:xfrm>
          <a:off x="609600" y="1907273"/>
          <a:ext cx="54864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C43FDE87-120D-482A-A2E3-823FAC8A129E}"/>
              </a:ext>
            </a:extLst>
          </p:cNvPr>
          <p:cNvGraphicFramePr>
            <a:graphicFrameLocks/>
          </p:cNvGraphicFramePr>
          <p:nvPr>
            <p:extLst>
              <p:ext uri="{D42A27DB-BD31-4B8C-83A1-F6EECF244321}">
                <p14:modId xmlns:p14="http://schemas.microsoft.com/office/powerpoint/2010/main" val="4293916986"/>
              </p:ext>
            </p:extLst>
          </p:nvPr>
        </p:nvGraphicFramePr>
        <p:xfrm>
          <a:off x="2490787" y="1383876"/>
          <a:ext cx="5486400" cy="228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444898"/>
            <a:ext cx="10972800" cy="1681266"/>
          </a:xfrm>
        </p:spPr>
        <p:txBody>
          <a:bodyPr>
            <a:normAutofit fontScale="55000" lnSpcReduction="20000"/>
          </a:bodyPr>
          <a:lstStyle/>
          <a:p>
            <a:r>
              <a:rPr lang="en-US" dirty="0"/>
              <a:t>Results are normalized to Private L1 organization baseline.</a:t>
            </a:r>
          </a:p>
          <a:p>
            <a:endParaRPr lang="en-US" b="1" dirty="0"/>
          </a:p>
          <a:p>
            <a:r>
              <a:rPr lang="en-US" b="1" dirty="0"/>
              <a:t>Replication-sensitive Applications</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+75%</a:t>
            </a:r>
            <a:r>
              <a:rPr lang="en-US" dirty="0">
                <a:sym typeface="Wingdings" panose="05000000000000000000" pitchFamily="2" charset="2"/>
              </a:rPr>
              <a:t>, Max = </a:t>
            </a:r>
            <a:r>
              <a:rPr lang="en-US" dirty="0">
                <a:solidFill>
                  <a:srgbClr val="00B050"/>
                </a:solidFill>
                <a:sym typeface="Wingdings" panose="05000000000000000000" pitchFamily="2" charset="2"/>
              </a:rPr>
              <a:t>+8X</a:t>
            </a:r>
          </a:p>
          <a:p>
            <a:r>
              <a:rPr lang="en-US" b="1" dirty="0">
                <a:sym typeface="Wingdings" panose="05000000000000000000" pitchFamily="2" charset="2"/>
              </a:rPr>
              <a:t>Poor-performing Applications </a:t>
            </a:r>
            <a:r>
              <a:rPr lang="en-US" dirty="0">
                <a:sym typeface="Wingdings" panose="05000000000000000000" pitchFamily="2" charset="2"/>
              </a:rPr>
              <a:t> Average = </a:t>
            </a:r>
            <a:r>
              <a:rPr lang="en-US" dirty="0">
                <a:solidFill>
                  <a:srgbClr val="00B050"/>
                </a:solidFill>
                <a:sym typeface="Wingdings" panose="05000000000000000000" pitchFamily="2" charset="2"/>
              </a:rPr>
              <a:t>-5%</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10</a:t>
            </a:fld>
            <a:endParaRPr lang="en-US" dirty="0"/>
          </a:p>
        </p:txBody>
      </p:sp>
      <p:sp>
        <p:nvSpPr>
          <p:cNvPr id="6" name="Rectangle 5">
            <a:extLst>
              <a:ext uri="{FF2B5EF4-FFF2-40B4-BE49-F238E27FC236}">
                <a16:creationId xmlns:a16="http://schemas.microsoft.com/office/drawing/2014/main" id="{AED6B61A-197C-46E6-91EC-B0DEA129A9AE}"/>
              </a:ext>
            </a:extLst>
          </p:cNvPr>
          <p:cNvSpPr/>
          <p:nvPr/>
        </p:nvSpPr>
        <p:spPr>
          <a:xfrm>
            <a:off x="3176588" y="1332770"/>
            <a:ext cx="4131178" cy="1022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EA2D4FF7-6262-49BD-8288-FBB7A80BC1FD}"/>
              </a:ext>
            </a:extLst>
          </p:cNvPr>
          <p:cNvSpPr txBox="1"/>
          <p:nvPr/>
        </p:nvSpPr>
        <p:spPr>
          <a:xfrm>
            <a:off x="6547462" y="1647826"/>
            <a:ext cx="2443138" cy="338554"/>
          </a:xfrm>
          <a:prstGeom prst="rect">
            <a:avLst/>
          </a:prstGeom>
          <a:noFill/>
        </p:spPr>
        <p:txBody>
          <a:bodyPr wrap="square" rtlCol="0">
            <a:spAutoFit/>
          </a:bodyPr>
          <a:lstStyle/>
          <a:p>
            <a:pPr algn="ctr"/>
            <a:r>
              <a:rPr lang="en-US" sz="1600" b="1" dirty="0">
                <a:solidFill>
                  <a:srgbClr val="0070C0"/>
                </a:solidFill>
              </a:rPr>
              <a:t>Poor-performing</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id="{D1092B0C-342C-4ADB-95BB-7AB840475EA7}"/>
              </a:ext>
            </a:extLst>
          </p:cNvPr>
          <p:cNvSpPr txBox="1"/>
          <p:nvPr/>
        </p:nvSpPr>
        <p:spPr>
          <a:xfrm>
            <a:off x="2131231"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5" name="TextBox 24">
            <a:extLst>
              <a:ext uri="{FF2B5EF4-FFF2-40B4-BE49-F238E27FC236}">
                <a16:creationId xmlns:a16="http://schemas.microsoft.com/office/drawing/2014/main" id="{36E88E11-BB22-4CA6-96E6-537A85928260}"/>
              </a:ext>
            </a:extLst>
          </p:cNvPr>
          <p:cNvSpPr txBox="1"/>
          <p:nvPr/>
        </p:nvSpPr>
        <p:spPr>
          <a:xfrm>
            <a:off x="4658570"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8x</a:t>
            </a:r>
            <a:endParaRPr lang="en-US" sz="2000" b="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770DBD9-80FB-4E7A-A223-0A8B9996B67C}"/>
              </a:ext>
            </a:extLst>
          </p:cNvPr>
          <p:cNvSpPr txBox="1"/>
          <p:nvPr/>
        </p:nvSpPr>
        <p:spPr>
          <a:xfrm>
            <a:off x="5351595"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5x</a:t>
            </a:r>
            <a:endParaRPr lang="en-US" sz="2000" b="1" dirty="0">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92B7C6A3-CDE6-4B00-B1E2-61BCF317A8CE}"/>
              </a:ext>
            </a:extLst>
          </p:cNvPr>
          <p:cNvSpPr/>
          <p:nvPr/>
        </p:nvSpPr>
        <p:spPr>
          <a:xfrm>
            <a:off x="5795655" y="2701925"/>
            <a:ext cx="128895" cy="594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1">
            <a:extLst>
              <a:ext uri="{FF2B5EF4-FFF2-40B4-BE49-F238E27FC236}">
                <a16:creationId xmlns:a16="http://schemas.microsoft.com/office/drawing/2014/main" id="{5CFF8A17-1F76-41BC-B50B-E35F82F08FAC}"/>
              </a:ext>
            </a:extLst>
          </p:cNvPr>
          <p:cNvSpPr txBox="1"/>
          <p:nvPr/>
        </p:nvSpPr>
        <p:spPr>
          <a:xfrm>
            <a:off x="5476236" y="2400713"/>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rgbClr val="00B050"/>
                </a:solidFill>
                <a:latin typeface="Arial" panose="020B0604020202020204" pitchFamily="34" charset="0"/>
                <a:cs typeface="Arial" panose="020B0604020202020204" pitchFamily="34" charset="0"/>
              </a:rPr>
              <a:t>75%</a:t>
            </a:r>
          </a:p>
        </p:txBody>
      </p:sp>
      <p:sp>
        <p:nvSpPr>
          <p:cNvPr id="26" name="Rectangle: Rounded Corners 25">
            <a:extLst>
              <a:ext uri="{FF2B5EF4-FFF2-40B4-BE49-F238E27FC236}">
                <a16:creationId xmlns:a16="http://schemas.microsoft.com/office/drawing/2014/main" id="{B96F4C56-98CE-497F-8B57-902DD6F826AF}"/>
              </a:ext>
            </a:extLst>
          </p:cNvPr>
          <p:cNvSpPr/>
          <p:nvPr/>
        </p:nvSpPr>
        <p:spPr>
          <a:xfrm>
            <a:off x="9558131" y="3803650"/>
            <a:ext cx="353966" cy="3079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TextBox 17">
            <a:extLst>
              <a:ext uri="{FF2B5EF4-FFF2-40B4-BE49-F238E27FC236}">
                <a16:creationId xmlns:a16="http://schemas.microsoft.com/office/drawing/2014/main" id="{23DD2D66-9C53-4707-93F1-DD1400F5D4D2}"/>
              </a:ext>
            </a:extLst>
          </p:cNvPr>
          <p:cNvSpPr txBox="1"/>
          <p:nvPr/>
        </p:nvSpPr>
        <p:spPr>
          <a:xfrm>
            <a:off x="8141826" y="446394"/>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396432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19" grpId="0">
        <p:bldAsOne/>
      </p:bldGraphic>
      <p:bldGraphic spid="23" grpId="0">
        <p:bldAsOne/>
      </p:bldGraphic>
      <p:bldP spid="6" grpId="0" animBg="1"/>
      <p:bldP spid="20" grpId="0"/>
      <p:bldP spid="21" grpId="0"/>
      <p:bldP spid="25" grpId="0"/>
      <p:bldP spid="27" grpId="0"/>
      <p:bldP spid="29" grpId="0" animBg="1"/>
      <p:bldP spid="30" grpId="0"/>
      <p:bldP spid="26"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10000"/>
          </a:bodyPr>
          <a:lstStyle/>
          <a:p>
            <a:r>
              <a:rPr lang="en-US" sz="2400" b="1" u="sng" dirty="0"/>
              <a:t>Observe</a:t>
            </a:r>
            <a:r>
              <a:rPr lang="en-US" sz="2400" dirty="0"/>
              <a:t> an opportunity for </a:t>
            </a:r>
            <a:r>
              <a:rPr lang="en-US" sz="2400" dirty="0">
                <a:solidFill>
                  <a:srgbClr val="00B050"/>
                </a:solidFill>
              </a:rPr>
              <a:t>decoupled L1 caches</a:t>
            </a:r>
            <a:r>
              <a:rPr lang="en-US" sz="2400" dirty="0"/>
              <a:t> in GPUs to break the tight coupling between the GPU cores and the L1 caches</a:t>
            </a:r>
          </a:p>
          <a:p>
            <a:pPr lvl="1"/>
            <a:r>
              <a:rPr lang="en-US" sz="2100" dirty="0"/>
              <a:t>Reduce data replication across the L1 caches</a:t>
            </a:r>
          </a:p>
          <a:p>
            <a:pPr lvl="1"/>
            <a:r>
              <a:rPr lang="en-US" sz="2100" dirty="0"/>
              <a:t>Improve L1 bandwidth utilization</a:t>
            </a:r>
          </a:p>
          <a:p>
            <a:endParaRPr lang="en-US" sz="2400" b="1" u="sng" dirty="0"/>
          </a:p>
          <a:p>
            <a:r>
              <a:rPr lang="en-US" sz="2400" dirty="0"/>
              <a:t>Achieved through the following:</a:t>
            </a:r>
          </a:p>
          <a:p>
            <a:pPr lvl="1"/>
            <a:r>
              <a:rPr lang="en-US" sz="2000" dirty="0">
                <a:solidFill>
                  <a:srgbClr val="00B050"/>
                </a:solidFill>
              </a:rPr>
              <a:t>Aggregated DC-L1 caches</a:t>
            </a:r>
            <a:r>
              <a:rPr lang="en-US" sz="2000" dirty="0"/>
              <a:t> to improve the L1 bandwidth utilization </a:t>
            </a:r>
          </a:p>
          <a:p>
            <a:pPr lvl="1"/>
            <a:r>
              <a:rPr lang="en-US" sz="2000" dirty="0">
                <a:solidFill>
                  <a:srgbClr val="00B050"/>
                </a:solidFill>
              </a:rPr>
              <a:t>Clustered Shared DC-L1 caches</a:t>
            </a:r>
            <a:r>
              <a:rPr lang="en-US" sz="2000" dirty="0"/>
              <a:t> to limit data replication</a:t>
            </a:r>
          </a:p>
          <a:p>
            <a:endParaRPr lang="en-US" sz="2400" b="1" u="sng" dirty="0"/>
          </a:p>
          <a:p>
            <a:r>
              <a:rPr lang="en-US" sz="2400" b="1" u="sng" dirty="0"/>
              <a:t>Results</a:t>
            </a:r>
          </a:p>
          <a:p>
            <a:pPr lvl="1"/>
            <a:r>
              <a:rPr lang="en-US" sz="2000" dirty="0"/>
              <a:t>75% IPC improvement for the replication-sensitive applications</a:t>
            </a:r>
          </a:p>
          <a:p>
            <a:pPr lvl="1"/>
            <a:r>
              <a:rPr lang="en-US" sz="2000" dirty="0"/>
              <a:t>5% IPC degradation for the poor-performing replication-insensitive applications</a:t>
            </a:r>
          </a:p>
          <a:p>
            <a:pPr lvl="1"/>
            <a:r>
              <a:rPr lang="en-US" sz="2000" dirty="0"/>
              <a:t>50% </a:t>
            </a:r>
            <a:r>
              <a:rPr lang="en-US" sz="2000" dirty="0" err="1"/>
              <a:t>NoC</a:t>
            </a:r>
            <a:r>
              <a:rPr lang="en-US" sz="2000" dirty="0"/>
              <a:t> area reduction because of the hierarchical design  </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11</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2021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12</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a:latin typeface="Arial" panose="020B0604020202020204" pitchFamily="34" charset="0"/>
                <a:cs typeface="Arial" panose="020B0604020202020204" pitchFamily="34" charset="0"/>
                <a:hlinkClick r:id="rId3"/>
              </a:rPr>
              <a:t>maibrahim@email.wm.edu</a:t>
            </a:r>
          </a:p>
          <a:p>
            <a:r>
              <a:rPr lang="en-US" sz="2800" dirty="0">
                <a:latin typeface="Arial" panose="020B0604020202020204" pitchFamily="34" charset="0"/>
                <a:cs typeface="Arial" panose="020B0604020202020204" pitchFamily="34" charset="0"/>
                <a:hlinkClick r:id="rId3"/>
              </a:rPr>
              <a:t>https://massemibrahim.github.io/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A21C-9B8C-447C-B580-709BC1DAD252}"/>
              </a:ext>
            </a:extLst>
          </p:cNvPr>
          <p:cNvSpPr>
            <a:spLocks noGrp="1"/>
          </p:cNvSpPr>
          <p:nvPr>
            <p:ph type="title"/>
          </p:nvPr>
        </p:nvSpPr>
        <p:spPr/>
        <p:txBody>
          <a:bodyPr/>
          <a:lstStyle/>
          <a:p>
            <a:r>
              <a:rPr lang="en-US" dirty="0"/>
              <a:t>Conventional Cache/NoC Hierarchy</a:t>
            </a:r>
          </a:p>
        </p:txBody>
      </p:sp>
      <p:sp>
        <p:nvSpPr>
          <p:cNvPr id="3" name="Content Placeholder 2">
            <a:extLst>
              <a:ext uri="{FF2B5EF4-FFF2-40B4-BE49-F238E27FC236}">
                <a16:creationId xmlns:a16="http://schemas.microsoft.com/office/drawing/2014/main" id="{A0CAD8BD-48FF-4642-8037-733FF682C7B0}"/>
              </a:ext>
            </a:extLst>
          </p:cNvPr>
          <p:cNvSpPr>
            <a:spLocks noGrp="1"/>
          </p:cNvSpPr>
          <p:nvPr>
            <p:ph idx="1"/>
          </p:nvPr>
        </p:nvSpPr>
        <p:spPr>
          <a:xfrm>
            <a:off x="609599" y="1543052"/>
            <a:ext cx="9144000" cy="3962398"/>
          </a:xfrm>
        </p:spPr>
        <p:txBody>
          <a:bodyPr>
            <a:normAutofit lnSpcReduction="10000"/>
          </a:bodyPr>
          <a:lstStyle/>
          <a:p>
            <a:r>
              <a:rPr lang="en-US" sz="3900" dirty="0"/>
              <a:t>Improving L1 bandwidth utilization and reducing data replication requires:</a:t>
            </a:r>
          </a:p>
          <a:p>
            <a:pPr lvl="1"/>
            <a:r>
              <a:rPr lang="en-US" sz="3500" dirty="0">
                <a:solidFill>
                  <a:srgbClr val="C00000"/>
                </a:solidFill>
              </a:rPr>
              <a:t>NoC overhead</a:t>
            </a:r>
            <a:r>
              <a:rPr lang="en-US" sz="3500" dirty="0"/>
              <a:t> to enable inter-core communication</a:t>
            </a:r>
            <a:endParaRPr lang="en-US" dirty="0"/>
          </a:p>
          <a:p>
            <a:pPr lvl="1"/>
            <a:r>
              <a:rPr lang="en-US" sz="3500" dirty="0">
                <a:solidFill>
                  <a:srgbClr val="C00000"/>
                </a:solidFill>
              </a:rPr>
              <a:t>Disrupting the Home core</a:t>
            </a:r>
            <a:endParaRPr lang="en-US" dirty="0">
              <a:solidFill>
                <a:srgbClr val="C00000"/>
              </a:solidFill>
            </a:endParaRPr>
          </a:p>
          <a:p>
            <a:pPr lvl="2"/>
            <a:r>
              <a:rPr lang="en-US" dirty="0"/>
              <a:t>Arbitration between local and remote requests</a:t>
            </a:r>
          </a:p>
        </p:txBody>
      </p:sp>
      <p:sp>
        <p:nvSpPr>
          <p:cNvPr id="4" name="Footer Placeholder 3">
            <a:extLst>
              <a:ext uri="{FF2B5EF4-FFF2-40B4-BE49-F238E27FC236}">
                <a16:creationId xmlns:a16="http://schemas.microsoft.com/office/drawing/2014/main" id="{E2E73B00-D71B-4B90-9A96-F36DF566EEE4}"/>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9496B99F-F2DF-4A36-AE9A-8E78E30D6DDB}"/>
              </a:ext>
            </a:extLst>
          </p:cNvPr>
          <p:cNvSpPr>
            <a:spLocks noGrp="1"/>
          </p:cNvSpPr>
          <p:nvPr>
            <p:ph type="sldNum" sz="quarter" idx="12"/>
          </p:nvPr>
        </p:nvSpPr>
        <p:spPr/>
        <p:txBody>
          <a:bodyPr/>
          <a:lstStyle/>
          <a:p>
            <a:fld id="{98ECD8BD-D1A9-4DC4-89AE-4427480F30AB}" type="slidenum">
              <a:rPr lang="en-US" smtClean="0"/>
              <a:t>4</a:t>
            </a:fld>
            <a:endParaRPr lang="en-US" dirty="0"/>
          </a:p>
        </p:txBody>
      </p:sp>
      <p:grpSp>
        <p:nvGrpSpPr>
          <p:cNvPr id="15" name="Group 14">
            <a:extLst>
              <a:ext uri="{FF2B5EF4-FFF2-40B4-BE49-F238E27FC236}">
                <a16:creationId xmlns:a16="http://schemas.microsoft.com/office/drawing/2014/main" id="{55D2A4FC-11E7-4B7D-ACB9-00A74F2BA6B6}"/>
              </a:ext>
            </a:extLst>
          </p:cNvPr>
          <p:cNvGrpSpPr/>
          <p:nvPr/>
        </p:nvGrpSpPr>
        <p:grpSpPr>
          <a:xfrm>
            <a:off x="9851138" y="1545725"/>
            <a:ext cx="1643482" cy="3766550"/>
            <a:chOff x="9892588" y="1925839"/>
            <a:chExt cx="1422579" cy="3260282"/>
          </a:xfrm>
        </p:grpSpPr>
        <p:sp>
          <p:nvSpPr>
            <p:cNvPr id="6" name="Rectangle 5">
              <a:extLst>
                <a:ext uri="{FF2B5EF4-FFF2-40B4-BE49-F238E27FC236}">
                  <a16:creationId xmlns:a16="http://schemas.microsoft.com/office/drawing/2014/main" id="{853C87FA-FDCD-45F1-8521-A86AE64AE9B7}"/>
                </a:ext>
              </a:extLst>
            </p:cNvPr>
            <p:cNvSpPr/>
            <p:nvPr/>
          </p:nvSpPr>
          <p:spPr>
            <a:xfrm>
              <a:off x="10270121" y="1925839"/>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6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30969F03-AEC9-46A8-9EA7-978D21F2D162}"/>
                </a:ext>
              </a:extLst>
            </p:cNvPr>
            <p:cNvSpPr/>
            <p:nvPr/>
          </p:nvSpPr>
          <p:spPr>
            <a:xfrm>
              <a:off x="10336872" y="2306023"/>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L1</a:t>
              </a:r>
            </a:p>
          </p:txBody>
        </p:sp>
        <p:cxnSp>
          <p:nvCxnSpPr>
            <p:cNvPr id="8" name="Straight Arrow Connector 7">
              <a:extLst>
                <a:ext uri="{FF2B5EF4-FFF2-40B4-BE49-F238E27FC236}">
                  <a16:creationId xmlns:a16="http://schemas.microsoft.com/office/drawing/2014/main" id="{AEAB203C-CB91-4340-AC92-AE11D791675B}"/>
                </a:ext>
              </a:extLst>
            </p:cNvPr>
            <p:cNvCxnSpPr>
              <a:cxnSpLocks/>
              <a:stCxn id="6" idx="2"/>
              <a:endCxn id="14" idx="3"/>
            </p:cNvCxnSpPr>
            <p:nvPr/>
          </p:nvCxnSpPr>
          <p:spPr>
            <a:xfrm>
              <a:off x="10603878" y="2592411"/>
              <a:ext cx="0" cy="60716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425E20-71F9-4E18-AFFC-EAF862F28E71}"/>
                </a:ext>
              </a:extLst>
            </p:cNvPr>
            <p:cNvCxnSpPr>
              <a:cxnSpLocks/>
              <a:stCxn id="11" idx="0"/>
              <a:endCxn id="14" idx="1"/>
            </p:cNvCxnSpPr>
            <p:nvPr/>
          </p:nvCxnSpPr>
          <p:spPr>
            <a:xfrm flipV="1">
              <a:off x="10603878" y="3888487"/>
              <a:ext cx="0" cy="56611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E8B1068-4C89-4100-AFFB-C44B7EF67D1B}"/>
                </a:ext>
              </a:extLst>
            </p:cNvPr>
            <p:cNvGrpSpPr/>
            <p:nvPr/>
          </p:nvGrpSpPr>
          <p:grpSpPr>
            <a:xfrm>
              <a:off x="10055237" y="4454601"/>
              <a:ext cx="1097280" cy="731520"/>
              <a:chOff x="631150" y="4918859"/>
              <a:chExt cx="1097280" cy="731520"/>
            </a:xfrm>
          </p:grpSpPr>
          <p:sp>
            <p:nvSpPr>
              <p:cNvPr id="11" name="Rectangle 10">
                <a:extLst>
                  <a:ext uri="{FF2B5EF4-FFF2-40B4-BE49-F238E27FC236}">
                    <a16:creationId xmlns:a16="http://schemas.microsoft.com/office/drawing/2014/main" id="{FF245445-F45F-4F78-9CF4-4A4C90752388}"/>
                  </a:ext>
                </a:extLst>
              </p:cNvPr>
              <p:cNvSpPr/>
              <p:nvPr/>
            </p:nvSpPr>
            <p:spPr>
              <a:xfrm>
                <a:off x="631150" y="4918859"/>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69E7BC6-590A-4B10-95E1-C6F50960997A}"/>
                  </a:ext>
                </a:extLst>
              </p:cNvPr>
              <p:cNvSpPr/>
              <p:nvPr/>
            </p:nvSpPr>
            <p:spPr>
              <a:xfrm>
                <a:off x="736494" y="5012064"/>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B4077987-382A-4FFC-8366-8C4854D61FB4}"/>
                  </a:ext>
                </a:extLst>
              </p:cNvPr>
              <p:cNvSpPr/>
              <p:nvPr/>
            </p:nvSpPr>
            <p:spPr>
              <a:xfrm>
                <a:off x="745259" y="5337717"/>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Memory</a:t>
                </a:r>
              </a:p>
            </p:txBody>
          </p:sp>
        </p:grpSp>
        <p:sp>
          <p:nvSpPr>
            <p:cNvPr id="14" name="Cloud 13">
              <a:extLst>
                <a:ext uri="{FF2B5EF4-FFF2-40B4-BE49-F238E27FC236}">
                  <a16:creationId xmlns:a16="http://schemas.microsoft.com/office/drawing/2014/main" id="{C39F3A4C-7EAA-4DD5-9761-1798012B8EB7}"/>
                </a:ext>
              </a:extLst>
            </p:cNvPr>
            <p:cNvSpPr/>
            <p:nvPr/>
          </p:nvSpPr>
          <p:spPr>
            <a:xfrm>
              <a:off x="9892588" y="3157746"/>
              <a:ext cx="1422579" cy="731520"/>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NoC</a:t>
              </a:r>
            </a:p>
          </p:txBody>
        </p:sp>
      </p:grpSp>
      <p:sp>
        <p:nvSpPr>
          <p:cNvPr id="20" name="Rectangle: Rounded Corners 19">
            <a:extLst>
              <a:ext uri="{FF2B5EF4-FFF2-40B4-BE49-F238E27FC236}">
                <a16:creationId xmlns:a16="http://schemas.microsoft.com/office/drawing/2014/main" id="{5E72C946-72FB-4D46-8FA6-E26049B4209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Problem Source:</a:t>
            </a:r>
            <a:r>
              <a:rPr lang="en-US" sz="2800" b="1" dirty="0">
                <a:solidFill>
                  <a:schemeClr val="bg1"/>
                </a:solidFill>
              </a:rPr>
              <a:t> Tightly-coupled GPU core and L1 cache!</a:t>
            </a:r>
          </a:p>
        </p:txBody>
      </p:sp>
      <p:sp>
        <p:nvSpPr>
          <p:cNvPr id="21" name="TextBox 20">
            <a:extLst>
              <a:ext uri="{FF2B5EF4-FFF2-40B4-BE49-F238E27FC236}">
                <a16:creationId xmlns:a16="http://schemas.microsoft.com/office/drawing/2014/main" id="{06E6717A-5DF3-4830-8D9D-532A2AAFFB8B}"/>
              </a:ext>
            </a:extLst>
          </p:cNvPr>
          <p:cNvSpPr txBox="1"/>
          <p:nvPr/>
        </p:nvSpPr>
        <p:spPr>
          <a:xfrm>
            <a:off x="9511086"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398970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69E73839-EDAD-4F85-9E68-B53F4CD26612}"/>
              </a:ext>
            </a:extLst>
          </p:cNvPr>
          <p:cNvSpPr/>
          <p:nvPr/>
        </p:nvSpPr>
        <p:spPr>
          <a:xfrm>
            <a:off x="7615638"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C0DDDF68-3897-4DCC-9FB6-EA7453C7CE83}"/>
              </a:ext>
            </a:extLst>
          </p:cNvPr>
          <p:cNvSpPr/>
          <p:nvPr/>
        </p:nvSpPr>
        <p:spPr>
          <a:xfrm>
            <a:off x="7255845"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8E5C8F97-316F-4F78-826C-F76F8A7D6DEE}"/>
              </a:ext>
            </a:extLst>
          </p:cNvPr>
          <p:cNvSpPr txBox="1"/>
          <p:nvPr/>
        </p:nvSpPr>
        <p:spPr>
          <a:xfrm rot="5400000">
            <a:off x="7569931" y="4411144"/>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70" name="TextBox 169">
            <a:extLst>
              <a:ext uri="{FF2B5EF4-FFF2-40B4-BE49-F238E27FC236}">
                <a16:creationId xmlns:a16="http://schemas.microsoft.com/office/drawing/2014/main" id="{F8E7137B-5768-47CB-B4CA-F801EA1C4805}"/>
              </a:ext>
            </a:extLst>
          </p:cNvPr>
          <p:cNvSpPr txBox="1"/>
          <p:nvPr/>
        </p:nvSpPr>
        <p:spPr>
          <a:xfrm>
            <a:off x="7160512" y="447012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2" name="Title 1">
            <a:extLst>
              <a:ext uri="{FF2B5EF4-FFF2-40B4-BE49-F238E27FC236}">
                <a16:creationId xmlns:a16="http://schemas.microsoft.com/office/drawing/2014/main" id="{E2A274B7-5F64-4477-ADD1-BDA64A5F47F2}"/>
              </a:ext>
            </a:extLst>
          </p:cNvPr>
          <p:cNvSpPr>
            <a:spLocks noGrp="1"/>
          </p:cNvSpPr>
          <p:nvPr>
            <p:ph type="title"/>
          </p:nvPr>
        </p:nvSpPr>
        <p:spPr/>
        <p:txBody>
          <a:bodyPr/>
          <a:lstStyle/>
          <a:p>
            <a:r>
              <a:rPr lang="en-US" dirty="0"/>
              <a:t>Decoupled L1 Caches (DC-L1s)</a:t>
            </a:r>
          </a:p>
        </p:txBody>
      </p:sp>
      <p:sp>
        <p:nvSpPr>
          <p:cNvPr id="3" name="Content Placeholder 2">
            <a:extLst>
              <a:ext uri="{FF2B5EF4-FFF2-40B4-BE49-F238E27FC236}">
                <a16:creationId xmlns:a16="http://schemas.microsoft.com/office/drawing/2014/main" id="{C22F9F80-73F8-4C0F-BD52-5BD2CCC16853}"/>
              </a:ext>
            </a:extLst>
          </p:cNvPr>
          <p:cNvSpPr>
            <a:spLocks noGrp="1"/>
          </p:cNvSpPr>
          <p:nvPr>
            <p:ph idx="1"/>
          </p:nvPr>
        </p:nvSpPr>
        <p:spPr>
          <a:xfrm>
            <a:off x="609600" y="1527051"/>
            <a:ext cx="10972800" cy="1100535"/>
          </a:xfrm>
        </p:spPr>
        <p:txBody>
          <a:bodyPr>
            <a:normAutofit fontScale="92500" lnSpcReduction="20000"/>
          </a:bodyPr>
          <a:lstStyle/>
          <a:p>
            <a:r>
              <a:rPr lang="en-US" sz="4100" dirty="0"/>
              <a:t>Separate L1 cache from the GPU core.</a:t>
            </a:r>
            <a:endParaRPr lang="en-US" dirty="0"/>
          </a:p>
          <a:p>
            <a:pPr lvl="1"/>
            <a:r>
              <a:rPr lang="en-US" sz="3600" dirty="0"/>
              <a:t>Break the tight-coupling!</a:t>
            </a:r>
          </a:p>
        </p:txBody>
      </p:sp>
      <p:sp>
        <p:nvSpPr>
          <p:cNvPr id="4" name="Footer Placeholder 3">
            <a:extLst>
              <a:ext uri="{FF2B5EF4-FFF2-40B4-BE49-F238E27FC236}">
                <a16:creationId xmlns:a16="http://schemas.microsoft.com/office/drawing/2014/main" id="{9AD5194C-5FF1-4416-826F-A0D57192391A}"/>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F99CC90F-678F-4BBF-B1A1-487785D14F5B}"/>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3" name="Rectangle 82">
            <a:extLst>
              <a:ext uri="{FF2B5EF4-FFF2-40B4-BE49-F238E27FC236}">
                <a16:creationId xmlns:a16="http://schemas.microsoft.com/office/drawing/2014/main" id="{56E06CE2-EBAB-42FA-A8CD-30B7A495E8AD}"/>
              </a:ext>
            </a:extLst>
          </p:cNvPr>
          <p:cNvSpPr/>
          <p:nvPr/>
        </p:nvSpPr>
        <p:spPr>
          <a:xfrm>
            <a:off x="4310215"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84" name="Rectangle 83">
            <a:extLst>
              <a:ext uri="{FF2B5EF4-FFF2-40B4-BE49-F238E27FC236}">
                <a16:creationId xmlns:a16="http://schemas.microsoft.com/office/drawing/2014/main" id="{FF7AB165-93FC-443C-A216-EBA6E62F8884}"/>
              </a:ext>
            </a:extLst>
          </p:cNvPr>
          <p:cNvSpPr/>
          <p:nvPr/>
        </p:nvSpPr>
        <p:spPr>
          <a:xfrm>
            <a:off x="4670133"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5" name="Rectangle 84">
            <a:extLst>
              <a:ext uri="{FF2B5EF4-FFF2-40B4-BE49-F238E27FC236}">
                <a16:creationId xmlns:a16="http://schemas.microsoft.com/office/drawing/2014/main" id="{F857462A-C918-4069-8DBD-568BC226DBDA}"/>
              </a:ext>
            </a:extLst>
          </p:cNvPr>
          <p:cNvSpPr/>
          <p:nvPr/>
        </p:nvSpPr>
        <p:spPr>
          <a:xfrm>
            <a:off x="5029926" y="3021769"/>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86" name="Rectangle 85">
            <a:extLst>
              <a:ext uri="{FF2B5EF4-FFF2-40B4-BE49-F238E27FC236}">
                <a16:creationId xmlns:a16="http://schemas.microsoft.com/office/drawing/2014/main" id="{EC564C1A-8542-4491-A3C8-5D7C21A87D3A}"/>
              </a:ext>
            </a:extLst>
          </p:cNvPr>
          <p:cNvSpPr/>
          <p:nvPr/>
        </p:nvSpPr>
        <p:spPr>
          <a:xfrm>
            <a:off x="6389308" y="2851904"/>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87" name="Cloud 86">
            <a:extLst>
              <a:ext uri="{FF2B5EF4-FFF2-40B4-BE49-F238E27FC236}">
                <a16:creationId xmlns:a16="http://schemas.microsoft.com/office/drawing/2014/main" id="{81394300-4432-4134-97AB-84C147A18F10}"/>
              </a:ext>
            </a:extLst>
          </p:cNvPr>
          <p:cNvSpPr/>
          <p:nvPr/>
        </p:nvSpPr>
        <p:spPr>
          <a:xfrm>
            <a:off x="4061850" y="3549737"/>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NoC#1 (Core ↔ DC-L1)</a:t>
            </a:r>
          </a:p>
        </p:txBody>
      </p:sp>
      <p:sp>
        <p:nvSpPr>
          <p:cNvPr id="88" name="Cloud 87">
            <a:extLst>
              <a:ext uri="{FF2B5EF4-FFF2-40B4-BE49-F238E27FC236}">
                <a16:creationId xmlns:a16="http://schemas.microsoft.com/office/drawing/2014/main" id="{A2E47DD2-6B55-483B-AC64-5E640B914D8C}"/>
              </a:ext>
            </a:extLst>
          </p:cNvPr>
          <p:cNvSpPr/>
          <p:nvPr/>
        </p:nvSpPr>
        <p:spPr>
          <a:xfrm>
            <a:off x="4061850" y="5031605"/>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NoC#2 (DC-L1 ↔ L2)</a:t>
            </a:r>
          </a:p>
        </p:txBody>
      </p:sp>
      <p:cxnSp>
        <p:nvCxnSpPr>
          <p:cNvPr id="89" name="Straight Connector 88">
            <a:extLst>
              <a:ext uri="{FF2B5EF4-FFF2-40B4-BE49-F238E27FC236}">
                <a16:creationId xmlns:a16="http://schemas.microsoft.com/office/drawing/2014/main" id="{7140660B-E93E-452A-8F84-01AFF26B93D2}"/>
              </a:ext>
            </a:extLst>
          </p:cNvPr>
          <p:cNvCxnSpPr>
            <a:cxnSpLocks/>
            <a:stCxn id="83" idx="2"/>
          </p:cNvCxnSpPr>
          <p:nvPr/>
        </p:nvCxnSpPr>
        <p:spPr>
          <a:xfrm>
            <a:off x="4424859" y="3251058"/>
            <a:ext cx="0" cy="46990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7681D9-0AC3-4A7E-BDC0-3A04E7C6B1AA}"/>
              </a:ext>
            </a:extLst>
          </p:cNvPr>
          <p:cNvCxnSpPr>
            <a:cxnSpLocks/>
            <a:stCxn id="84" idx="2"/>
          </p:cNvCxnSpPr>
          <p:nvPr/>
        </p:nvCxnSpPr>
        <p:spPr>
          <a:xfrm flipH="1">
            <a:off x="4782813" y="3251058"/>
            <a:ext cx="1964" cy="35772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2FD97F-0E69-40FF-8C75-1A8D00626A28}"/>
              </a:ext>
            </a:extLst>
          </p:cNvPr>
          <p:cNvCxnSpPr>
            <a:cxnSpLocks/>
            <a:stCxn id="93" idx="2"/>
          </p:cNvCxnSpPr>
          <p:nvPr/>
        </p:nvCxnSpPr>
        <p:spPr>
          <a:xfrm flipH="1">
            <a:off x="5857802" y="3251056"/>
            <a:ext cx="3822"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3C2BFA8-D4E1-4FED-9FED-2A6269B5C300}"/>
              </a:ext>
            </a:extLst>
          </p:cNvPr>
          <p:cNvSpPr/>
          <p:nvPr/>
        </p:nvSpPr>
        <p:spPr>
          <a:xfrm>
            <a:off x="5387062"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93" name="Rectangle 92">
            <a:extLst>
              <a:ext uri="{FF2B5EF4-FFF2-40B4-BE49-F238E27FC236}">
                <a16:creationId xmlns:a16="http://schemas.microsoft.com/office/drawing/2014/main" id="{E95A20F6-4047-4F51-A44D-ADEDC2CBB093}"/>
              </a:ext>
            </a:extLst>
          </p:cNvPr>
          <p:cNvSpPr/>
          <p:nvPr/>
        </p:nvSpPr>
        <p:spPr>
          <a:xfrm>
            <a:off x="5746980"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94" name="Rectangle 93">
            <a:extLst>
              <a:ext uri="{FF2B5EF4-FFF2-40B4-BE49-F238E27FC236}">
                <a16:creationId xmlns:a16="http://schemas.microsoft.com/office/drawing/2014/main" id="{5153479E-9923-4096-8088-76ACB33FF0DD}"/>
              </a:ext>
            </a:extLst>
          </p:cNvPr>
          <p:cNvSpPr/>
          <p:nvPr/>
        </p:nvSpPr>
        <p:spPr>
          <a:xfrm>
            <a:off x="6106773"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95" name="Straight Connector 94">
            <a:extLst>
              <a:ext uri="{FF2B5EF4-FFF2-40B4-BE49-F238E27FC236}">
                <a16:creationId xmlns:a16="http://schemas.microsoft.com/office/drawing/2014/main" id="{1C424C3A-0C87-4AED-BFC4-CB8DE2EBA096}"/>
              </a:ext>
            </a:extLst>
          </p:cNvPr>
          <p:cNvCxnSpPr>
            <a:cxnSpLocks/>
            <a:stCxn id="85" idx="2"/>
          </p:cNvCxnSpPr>
          <p:nvPr/>
        </p:nvCxnSpPr>
        <p:spPr>
          <a:xfrm>
            <a:off x="5144569" y="3251057"/>
            <a:ext cx="0" cy="35170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F164F2-5704-4DC2-8B3F-1AEA756035B4}"/>
              </a:ext>
            </a:extLst>
          </p:cNvPr>
          <p:cNvCxnSpPr>
            <a:cxnSpLocks/>
            <a:stCxn id="92" idx="2"/>
          </p:cNvCxnSpPr>
          <p:nvPr/>
        </p:nvCxnSpPr>
        <p:spPr>
          <a:xfrm>
            <a:off x="5501706" y="3251056"/>
            <a:ext cx="2656" cy="35170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30B034-74C1-4A53-B684-E00EB9C2A9A8}"/>
              </a:ext>
            </a:extLst>
          </p:cNvPr>
          <p:cNvCxnSpPr>
            <a:cxnSpLocks/>
            <a:stCxn id="94" idx="2"/>
          </p:cNvCxnSpPr>
          <p:nvPr/>
        </p:nvCxnSpPr>
        <p:spPr>
          <a:xfrm>
            <a:off x="6221416" y="3251055"/>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5BC3CB-6736-42DE-BE68-E35E879FCC20}"/>
              </a:ext>
            </a:extLst>
          </p:cNvPr>
          <p:cNvCxnSpPr>
            <a:cxnSpLocks/>
            <a:stCxn id="100" idx="2"/>
          </p:cNvCxnSpPr>
          <p:nvPr/>
        </p:nvCxnSpPr>
        <p:spPr>
          <a:xfrm flipH="1">
            <a:off x="7368516" y="3251056"/>
            <a:ext cx="1973" cy="29867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BEE2528-A496-4C26-8A2D-1EEE2EB45563}"/>
              </a:ext>
            </a:extLst>
          </p:cNvPr>
          <p:cNvSpPr/>
          <p:nvPr/>
        </p:nvSpPr>
        <p:spPr>
          <a:xfrm>
            <a:off x="6895928"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F4E52EF7-ABDF-47FA-A0F6-1D091AAC705C}"/>
              </a:ext>
            </a:extLst>
          </p:cNvPr>
          <p:cNvSpPr/>
          <p:nvPr/>
        </p:nvSpPr>
        <p:spPr>
          <a:xfrm>
            <a:off x="7255845"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2F6110A1-7943-4860-886E-3CF6DE72181A}"/>
              </a:ext>
            </a:extLst>
          </p:cNvPr>
          <p:cNvSpPr/>
          <p:nvPr/>
        </p:nvSpPr>
        <p:spPr>
          <a:xfrm>
            <a:off x="7615638"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78D685F9-F947-488F-AE1E-C642E1B66D6F}"/>
              </a:ext>
            </a:extLst>
          </p:cNvPr>
          <p:cNvCxnSpPr>
            <a:cxnSpLocks/>
            <a:stCxn id="99" idx="2"/>
          </p:cNvCxnSpPr>
          <p:nvPr/>
        </p:nvCxnSpPr>
        <p:spPr>
          <a:xfrm>
            <a:off x="7010571" y="3251056"/>
            <a:ext cx="0"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D8A165A-7C7C-448F-863B-106BADB74520}"/>
              </a:ext>
            </a:extLst>
          </p:cNvPr>
          <p:cNvCxnSpPr>
            <a:cxnSpLocks/>
            <a:stCxn id="101" idx="2"/>
          </p:cNvCxnSpPr>
          <p:nvPr/>
        </p:nvCxnSpPr>
        <p:spPr>
          <a:xfrm>
            <a:off x="7730282" y="3251055"/>
            <a:ext cx="0" cy="37943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F0DAA6-C134-4C2A-BD5E-49440CB2073B}"/>
              </a:ext>
            </a:extLst>
          </p:cNvPr>
          <p:cNvSpPr txBox="1"/>
          <p:nvPr/>
        </p:nvSpPr>
        <p:spPr>
          <a:xfrm>
            <a:off x="7523573" y="302312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05" name="TextBox 104">
            <a:extLst>
              <a:ext uri="{FF2B5EF4-FFF2-40B4-BE49-F238E27FC236}">
                <a16:creationId xmlns:a16="http://schemas.microsoft.com/office/drawing/2014/main" id="{64630A45-E38E-454D-A583-16F75311C7DC}"/>
              </a:ext>
            </a:extLst>
          </p:cNvPr>
          <p:cNvSpPr txBox="1"/>
          <p:nvPr/>
        </p:nvSpPr>
        <p:spPr>
          <a:xfrm>
            <a:off x="7158872" y="302158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106" name="Rectangle 105">
            <a:extLst>
              <a:ext uri="{FF2B5EF4-FFF2-40B4-BE49-F238E27FC236}">
                <a16:creationId xmlns:a16="http://schemas.microsoft.com/office/drawing/2014/main" id="{F73B3D79-5D55-4343-9F66-8585E5AF18AD}"/>
              </a:ext>
            </a:extLst>
          </p:cNvPr>
          <p:cNvSpPr/>
          <p:nvPr/>
        </p:nvSpPr>
        <p:spPr>
          <a:xfrm>
            <a:off x="4310215"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07" name="Rectangle 106">
            <a:extLst>
              <a:ext uri="{FF2B5EF4-FFF2-40B4-BE49-F238E27FC236}">
                <a16:creationId xmlns:a16="http://schemas.microsoft.com/office/drawing/2014/main" id="{07238D96-DAED-4CFD-B215-4FB5D6D4EF89}"/>
              </a:ext>
            </a:extLst>
          </p:cNvPr>
          <p:cNvSpPr/>
          <p:nvPr/>
        </p:nvSpPr>
        <p:spPr>
          <a:xfrm>
            <a:off x="4670133"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08" name="Rectangle 107">
            <a:extLst>
              <a:ext uri="{FF2B5EF4-FFF2-40B4-BE49-F238E27FC236}">
                <a16:creationId xmlns:a16="http://schemas.microsoft.com/office/drawing/2014/main" id="{AB28AEF5-63B0-4358-9499-110A1833315E}"/>
              </a:ext>
            </a:extLst>
          </p:cNvPr>
          <p:cNvSpPr/>
          <p:nvPr/>
        </p:nvSpPr>
        <p:spPr>
          <a:xfrm>
            <a:off x="5029926" y="4467167"/>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C5D0405E-C2AA-4CF1-8FD4-4E686D1FCCD0}"/>
              </a:ext>
            </a:extLst>
          </p:cNvPr>
          <p:cNvSpPr/>
          <p:nvPr/>
        </p:nvSpPr>
        <p:spPr>
          <a:xfrm>
            <a:off x="6389308" y="4297302"/>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110" name="Straight Connector 109">
            <a:extLst>
              <a:ext uri="{FF2B5EF4-FFF2-40B4-BE49-F238E27FC236}">
                <a16:creationId xmlns:a16="http://schemas.microsoft.com/office/drawing/2014/main" id="{C6C46991-94CF-499E-A853-0C34D077C9E5}"/>
              </a:ext>
            </a:extLst>
          </p:cNvPr>
          <p:cNvCxnSpPr>
            <a:cxnSpLocks/>
            <a:stCxn id="106" idx="2"/>
          </p:cNvCxnSpPr>
          <p:nvPr/>
        </p:nvCxnSpPr>
        <p:spPr>
          <a:xfrm>
            <a:off x="4424859" y="4696456"/>
            <a:ext cx="0" cy="48447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5DD93B-B604-45FD-8639-E8B727E6F45E}"/>
              </a:ext>
            </a:extLst>
          </p:cNvPr>
          <p:cNvCxnSpPr>
            <a:cxnSpLocks/>
            <a:stCxn id="107" idx="2"/>
          </p:cNvCxnSpPr>
          <p:nvPr/>
        </p:nvCxnSpPr>
        <p:spPr>
          <a:xfrm>
            <a:off x="4784777" y="4696456"/>
            <a:ext cx="2656" cy="40308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7BC022F-D24A-4882-9860-5A715F245F70}"/>
              </a:ext>
            </a:extLst>
          </p:cNvPr>
          <p:cNvCxnSpPr>
            <a:cxnSpLocks/>
            <a:stCxn id="114" idx="2"/>
          </p:cNvCxnSpPr>
          <p:nvPr/>
        </p:nvCxnSpPr>
        <p:spPr>
          <a:xfrm>
            <a:off x="5861624"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9378CEB-4CDD-4546-B988-7A84A9E0EEE5}"/>
              </a:ext>
            </a:extLst>
          </p:cNvPr>
          <p:cNvSpPr/>
          <p:nvPr/>
        </p:nvSpPr>
        <p:spPr>
          <a:xfrm>
            <a:off x="5387062"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14" name="Rectangle 113">
            <a:extLst>
              <a:ext uri="{FF2B5EF4-FFF2-40B4-BE49-F238E27FC236}">
                <a16:creationId xmlns:a16="http://schemas.microsoft.com/office/drawing/2014/main" id="{EF2EC8CA-D7F1-4B8E-957B-F15D4E0FF773}"/>
              </a:ext>
            </a:extLst>
          </p:cNvPr>
          <p:cNvSpPr/>
          <p:nvPr/>
        </p:nvSpPr>
        <p:spPr>
          <a:xfrm>
            <a:off x="5746980"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15" name="Rectangle 114">
            <a:extLst>
              <a:ext uri="{FF2B5EF4-FFF2-40B4-BE49-F238E27FC236}">
                <a16:creationId xmlns:a16="http://schemas.microsoft.com/office/drawing/2014/main" id="{4C45663C-8EA7-47E1-92BA-9FD660031DA3}"/>
              </a:ext>
            </a:extLst>
          </p:cNvPr>
          <p:cNvSpPr/>
          <p:nvPr/>
        </p:nvSpPr>
        <p:spPr>
          <a:xfrm>
            <a:off x="6106773"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116" name="Straight Connector 115">
            <a:extLst>
              <a:ext uri="{FF2B5EF4-FFF2-40B4-BE49-F238E27FC236}">
                <a16:creationId xmlns:a16="http://schemas.microsoft.com/office/drawing/2014/main" id="{99362BBB-3D19-4F0C-B326-BF5A2FDD2085}"/>
              </a:ext>
            </a:extLst>
          </p:cNvPr>
          <p:cNvCxnSpPr>
            <a:cxnSpLocks/>
            <a:stCxn id="108" idx="2"/>
          </p:cNvCxnSpPr>
          <p:nvPr/>
        </p:nvCxnSpPr>
        <p:spPr>
          <a:xfrm>
            <a:off x="5144569" y="4696455"/>
            <a:ext cx="0" cy="3794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515F1AC-3823-4DF2-BBD6-1C18EACE46A8}"/>
              </a:ext>
            </a:extLst>
          </p:cNvPr>
          <p:cNvCxnSpPr>
            <a:cxnSpLocks/>
            <a:stCxn id="113" idx="2"/>
          </p:cNvCxnSpPr>
          <p:nvPr/>
        </p:nvCxnSpPr>
        <p:spPr>
          <a:xfrm>
            <a:off x="5501706" y="4696453"/>
            <a:ext cx="5436" cy="35952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9B4A0E9-F79A-429D-B7B4-A8367A72FD5B}"/>
              </a:ext>
            </a:extLst>
          </p:cNvPr>
          <p:cNvCxnSpPr>
            <a:cxnSpLocks/>
            <a:stCxn id="115" idx="2"/>
          </p:cNvCxnSpPr>
          <p:nvPr/>
        </p:nvCxnSpPr>
        <p:spPr>
          <a:xfrm>
            <a:off x="6221416" y="4696452"/>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20276AC-0DA1-44DD-B56A-2C550E2DAE4F}"/>
              </a:ext>
            </a:extLst>
          </p:cNvPr>
          <p:cNvCxnSpPr>
            <a:cxnSpLocks/>
            <a:stCxn id="121" idx="2"/>
          </p:cNvCxnSpPr>
          <p:nvPr/>
        </p:nvCxnSpPr>
        <p:spPr>
          <a:xfrm>
            <a:off x="7370489"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820CCC73-41E2-4460-94E9-B55C27422D28}"/>
              </a:ext>
            </a:extLst>
          </p:cNvPr>
          <p:cNvSpPr/>
          <p:nvPr/>
        </p:nvSpPr>
        <p:spPr>
          <a:xfrm>
            <a:off x="6895928"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23" name="Straight Connector 122">
            <a:extLst>
              <a:ext uri="{FF2B5EF4-FFF2-40B4-BE49-F238E27FC236}">
                <a16:creationId xmlns:a16="http://schemas.microsoft.com/office/drawing/2014/main" id="{B3243CA1-49CF-46EE-83D0-8D947E58AA5C}"/>
              </a:ext>
            </a:extLst>
          </p:cNvPr>
          <p:cNvCxnSpPr>
            <a:cxnSpLocks/>
            <a:stCxn id="120" idx="2"/>
          </p:cNvCxnSpPr>
          <p:nvPr/>
        </p:nvCxnSpPr>
        <p:spPr>
          <a:xfrm>
            <a:off x="7010571"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41A237-77EF-4882-9C8A-13052D421E8F}"/>
              </a:ext>
            </a:extLst>
          </p:cNvPr>
          <p:cNvCxnSpPr>
            <a:cxnSpLocks/>
            <a:stCxn id="122" idx="2"/>
          </p:cNvCxnSpPr>
          <p:nvPr/>
        </p:nvCxnSpPr>
        <p:spPr>
          <a:xfrm>
            <a:off x="7730282" y="4696452"/>
            <a:ext cx="0" cy="403087"/>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A2D78F6-75AD-4B67-AD26-04358D09DEA5}"/>
              </a:ext>
            </a:extLst>
          </p:cNvPr>
          <p:cNvCxnSpPr>
            <a:cxnSpLocks/>
            <a:stCxn id="106" idx="0"/>
          </p:cNvCxnSpPr>
          <p:nvPr/>
        </p:nvCxnSpPr>
        <p:spPr>
          <a:xfrm flipV="1">
            <a:off x="4424859" y="4078513"/>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F192B2-F6AA-45E2-AB72-0470C1941EEA}"/>
              </a:ext>
            </a:extLst>
          </p:cNvPr>
          <p:cNvCxnSpPr>
            <a:cxnSpLocks/>
            <a:stCxn id="107" idx="0"/>
          </p:cNvCxnSpPr>
          <p:nvPr/>
        </p:nvCxnSpPr>
        <p:spPr>
          <a:xfrm flipV="1">
            <a:off x="4784777" y="4129166"/>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27AFE7-576C-49B8-B63D-B8D3F218BE28}"/>
              </a:ext>
            </a:extLst>
          </p:cNvPr>
          <p:cNvCxnSpPr>
            <a:cxnSpLocks/>
            <a:stCxn id="108" idx="0"/>
          </p:cNvCxnSpPr>
          <p:nvPr/>
        </p:nvCxnSpPr>
        <p:spPr>
          <a:xfrm flipV="1">
            <a:off x="5144569" y="4138145"/>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0DCCD20-4AFD-4097-ABBE-17B505D9C90B}"/>
              </a:ext>
            </a:extLst>
          </p:cNvPr>
          <p:cNvCxnSpPr>
            <a:cxnSpLocks/>
            <a:stCxn id="113" idx="0"/>
          </p:cNvCxnSpPr>
          <p:nvPr/>
        </p:nvCxnSpPr>
        <p:spPr>
          <a:xfrm flipH="1" flipV="1">
            <a:off x="5499868" y="4153318"/>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8945C9-0C4B-4894-B5F1-E226B9C026B4}"/>
              </a:ext>
            </a:extLst>
          </p:cNvPr>
          <p:cNvCxnSpPr>
            <a:cxnSpLocks/>
            <a:endCxn id="114" idx="0"/>
          </p:cNvCxnSpPr>
          <p:nvPr/>
        </p:nvCxnSpPr>
        <p:spPr>
          <a:xfrm>
            <a:off x="5861624" y="4181787"/>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81E4C2-8A2F-491C-80A6-4E72AFA30CE9}"/>
              </a:ext>
            </a:extLst>
          </p:cNvPr>
          <p:cNvCxnSpPr>
            <a:cxnSpLocks/>
            <a:endCxn id="115" idx="0"/>
          </p:cNvCxnSpPr>
          <p:nvPr/>
        </p:nvCxnSpPr>
        <p:spPr>
          <a:xfrm>
            <a:off x="6221416" y="4203770"/>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8E8E378-4001-46F6-9E68-7D805381EF4B}"/>
              </a:ext>
            </a:extLst>
          </p:cNvPr>
          <p:cNvCxnSpPr>
            <a:cxnSpLocks/>
            <a:stCxn id="120" idx="0"/>
          </p:cNvCxnSpPr>
          <p:nvPr/>
        </p:nvCxnSpPr>
        <p:spPr>
          <a:xfrm flipH="1" flipV="1">
            <a:off x="7008733" y="4118516"/>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02EC2B7-9D3B-4A23-AA31-763873ECD478}"/>
              </a:ext>
            </a:extLst>
          </p:cNvPr>
          <p:cNvCxnSpPr>
            <a:cxnSpLocks/>
            <a:endCxn id="121" idx="0"/>
          </p:cNvCxnSpPr>
          <p:nvPr/>
        </p:nvCxnSpPr>
        <p:spPr>
          <a:xfrm>
            <a:off x="7370489" y="4101613"/>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B185B6F-D714-461C-98A0-B6A5EF2824F8}"/>
              </a:ext>
            </a:extLst>
          </p:cNvPr>
          <p:cNvCxnSpPr>
            <a:cxnSpLocks/>
            <a:stCxn id="122" idx="0"/>
          </p:cNvCxnSpPr>
          <p:nvPr/>
        </p:nvCxnSpPr>
        <p:spPr>
          <a:xfrm flipV="1">
            <a:off x="7730282" y="4005532"/>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A0B31E16-5168-407F-A2B6-8E68A63D33D8}"/>
              </a:ext>
            </a:extLst>
          </p:cNvPr>
          <p:cNvSpPr/>
          <p:nvPr/>
        </p:nvSpPr>
        <p:spPr>
          <a:xfrm>
            <a:off x="4311448"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35" name="Rectangle 134">
            <a:extLst>
              <a:ext uri="{FF2B5EF4-FFF2-40B4-BE49-F238E27FC236}">
                <a16:creationId xmlns:a16="http://schemas.microsoft.com/office/drawing/2014/main" id="{A3102811-CEDB-4F03-8A68-E74247573FEA}"/>
              </a:ext>
            </a:extLst>
          </p:cNvPr>
          <p:cNvSpPr/>
          <p:nvPr/>
        </p:nvSpPr>
        <p:spPr>
          <a:xfrm>
            <a:off x="4671366" y="5944185"/>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36" name="Rectangle 135">
            <a:extLst>
              <a:ext uri="{FF2B5EF4-FFF2-40B4-BE49-F238E27FC236}">
                <a16:creationId xmlns:a16="http://schemas.microsoft.com/office/drawing/2014/main" id="{1DAC52B0-EADE-483D-A2A0-DA1B6FC45323}"/>
              </a:ext>
            </a:extLst>
          </p:cNvPr>
          <p:cNvSpPr/>
          <p:nvPr/>
        </p:nvSpPr>
        <p:spPr>
          <a:xfrm>
            <a:off x="5031159" y="5944183"/>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37" name="Rectangle 136">
            <a:extLst>
              <a:ext uri="{FF2B5EF4-FFF2-40B4-BE49-F238E27FC236}">
                <a16:creationId xmlns:a16="http://schemas.microsoft.com/office/drawing/2014/main" id="{E866B362-0A9D-4D34-BB1E-FD1AC05C1EB6}"/>
              </a:ext>
            </a:extLst>
          </p:cNvPr>
          <p:cNvSpPr/>
          <p:nvPr/>
        </p:nvSpPr>
        <p:spPr>
          <a:xfrm>
            <a:off x="6390542" y="5751009"/>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38" name="Rectangle 137">
            <a:extLst>
              <a:ext uri="{FF2B5EF4-FFF2-40B4-BE49-F238E27FC236}">
                <a16:creationId xmlns:a16="http://schemas.microsoft.com/office/drawing/2014/main" id="{63611C3F-2EEE-40AB-AC2D-2D9631610229}"/>
              </a:ext>
            </a:extLst>
          </p:cNvPr>
          <p:cNvSpPr/>
          <p:nvPr/>
        </p:nvSpPr>
        <p:spPr>
          <a:xfrm>
            <a:off x="5388296"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39" name="Rectangle 138">
            <a:extLst>
              <a:ext uri="{FF2B5EF4-FFF2-40B4-BE49-F238E27FC236}">
                <a16:creationId xmlns:a16="http://schemas.microsoft.com/office/drawing/2014/main" id="{1A49C4BE-DF1F-4C60-8209-CA3575C9273B}"/>
              </a:ext>
            </a:extLst>
          </p:cNvPr>
          <p:cNvSpPr/>
          <p:nvPr/>
        </p:nvSpPr>
        <p:spPr>
          <a:xfrm>
            <a:off x="5748213"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40" name="Rectangle 139">
            <a:extLst>
              <a:ext uri="{FF2B5EF4-FFF2-40B4-BE49-F238E27FC236}">
                <a16:creationId xmlns:a16="http://schemas.microsoft.com/office/drawing/2014/main" id="{878AF3B2-F303-4BDC-93BC-868FCB4250DC}"/>
              </a:ext>
            </a:extLst>
          </p:cNvPr>
          <p:cNvSpPr/>
          <p:nvPr/>
        </p:nvSpPr>
        <p:spPr>
          <a:xfrm>
            <a:off x="6108006"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sp>
        <p:nvSpPr>
          <p:cNvPr id="141" name="Rectangle 140">
            <a:extLst>
              <a:ext uri="{FF2B5EF4-FFF2-40B4-BE49-F238E27FC236}">
                <a16:creationId xmlns:a16="http://schemas.microsoft.com/office/drawing/2014/main" id="{7F810F48-E19B-4B8D-B26E-F54F55DEA945}"/>
              </a:ext>
            </a:extLst>
          </p:cNvPr>
          <p:cNvSpPr/>
          <p:nvPr/>
        </p:nvSpPr>
        <p:spPr>
          <a:xfrm>
            <a:off x="6897161"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F2FA5A1-3AD2-4B57-AE5A-FFC48034BB14}"/>
              </a:ext>
            </a:extLst>
          </p:cNvPr>
          <p:cNvSpPr/>
          <p:nvPr/>
        </p:nvSpPr>
        <p:spPr>
          <a:xfrm>
            <a:off x="7257079"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BDF80DDD-1792-4589-A77D-32BAAE2AC8F0}"/>
              </a:ext>
            </a:extLst>
          </p:cNvPr>
          <p:cNvSpPr/>
          <p:nvPr/>
        </p:nvSpPr>
        <p:spPr>
          <a:xfrm>
            <a:off x="7616871"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id="{F75D5ED7-13C2-4BD4-8ACE-9CFD9E5917CA}"/>
              </a:ext>
            </a:extLst>
          </p:cNvPr>
          <p:cNvCxnSpPr>
            <a:cxnSpLocks/>
            <a:stCxn id="134" idx="0"/>
          </p:cNvCxnSpPr>
          <p:nvPr/>
        </p:nvCxnSpPr>
        <p:spPr>
          <a:xfrm flipV="1">
            <a:off x="4426092" y="5555527"/>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2195FB-72B5-47FB-AB12-383ACD268540}"/>
              </a:ext>
            </a:extLst>
          </p:cNvPr>
          <p:cNvCxnSpPr>
            <a:cxnSpLocks/>
            <a:stCxn id="135" idx="0"/>
          </p:cNvCxnSpPr>
          <p:nvPr/>
        </p:nvCxnSpPr>
        <p:spPr>
          <a:xfrm flipV="1">
            <a:off x="4786010" y="5606182"/>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E0513E-9A0E-40FD-B7D0-FA63F0CD14E0}"/>
              </a:ext>
            </a:extLst>
          </p:cNvPr>
          <p:cNvCxnSpPr>
            <a:cxnSpLocks/>
            <a:stCxn id="136" idx="0"/>
          </p:cNvCxnSpPr>
          <p:nvPr/>
        </p:nvCxnSpPr>
        <p:spPr>
          <a:xfrm flipV="1">
            <a:off x="5145803" y="5615162"/>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E9CB621-8111-4FC1-AFDD-D002EBC0E19A}"/>
              </a:ext>
            </a:extLst>
          </p:cNvPr>
          <p:cNvCxnSpPr>
            <a:cxnSpLocks/>
            <a:stCxn id="138" idx="0"/>
          </p:cNvCxnSpPr>
          <p:nvPr/>
        </p:nvCxnSpPr>
        <p:spPr>
          <a:xfrm flipH="1" flipV="1">
            <a:off x="5501101" y="5630334"/>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35C4443-092F-4998-AB87-B5A08EFC79EE}"/>
              </a:ext>
            </a:extLst>
          </p:cNvPr>
          <p:cNvCxnSpPr>
            <a:cxnSpLocks/>
            <a:endCxn id="139" idx="0"/>
          </p:cNvCxnSpPr>
          <p:nvPr/>
        </p:nvCxnSpPr>
        <p:spPr>
          <a:xfrm>
            <a:off x="5862857" y="5658804"/>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F75E546-BC91-423B-897E-BFE38B7478EB}"/>
              </a:ext>
            </a:extLst>
          </p:cNvPr>
          <p:cNvCxnSpPr>
            <a:cxnSpLocks/>
            <a:endCxn id="140" idx="0"/>
          </p:cNvCxnSpPr>
          <p:nvPr/>
        </p:nvCxnSpPr>
        <p:spPr>
          <a:xfrm>
            <a:off x="6222650" y="5680787"/>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DD93D3-4BF7-4ECC-9597-9E9B48F280B2}"/>
              </a:ext>
            </a:extLst>
          </p:cNvPr>
          <p:cNvCxnSpPr>
            <a:cxnSpLocks/>
            <a:stCxn id="141" idx="0"/>
          </p:cNvCxnSpPr>
          <p:nvPr/>
        </p:nvCxnSpPr>
        <p:spPr>
          <a:xfrm flipH="1" flipV="1">
            <a:off x="7009966" y="5595532"/>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A8BFF3-80CE-4DAE-883E-D7AB5D0D8E0E}"/>
              </a:ext>
            </a:extLst>
          </p:cNvPr>
          <p:cNvCxnSpPr>
            <a:cxnSpLocks/>
            <a:endCxn id="142" idx="0"/>
          </p:cNvCxnSpPr>
          <p:nvPr/>
        </p:nvCxnSpPr>
        <p:spPr>
          <a:xfrm>
            <a:off x="7371722" y="5578629"/>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69102CF-5191-417C-B934-D5310AF4BD6D}"/>
              </a:ext>
            </a:extLst>
          </p:cNvPr>
          <p:cNvCxnSpPr>
            <a:cxnSpLocks/>
            <a:stCxn id="143" idx="0"/>
          </p:cNvCxnSpPr>
          <p:nvPr/>
        </p:nvCxnSpPr>
        <p:spPr>
          <a:xfrm flipV="1">
            <a:off x="7731515" y="5482548"/>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E7CFCEE-5041-421C-94CA-4CEC505C1385}"/>
              </a:ext>
            </a:extLst>
          </p:cNvPr>
          <p:cNvSpPr txBox="1"/>
          <p:nvPr/>
        </p:nvSpPr>
        <p:spPr>
          <a:xfrm rot="5400000">
            <a:off x="7569931" y="5883217"/>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C-1</a:t>
            </a:r>
          </a:p>
        </p:txBody>
      </p:sp>
      <p:sp>
        <p:nvSpPr>
          <p:cNvPr id="173" name="TextBox 172">
            <a:extLst>
              <a:ext uri="{FF2B5EF4-FFF2-40B4-BE49-F238E27FC236}">
                <a16:creationId xmlns:a16="http://schemas.microsoft.com/office/drawing/2014/main" id="{F2901C59-C657-449E-87F5-C42F3DF45CDE}"/>
              </a:ext>
            </a:extLst>
          </p:cNvPr>
          <p:cNvSpPr txBox="1"/>
          <p:nvPr/>
        </p:nvSpPr>
        <p:spPr>
          <a:xfrm>
            <a:off x="7160512" y="594219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C-2</a:t>
            </a:r>
          </a:p>
        </p:txBody>
      </p:sp>
      <p:cxnSp>
        <p:nvCxnSpPr>
          <p:cNvPr id="175" name="Straight Arrow Connector 174">
            <a:extLst>
              <a:ext uri="{FF2B5EF4-FFF2-40B4-BE49-F238E27FC236}">
                <a16:creationId xmlns:a16="http://schemas.microsoft.com/office/drawing/2014/main" id="{A610CAE5-3492-4EE5-829E-B231EFF10E8C}"/>
              </a:ext>
            </a:extLst>
          </p:cNvPr>
          <p:cNvCxnSpPr>
            <a:cxnSpLocks/>
            <a:stCxn id="179" idx="3"/>
            <a:endCxn id="83" idx="1"/>
          </p:cNvCxnSpPr>
          <p:nvPr/>
        </p:nvCxnSpPr>
        <p:spPr>
          <a:xfrm>
            <a:off x="4151428" y="3136214"/>
            <a:ext cx="158787" cy="201"/>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2370FB10-50A4-4455-9537-E2D6720432DD}"/>
              </a:ext>
            </a:extLst>
          </p:cNvPr>
          <p:cNvSpPr txBox="1"/>
          <p:nvPr/>
        </p:nvSpPr>
        <p:spPr>
          <a:xfrm>
            <a:off x="2751685" y="2874604"/>
            <a:ext cx="1399743" cy="523220"/>
          </a:xfrm>
          <a:prstGeom prst="rect">
            <a:avLst/>
          </a:prstGeom>
          <a:noFill/>
        </p:spPr>
        <p:txBody>
          <a:bodyPr wrap="none" rtlCol="0">
            <a:spAutoFit/>
          </a:bodyPr>
          <a:lstStyle/>
          <a:p>
            <a:pPr algn="ctr"/>
            <a:r>
              <a:rPr lang="en-US" sz="1400" b="1" dirty="0">
                <a:solidFill>
                  <a:srgbClr val="0070C0"/>
                </a:solidFill>
              </a:rPr>
              <a:t>Lite GPU Core</a:t>
            </a:r>
          </a:p>
          <a:p>
            <a:pPr algn="ctr"/>
            <a:r>
              <a:rPr lang="en-US" sz="1400" dirty="0"/>
              <a:t>(No L1 Cache)</a:t>
            </a:r>
          </a:p>
        </p:txBody>
      </p:sp>
      <p:cxnSp>
        <p:nvCxnSpPr>
          <p:cNvPr id="182" name="Straight Arrow Connector 181">
            <a:extLst>
              <a:ext uri="{FF2B5EF4-FFF2-40B4-BE49-F238E27FC236}">
                <a16:creationId xmlns:a16="http://schemas.microsoft.com/office/drawing/2014/main" id="{5A8F1A8B-466C-4D82-875C-04AE36034DB9}"/>
              </a:ext>
            </a:extLst>
          </p:cNvPr>
          <p:cNvCxnSpPr>
            <a:cxnSpLocks/>
            <a:stCxn id="183" idx="3"/>
            <a:endCxn id="106" idx="1"/>
          </p:cNvCxnSpPr>
          <p:nvPr/>
        </p:nvCxnSpPr>
        <p:spPr>
          <a:xfrm>
            <a:off x="4120572" y="4579693"/>
            <a:ext cx="189643" cy="2119"/>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01208F98-0ED2-4142-9A28-709E6F06698A}"/>
              </a:ext>
            </a:extLst>
          </p:cNvPr>
          <p:cNvSpPr txBox="1"/>
          <p:nvPr/>
        </p:nvSpPr>
        <p:spPr>
          <a:xfrm>
            <a:off x="2700344" y="4318083"/>
            <a:ext cx="1420228" cy="523220"/>
          </a:xfrm>
          <a:prstGeom prst="rect">
            <a:avLst/>
          </a:prstGeom>
          <a:noFill/>
        </p:spPr>
        <p:txBody>
          <a:bodyPr wrap="square" rtlCol="0">
            <a:spAutoFit/>
          </a:bodyPr>
          <a:lstStyle/>
          <a:p>
            <a:pPr algn="ctr"/>
            <a:r>
              <a:rPr lang="en-US" sz="1400" b="1" dirty="0">
                <a:solidFill>
                  <a:srgbClr val="0070C0"/>
                </a:solidFill>
              </a:rPr>
              <a:t>DC-L1</a:t>
            </a:r>
          </a:p>
          <a:p>
            <a:pPr algn="ctr"/>
            <a:r>
              <a:rPr lang="en-US" sz="1400" dirty="0"/>
              <a:t>(Decoupled L1)</a:t>
            </a:r>
          </a:p>
        </p:txBody>
      </p:sp>
      <p:cxnSp>
        <p:nvCxnSpPr>
          <p:cNvPr id="186" name="Straight Arrow Connector 185">
            <a:extLst>
              <a:ext uri="{FF2B5EF4-FFF2-40B4-BE49-F238E27FC236}">
                <a16:creationId xmlns:a16="http://schemas.microsoft.com/office/drawing/2014/main" id="{7B66E744-FF00-40F2-83C4-5CA74CE535DC}"/>
              </a:ext>
            </a:extLst>
          </p:cNvPr>
          <p:cNvCxnSpPr>
            <a:cxnSpLocks/>
            <a:stCxn id="187" idx="3"/>
            <a:endCxn id="134" idx="1"/>
          </p:cNvCxnSpPr>
          <p:nvPr/>
        </p:nvCxnSpPr>
        <p:spPr>
          <a:xfrm>
            <a:off x="4120572" y="6058621"/>
            <a:ext cx="190876" cy="205"/>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E3D8226E-EF09-4597-A5B6-36E356E0160E}"/>
              </a:ext>
            </a:extLst>
          </p:cNvPr>
          <p:cNvSpPr txBox="1"/>
          <p:nvPr/>
        </p:nvSpPr>
        <p:spPr>
          <a:xfrm>
            <a:off x="2700344" y="5904732"/>
            <a:ext cx="1420228" cy="307777"/>
          </a:xfrm>
          <a:prstGeom prst="rect">
            <a:avLst/>
          </a:prstGeom>
          <a:noFill/>
        </p:spPr>
        <p:txBody>
          <a:bodyPr wrap="square" rtlCol="0">
            <a:spAutoFit/>
          </a:bodyPr>
          <a:lstStyle/>
          <a:p>
            <a:pPr algn="ctr"/>
            <a:r>
              <a:rPr lang="en-US" sz="1400" dirty="0"/>
              <a:t>L2+Memory</a:t>
            </a:r>
          </a:p>
        </p:txBody>
      </p:sp>
      <p:sp>
        <p:nvSpPr>
          <p:cNvPr id="192" name="TextBox 191">
            <a:extLst>
              <a:ext uri="{FF2B5EF4-FFF2-40B4-BE49-F238E27FC236}">
                <a16:creationId xmlns:a16="http://schemas.microsoft.com/office/drawing/2014/main" id="{F3786BC8-0EEC-4A51-8E5A-D0F6453A52C6}"/>
              </a:ext>
            </a:extLst>
          </p:cNvPr>
          <p:cNvSpPr txBox="1"/>
          <p:nvPr/>
        </p:nvSpPr>
        <p:spPr>
          <a:xfrm>
            <a:off x="7898879" y="4323064"/>
            <a:ext cx="771365" cy="523220"/>
          </a:xfrm>
          <a:prstGeom prst="rect">
            <a:avLst/>
          </a:prstGeom>
          <a:noFill/>
        </p:spPr>
        <p:txBody>
          <a:bodyPr wrap="none" rtlCol="0">
            <a:spAutoFit/>
          </a:bodyPr>
          <a:lstStyle/>
          <a:p>
            <a:pPr algn="ctr"/>
            <a:r>
              <a:rPr lang="en-US" sz="1400" dirty="0"/>
              <a:t>Level-1</a:t>
            </a:r>
          </a:p>
          <a:p>
            <a:pPr algn="ctr"/>
            <a:r>
              <a:rPr lang="en-US" sz="1400" dirty="0"/>
              <a:t>Cache</a:t>
            </a:r>
          </a:p>
        </p:txBody>
      </p:sp>
      <p:sp>
        <p:nvSpPr>
          <p:cNvPr id="195" name="Rectangle: Rounded Corners 194">
            <a:extLst>
              <a:ext uri="{FF2B5EF4-FFF2-40B4-BE49-F238E27FC236}">
                <a16:creationId xmlns:a16="http://schemas.microsoft.com/office/drawing/2014/main" id="{D04F6990-2562-4C57-A78F-E32BCDAF0D18}"/>
              </a:ext>
            </a:extLst>
          </p:cNvPr>
          <p:cNvSpPr/>
          <p:nvPr/>
        </p:nvSpPr>
        <p:spPr>
          <a:xfrm>
            <a:off x="4267923" y="4424080"/>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6" name="TextBox 195">
            <a:extLst>
              <a:ext uri="{FF2B5EF4-FFF2-40B4-BE49-F238E27FC236}">
                <a16:creationId xmlns:a16="http://schemas.microsoft.com/office/drawing/2014/main" id="{7D812C38-ED67-4E7C-8A0C-1670311B7782}"/>
              </a:ext>
            </a:extLst>
          </p:cNvPr>
          <p:cNvSpPr txBox="1"/>
          <p:nvPr/>
        </p:nvSpPr>
        <p:spPr>
          <a:xfrm>
            <a:off x="7898879" y="5789317"/>
            <a:ext cx="771365" cy="523220"/>
          </a:xfrm>
          <a:prstGeom prst="rect">
            <a:avLst/>
          </a:prstGeom>
          <a:noFill/>
        </p:spPr>
        <p:txBody>
          <a:bodyPr wrap="none" rtlCol="0">
            <a:spAutoFit/>
          </a:bodyPr>
          <a:lstStyle/>
          <a:p>
            <a:pPr algn="ctr"/>
            <a:r>
              <a:rPr lang="en-US" sz="1400" dirty="0"/>
              <a:t>Level-2</a:t>
            </a:r>
          </a:p>
          <a:p>
            <a:pPr algn="ctr"/>
            <a:r>
              <a:rPr lang="en-US" sz="1400" dirty="0"/>
              <a:t>Cache</a:t>
            </a:r>
          </a:p>
        </p:txBody>
      </p:sp>
      <p:sp>
        <p:nvSpPr>
          <p:cNvPr id="197" name="Rectangle: Rounded Corners 196">
            <a:extLst>
              <a:ext uri="{FF2B5EF4-FFF2-40B4-BE49-F238E27FC236}">
                <a16:creationId xmlns:a16="http://schemas.microsoft.com/office/drawing/2014/main" id="{085E5C6F-6A81-4086-A6CE-CA3C6D7D9A98}"/>
              </a:ext>
            </a:extLst>
          </p:cNvPr>
          <p:cNvSpPr/>
          <p:nvPr/>
        </p:nvSpPr>
        <p:spPr>
          <a:xfrm>
            <a:off x="4267923" y="5890333"/>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8" name="TextBox 197">
            <a:extLst>
              <a:ext uri="{FF2B5EF4-FFF2-40B4-BE49-F238E27FC236}">
                <a16:creationId xmlns:a16="http://schemas.microsoft.com/office/drawing/2014/main" id="{13407332-1C80-4C92-8F30-D8D85D4EB74C}"/>
              </a:ext>
            </a:extLst>
          </p:cNvPr>
          <p:cNvSpPr txBox="1"/>
          <p:nvPr/>
        </p:nvSpPr>
        <p:spPr>
          <a:xfrm>
            <a:off x="9015733" y="4236348"/>
            <a:ext cx="2244717" cy="707886"/>
          </a:xfrm>
          <a:prstGeom prst="rect">
            <a:avLst/>
          </a:prstGeom>
          <a:noFill/>
        </p:spPr>
        <p:txBody>
          <a:bodyPr wrap="none" rtlCol="0">
            <a:spAutoFit/>
          </a:bodyPr>
          <a:lstStyle/>
          <a:p>
            <a:pPr algn="ctr"/>
            <a:r>
              <a:rPr lang="en-US" sz="2000" b="1" dirty="0">
                <a:solidFill>
                  <a:srgbClr val="0070C0"/>
                </a:solidFill>
              </a:rPr>
              <a:t>Two-level Cache </a:t>
            </a:r>
          </a:p>
          <a:p>
            <a:pPr algn="ctr"/>
            <a:r>
              <a:rPr lang="en-US" sz="2000" b="1" dirty="0">
                <a:solidFill>
                  <a:srgbClr val="0070C0"/>
                </a:solidFill>
              </a:rPr>
              <a:t>Hierarchy</a:t>
            </a:r>
          </a:p>
        </p:txBody>
      </p:sp>
    </p:spTree>
    <p:extLst>
      <p:ext uri="{BB962C8B-B14F-4D97-AF65-F5344CB8AC3E}">
        <p14:creationId xmlns:p14="http://schemas.microsoft.com/office/powerpoint/2010/main" val="3668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7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3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11"/>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12"/>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7"/>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1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19"/>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2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44"/>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5"/>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46"/>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47"/>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48"/>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50"/>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151"/>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5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9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95"/>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9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153" grpId="0"/>
      <p:bldP spid="170" grpId="0"/>
      <p:bldP spid="83" grpId="0" animBg="1"/>
      <p:bldP spid="84" grpId="0" animBg="1"/>
      <p:bldP spid="85" grpId="0" animBg="1"/>
      <p:bldP spid="86" grpId="0" animBg="1"/>
      <p:bldP spid="87" grpId="0" animBg="1"/>
      <p:bldP spid="88" grpId="0" animBg="1"/>
      <p:bldP spid="92" grpId="0" animBg="1"/>
      <p:bldP spid="93" grpId="0" animBg="1"/>
      <p:bldP spid="94" grpId="0" animBg="1"/>
      <p:bldP spid="99" grpId="0" animBg="1"/>
      <p:bldP spid="100" grpId="0" animBg="1"/>
      <p:bldP spid="101" grpId="0" animBg="1"/>
      <p:bldP spid="104" grpId="0"/>
      <p:bldP spid="105" grpId="0"/>
      <p:bldP spid="106" grpId="0" animBg="1"/>
      <p:bldP spid="107" grpId="0" animBg="1"/>
      <p:bldP spid="108" grpId="0" animBg="1"/>
      <p:bldP spid="109" grpId="0" animBg="1"/>
      <p:bldP spid="113" grpId="0" animBg="1"/>
      <p:bldP spid="114" grpId="0" animBg="1"/>
      <p:bldP spid="115" grpId="0" animBg="1"/>
      <p:bldP spid="120"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72" grpId="0"/>
      <p:bldP spid="173" grpId="0"/>
      <p:bldP spid="179" grpId="0"/>
      <p:bldP spid="183" grpId="0"/>
      <p:bldP spid="187" grpId="0"/>
      <p:bldP spid="192" grpId="0"/>
      <p:bldP spid="195" grpId="0" animBg="1"/>
      <p:bldP spid="196" grpId="0"/>
      <p:bldP spid="197" grpId="0" animBg="1"/>
      <p:bldP spid="1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2AA6BE48-7E33-4311-914C-FBE17E0BE4D4}"/>
              </a:ext>
            </a:extLst>
          </p:cNvPr>
          <p:cNvSpPr txBox="1"/>
          <p:nvPr/>
        </p:nvSpPr>
        <p:spPr>
          <a:xfrm>
            <a:off x="6982495" y="3290996"/>
            <a:ext cx="649253" cy="584775"/>
          </a:xfrm>
          <a:prstGeom prst="rect">
            <a:avLst/>
          </a:prstGeom>
          <a:noFill/>
        </p:spPr>
        <p:txBody>
          <a:bodyPr wrap="square" rtlCol="0">
            <a:spAutoFit/>
          </a:bodyPr>
          <a:lstStyle/>
          <a:p>
            <a:pPr algn="ctr"/>
            <a:r>
              <a:rPr lang="en-US" sz="1600" b="1" dirty="0">
                <a:solidFill>
                  <a:srgbClr val="0070C0"/>
                </a:solidFill>
              </a:rPr>
              <a:t>2X </a:t>
            </a:r>
          </a:p>
          <a:p>
            <a:pPr algn="ctr"/>
            <a:r>
              <a:rPr lang="en-US" sz="1600" b="1" dirty="0">
                <a:solidFill>
                  <a:srgbClr val="0070C0"/>
                </a:solidFill>
              </a:rPr>
              <a:t>Size</a:t>
            </a:r>
            <a:endParaRPr lang="en-US" sz="1600" dirty="0"/>
          </a:p>
        </p:txBody>
      </p:sp>
      <p:sp>
        <p:nvSpPr>
          <p:cNvPr id="91" name="Rectangle 90">
            <a:extLst>
              <a:ext uri="{FF2B5EF4-FFF2-40B4-BE49-F238E27FC236}">
                <a16:creationId xmlns:a16="http://schemas.microsoft.com/office/drawing/2014/main" id="{B2566F6A-5284-4378-A419-AC567BD6C0BA}"/>
              </a:ext>
            </a:extLst>
          </p:cNvPr>
          <p:cNvSpPr/>
          <p:nvPr/>
        </p:nvSpPr>
        <p:spPr>
          <a:xfrm>
            <a:off x="7653272" y="3457853"/>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Aggregating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a:bodyPr>
          <a:lstStyle/>
          <a:p>
            <a:r>
              <a:rPr lang="en-US" sz="3600" dirty="0"/>
              <a:t>Merge X DC-L1s to form one bigger DC-L1 cache.</a:t>
            </a:r>
            <a:endParaRPr lang="en-US" dirty="0"/>
          </a:p>
          <a:p>
            <a:pPr marL="1085850" lvl="1" indent="-457200">
              <a:buFont typeface="Arial" panose="020B0604020202020204" pitchFamily="34" charset="0"/>
              <a:buChar char="•"/>
            </a:pPr>
            <a:r>
              <a:rPr lang="en-US" sz="3200" dirty="0">
                <a:solidFill>
                  <a:srgbClr val="00B050"/>
                </a:solidFill>
              </a:rPr>
              <a:t>Reduced replication</a:t>
            </a:r>
          </a:p>
          <a:p>
            <a:pPr marL="1085850" lvl="1" indent="-457200">
              <a:buFont typeface="Arial" panose="020B0604020202020204" pitchFamily="34" charset="0"/>
              <a:buChar char="•"/>
            </a:pPr>
            <a:r>
              <a:rPr lang="en-US" sz="3200" dirty="0">
                <a:solidFill>
                  <a:srgbClr val="00B050"/>
                </a:solidFill>
              </a:rPr>
              <a:t>Better L1 bandwidth utilization</a:t>
            </a:r>
          </a:p>
          <a:p>
            <a:pPr marL="1085850" lvl="1" indent="-457200">
              <a:buFont typeface="Arial" panose="020B0604020202020204" pitchFamily="34" charset="0"/>
              <a:buChar char="•"/>
            </a:pPr>
            <a:r>
              <a:rPr lang="en-US" sz="3200" dirty="0">
                <a:solidFill>
                  <a:srgbClr val="C00000"/>
                </a:solidFill>
              </a:rPr>
              <a:t>Lower peak L1 bandwidth</a:t>
            </a:r>
            <a:endParaRPr lang="en-US" dirty="0">
              <a:solidFill>
                <a:srgbClr val="C00000"/>
              </a:solidFill>
            </a:endParaRP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6</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41763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196902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19690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4568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30406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84272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22060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2205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71437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62568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11394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3" y="2589954"/>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a:endCxn id="38" idx="2"/>
          </p:cNvCxnSpPr>
          <p:nvPr/>
        </p:nvCxnSpPr>
        <p:spPr>
          <a:xfrm flipH="1" flipV="1">
            <a:off x="8008389" y="30931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196876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196876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456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22034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22033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71411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EB8019-0DAB-430E-9A43-3544BD8B0D54}"/>
              </a:ext>
            </a:extLst>
          </p:cNvPr>
          <p:cNvSpPr/>
          <p:nvPr/>
        </p:nvSpPr>
        <p:spPr>
          <a:xfrm>
            <a:off x="8584081" y="258969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53B8819-BA2A-4F28-A82C-0B0171BE7E6F}"/>
              </a:ext>
            </a:extLst>
          </p:cNvPr>
          <p:cNvCxnSpPr>
            <a:cxnSpLocks/>
            <a:stCxn id="42" idx="0"/>
            <a:endCxn id="46" idx="2"/>
          </p:cNvCxnSpPr>
          <p:nvPr/>
        </p:nvCxnSpPr>
        <p:spPr>
          <a:xfrm flipH="1" flipV="1">
            <a:off x="8937946" y="309284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550366"/>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7864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196428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196428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45209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21586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21585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70963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9" y="258521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a:endCxn id="60" idx="2"/>
          </p:cNvCxnSpPr>
          <p:nvPr/>
        </p:nvCxnSpPr>
        <p:spPr>
          <a:xfrm flipH="1" flipV="1">
            <a:off x="10424583" y="308836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196402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196401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1227608" y="345183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21559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21558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70936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9A3D69-0175-4EF6-B3B5-17FE1BA5211B}"/>
              </a:ext>
            </a:extLst>
          </p:cNvPr>
          <p:cNvSpPr/>
          <p:nvPr/>
        </p:nvSpPr>
        <p:spPr>
          <a:xfrm>
            <a:off x="11000276" y="2584947"/>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4C02D612-0C65-4BC3-A866-8938ECC7621E}"/>
              </a:ext>
            </a:extLst>
          </p:cNvPr>
          <p:cNvCxnSpPr>
            <a:cxnSpLocks/>
            <a:stCxn id="64" idx="0"/>
            <a:endCxn id="68" idx="2"/>
          </p:cNvCxnSpPr>
          <p:nvPr/>
        </p:nvCxnSpPr>
        <p:spPr>
          <a:xfrm flipH="1" flipV="1">
            <a:off x="11354142" y="308809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1143248" y="346209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46823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72" name="Rectangle 71">
            <a:extLst>
              <a:ext uri="{FF2B5EF4-FFF2-40B4-BE49-F238E27FC236}">
                <a16:creationId xmlns:a16="http://schemas.microsoft.com/office/drawing/2014/main" id="{BB5DE80F-C052-4D56-8B72-964FE62C1FB9}"/>
              </a:ext>
            </a:extLst>
          </p:cNvPr>
          <p:cNvSpPr/>
          <p:nvPr/>
        </p:nvSpPr>
        <p:spPr>
          <a:xfrm>
            <a:off x="9078986"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63486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197688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196942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0373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04358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sp>
        <p:nvSpPr>
          <p:cNvPr id="82" name="TextBox 81">
            <a:extLst>
              <a:ext uri="{FF2B5EF4-FFF2-40B4-BE49-F238E27FC236}">
                <a16:creationId xmlns:a16="http://schemas.microsoft.com/office/drawing/2014/main" id="{2EA10566-64BA-457D-B462-2CE29EFE097C}"/>
              </a:ext>
            </a:extLst>
          </p:cNvPr>
          <p:cNvSpPr txBox="1"/>
          <p:nvPr/>
        </p:nvSpPr>
        <p:spPr>
          <a:xfrm>
            <a:off x="3143910" y="5517047"/>
            <a:ext cx="5904180" cy="646331"/>
          </a:xfrm>
          <a:prstGeom prst="rect">
            <a:avLst/>
          </a:prstGeom>
          <a:noFill/>
        </p:spPr>
        <p:txBody>
          <a:bodyPr wrap="none" rtlCol="0">
            <a:spAutoFit/>
          </a:bodyPr>
          <a:lstStyle/>
          <a:p>
            <a:pPr algn="ctr"/>
            <a:r>
              <a:rPr lang="en-US" sz="3600" b="1" dirty="0">
                <a:solidFill>
                  <a:srgbClr val="0070C0"/>
                </a:solidFill>
              </a:rPr>
              <a:t>Aggregation Granularity?</a:t>
            </a:r>
          </a:p>
        </p:txBody>
      </p:sp>
      <p:cxnSp>
        <p:nvCxnSpPr>
          <p:cNvPr id="83" name="Straight Arrow Connector 82">
            <a:extLst>
              <a:ext uri="{FF2B5EF4-FFF2-40B4-BE49-F238E27FC236}">
                <a16:creationId xmlns:a16="http://schemas.microsoft.com/office/drawing/2014/main" id="{E421CB79-E2DF-497D-B565-52FDA6A02938}"/>
              </a:ext>
            </a:extLst>
          </p:cNvPr>
          <p:cNvCxnSpPr>
            <a:cxnSpLocks/>
            <a:stCxn id="84" idx="3"/>
            <a:endCxn id="27" idx="1"/>
          </p:cNvCxnSpPr>
          <p:nvPr/>
        </p:nvCxnSpPr>
        <p:spPr>
          <a:xfrm>
            <a:off x="7631748" y="3583384"/>
            <a:ext cx="250106" cy="2223"/>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616F2924-5800-4E2C-A171-41BF06155FCA}"/>
              </a:ext>
            </a:extLst>
          </p:cNvPr>
          <p:cNvSpPr/>
          <p:nvPr/>
        </p:nvSpPr>
        <p:spPr>
          <a:xfrm>
            <a:off x="8182859" y="3459927"/>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0" name="Rectangle 79">
            <a:extLst>
              <a:ext uri="{FF2B5EF4-FFF2-40B4-BE49-F238E27FC236}">
                <a16:creationId xmlns:a16="http://schemas.microsoft.com/office/drawing/2014/main" id="{78564BD3-6540-4B24-A2D5-732D249692D5}"/>
              </a:ext>
            </a:extLst>
          </p:cNvPr>
          <p:cNvSpPr/>
          <p:nvPr/>
        </p:nvSpPr>
        <p:spPr>
          <a:xfrm>
            <a:off x="7251345" y="987691"/>
            <a:ext cx="4752248" cy="461665"/>
          </a:xfrm>
          <a:prstGeom prst="rect">
            <a:avLst/>
          </a:prstGeom>
        </p:spPr>
        <p:txBody>
          <a:bodyPr wrap="square">
            <a:spAutoFit/>
          </a:bodyPr>
          <a:lstStyle/>
          <a:p>
            <a:pPr algn="ctr"/>
            <a:r>
              <a:rPr lang="en-US" sz="1200" dirty="0"/>
              <a:t>Assume 80-core System with 80 DC-L1s</a:t>
            </a:r>
          </a:p>
          <a:p>
            <a:pPr algn="ctr"/>
            <a:r>
              <a:rPr lang="en-US" sz="1200" dirty="0"/>
              <a:t>(Example of aggregating two DC-L1s)</a:t>
            </a:r>
          </a:p>
        </p:txBody>
      </p:sp>
      <p:sp>
        <p:nvSpPr>
          <p:cNvPr id="81" name="Rectangle: Rounded Corners 80">
            <a:extLst>
              <a:ext uri="{FF2B5EF4-FFF2-40B4-BE49-F238E27FC236}">
                <a16:creationId xmlns:a16="http://schemas.microsoft.com/office/drawing/2014/main" id="{E021C7E5-5E5A-4553-9774-91B58C305763}"/>
              </a:ext>
            </a:extLst>
          </p:cNvPr>
          <p:cNvSpPr/>
          <p:nvPr/>
        </p:nvSpPr>
        <p:spPr>
          <a:xfrm>
            <a:off x="3330836" y="5478951"/>
            <a:ext cx="5530328" cy="1007112"/>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Pr</a:t>
            </a:r>
            <a:r>
              <a:rPr lang="en-US" sz="2800" b="1" baseline="-25000" dirty="0">
                <a:solidFill>
                  <a:schemeClr val="bg1"/>
                </a:solidFill>
              </a:rPr>
              <a:t>40 </a:t>
            </a:r>
            <a:r>
              <a:rPr lang="en-US" sz="2800" b="1" dirty="0">
                <a:solidFill>
                  <a:schemeClr val="bg1"/>
                </a:solidFill>
              </a:rPr>
              <a:t>= Aggregate 2 DC-L1s</a:t>
            </a:r>
          </a:p>
          <a:p>
            <a:pPr algn="ctr"/>
            <a:r>
              <a:rPr lang="en-US" b="1" dirty="0">
                <a:solidFill>
                  <a:srgbClr val="00B050"/>
                </a:solidFill>
              </a:rPr>
              <a:t>IPC Boost + Reduced Area/Power</a:t>
            </a:r>
            <a:endParaRPr lang="en-US" b="1" dirty="0">
              <a:solidFill>
                <a:schemeClr val="bg1"/>
              </a:solidFill>
            </a:endParaRPr>
          </a:p>
          <a:p>
            <a:pPr algn="ctr"/>
            <a:r>
              <a:rPr lang="en-US" b="1" dirty="0">
                <a:solidFill>
                  <a:srgbClr val="FF0000"/>
                </a:solidFill>
              </a:rPr>
              <a:t>Low Replication Reduction</a:t>
            </a:r>
          </a:p>
        </p:txBody>
      </p:sp>
    </p:spTree>
    <p:extLst>
      <p:ext uri="{BB962C8B-B14F-4D97-AF65-F5344CB8AC3E}">
        <p14:creationId xmlns:p14="http://schemas.microsoft.com/office/powerpoint/2010/main" val="40118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3.75E-6 -1.11111E-6 L 0.01875 -0.00023 " pathEditMode="relative" rAng="0" ptsTypes="AA">
                                      <p:cBhvr>
                                        <p:cTn id="24" dur="250" fill="hold"/>
                                        <p:tgtEl>
                                          <p:spTgt spid="91"/>
                                        </p:tgtEl>
                                        <p:attrNameLst>
                                          <p:attrName>ppt_x</p:attrName>
                                          <p:attrName>ppt_y</p:attrName>
                                        </p:attrNameLst>
                                      </p:cBhvr>
                                      <p:rCtr x="938" y="-23"/>
                                    </p:animMotion>
                                  </p:childTnLst>
                                </p:cTn>
                              </p:par>
                              <p:par>
                                <p:cTn id="25" presetID="35" presetClass="path" presetSubtype="0" accel="50000" decel="50000" fill="hold" grpId="0" nodeType="withEffect">
                                  <p:stCondLst>
                                    <p:cond delay="0"/>
                                  </p:stCondLst>
                                  <p:childTnLst>
                                    <p:animMotion origin="layout" path="M 4.16667E-6 -4.07407E-6 L -0.01941 -4.07407E-6 " pathEditMode="relative" rAng="0" ptsTypes="AA">
                                      <p:cBhvr>
                                        <p:cTn id="26" dur="250" fill="hold"/>
                                        <p:tgtEl>
                                          <p:spTgt spid="92"/>
                                        </p:tgtEl>
                                        <p:attrNameLst>
                                          <p:attrName>ppt_x</p:attrName>
                                          <p:attrName>ppt_y</p:attrName>
                                        </p:attrNameLst>
                                      </p:cBhvr>
                                      <p:rCtr x="-977" y="0"/>
                                    </p:animMotion>
                                  </p:childTnLst>
                                </p:cTn>
                              </p:par>
                            </p:childTnLst>
                          </p:cTn>
                        </p:par>
                        <p:par>
                          <p:cTn id="27" fill="hold">
                            <p:stCondLst>
                              <p:cond delay="250"/>
                            </p:stCondLst>
                            <p:childTnLst>
                              <p:par>
                                <p:cTn id="28" presetID="1" presetClass="exit" presetSubtype="0" fill="hold" grpId="2" nodeType="afterEffect">
                                  <p:stCondLst>
                                    <p:cond delay="0"/>
                                  </p:stCondLst>
                                  <p:childTnLst>
                                    <p:set>
                                      <p:cBhvr>
                                        <p:cTn id="29" dur="1" fill="hold">
                                          <p:stCondLst>
                                            <p:cond delay="0"/>
                                          </p:stCondLst>
                                        </p:cTn>
                                        <p:tgtEl>
                                          <p:spTgt spid="91"/>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par>
                          <p:cTn id="32" fill="hold">
                            <p:stCondLst>
                              <p:cond delay="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750"/>
                            </p:stCondLst>
                            <p:childTnLst>
                              <p:par>
                                <p:cTn id="37" presetID="1" presetClass="entr" presetSubtype="0" fill="hold" nodeType="after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animBg="1"/>
      <p:bldP spid="91" grpId="1" animBg="1"/>
      <p:bldP spid="91" grpId="2" animBg="1"/>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6" grpId="0" animBg="1"/>
      <p:bldP spid="48" grpId="0" animBg="1"/>
      <p:bldP spid="49" grpId="0" animBg="1"/>
      <p:bldP spid="54" grpId="0" animBg="1"/>
      <p:bldP spid="55" grpId="0" animBg="1"/>
      <p:bldP spid="56" grpId="0" animBg="1"/>
      <p:bldP spid="60" grpId="0" animBg="1"/>
      <p:bldP spid="62" grpId="0" animBg="1"/>
      <p:bldP spid="63" grpId="0" animBg="1"/>
      <p:bldP spid="64" grpId="0" animBg="1"/>
      <p:bldP spid="68" grpId="0" animBg="1"/>
      <p:bldP spid="70" grpId="0"/>
      <p:bldP spid="71" grpId="0"/>
      <p:bldP spid="72" grpId="0" animBg="1"/>
      <p:bldP spid="74" grpId="0" animBg="1"/>
      <p:bldP spid="75" grpId="0" animBg="1"/>
      <p:bldP spid="78" grpId="0" animBg="1"/>
      <p:bldP spid="53" grpId="0"/>
      <p:bldP spid="52" grpId="0"/>
      <p:bldP spid="50" grpId="0"/>
      <p:bldP spid="51" grpId="0"/>
      <p:bldP spid="82" grpId="0"/>
      <p:bldP spid="92" grpId="0" animBg="1"/>
      <p:bldP spid="92" grpId="1" animBg="1"/>
      <p:bldP spid="92" grpId="2" animBg="1"/>
      <p:bldP spid="80" grpId="0"/>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9F154F0-436D-4B8A-9B49-73D82C523E08}"/>
              </a:ext>
            </a:extLst>
          </p:cNvPr>
          <p:cNvSpPr/>
          <p:nvPr/>
        </p:nvSpPr>
        <p:spPr>
          <a:xfrm>
            <a:off x="11227608" y="370054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70080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A991E0A3-089A-4B20-A822-D486E78FE180}"/>
              </a:ext>
            </a:extLst>
          </p:cNvPr>
          <p:cNvSpPr txBox="1"/>
          <p:nvPr/>
        </p:nvSpPr>
        <p:spPr>
          <a:xfrm>
            <a:off x="11143248" y="371080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71694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84" name="TextBox 83">
            <a:extLst>
              <a:ext uri="{FF2B5EF4-FFF2-40B4-BE49-F238E27FC236}">
                <a16:creationId xmlns:a16="http://schemas.microsoft.com/office/drawing/2014/main" id="{2AA6BE48-7E33-4311-914C-FBE17E0BE4D4}"/>
              </a:ext>
            </a:extLst>
          </p:cNvPr>
          <p:cNvSpPr txBox="1"/>
          <p:nvPr/>
        </p:nvSpPr>
        <p:spPr>
          <a:xfrm>
            <a:off x="7083550" y="3620171"/>
            <a:ext cx="649253" cy="430887"/>
          </a:xfrm>
          <a:prstGeom prst="rect">
            <a:avLst/>
          </a:prstGeom>
          <a:noFill/>
        </p:spPr>
        <p:txBody>
          <a:bodyPr wrap="square" rtlCol="0">
            <a:spAutoFit/>
          </a:bodyPr>
          <a:lstStyle/>
          <a:p>
            <a:pPr algn="ctr"/>
            <a:r>
              <a:rPr lang="en-US" sz="1100" b="1" dirty="0">
                <a:solidFill>
                  <a:srgbClr val="0070C0"/>
                </a:solidFill>
              </a:rPr>
              <a:t>2X </a:t>
            </a:r>
          </a:p>
          <a:p>
            <a:pPr algn="ctr"/>
            <a:r>
              <a:rPr lang="en-US" sz="1100" b="1" dirty="0">
                <a:solidFill>
                  <a:srgbClr val="0070C0"/>
                </a:solidFill>
              </a:rPr>
              <a:t>Size</a:t>
            </a:r>
            <a:endParaRPr lang="en-US" sz="1100" dirty="0"/>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502932" cy="4581145"/>
          </a:xfrm>
        </p:spPr>
        <p:txBody>
          <a:bodyPr>
            <a:normAutofit/>
          </a:bodyPr>
          <a:lstStyle/>
          <a:p>
            <a:r>
              <a:rPr lang="en-US" sz="3200" dirty="0"/>
              <a:t>Shared cache organization across DC-L1s.</a:t>
            </a:r>
          </a:p>
          <a:p>
            <a:pPr lvl="1"/>
            <a:r>
              <a:rPr lang="en-US" sz="2800" dirty="0">
                <a:solidFill>
                  <a:srgbClr val="00B050"/>
                </a:solidFill>
              </a:rPr>
              <a:t>Eliminate replication.</a:t>
            </a:r>
          </a:p>
          <a:p>
            <a:endParaRPr lang="en-US" sz="3200" dirty="0"/>
          </a:p>
          <a:p>
            <a:r>
              <a:rPr lang="en-US" sz="3200" dirty="0"/>
              <a:t>Use </a:t>
            </a:r>
            <a:r>
              <a:rPr lang="en-US" sz="3200" dirty="0">
                <a:solidFill>
                  <a:srgbClr val="0070C0"/>
                </a:solidFill>
              </a:rPr>
              <a:t>80x40 crossbar</a:t>
            </a:r>
            <a:r>
              <a:rPr lang="en-US" sz="3200" dirty="0"/>
              <a:t> in NoC#1.</a:t>
            </a:r>
          </a:p>
          <a:p>
            <a:pPr lvl="1"/>
            <a:r>
              <a:rPr lang="en-US" sz="2800" dirty="0"/>
              <a:t>Enable communication between a given core to all DC-L1 caches.</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7</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66634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21773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21773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70555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55277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509143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46931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46930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96308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87439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36265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838664"/>
            <a:ext cx="4050973"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80x40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8010620" y="3336808"/>
            <a:ext cx="2"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221747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221747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70528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46905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46904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96282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8937946" y="334155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398D2CB-443B-45C2-834E-E6E6829B8482}"/>
              </a:ext>
            </a:extLst>
          </p:cNvPr>
          <p:cNvSpPr/>
          <p:nvPr/>
        </p:nvSpPr>
        <p:spPr>
          <a:xfrm>
            <a:off x="9417750" y="203514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21299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21299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46457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46456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95834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424583" y="333707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221273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221272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46430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46429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95807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1354142" y="333680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78986"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88357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22255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21813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28606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29229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cxnSp>
        <p:nvCxnSpPr>
          <p:cNvPr id="83" name="Straight Arrow Connector 82">
            <a:extLst>
              <a:ext uri="{FF2B5EF4-FFF2-40B4-BE49-F238E27FC236}">
                <a16:creationId xmlns:a16="http://schemas.microsoft.com/office/drawing/2014/main" id="{E421CB79-E2DF-497D-B565-52FDA6A02938}"/>
              </a:ext>
            </a:extLst>
          </p:cNvPr>
          <p:cNvCxnSpPr>
            <a:cxnSpLocks/>
            <a:endCxn id="27" idx="1"/>
          </p:cNvCxnSpPr>
          <p:nvPr/>
        </p:nvCxnSpPr>
        <p:spPr>
          <a:xfrm>
            <a:off x="7589399" y="3834317"/>
            <a:ext cx="292455" cy="0"/>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1973FDA3-2606-4732-85A2-FF9C9CD6169A}"/>
              </a:ext>
            </a:extLst>
          </p:cNvPr>
          <p:cNvSpPr/>
          <p:nvPr/>
        </p:nvSpPr>
        <p:spPr>
          <a:xfrm>
            <a:off x="7828963" y="3663190"/>
            <a:ext cx="3705811"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1126C9B2-EC69-4240-B679-8F93E3A9B14C}"/>
              </a:ext>
            </a:extLst>
          </p:cNvPr>
          <p:cNvSpPr txBox="1"/>
          <p:nvPr/>
        </p:nvSpPr>
        <p:spPr>
          <a:xfrm>
            <a:off x="11428227" y="3459186"/>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2" name="Rectangle 81">
            <a:extLst>
              <a:ext uri="{FF2B5EF4-FFF2-40B4-BE49-F238E27FC236}">
                <a16:creationId xmlns:a16="http://schemas.microsoft.com/office/drawing/2014/main" id="{FB538719-A343-4A58-98A2-8364A24CB7F8}"/>
              </a:ext>
            </a:extLst>
          </p:cNvPr>
          <p:cNvSpPr/>
          <p:nvPr/>
        </p:nvSpPr>
        <p:spPr>
          <a:xfrm>
            <a:off x="7243411" y="1240342"/>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a:t>
            </a:r>
            <a:r>
              <a:rPr lang="en-US" sz="1200"/>
              <a:t>2)</a:t>
            </a:r>
            <a:endParaRPr lang="en-US" sz="1200" dirty="0"/>
          </a:p>
        </p:txBody>
      </p:sp>
      <p:sp>
        <p:nvSpPr>
          <p:cNvPr id="85" name="Rectangle: Rounded Corners 84">
            <a:extLst>
              <a:ext uri="{FF2B5EF4-FFF2-40B4-BE49-F238E27FC236}">
                <a16:creationId xmlns:a16="http://schemas.microsoft.com/office/drawing/2014/main" id="{C80A9B99-CC76-4FF2-A70B-C834610B77ED}"/>
              </a:ext>
            </a:extLst>
          </p:cNvPr>
          <p:cNvSpPr/>
          <p:nvPr/>
        </p:nvSpPr>
        <p:spPr>
          <a:xfrm>
            <a:off x="2632449" y="5755686"/>
            <a:ext cx="6927102" cy="78322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Sh</a:t>
            </a:r>
            <a:r>
              <a:rPr lang="en-US" sz="2400" b="1" baseline="-25000" dirty="0">
                <a:solidFill>
                  <a:schemeClr val="bg1"/>
                </a:solidFill>
              </a:rPr>
              <a:t>40 </a:t>
            </a:r>
            <a:r>
              <a:rPr lang="en-US" sz="2400" b="1" dirty="0">
                <a:solidFill>
                  <a:schemeClr val="bg1"/>
                </a:solidFill>
              </a:rPr>
              <a:t>= </a:t>
            </a:r>
            <a:r>
              <a:rPr lang="en-US" sz="2400" b="1" dirty="0">
                <a:solidFill>
                  <a:srgbClr val="00B050"/>
                </a:solidFill>
              </a:rPr>
              <a:t>Significant IPC Boost</a:t>
            </a:r>
            <a:endParaRPr lang="en-US" sz="2400" b="1" dirty="0">
              <a:solidFill>
                <a:schemeClr val="bg1"/>
              </a:solidFill>
            </a:endParaRPr>
          </a:p>
          <a:p>
            <a:pPr algn="ctr"/>
            <a:r>
              <a:rPr lang="en-US" sz="2000" b="1" dirty="0">
                <a:solidFill>
                  <a:srgbClr val="FF0000"/>
                </a:solidFill>
              </a:rPr>
              <a:t>Area/Power Overheads + Poor-performing Applications</a:t>
            </a:r>
            <a:endParaRPr lang="en-US" sz="2400" b="1" dirty="0">
              <a:solidFill>
                <a:srgbClr val="FF0000"/>
              </a:solidFill>
            </a:endParaRPr>
          </a:p>
        </p:txBody>
      </p:sp>
    </p:spTree>
    <p:extLst>
      <p:ext uri="{BB962C8B-B14F-4D97-AF65-F5344CB8AC3E}">
        <p14:creationId xmlns:p14="http://schemas.microsoft.com/office/powerpoint/2010/main" val="20893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6" grpId="0" animBg="1"/>
      <p:bldP spid="70" grpId="0"/>
      <p:bldP spid="71" grpId="0"/>
      <p:bldP spid="84" grpId="0"/>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9" grpId="0" animBg="1"/>
      <p:bldP spid="54" grpId="0" animBg="1"/>
      <p:bldP spid="55" grpId="0" animBg="1"/>
      <p:bldP spid="62" grpId="0" animBg="1"/>
      <p:bldP spid="63" grpId="0" animBg="1"/>
      <p:bldP spid="72" grpId="0" animBg="1"/>
      <p:bldP spid="74" grpId="0" animBg="1"/>
      <p:bldP spid="75" grpId="0" animBg="1"/>
      <p:bldP spid="78" grpId="0" animBg="1"/>
      <p:bldP spid="53" grpId="0"/>
      <p:bldP spid="52" grpId="0"/>
      <p:bldP spid="50" grpId="0"/>
      <p:bldP spid="51" grpId="0"/>
      <p:bldP spid="80" grpId="0" animBg="1"/>
      <p:bldP spid="81" grpId="0"/>
      <p:bldP spid="82" grpId="0"/>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Box 185">
            <a:extLst>
              <a:ext uri="{FF2B5EF4-FFF2-40B4-BE49-F238E27FC236}">
                <a16:creationId xmlns:a16="http://schemas.microsoft.com/office/drawing/2014/main" id="{602A48F3-491C-482F-A9DD-D2E4BAB42907}"/>
              </a:ext>
            </a:extLst>
          </p:cNvPr>
          <p:cNvSpPr txBox="1"/>
          <p:nvPr/>
        </p:nvSpPr>
        <p:spPr>
          <a:xfrm>
            <a:off x="10429190" y="359656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187" name="TextBox 186">
            <a:extLst>
              <a:ext uri="{FF2B5EF4-FFF2-40B4-BE49-F238E27FC236}">
                <a16:creationId xmlns:a16="http://schemas.microsoft.com/office/drawing/2014/main" id="{DBD89F03-B3C4-48C2-AE07-0A414B962F52}"/>
              </a:ext>
            </a:extLst>
          </p:cNvPr>
          <p:cNvSpPr txBox="1"/>
          <p:nvPr/>
        </p:nvSpPr>
        <p:spPr>
          <a:xfrm>
            <a:off x="9987488" y="360027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88" name="TextBox 187">
            <a:extLst>
              <a:ext uri="{FF2B5EF4-FFF2-40B4-BE49-F238E27FC236}">
                <a16:creationId xmlns:a16="http://schemas.microsoft.com/office/drawing/2014/main" id="{D2242DF3-CDBF-4EE7-AC94-F3B976C4D630}"/>
              </a:ext>
            </a:extLst>
          </p:cNvPr>
          <p:cNvSpPr txBox="1"/>
          <p:nvPr/>
        </p:nvSpPr>
        <p:spPr>
          <a:xfrm>
            <a:off x="11371293" y="359656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189" name="TextBox 188">
            <a:extLst>
              <a:ext uri="{FF2B5EF4-FFF2-40B4-BE49-F238E27FC236}">
                <a16:creationId xmlns:a16="http://schemas.microsoft.com/office/drawing/2014/main" id="{A727C3C5-47FA-4210-B4B6-98E06F251C9F}"/>
              </a:ext>
            </a:extLst>
          </p:cNvPr>
          <p:cNvSpPr txBox="1"/>
          <p:nvPr/>
        </p:nvSpPr>
        <p:spPr>
          <a:xfrm>
            <a:off x="10907888" y="35930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190" name="Rectangle 189">
            <a:extLst>
              <a:ext uri="{FF2B5EF4-FFF2-40B4-BE49-F238E27FC236}">
                <a16:creationId xmlns:a16="http://schemas.microsoft.com/office/drawing/2014/main" id="{71C75D48-F591-4802-B749-CD49F514E72B}"/>
              </a:ext>
            </a:extLst>
          </p:cNvPr>
          <p:cNvSpPr/>
          <p:nvPr/>
        </p:nvSpPr>
        <p:spPr>
          <a:xfrm>
            <a:off x="10068989" y="359683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4CE74C36-01D1-4289-B966-5216AFD8DA63}"/>
              </a:ext>
            </a:extLst>
          </p:cNvPr>
          <p:cNvSpPr/>
          <p:nvPr/>
        </p:nvSpPr>
        <p:spPr>
          <a:xfrm>
            <a:off x="10513548" y="359657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EB48BC79-37F4-4645-8FCD-41AAEB851645}"/>
              </a:ext>
            </a:extLst>
          </p:cNvPr>
          <p:cNvSpPr/>
          <p:nvPr/>
        </p:nvSpPr>
        <p:spPr>
          <a:xfrm>
            <a:off x="11454535" y="359523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8BAAAC71-2E54-4078-9481-FBCE7AB2E105}"/>
              </a:ext>
            </a:extLst>
          </p:cNvPr>
          <p:cNvSpPr/>
          <p:nvPr/>
        </p:nvSpPr>
        <p:spPr>
          <a:xfrm>
            <a:off x="10998463" y="359586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A6AB81E5-B23F-4EA9-8B61-6C500F8A04C7}"/>
              </a:ext>
            </a:extLst>
          </p:cNvPr>
          <p:cNvSpPr/>
          <p:nvPr/>
        </p:nvSpPr>
        <p:spPr>
          <a:xfrm>
            <a:off x="7647458" y="3601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95" name="Rectangle 194">
            <a:extLst>
              <a:ext uri="{FF2B5EF4-FFF2-40B4-BE49-F238E27FC236}">
                <a16:creationId xmlns:a16="http://schemas.microsoft.com/office/drawing/2014/main" id="{3861380E-BD00-4728-876C-AF34344E514B}"/>
              </a:ext>
            </a:extLst>
          </p:cNvPr>
          <p:cNvSpPr/>
          <p:nvPr/>
        </p:nvSpPr>
        <p:spPr>
          <a:xfrm>
            <a:off x="9030138" y="360131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96" name="Rectangle 195">
            <a:extLst>
              <a:ext uri="{FF2B5EF4-FFF2-40B4-BE49-F238E27FC236}">
                <a16:creationId xmlns:a16="http://schemas.microsoft.com/office/drawing/2014/main" id="{240CD963-CB9E-4336-8859-747E096D82EB}"/>
              </a:ext>
            </a:extLst>
          </p:cNvPr>
          <p:cNvSpPr/>
          <p:nvPr/>
        </p:nvSpPr>
        <p:spPr>
          <a:xfrm>
            <a:off x="8105425" y="360321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97" name="Rectangle 196">
            <a:extLst>
              <a:ext uri="{FF2B5EF4-FFF2-40B4-BE49-F238E27FC236}">
                <a16:creationId xmlns:a16="http://schemas.microsoft.com/office/drawing/2014/main" id="{FEE715E5-0177-487F-982A-DD2E0D65380D}"/>
              </a:ext>
            </a:extLst>
          </p:cNvPr>
          <p:cNvSpPr/>
          <p:nvPr/>
        </p:nvSpPr>
        <p:spPr>
          <a:xfrm>
            <a:off x="8562507" y="360131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13FBEA30-DCBE-4671-BBBB-D0C395623741}"/>
              </a:ext>
            </a:extLst>
          </p:cNvPr>
          <p:cNvSpPr/>
          <p:nvPr/>
        </p:nvSpPr>
        <p:spPr>
          <a:xfrm>
            <a:off x="8574367" y="498800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08" name="Rectangle 107">
            <a:extLst>
              <a:ext uri="{FF2B5EF4-FFF2-40B4-BE49-F238E27FC236}">
                <a16:creationId xmlns:a16="http://schemas.microsoft.com/office/drawing/2014/main" id="{44EE4282-EF9D-4AC6-B614-9ED6A77641C8}"/>
              </a:ext>
            </a:extLst>
          </p:cNvPr>
          <p:cNvSpPr/>
          <p:nvPr/>
        </p:nvSpPr>
        <p:spPr>
          <a:xfrm>
            <a:off x="10963763" y="498518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99" name="Straight Connector 98">
            <a:extLst>
              <a:ext uri="{FF2B5EF4-FFF2-40B4-BE49-F238E27FC236}">
                <a16:creationId xmlns:a16="http://schemas.microsoft.com/office/drawing/2014/main" id="{20AF0CC1-BA20-4434-83FF-DCBD31FD4332}"/>
              </a:ext>
            </a:extLst>
          </p:cNvPr>
          <p:cNvCxnSpPr>
            <a:cxnSpLocks/>
          </p:cNvCxnSpPr>
          <p:nvPr/>
        </p:nvCxnSpPr>
        <p:spPr>
          <a:xfrm>
            <a:off x="10196508" y="386038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0584053" y="333570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142351" y="333941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60" name="TextBox 159">
            <a:extLst>
              <a:ext uri="{FF2B5EF4-FFF2-40B4-BE49-F238E27FC236}">
                <a16:creationId xmlns:a16="http://schemas.microsoft.com/office/drawing/2014/main" id="{D74F30A7-48D2-4E46-9213-0FA388812C8B}"/>
              </a:ext>
            </a:extLst>
          </p:cNvPr>
          <p:cNvSpPr txBox="1"/>
          <p:nvPr/>
        </p:nvSpPr>
        <p:spPr>
          <a:xfrm>
            <a:off x="11526156" y="333570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92" name="TextBox 91">
            <a:extLst>
              <a:ext uri="{FF2B5EF4-FFF2-40B4-BE49-F238E27FC236}">
                <a16:creationId xmlns:a16="http://schemas.microsoft.com/office/drawing/2014/main" id="{2E251FF0-268D-4E2A-800E-9569050FFAFD}"/>
              </a:ext>
            </a:extLst>
          </p:cNvPr>
          <p:cNvSpPr txBox="1"/>
          <p:nvPr/>
        </p:nvSpPr>
        <p:spPr>
          <a:xfrm>
            <a:off x="11062751" y="333221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56" name="Rectangle 55">
            <a:extLst>
              <a:ext uri="{FF2B5EF4-FFF2-40B4-BE49-F238E27FC236}">
                <a16:creationId xmlns:a16="http://schemas.microsoft.com/office/drawing/2014/main" id="{30740233-A5D6-411B-BCA7-AF1C284C9E8F}"/>
              </a:ext>
            </a:extLst>
          </p:cNvPr>
          <p:cNvSpPr/>
          <p:nvPr/>
        </p:nvSpPr>
        <p:spPr>
          <a:xfrm>
            <a:off x="10070100" y="3601896"/>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0514659" y="3601632"/>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7" name="Rectangle 156">
            <a:extLst>
              <a:ext uri="{FF2B5EF4-FFF2-40B4-BE49-F238E27FC236}">
                <a16:creationId xmlns:a16="http://schemas.microsoft.com/office/drawing/2014/main" id="{11893042-34F6-4A5A-B7ED-D9E424EB0079}"/>
              </a:ext>
            </a:extLst>
          </p:cNvPr>
          <p:cNvSpPr/>
          <p:nvPr/>
        </p:nvSpPr>
        <p:spPr>
          <a:xfrm>
            <a:off x="11455646" y="3600292"/>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820E7FA6-FDCF-47C4-86BB-3BD9A759E0CD}"/>
              </a:ext>
            </a:extLst>
          </p:cNvPr>
          <p:cNvSpPr/>
          <p:nvPr/>
        </p:nvSpPr>
        <p:spPr>
          <a:xfrm>
            <a:off x="10999574" y="3600929"/>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Clustered 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lnSpcReduction="10000"/>
          </a:bodyPr>
          <a:lstStyle/>
          <a:p>
            <a:r>
              <a:rPr lang="en-US" sz="2800" dirty="0"/>
              <a:t>Shared cache organization across a </a:t>
            </a:r>
            <a:r>
              <a:rPr lang="en-US" sz="2800" dirty="0">
                <a:solidFill>
                  <a:srgbClr val="0070C0"/>
                </a:solidFill>
              </a:rPr>
              <a:t>cluster of DC-L1s</a:t>
            </a:r>
            <a:r>
              <a:rPr lang="en-US" sz="2800" dirty="0"/>
              <a:t>.</a:t>
            </a:r>
          </a:p>
          <a:p>
            <a:pPr lvl="1"/>
            <a:r>
              <a:rPr lang="en-US" sz="2400" dirty="0">
                <a:solidFill>
                  <a:srgbClr val="00B050"/>
                </a:solidFill>
              </a:rPr>
              <a:t>Eliminate replication within a cluster.</a:t>
            </a:r>
          </a:p>
          <a:p>
            <a:pPr lvl="1"/>
            <a:r>
              <a:rPr lang="en-US" sz="2400" dirty="0">
                <a:solidFill>
                  <a:srgbClr val="00B050"/>
                </a:solidFill>
              </a:rPr>
              <a:t>Limit overall replication.</a:t>
            </a:r>
          </a:p>
          <a:p>
            <a:pPr lvl="1"/>
            <a:endParaRPr lang="en-US" sz="2400" dirty="0"/>
          </a:p>
          <a:p>
            <a:r>
              <a:rPr lang="en-US" sz="2800" dirty="0"/>
              <a:t>Use </a:t>
            </a:r>
            <a:r>
              <a:rPr lang="en-US" sz="2800" dirty="0">
                <a:solidFill>
                  <a:srgbClr val="0070C0"/>
                </a:solidFill>
              </a:rPr>
              <a:t>smaller crossbars </a:t>
            </a:r>
            <a:r>
              <a:rPr lang="en-US" sz="2800" dirty="0"/>
              <a:t>in NoC#1.</a:t>
            </a:r>
          </a:p>
          <a:p>
            <a:pPr lvl="1"/>
            <a:r>
              <a:rPr lang="en-US" sz="2400" dirty="0"/>
              <a:t>Enable communication between a given core to all DC-L1 caches in a cluster.</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8</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562014"/>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11340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113399"/>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648569" y="3606640"/>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448436"/>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013646"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98710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364980"/>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364971"/>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7777337" y="3864172"/>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770060"/>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142412" y="477006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48569" y="425831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734329"/>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7777335" y="3237897"/>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94DA75E-FBF9-4FB8-894D-82969CFBF202}"/>
              </a:ext>
            </a:extLst>
          </p:cNvPr>
          <p:cNvSpPr/>
          <p:nvPr/>
        </p:nvSpPr>
        <p:spPr>
          <a:xfrm>
            <a:off x="9039450" y="211313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sp>
        <p:nvSpPr>
          <p:cNvPr id="42" name="Rectangle 41">
            <a:extLst>
              <a:ext uri="{FF2B5EF4-FFF2-40B4-BE49-F238E27FC236}">
                <a16:creationId xmlns:a16="http://schemas.microsoft.com/office/drawing/2014/main" id="{43C8BDFD-98C1-42E0-A773-90161BB1FD20}"/>
              </a:ext>
            </a:extLst>
          </p:cNvPr>
          <p:cNvSpPr/>
          <p:nvPr/>
        </p:nvSpPr>
        <p:spPr>
          <a:xfrm>
            <a:off x="9031249" y="3606377"/>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36470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9157782" y="324264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69474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930812"/>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10865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10865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360236"/>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360227"/>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8" y="2729585"/>
            <a:ext cx="163476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196634" y="3237897"/>
            <a:ext cx="2232" cy="36399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0D1188E-50A7-438A-88B7-7CEEDE3DFA83}"/>
              </a:ext>
            </a:extLst>
          </p:cNvPr>
          <p:cNvSpPr/>
          <p:nvPr/>
        </p:nvSpPr>
        <p:spPr>
          <a:xfrm>
            <a:off x="11455646" y="2108392"/>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35996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0641193" y="323789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34868"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163635" y="477006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387542"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774481"/>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516308" y="477448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77448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9B56CAE-8C0E-4E0C-891A-713F8A09434A}"/>
              </a:ext>
            </a:extLst>
          </p:cNvPr>
          <p:cNvSpPr txBox="1"/>
          <p:nvPr/>
        </p:nvSpPr>
        <p:spPr>
          <a:xfrm>
            <a:off x="11347471" y="516516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9925428" y="516516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82" name="TextBox 81">
            <a:extLst>
              <a:ext uri="{FF2B5EF4-FFF2-40B4-BE49-F238E27FC236}">
                <a16:creationId xmlns:a16="http://schemas.microsoft.com/office/drawing/2014/main" id="{2EA10566-64BA-457D-B462-2CE29EFE097C}"/>
              </a:ext>
            </a:extLst>
          </p:cNvPr>
          <p:cNvSpPr txBox="1"/>
          <p:nvPr/>
        </p:nvSpPr>
        <p:spPr>
          <a:xfrm>
            <a:off x="4208307" y="5517047"/>
            <a:ext cx="3775394" cy="646331"/>
          </a:xfrm>
          <a:prstGeom prst="rect">
            <a:avLst/>
          </a:prstGeom>
          <a:noFill/>
        </p:spPr>
        <p:txBody>
          <a:bodyPr wrap="none" rtlCol="0">
            <a:spAutoFit/>
          </a:bodyPr>
          <a:lstStyle/>
          <a:p>
            <a:pPr algn="ctr"/>
            <a:r>
              <a:rPr lang="en-US" sz="3600" b="1" dirty="0">
                <a:solidFill>
                  <a:srgbClr val="0070C0"/>
                </a:solidFill>
              </a:rPr>
              <a:t>Clusters Count?</a:t>
            </a:r>
          </a:p>
        </p:txBody>
      </p:sp>
      <p:sp>
        <p:nvSpPr>
          <p:cNvPr id="154" name="Rectangle 153">
            <a:extLst>
              <a:ext uri="{FF2B5EF4-FFF2-40B4-BE49-F238E27FC236}">
                <a16:creationId xmlns:a16="http://schemas.microsoft.com/office/drawing/2014/main" id="{24A42508-46C9-42B4-B360-0DD54828253E}"/>
              </a:ext>
            </a:extLst>
          </p:cNvPr>
          <p:cNvSpPr/>
          <p:nvPr/>
        </p:nvSpPr>
        <p:spPr>
          <a:xfrm>
            <a:off x="8106536" y="3608275"/>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id="{602983C0-F362-41D5-80E5-7D6EB3E8C600}"/>
              </a:ext>
            </a:extLst>
          </p:cNvPr>
          <p:cNvCxnSpPr>
            <a:cxnSpLocks/>
            <a:stCxn id="154" idx="0"/>
          </p:cNvCxnSpPr>
          <p:nvPr/>
        </p:nvCxnSpPr>
        <p:spPr>
          <a:xfrm flipH="1" flipV="1">
            <a:off x="8233069" y="3244540"/>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29488A-4D1A-40DB-B4BE-0CFC4FEFD396}"/>
              </a:ext>
            </a:extLst>
          </p:cNvPr>
          <p:cNvCxnSpPr>
            <a:cxnSpLocks/>
            <a:endCxn id="157" idx="2"/>
          </p:cNvCxnSpPr>
          <p:nvPr/>
        </p:nvCxnSpPr>
        <p:spPr>
          <a:xfrm flipV="1">
            <a:off x="11584412" y="3857825"/>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2553ADE-B989-497C-BBED-D4377C5E45A1}"/>
              </a:ext>
            </a:extLst>
          </p:cNvPr>
          <p:cNvCxnSpPr>
            <a:cxnSpLocks/>
            <a:stCxn id="157" idx="0"/>
          </p:cNvCxnSpPr>
          <p:nvPr/>
        </p:nvCxnSpPr>
        <p:spPr>
          <a:xfrm flipH="1" flipV="1">
            <a:off x="11582180" y="323655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D0CF8B2C-48F1-43D2-929E-8E7CCDBB45C7}"/>
              </a:ext>
            </a:extLst>
          </p:cNvPr>
          <p:cNvSpPr/>
          <p:nvPr/>
        </p:nvSpPr>
        <p:spPr>
          <a:xfrm>
            <a:off x="8430866" y="1919113"/>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62" name="Rectangle 161">
            <a:extLst>
              <a:ext uri="{FF2B5EF4-FFF2-40B4-BE49-F238E27FC236}">
                <a16:creationId xmlns:a16="http://schemas.microsoft.com/office/drawing/2014/main" id="{9BA4864A-DA3F-4D22-A97E-C03FD4D4D6F1}"/>
              </a:ext>
            </a:extLst>
          </p:cNvPr>
          <p:cNvSpPr/>
          <p:nvPr/>
        </p:nvSpPr>
        <p:spPr>
          <a:xfrm>
            <a:off x="10844888" y="192937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9C24D6AD-75D1-4F68-B882-2CD72FF03F07}"/>
              </a:ext>
            </a:extLst>
          </p:cNvPr>
          <p:cNvSpPr/>
          <p:nvPr/>
        </p:nvSpPr>
        <p:spPr>
          <a:xfrm>
            <a:off x="7251345" y="1122101"/>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0" name="Rectangle: Rounded Corners 79">
            <a:extLst>
              <a:ext uri="{FF2B5EF4-FFF2-40B4-BE49-F238E27FC236}">
                <a16:creationId xmlns:a16="http://schemas.microsoft.com/office/drawing/2014/main" id="{D58DBACD-9FB5-48B3-BE56-3DC3A34F5B14}"/>
              </a:ext>
            </a:extLst>
          </p:cNvPr>
          <p:cNvSpPr/>
          <p:nvPr/>
        </p:nvSpPr>
        <p:spPr>
          <a:xfrm>
            <a:off x="7584649" y="355072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E353C49F-F90B-411F-B57D-53C1CB2F9478}"/>
              </a:ext>
            </a:extLst>
          </p:cNvPr>
          <p:cNvSpPr txBox="1"/>
          <p:nvPr/>
        </p:nvSpPr>
        <p:spPr>
          <a:xfrm>
            <a:off x="6895059" y="3348161"/>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3" name="Rectangle 82">
            <a:extLst>
              <a:ext uri="{FF2B5EF4-FFF2-40B4-BE49-F238E27FC236}">
                <a16:creationId xmlns:a16="http://schemas.microsoft.com/office/drawing/2014/main" id="{60CCA281-DAB4-417B-B179-4930428B4A6E}"/>
              </a:ext>
            </a:extLst>
          </p:cNvPr>
          <p:cNvSpPr/>
          <p:nvPr/>
        </p:nvSpPr>
        <p:spPr>
          <a:xfrm>
            <a:off x="8563618" y="3606377"/>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3FBAC50A-6AAC-47DE-B972-F75E7199ACC1}"/>
              </a:ext>
            </a:extLst>
          </p:cNvPr>
          <p:cNvCxnSpPr>
            <a:cxnSpLocks/>
            <a:stCxn id="83" idx="0"/>
          </p:cNvCxnSpPr>
          <p:nvPr/>
        </p:nvCxnSpPr>
        <p:spPr>
          <a:xfrm flipH="1" flipV="1">
            <a:off x="8690151" y="324264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2F191E-0FD0-40B3-B6F3-58468715372F}"/>
              </a:ext>
            </a:extLst>
          </p:cNvPr>
          <p:cNvCxnSpPr>
            <a:cxnSpLocks/>
            <a:stCxn id="89" idx="0"/>
          </p:cNvCxnSpPr>
          <p:nvPr/>
        </p:nvCxnSpPr>
        <p:spPr>
          <a:xfrm flipH="1" flipV="1">
            <a:off x="11126108" y="323719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41909721-2C96-427F-825C-937F41EB8BB1}"/>
              </a:ext>
            </a:extLst>
          </p:cNvPr>
          <p:cNvSpPr/>
          <p:nvPr/>
        </p:nvSpPr>
        <p:spPr>
          <a:xfrm>
            <a:off x="10004023" y="355072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Rounded Corners 93">
            <a:extLst>
              <a:ext uri="{FF2B5EF4-FFF2-40B4-BE49-F238E27FC236}">
                <a16:creationId xmlns:a16="http://schemas.microsoft.com/office/drawing/2014/main" id="{0EFC80C0-5C73-4A31-912B-CDF59C93BD2C}"/>
              </a:ext>
            </a:extLst>
          </p:cNvPr>
          <p:cNvSpPr/>
          <p:nvPr/>
        </p:nvSpPr>
        <p:spPr>
          <a:xfrm>
            <a:off x="7594174" y="2064458"/>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Rounded Corners 94">
            <a:extLst>
              <a:ext uri="{FF2B5EF4-FFF2-40B4-BE49-F238E27FC236}">
                <a16:creationId xmlns:a16="http://schemas.microsoft.com/office/drawing/2014/main" id="{0912A4C1-6EFD-43B2-9B3B-5E7064ECB9CA}"/>
              </a:ext>
            </a:extLst>
          </p:cNvPr>
          <p:cNvSpPr/>
          <p:nvPr/>
        </p:nvSpPr>
        <p:spPr>
          <a:xfrm>
            <a:off x="10003491" y="2061760"/>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11380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165" name="TextBox 164">
            <a:extLst>
              <a:ext uri="{FF2B5EF4-FFF2-40B4-BE49-F238E27FC236}">
                <a16:creationId xmlns:a16="http://schemas.microsoft.com/office/drawing/2014/main" id="{2945B058-11A5-4596-B8A4-7843B090EEF9}"/>
              </a:ext>
            </a:extLst>
          </p:cNvPr>
          <p:cNvSpPr txBox="1"/>
          <p:nvPr/>
        </p:nvSpPr>
        <p:spPr>
          <a:xfrm>
            <a:off x="9961639" y="211579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72</a:t>
            </a:r>
          </a:p>
        </p:txBody>
      </p:sp>
      <p:sp>
        <p:nvSpPr>
          <p:cNvPr id="166" name="TextBox 165">
            <a:extLst>
              <a:ext uri="{FF2B5EF4-FFF2-40B4-BE49-F238E27FC236}">
                <a16:creationId xmlns:a16="http://schemas.microsoft.com/office/drawing/2014/main" id="{ADEA02EE-0E47-43E3-8A84-CD1EC259B950}"/>
              </a:ext>
            </a:extLst>
          </p:cNvPr>
          <p:cNvSpPr txBox="1"/>
          <p:nvPr/>
        </p:nvSpPr>
        <p:spPr>
          <a:xfrm>
            <a:off x="10413648" y="211425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73</a:t>
            </a:r>
          </a:p>
        </p:txBody>
      </p:sp>
      <p:sp>
        <p:nvSpPr>
          <p:cNvPr id="7" name="Rectangle 6">
            <a:extLst>
              <a:ext uri="{FF2B5EF4-FFF2-40B4-BE49-F238E27FC236}">
                <a16:creationId xmlns:a16="http://schemas.microsoft.com/office/drawing/2014/main" id="{ED8BE64A-24E9-4F7F-8612-31A02C821C9B}"/>
              </a:ext>
            </a:extLst>
          </p:cNvPr>
          <p:cNvSpPr/>
          <p:nvPr/>
        </p:nvSpPr>
        <p:spPr>
          <a:xfrm>
            <a:off x="10068989" y="425831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98" name="Straight Connector 97">
            <a:extLst>
              <a:ext uri="{FF2B5EF4-FFF2-40B4-BE49-F238E27FC236}">
                <a16:creationId xmlns:a16="http://schemas.microsoft.com/office/drawing/2014/main" id="{03B2F815-C66E-4572-847D-203BED6FEDCA}"/>
              </a:ext>
            </a:extLst>
          </p:cNvPr>
          <p:cNvCxnSpPr>
            <a:cxnSpLocks/>
          </p:cNvCxnSpPr>
          <p:nvPr/>
        </p:nvCxnSpPr>
        <p:spPr>
          <a:xfrm flipV="1">
            <a:off x="9156190" y="414239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83CC71-B842-46EA-B74E-0C65427292E2}"/>
              </a:ext>
            </a:extLst>
          </p:cNvPr>
          <p:cNvCxnSpPr>
            <a:cxnSpLocks/>
          </p:cNvCxnSpPr>
          <p:nvPr/>
        </p:nvCxnSpPr>
        <p:spPr>
          <a:xfrm flipV="1">
            <a:off x="9156190" y="3981403"/>
            <a:ext cx="1040318" cy="160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854803-59E9-43BB-9E72-CED1E3E978E9}"/>
              </a:ext>
            </a:extLst>
          </p:cNvPr>
          <p:cNvCxnSpPr>
            <a:cxnSpLocks/>
          </p:cNvCxnSpPr>
          <p:nvPr/>
        </p:nvCxnSpPr>
        <p:spPr>
          <a:xfrm>
            <a:off x="9156190" y="386038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91A0CB-64FB-4B47-9E0B-3FE7B81FD297}"/>
              </a:ext>
            </a:extLst>
          </p:cNvPr>
          <p:cNvCxnSpPr>
            <a:cxnSpLocks/>
          </p:cNvCxnSpPr>
          <p:nvPr/>
        </p:nvCxnSpPr>
        <p:spPr>
          <a:xfrm flipV="1">
            <a:off x="10196508" y="414239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7D4882-9482-4F0F-9C6A-8999756AA7A8}"/>
              </a:ext>
            </a:extLst>
          </p:cNvPr>
          <p:cNvCxnSpPr>
            <a:cxnSpLocks/>
          </p:cNvCxnSpPr>
          <p:nvPr/>
        </p:nvCxnSpPr>
        <p:spPr>
          <a:xfrm>
            <a:off x="9156190" y="3981403"/>
            <a:ext cx="1040318" cy="1686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AAF3133-3627-4491-AC70-4B5F27B4E9B6}"/>
              </a:ext>
            </a:extLst>
          </p:cNvPr>
          <p:cNvCxnSpPr>
            <a:cxnSpLocks/>
          </p:cNvCxnSpPr>
          <p:nvPr/>
        </p:nvCxnSpPr>
        <p:spPr>
          <a:xfrm flipV="1">
            <a:off x="7953029" y="414528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545E8CB-CB4D-4330-881F-0D7EF0527A4F}"/>
              </a:ext>
            </a:extLst>
          </p:cNvPr>
          <p:cNvCxnSpPr>
            <a:cxnSpLocks/>
          </p:cNvCxnSpPr>
          <p:nvPr/>
        </p:nvCxnSpPr>
        <p:spPr>
          <a:xfrm flipV="1">
            <a:off x="8134004" y="414477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61C7768-B9DC-417B-82E7-608C15CDE079}"/>
              </a:ext>
            </a:extLst>
          </p:cNvPr>
          <p:cNvSpPr txBox="1"/>
          <p:nvPr/>
        </p:nvSpPr>
        <p:spPr>
          <a:xfrm>
            <a:off x="7607319" y="422205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68" name="TextBox 67">
            <a:extLst>
              <a:ext uri="{FF2B5EF4-FFF2-40B4-BE49-F238E27FC236}">
                <a16:creationId xmlns:a16="http://schemas.microsoft.com/office/drawing/2014/main" id="{542537B9-D673-4C56-B074-BAA952D179D5}"/>
              </a:ext>
            </a:extLst>
          </p:cNvPr>
          <p:cNvSpPr txBox="1"/>
          <p:nvPr/>
        </p:nvSpPr>
        <p:spPr>
          <a:xfrm>
            <a:off x="7779576"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86" name="TextBox 85">
            <a:extLst>
              <a:ext uri="{FF2B5EF4-FFF2-40B4-BE49-F238E27FC236}">
                <a16:creationId xmlns:a16="http://schemas.microsoft.com/office/drawing/2014/main" id="{D877EEE3-513E-4F60-9944-F0CD26E2ABE0}"/>
              </a:ext>
            </a:extLst>
          </p:cNvPr>
          <p:cNvSpPr txBox="1"/>
          <p:nvPr/>
        </p:nvSpPr>
        <p:spPr>
          <a:xfrm>
            <a:off x="7963515"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87" name="TextBox 86">
            <a:extLst>
              <a:ext uri="{FF2B5EF4-FFF2-40B4-BE49-F238E27FC236}">
                <a16:creationId xmlns:a16="http://schemas.microsoft.com/office/drawing/2014/main" id="{7FCB903F-417C-42A1-9BEE-C92909FD5299}"/>
              </a:ext>
            </a:extLst>
          </p:cNvPr>
          <p:cNvSpPr txBox="1"/>
          <p:nvPr/>
        </p:nvSpPr>
        <p:spPr>
          <a:xfrm>
            <a:off x="8139066" y="422481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sp>
        <p:nvSpPr>
          <p:cNvPr id="88" name="TextBox 87">
            <a:extLst>
              <a:ext uri="{FF2B5EF4-FFF2-40B4-BE49-F238E27FC236}">
                <a16:creationId xmlns:a16="http://schemas.microsoft.com/office/drawing/2014/main" id="{F2196C46-A581-47B8-B4C7-DD90326EC5D8}"/>
              </a:ext>
            </a:extLst>
          </p:cNvPr>
          <p:cNvSpPr txBox="1"/>
          <p:nvPr/>
        </p:nvSpPr>
        <p:spPr>
          <a:xfrm>
            <a:off x="8989216"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cxnSp>
        <p:nvCxnSpPr>
          <p:cNvPr id="122" name="Straight Connector 121">
            <a:extLst>
              <a:ext uri="{FF2B5EF4-FFF2-40B4-BE49-F238E27FC236}">
                <a16:creationId xmlns:a16="http://schemas.microsoft.com/office/drawing/2014/main" id="{1D6107D7-C133-403F-A018-C0F2F1BDF8CB}"/>
              </a:ext>
            </a:extLst>
          </p:cNvPr>
          <p:cNvCxnSpPr>
            <a:cxnSpLocks/>
          </p:cNvCxnSpPr>
          <p:nvPr/>
        </p:nvCxnSpPr>
        <p:spPr>
          <a:xfrm flipV="1">
            <a:off x="8292986" y="414457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C2EF8EC-08A8-4DDC-9403-1F69ED9F97F5}"/>
              </a:ext>
            </a:extLst>
          </p:cNvPr>
          <p:cNvCxnSpPr>
            <a:cxnSpLocks/>
          </p:cNvCxnSpPr>
          <p:nvPr/>
        </p:nvCxnSpPr>
        <p:spPr>
          <a:xfrm flipV="1">
            <a:off x="10372594" y="414528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34A2932-2FE1-4E91-95B3-5BC5E7B37F9B}"/>
              </a:ext>
            </a:extLst>
          </p:cNvPr>
          <p:cNvCxnSpPr>
            <a:cxnSpLocks/>
          </p:cNvCxnSpPr>
          <p:nvPr/>
        </p:nvCxnSpPr>
        <p:spPr>
          <a:xfrm flipV="1">
            <a:off x="10553569" y="414477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8B51121-50F5-4BE8-9F41-A320CD794A5D}"/>
              </a:ext>
            </a:extLst>
          </p:cNvPr>
          <p:cNvSpPr txBox="1"/>
          <p:nvPr/>
        </p:nvSpPr>
        <p:spPr>
          <a:xfrm>
            <a:off x="10026884" y="422205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126" name="TextBox 125">
            <a:extLst>
              <a:ext uri="{FF2B5EF4-FFF2-40B4-BE49-F238E27FC236}">
                <a16:creationId xmlns:a16="http://schemas.microsoft.com/office/drawing/2014/main" id="{B658C984-F703-4744-98DD-47EBB97ACA9F}"/>
              </a:ext>
            </a:extLst>
          </p:cNvPr>
          <p:cNvSpPr txBox="1"/>
          <p:nvPr/>
        </p:nvSpPr>
        <p:spPr>
          <a:xfrm>
            <a:off x="10199141"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127" name="TextBox 126">
            <a:extLst>
              <a:ext uri="{FF2B5EF4-FFF2-40B4-BE49-F238E27FC236}">
                <a16:creationId xmlns:a16="http://schemas.microsoft.com/office/drawing/2014/main" id="{F46AA43F-1D02-437F-98B8-BE6C655A4A9E}"/>
              </a:ext>
            </a:extLst>
          </p:cNvPr>
          <p:cNvSpPr txBox="1"/>
          <p:nvPr/>
        </p:nvSpPr>
        <p:spPr>
          <a:xfrm>
            <a:off x="10383080"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128" name="TextBox 127">
            <a:extLst>
              <a:ext uri="{FF2B5EF4-FFF2-40B4-BE49-F238E27FC236}">
                <a16:creationId xmlns:a16="http://schemas.microsoft.com/office/drawing/2014/main" id="{B2B615A4-C0FF-42D0-8A00-4BE59BB74304}"/>
              </a:ext>
            </a:extLst>
          </p:cNvPr>
          <p:cNvSpPr txBox="1"/>
          <p:nvPr/>
        </p:nvSpPr>
        <p:spPr>
          <a:xfrm>
            <a:off x="10558631" y="422481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cxnSp>
        <p:nvCxnSpPr>
          <p:cNvPr id="129" name="Straight Connector 128">
            <a:extLst>
              <a:ext uri="{FF2B5EF4-FFF2-40B4-BE49-F238E27FC236}">
                <a16:creationId xmlns:a16="http://schemas.microsoft.com/office/drawing/2014/main" id="{CBD0BC27-3351-428A-80B4-43A6DFF4CB45}"/>
              </a:ext>
            </a:extLst>
          </p:cNvPr>
          <p:cNvCxnSpPr>
            <a:cxnSpLocks/>
          </p:cNvCxnSpPr>
          <p:nvPr/>
        </p:nvCxnSpPr>
        <p:spPr>
          <a:xfrm flipV="1">
            <a:off x="10712551" y="414457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73EA92F-C0EE-4DC6-9AE7-1D2A76DA7982}"/>
              </a:ext>
            </a:extLst>
          </p:cNvPr>
          <p:cNvSpPr txBox="1"/>
          <p:nvPr/>
        </p:nvSpPr>
        <p:spPr>
          <a:xfrm>
            <a:off x="11418121" y="4222436"/>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sp>
        <p:nvSpPr>
          <p:cNvPr id="134" name="Rectangle 133">
            <a:extLst>
              <a:ext uri="{FF2B5EF4-FFF2-40B4-BE49-F238E27FC236}">
                <a16:creationId xmlns:a16="http://schemas.microsoft.com/office/drawing/2014/main" id="{D867AA21-75B2-46E0-8483-F11696A23D09}"/>
              </a:ext>
            </a:extLst>
          </p:cNvPr>
          <p:cNvSpPr/>
          <p:nvPr/>
        </p:nvSpPr>
        <p:spPr>
          <a:xfrm>
            <a:off x="8365993" y="516823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135" name="Straight Connector 134">
            <a:extLst>
              <a:ext uri="{FF2B5EF4-FFF2-40B4-BE49-F238E27FC236}">
                <a16:creationId xmlns:a16="http://schemas.microsoft.com/office/drawing/2014/main" id="{91520F52-1429-43BD-BA78-66E9619B80E5}"/>
              </a:ext>
            </a:extLst>
          </p:cNvPr>
          <p:cNvCxnSpPr>
            <a:cxnSpLocks/>
            <a:stCxn id="134" idx="0"/>
          </p:cNvCxnSpPr>
          <p:nvPr/>
        </p:nvCxnSpPr>
        <p:spPr>
          <a:xfrm flipV="1">
            <a:off x="8494760" y="477232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50E5888-4258-4AC6-9BFC-64E95BEAA168}"/>
              </a:ext>
            </a:extLst>
          </p:cNvPr>
          <p:cNvSpPr/>
          <p:nvPr/>
        </p:nvSpPr>
        <p:spPr>
          <a:xfrm>
            <a:off x="10740885" y="5175145"/>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8C84A8EE-E1F6-4604-A3A8-06B26E0DB85D}"/>
              </a:ext>
            </a:extLst>
          </p:cNvPr>
          <p:cNvCxnSpPr>
            <a:cxnSpLocks/>
            <a:stCxn id="136" idx="0"/>
          </p:cNvCxnSpPr>
          <p:nvPr/>
        </p:nvCxnSpPr>
        <p:spPr>
          <a:xfrm flipV="1">
            <a:off x="10869651" y="4779243"/>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E85CA62-F275-489A-A191-F0A36688A8BA}"/>
              </a:ext>
            </a:extLst>
          </p:cNvPr>
          <p:cNvSpPr txBox="1"/>
          <p:nvPr/>
        </p:nvSpPr>
        <p:spPr>
          <a:xfrm>
            <a:off x="10273876" y="5164189"/>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07" name="TextBox 106">
            <a:extLst>
              <a:ext uri="{FF2B5EF4-FFF2-40B4-BE49-F238E27FC236}">
                <a16:creationId xmlns:a16="http://schemas.microsoft.com/office/drawing/2014/main" id="{EDD7895A-E839-482E-8CED-4ED92454EB78}"/>
              </a:ext>
            </a:extLst>
          </p:cNvPr>
          <p:cNvSpPr txBox="1"/>
          <p:nvPr/>
        </p:nvSpPr>
        <p:spPr>
          <a:xfrm>
            <a:off x="10634108" y="516927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13" name="TextBox 112">
            <a:extLst>
              <a:ext uri="{FF2B5EF4-FFF2-40B4-BE49-F238E27FC236}">
                <a16:creationId xmlns:a16="http://schemas.microsoft.com/office/drawing/2014/main" id="{266AA494-7133-4ACB-9322-7A32DED5C911}"/>
              </a:ext>
            </a:extLst>
          </p:cNvPr>
          <p:cNvSpPr txBox="1"/>
          <p:nvPr/>
        </p:nvSpPr>
        <p:spPr>
          <a:xfrm>
            <a:off x="8121040" y="33356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15" name="TextBox 114">
            <a:extLst>
              <a:ext uri="{FF2B5EF4-FFF2-40B4-BE49-F238E27FC236}">
                <a16:creationId xmlns:a16="http://schemas.microsoft.com/office/drawing/2014/main" id="{D60BBECA-1C8B-4885-86C9-08CC8A64DB85}"/>
              </a:ext>
            </a:extLst>
          </p:cNvPr>
          <p:cNvSpPr txBox="1"/>
          <p:nvPr/>
        </p:nvSpPr>
        <p:spPr>
          <a:xfrm>
            <a:off x="7679338" y="3339384"/>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17" name="TextBox 116">
            <a:extLst>
              <a:ext uri="{FF2B5EF4-FFF2-40B4-BE49-F238E27FC236}">
                <a16:creationId xmlns:a16="http://schemas.microsoft.com/office/drawing/2014/main" id="{15AE4AE6-FA61-442C-88BB-EBFC931D9599}"/>
              </a:ext>
            </a:extLst>
          </p:cNvPr>
          <p:cNvSpPr txBox="1"/>
          <p:nvPr/>
        </p:nvSpPr>
        <p:spPr>
          <a:xfrm>
            <a:off x="9063143" y="33356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a:t>
            </a:r>
          </a:p>
        </p:txBody>
      </p:sp>
      <p:sp>
        <p:nvSpPr>
          <p:cNvPr id="119" name="TextBox 118">
            <a:extLst>
              <a:ext uri="{FF2B5EF4-FFF2-40B4-BE49-F238E27FC236}">
                <a16:creationId xmlns:a16="http://schemas.microsoft.com/office/drawing/2014/main" id="{4F0A407F-EE09-4B30-9F05-0198C0E72EC0}"/>
              </a:ext>
            </a:extLst>
          </p:cNvPr>
          <p:cNvSpPr txBox="1"/>
          <p:nvPr/>
        </p:nvSpPr>
        <p:spPr>
          <a:xfrm>
            <a:off x="8599738" y="3332185"/>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21" name="Rectangle 120">
            <a:extLst>
              <a:ext uri="{FF2B5EF4-FFF2-40B4-BE49-F238E27FC236}">
                <a16:creationId xmlns:a16="http://schemas.microsoft.com/office/drawing/2014/main" id="{FEE3EF03-10E0-47A8-95B5-38190160629D}"/>
              </a:ext>
            </a:extLst>
          </p:cNvPr>
          <p:cNvSpPr/>
          <p:nvPr/>
        </p:nvSpPr>
        <p:spPr>
          <a:xfrm>
            <a:off x="7661942" y="5161869"/>
            <a:ext cx="257532" cy="257532"/>
          </a:xfrm>
          <a:prstGeom prst="rect">
            <a:avLst/>
          </a:prstGeom>
          <a:pattFill prst="openDmnd">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1B7995AF-F390-446C-81D9-461A1DDF0115}"/>
              </a:ext>
            </a:extLst>
          </p:cNvPr>
          <p:cNvSpPr/>
          <p:nvPr/>
        </p:nvSpPr>
        <p:spPr>
          <a:xfrm>
            <a:off x="8013646" y="5161869"/>
            <a:ext cx="257532" cy="257532"/>
          </a:xfrm>
          <a:prstGeom prst="rect">
            <a:avLst/>
          </a:prstGeom>
          <a:pattFill prst="openDmnd">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6D357F4E-24CC-4391-8921-7B8B199F99C0}"/>
              </a:ext>
            </a:extLst>
          </p:cNvPr>
          <p:cNvSpPr/>
          <p:nvPr/>
        </p:nvSpPr>
        <p:spPr>
          <a:xfrm>
            <a:off x="9034868" y="5161869"/>
            <a:ext cx="257532" cy="257532"/>
          </a:xfrm>
          <a:prstGeom prst="rect">
            <a:avLst/>
          </a:prstGeom>
          <a:pattFill prst="openDmnd">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D9053B86-ECC9-4B05-8E18-E0DDE4E001C5}"/>
              </a:ext>
            </a:extLst>
          </p:cNvPr>
          <p:cNvSpPr/>
          <p:nvPr/>
        </p:nvSpPr>
        <p:spPr>
          <a:xfrm>
            <a:off x="10030923" y="5166290"/>
            <a:ext cx="257532" cy="257532"/>
          </a:xfrm>
          <a:prstGeom prst="rect">
            <a:avLst/>
          </a:prstGeom>
          <a:pattFill prst="dkDnDiag">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1" name="Rectangle 140">
            <a:extLst>
              <a:ext uri="{FF2B5EF4-FFF2-40B4-BE49-F238E27FC236}">
                <a16:creationId xmlns:a16="http://schemas.microsoft.com/office/drawing/2014/main" id="{C17C3B4F-9399-4E9E-81F1-BE1BCC8B0495}"/>
              </a:ext>
            </a:extLst>
          </p:cNvPr>
          <p:cNvSpPr/>
          <p:nvPr/>
        </p:nvSpPr>
        <p:spPr>
          <a:xfrm>
            <a:off x="10387542" y="5166290"/>
            <a:ext cx="257532" cy="257532"/>
          </a:xfrm>
          <a:prstGeom prst="rect">
            <a:avLst/>
          </a:prstGeom>
          <a:pattFill prst="dkDnDiag">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1C957351-D3FD-4FD3-A972-D6A3D12E8E64}"/>
              </a:ext>
            </a:extLst>
          </p:cNvPr>
          <p:cNvSpPr/>
          <p:nvPr/>
        </p:nvSpPr>
        <p:spPr>
          <a:xfrm>
            <a:off x="11447967" y="5166290"/>
            <a:ext cx="257532" cy="257532"/>
          </a:xfrm>
          <a:prstGeom prst="rect">
            <a:avLst/>
          </a:prstGeom>
          <a:pattFill prst="dkDnDiag">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4706B4F-9CBF-43EF-A7F9-8ACC6CF59234}"/>
              </a:ext>
            </a:extLst>
          </p:cNvPr>
          <p:cNvSpPr txBox="1"/>
          <p:nvPr/>
        </p:nvSpPr>
        <p:spPr>
          <a:xfrm>
            <a:off x="11498844" y="490763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147" name="TextBox 146">
            <a:extLst>
              <a:ext uri="{FF2B5EF4-FFF2-40B4-BE49-F238E27FC236}">
                <a16:creationId xmlns:a16="http://schemas.microsoft.com/office/drawing/2014/main" id="{E9D885A0-10B0-406D-AD08-C0C5CCCE1B9F}"/>
              </a:ext>
            </a:extLst>
          </p:cNvPr>
          <p:cNvSpPr txBox="1"/>
          <p:nvPr/>
        </p:nvSpPr>
        <p:spPr>
          <a:xfrm>
            <a:off x="10076801" y="490763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149" name="Rectangle 148">
            <a:extLst>
              <a:ext uri="{FF2B5EF4-FFF2-40B4-BE49-F238E27FC236}">
                <a16:creationId xmlns:a16="http://schemas.microsoft.com/office/drawing/2014/main" id="{A2DA996D-8EA5-4AF7-BC12-86BEB53A3601}"/>
              </a:ext>
            </a:extLst>
          </p:cNvPr>
          <p:cNvSpPr/>
          <p:nvPr/>
        </p:nvSpPr>
        <p:spPr>
          <a:xfrm>
            <a:off x="8365993" y="5164138"/>
            <a:ext cx="257532" cy="257532"/>
          </a:xfrm>
          <a:prstGeom prst="rect">
            <a:avLst/>
          </a:prstGeom>
          <a:pattFill prst="openDmnd">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3B48EE4C-4BC4-4BC9-A092-613925C6B6E7}"/>
              </a:ext>
            </a:extLst>
          </p:cNvPr>
          <p:cNvSpPr/>
          <p:nvPr/>
        </p:nvSpPr>
        <p:spPr>
          <a:xfrm>
            <a:off x="10740885" y="5171052"/>
            <a:ext cx="257532" cy="257532"/>
          </a:xfrm>
          <a:prstGeom prst="rect">
            <a:avLst/>
          </a:prstGeom>
          <a:pattFill prst="dkDnDiag">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46FA6B67-AEB4-4B69-9299-7336C525C194}"/>
              </a:ext>
            </a:extLst>
          </p:cNvPr>
          <p:cNvSpPr txBox="1"/>
          <p:nvPr/>
        </p:nvSpPr>
        <p:spPr>
          <a:xfrm>
            <a:off x="10425249" y="490665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77" name="TextBox 176">
            <a:extLst>
              <a:ext uri="{FF2B5EF4-FFF2-40B4-BE49-F238E27FC236}">
                <a16:creationId xmlns:a16="http://schemas.microsoft.com/office/drawing/2014/main" id="{617C7D3A-F86F-41F4-8809-3F4579EF53A8}"/>
              </a:ext>
            </a:extLst>
          </p:cNvPr>
          <p:cNvSpPr txBox="1"/>
          <p:nvPr/>
        </p:nvSpPr>
        <p:spPr>
          <a:xfrm>
            <a:off x="10785481" y="491174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79" name="TextBox 178">
            <a:extLst>
              <a:ext uri="{FF2B5EF4-FFF2-40B4-BE49-F238E27FC236}">
                <a16:creationId xmlns:a16="http://schemas.microsoft.com/office/drawing/2014/main" id="{C972017B-6A55-4A91-A453-A66E2CE9CC66}"/>
              </a:ext>
            </a:extLst>
          </p:cNvPr>
          <p:cNvSpPr txBox="1"/>
          <p:nvPr/>
        </p:nvSpPr>
        <p:spPr>
          <a:xfrm>
            <a:off x="9045763" y="490326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a:t>
            </a:r>
          </a:p>
        </p:txBody>
      </p:sp>
      <p:sp>
        <p:nvSpPr>
          <p:cNvPr id="181" name="TextBox 180">
            <a:extLst>
              <a:ext uri="{FF2B5EF4-FFF2-40B4-BE49-F238E27FC236}">
                <a16:creationId xmlns:a16="http://schemas.microsoft.com/office/drawing/2014/main" id="{D9DDC868-E95A-4057-9E01-B0A8361B87C9}"/>
              </a:ext>
            </a:extLst>
          </p:cNvPr>
          <p:cNvSpPr txBox="1"/>
          <p:nvPr/>
        </p:nvSpPr>
        <p:spPr>
          <a:xfrm>
            <a:off x="7671350" y="490326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83" name="TextBox 182">
            <a:extLst>
              <a:ext uri="{FF2B5EF4-FFF2-40B4-BE49-F238E27FC236}">
                <a16:creationId xmlns:a16="http://schemas.microsoft.com/office/drawing/2014/main" id="{0AA4BD02-9FDE-46AE-8A00-A165923F1221}"/>
              </a:ext>
            </a:extLst>
          </p:cNvPr>
          <p:cNvSpPr txBox="1"/>
          <p:nvPr/>
        </p:nvSpPr>
        <p:spPr>
          <a:xfrm>
            <a:off x="8019798" y="4902291"/>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85" name="TextBox 184">
            <a:extLst>
              <a:ext uri="{FF2B5EF4-FFF2-40B4-BE49-F238E27FC236}">
                <a16:creationId xmlns:a16="http://schemas.microsoft.com/office/drawing/2014/main" id="{E5A20032-158B-4DE3-A789-442D8922F2F8}"/>
              </a:ext>
            </a:extLst>
          </p:cNvPr>
          <p:cNvSpPr txBox="1"/>
          <p:nvPr/>
        </p:nvSpPr>
        <p:spPr>
          <a:xfrm>
            <a:off x="8380030" y="490737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52" name="Rectangle: Rounded Corners 151">
            <a:extLst>
              <a:ext uri="{FF2B5EF4-FFF2-40B4-BE49-F238E27FC236}">
                <a16:creationId xmlns:a16="http://schemas.microsoft.com/office/drawing/2014/main" id="{6BF2F413-5EAA-44B3-8513-7D010D1E84CE}"/>
              </a:ext>
            </a:extLst>
          </p:cNvPr>
          <p:cNvSpPr/>
          <p:nvPr/>
        </p:nvSpPr>
        <p:spPr>
          <a:xfrm>
            <a:off x="2411820" y="5666128"/>
            <a:ext cx="7368360" cy="82750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a:t>
            </a:r>
            <a:r>
              <a:rPr lang="en-US" sz="2800" b="1" dirty="0">
                <a:solidFill>
                  <a:schemeClr val="bg1"/>
                </a:solidFill>
              </a:rPr>
              <a:t>+C</a:t>
            </a:r>
            <a:r>
              <a:rPr lang="en-US" sz="2800" b="1" baseline="-25000" dirty="0">
                <a:solidFill>
                  <a:schemeClr val="bg1"/>
                </a:solidFill>
              </a:rPr>
              <a:t>10 </a:t>
            </a:r>
            <a:r>
              <a:rPr lang="en-US" sz="2800" b="1" dirty="0">
                <a:solidFill>
                  <a:schemeClr val="bg1"/>
                </a:solidFill>
              </a:rPr>
              <a:t>= Choose 10 Clusters</a:t>
            </a:r>
          </a:p>
          <a:p>
            <a:pPr algn="ctr"/>
            <a:r>
              <a:rPr lang="en-US" sz="2000" b="1" dirty="0">
                <a:solidFill>
                  <a:srgbClr val="00B050"/>
                </a:solidFill>
              </a:rPr>
              <a:t>IPC Boost + Replication Reduction + Reduced Area/Power</a:t>
            </a:r>
            <a:r>
              <a:rPr lang="en-US" sz="2000" b="1" dirty="0">
                <a:solidFill>
                  <a:schemeClr val="bg1"/>
                </a:solidFill>
              </a:rPr>
              <a:t>  </a:t>
            </a:r>
          </a:p>
        </p:txBody>
      </p:sp>
    </p:spTree>
    <p:extLst>
      <p:ext uri="{BB962C8B-B14F-4D97-AF65-F5344CB8AC3E}">
        <p14:creationId xmlns:p14="http://schemas.microsoft.com/office/powerpoint/2010/main" val="2013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86"/>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8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9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9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93"/>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4"/>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9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96"/>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7"/>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
                                            <p:txEl>
                                              <p:pRg st="1" end="1"/>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9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5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9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2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2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8"/>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0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72"/>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7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5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0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07"/>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6"/>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7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76"/>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7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0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29"/>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30"/>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72"/>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74"/>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75"/>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78"/>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50"/>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51"/>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134"/>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36"/>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06"/>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07"/>
                                        </p:tgtEl>
                                        <p:attrNameLst>
                                          <p:attrName>style.visibility</p:attrName>
                                        </p:attrNameLst>
                                      </p:cBhvr>
                                      <p:to>
                                        <p:strVal val="hidden"/>
                                      </p:to>
                                    </p:set>
                                  </p:childTnLst>
                                </p:cTn>
                              </p:par>
                              <p:par>
                                <p:cTn id="303" presetID="1" presetClass="entr" presetSubtype="0" fill="hold" grpId="0" nodeType="withEffect">
                                  <p:stCondLst>
                                    <p:cond delay="0"/>
                                  </p:stCondLst>
                                  <p:childTnLst>
                                    <p:set>
                                      <p:cBhvr>
                                        <p:cTn id="304" dur="1" fill="hold">
                                          <p:stCondLst>
                                            <p:cond delay="0"/>
                                          </p:stCondLst>
                                        </p:cTn>
                                        <p:tgtEl>
                                          <p:spTgt spid="121"/>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3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33"/>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39"/>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41"/>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4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4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51"/>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4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5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9"/>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81"/>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83"/>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85"/>
                                        </p:tgtEl>
                                        <p:attrNameLst>
                                          <p:attrName>style.visibility</p:attrName>
                                        </p:attrNameLst>
                                      </p:cBhvr>
                                      <p:to>
                                        <p:strVal val="visible"/>
                                      </p:to>
                                    </p:set>
                                  </p:childTnLst>
                                </p:cTn>
                              </p:par>
                              <p:par>
                                <p:cTn id="335" presetID="7" presetClass="emph" presetSubtype="2" fill="hold" nodeType="withEffect">
                                  <p:stCondLst>
                                    <p:cond delay="0"/>
                                  </p:stCondLst>
                                  <p:childTnLst>
                                    <p:animClr clrSpc="rgb" dir="cw">
                                      <p:cBhvr>
                                        <p:cTn id="336" dur="500" fill="hold"/>
                                        <p:tgtEl>
                                          <p:spTgt spid="34"/>
                                        </p:tgtEl>
                                        <p:attrNameLst>
                                          <p:attrName>stroke.color</p:attrName>
                                        </p:attrNameLst>
                                      </p:cBhvr>
                                      <p:to>
                                        <a:srgbClr val="00B0F0"/>
                                      </p:to>
                                    </p:animClr>
                                    <p:set>
                                      <p:cBhvr>
                                        <p:cTn id="337" dur="500" fill="hold"/>
                                        <p:tgtEl>
                                          <p:spTgt spid="34"/>
                                        </p:tgtEl>
                                        <p:attrNameLst>
                                          <p:attrName>stroke.on</p:attrName>
                                        </p:attrNameLst>
                                      </p:cBhvr>
                                      <p:to>
                                        <p:strVal val="true"/>
                                      </p:to>
                                    </p:set>
                                  </p:childTnLst>
                                </p:cTn>
                              </p:par>
                              <p:par>
                                <p:cTn id="338" presetID="7" presetClass="emph" presetSubtype="2" fill="hold" nodeType="withEffect">
                                  <p:stCondLst>
                                    <p:cond delay="0"/>
                                  </p:stCondLst>
                                  <p:childTnLst>
                                    <p:animClr clrSpc="rgb" dir="cw">
                                      <p:cBhvr>
                                        <p:cTn id="339" dur="500" fill="hold"/>
                                        <p:tgtEl>
                                          <p:spTgt spid="99"/>
                                        </p:tgtEl>
                                        <p:attrNameLst>
                                          <p:attrName>stroke.color</p:attrName>
                                        </p:attrNameLst>
                                      </p:cBhvr>
                                      <p:to>
                                        <a:srgbClr val="00B0F0"/>
                                      </p:to>
                                    </p:animClr>
                                    <p:set>
                                      <p:cBhvr>
                                        <p:cTn id="340" dur="500" fill="hold"/>
                                        <p:tgtEl>
                                          <p:spTgt spid="99"/>
                                        </p:tgtEl>
                                        <p:attrNameLst>
                                          <p:attrName>stroke.on</p:attrName>
                                        </p:attrNameLst>
                                      </p:cBhvr>
                                      <p:to>
                                        <p:strVal val="true"/>
                                      </p:to>
                                    </p:set>
                                  </p:childTnLst>
                                </p:cTn>
                              </p:par>
                              <p:par>
                                <p:cTn id="341" presetID="7" presetClass="emph" presetSubtype="2" fill="hold" nodeType="withEffect">
                                  <p:stCondLst>
                                    <p:cond delay="0"/>
                                  </p:stCondLst>
                                  <p:childTnLst>
                                    <p:animClr clrSpc="rgb" dir="cw">
                                      <p:cBhvr>
                                        <p:cTn id="342" dur="500" fill="hold"/>
                                        <p:tgtEl>
                                          <p:spTgt spid="98"/>
                                        </p:tgtEl>
                                        <p:attrNameLst>
                                          <p:attrName>stroke.color</p:attrName>
                                        </p:attrNameLst>
                                      </p:cBhvr>
                                      <p:to>
                                        <a:srgbClr val="00B0F0"/>
                                      </p:to>
                                    </p:animClr>
                                    <p:set>
                                      <p:cBhvr>
                                        <p:cTn id="343" dur="500" fill="hold"/>
                                        <p:tgtEl>
                                          <p:spTgt spid="98"/>
                                        </p:tgtEl>
                                        <p:attrNameLst>
                                          <p:attrName>stroke.on</p:attrName>
                                        </p:attrNameLst>
                                      </p:cBhvr>
                                      <p:to>
                                        <p:strVal val="true"/>
                                      </p:to>
                                    </p:set>
                                  </p:childTnLst>
                                </p:cTn>
                              </p:par>
                              <p:par>
                                <p:cTn id="344" presetID="7" presetClass="emph" presetSubtype="2" fill="hold" nodeType="withEffect">
                                  <p:stCondLst>
                                    <p:cond delay="0"/>
                                  </p:stCondLst>
                                  <p:childTnLst>
                                    <p:animClr clrSpc="rgb" dir="cw">
                                      <p:cBhvr>
                                        <p:cTn id="345" dur="500" fill="hold"/>
                                        <p:tgtEl>
                                          <p:spTgt spid="100"/>
                                        </p:tgtEl>
                                        <p:attrNameLst>
                                          <p:attrName>stroke.color</p:attrName>
                                        </p:attrNameLst>
                                      </p:cBhvr>
                                      <p:to>
                                        <a:srgbClr val="00B0F0"/>
                                      </p:to>
                                    </p:animClr>
                                    <p:set>
                                      <p:cBhvr>
                                        <p:cTn id="346" dur="500" fill="hold"/>
                                        <p:tgtEl>
                                          <p:spTgt spid="100"/>
                                        </p:tgtEl>
                                        <p:attrNameLst>
                                          <p:attrName>stroke.on</p:attrName>
                                        </p:attrNameLst>
                                      </p:cBhvr>
                                      <p:to>
                                        <p:strVal val="true"/>
                                      </p:to>
                                    </p:set>
                                  </p:childTnLst>
                                </p:cTn>
                              </p:par>
                              <p:par>
                                <p:cTn id="347" presetID="7" presetClass="emph" presetSubtype="2" fill="hold" nodeType="withEffect">
                                  <p:stCondLst>
                                    <p:cond delay="0"/>
                                  </p:stCondLst>
                                  <p:childTnLst>
                                    <p:animClr clrSpc="rgb" dir="cw">
                                      <p:cBhvr>
                                        <p:cTn id="348" dur="500" fill="hold"/>
                                        <p:tgtEl>
                                          <p:spTgt spid="110"/>
                                        </p:tgtEl>
                                        <p:attrNameLst>
                                          <p:attrName>stroke.color</p:attrName>
                                        </p:attrNameLst>
                                      </p:cBhvr>
                                      <p:to>
                                        <a:srgbClr val="00B0F0"/>
                                      </p:to>
                                    </p:animClr>
                                    <p:set>
                                      <p:cBhvr>
                                        <p:cTn id="349" dur="500" fill="hold"/>
                                        <p:tgtEl>
                                          <p:spTgt spid="110"/>
                                        </p:tgtEl>
                                        <p:attrNameLst>
                                          <p:attrName>stroke.on</p:attrName>
                                        </p:attrNameLst>
                                      </p:cBhvr>
                                      <p:to>
                                        <p:strVal val="true"/>
                                      </p:to>
                                    </p:set>
                                  </p:childTnLst>
                                </p:cTn>
                              </p:par>
                              <p:par>
                                <p:cTn id="350" presetID="7" presetClass="emph" presetSubtype="2" fill="hold" nodeType="withEffect">
                                  <p:stCondLst>
                                    <p:cond delay="0"/>
                                  </p:stCondLst>
                                  <p:childTnLst>
                                    <p:animClr clrSpc="rgb" dir="cw">
                                      <p:cBhvr>
                                        <p:cTn id="351" dur="500" fill="hold"/>
                                        <p:tgtEl>
                                          <p:spTgt spid="111"/>
                                        </p:tgtEl>
                                        <p:attrNameLst>
                                          <p:attrName>stroke.color</p:attrName>
                                        </p:attrNameLst>
                                      </p:cBhvr>
                                      <p:to>
                                        <a:srgbClr val="00B0F0"/>
                                      </p:to>
                                    </p:animClr>
                                    <p:set>
                                      <p:cBhvr>
                                        <p:cTn id="352" dur="500" fill="hold"/>
                                        <p:tgtEl>
                                          <p:spTgt spid="111"/>
                                        </p:tgtEl>
                                        <p:attrNameLst>
                                          <p:attrName>stroke.on</p:attrName>
                                        </p:attrNameLst>
                                      </p:cBhvr>
                                      <p:to>
                                        <p:strVal val="true"/>
                                      </p:to>
                                    </p:set>
                                  </p:childTnLst>
                                </p:cTn>
                              </p:par>
                              <p:par>
                                <p:cTn id="353" presetID="7" presetClass="emph" presetSubtype="2" fill="hold" nodeType="withEffect">
                                  <p:stCondLst>
                                    <p:cond delay="0"/>
                                  </p:stCondLst>
                                  <p:childTnLst>
                                    <p:animClr clrSpc="rgb" dir="cw">
                                      <p:cBhvr>
                                        <p:cTn id="354" dur="500" fill="hold"/>
                                        <p:tgtEl>
                                          <p:spTgt spid="122"/>
                                        </p:tgtEl>
                                        <p:attrNameLst>
                                          <p:attrName>stroke.color</p:attrName>
                                        </p:attrNameLst>
                                      </p:cBhvr>
                                      <p:to>
                                        <a:srgbClr val="00B0F0"/>
                                      </p:to>
                                    </p:animClr>
                                    <p:set>
                                      <p:cBhvr>
                                        <p:cTn id="355" dur="500" fill="hold"/>
                                        <p:tgtEl>
                                          <p:spTgt spid="122"/>
                                        </p:tgtEl>
                                        <p:attrNameLst>
                                          <p:attrName>stroke.on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0"/>
                                          </p:stCondLst>
                                        </p:cTn>
                                        <p:tgtEl>
                                          <p:spTgt spid="82"/>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186" grpId="1"/>
      <p:bldP spid="187" grpId="0"/>
      <p:bldP spid="187" grpId="1"/>
      <p:bldP spid="188" grpId="0"/>
      <p:bldP spid="188" grpId="1"/>
      <p:bldP spid="189" grpId="0"/>
      <p:bldP spid="189" grpId="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P spid="109" grpId="0" animBg="1"/>
      <p:bldP spid="108" grpId="0" animBg="1"/>
      <p:bldP spid="70" grpId="0"/>
      <p:bldP spid="71" grpId="0"/>
      <p:bldP spid="160" grpId="0"/>
      <p:bldP spid="92" grpId="0"/>
      <p:bldP spid="56" grpId="0" animBg="1"/>
      <p:bldP spid="64" grpId="0" animBg="1"/>
      <p:bldP spid="157" grpId="0" animBg="1"/>
      <p:bldP spid="89" grpId="0" animBg="1"/>
      <p:bldP spid="25" grpId="0" animBg="1"/>
      <p:bldP spid="26" grpId="0" animBg="1"/>
      <p:bldP spid="27" grpId="0" animBg="1"/>
      <p:bldP spid="28" grpId="0"/>
      <p:bldP spid="29" grpId="0" animBg="1"/>
      <p:bldP spid="29" grpId="1" animBg="1"/>
      <p:bldP spid="30" grpId="0" animBg="1"/>
      <p:bldP spid="30" grpId="1" animBg="1"/>
      <p:bldP spid="31" grpId="0" animBg="1"/>
      <p:bldP spid="37" grpId="0" animBg="1"/>
      <p:bldP spid="38" grpId="0" animBg="1"/>
      <p:bldP spid="41" grpId="0" animBg="1"/>
      <p:bldP spid="42" grpId="0" animBg="1"/>
      <p:bldP spid="48" grpId="0" animBg="1"/>
      <p:bldP spid="49" grpId="0" animBg="1"/>
      <p:bldP spid="54" grpId="0" animBg="1"/>
      <p:bldP spid="55" grpId="0" animBg="1"/>
      <p:bldP spid="60" grpId="0" animBg="1"/>
      <p:bldP spid="63" grpId="0" animBg="1"/>
      <p:bldP spid="72" grpId="0" animBg="1"/>
      <p:bldP spid="72" grpId="1" animBg="1"/>
      <p:bldP spid="74" grpId="0" animBg="1"/>
      <p:bldP spid="74" grpId="1" animBg="1"/>
      <p:bldP spid="75" grpId="0" animBg="1"/>
      <p:bldP spid="75" grpId="1" animBg="1"/>
      <p:bldP spid="78" grpId="0" animBg="1"/>
      <p:bldP spid="78" grpId="1" animBg="1"/>
      <p:bldP spid="50" grpId="0"/>
      <p:bldP spid="50" grpId="1"/>
      <p:bldP spid="51" grpId="0"/>
      <p:bldP spid="51" grpId="1"/>
      <p:bldP spid="82" grpId="0"/>
      <p:bldP spid="154" grpId="0" animBg="1"/>
      <p:bldP spid="161" grpId="0" animBg="1"/>
      <p:bldP spid="162" grpId="0" animBg="1"/>
      <p:bldP spid="6" grpId="0"/>
      <p:bldP spid="80" grpId="0" animBg="1"/>
      <p:bldP spid="81" grpId="0"/>
      <p:bldP spid="83" grpId="0" animBg="1"/>
      <p:bldP spid="93" grpId="0" animBg="1"/>
      <p:bldP spid="94" grpId="0" animBg="1"/>
      <p:bldP spid="95" grpId="0" animBg="1"/>
      <p:bldP spid="52" grpId="0"/>
      <p:bldP spid="165" grpId="0"/>
      <p:bldP spid="166" grpId="0"/>
      <p:bldP spid="7" grpId="0" animBg="1"/>
      <p:bldP spid="65" grpId="0"/>
      <p:bldP spid="68" grpId="0"/>
      <p:bldP spid="86" grpId="0"/>
      <p:bldP spid="87" grpId="0"/>
      <p:bldP spid="88" grpId="0"/>
      <p:bldP spid="125" grpId="0"/>
      <p:bldP spid="126" grpId="0"/>
      <p:bldP spid="127" grpId="0"/>
      <p:bldP spid="128" grpId="0"/>
      <p:bldP spid="104" grpId="0"/>
      <p:bldP spid="134" grpId="0" animBg="1"/>
      <p:bldP spid="134" grpId="1" animBg="1"/>
      <p:bldP spid="136" grpId="0" animBg="1"/>
      <p:bldP spid="136" grpId="1" animBg="1"/>
      <p:bldP spid="106" grpId="0"/>
      <p:bldP spid="106" grpId="1"/>
      <p:bldP spid="107" grpId="0"/>
      <p:bldP spid="107" grpId="1"/>
      <p:bldP spid="113" grpId="0"/>
      <p:bldP spid="115" grpId="0"/>
      <p:bldP spid="117" grpId="0"/>
      <p:bldP spid="119" grpId="0"/>
      <p:bldP spid="121" grpId="0" animBg="1"/>
      <p:bldP spid="131" grpId="0" animBg="1"/>
      <p:bldP spid="133" grpId="0" animBg="1"/>
      <p:bldP spid="139" grpId="0" animBg="1"/>
      <p:bldP spid="141" grpId="0" animBg="1"/>
      <p:bldP spid="143" grpId="0" animBg="1"/>
      <p:bldP spid="145" grpId="0"/>
      <p:bldP spid="147" grpId="0"/>
      <p:bldP spid="149" grpId="0" animBg="1"/>
      <p:bldP spid="151" grpId="0" animBg="1"/>
      <p:bldP spid="153" grpId="0"/>
      <p:bldP spid="177" grpId="0"/>
      <p:bldP spid="179" grpId="0"/>
      <p:bldP spid="181" grpId="0"/>
      <p:bldP spid="183" grpId="0"/>
      <p:bldP spid="185" grpId="0"/>
      <p:bldP spid="1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EE6-D6FF-4C2C-929F-84A91E85CA99}"/>
              </a:ext>
            </a:extLst>
          </p:cNvPr>
          <p:cNvSpPr>
            <a:spLocks noGrp="1"/>
          </p:cNvSpPr>
          <p:nvPr>
            <p:ph type="title"/>
          </p:nvPr>
        </p:nvSpPr>
        <p:spPr/>
        <p:txBody>
          <a:bodyPr>
            <a:noAutofit/>
          </a:bodyPr>
          <a:lstStyle/>
          <a:p>
            <a:r>
              <a:rPr lang="en-US" dirty="0"/>
              <a:t>Frequency-boost Optimization </a:t>
            </a:r>
          </a:p>
        </p:txBody>
      </p:sp>
      <p:sp>
        <p:nvSpPr>
          <p:cNvPr id="3" name="Content Placeholder 2">
            <a:extLst>
              <a:ext uri="{FF2B5EF4-FFF2-40B4-BE49-F238E27FC236}">
                <a16:creationId xmlns:a16="http://schemas.microsoft.com/office/drawing/2014/main" id="{C231C78C-20A9-4B84-B191-CD19041E1B01}"/>
              </a:ext>
            </a:extLst>
          </p:cNvPr>
          <p:cNvSpPr>
            <a:spLocks noGrp="1"/>
          </p:cNvSpPr>
          <p:nvPr>
            <p:ph idx="1"/>
          </p:nvPr>
        </p:nvSpPr>
        <p:spPr>
          <a:xfrm>
            <a:off x="609600" y="4343399"/>
            <a:ext cx="10972800" cy="2012951"/>
          </a:xfrm>
        </p:spPr>
        <p:txBody>
          <a:bodyPr>
            <a:normAutofit/>
          </a:bodyPr>
          <a:lstStyle/>
          <a:p>
            <a:r>
              <a:rPr lang="en-US" sz="2800" dirty="0"/>
              <a:t>Smaller Crossbars = Higher Operating Frequency </a:t>
            </a:r>
          </a:p>
          <a:p>
            <a:r>
              <a:rPr lang="en-US" sz="2800" dirty="0"/>
              <a:t>Optimization </a:t>
            </a:r>
            <a:r>
              <a:rPr lang="en-US" sz="2800" dirty="0">
                <a:sym typeface="Wingdings" panose="05000000000000000000" pitchFamily="2" charset="2"/>
              </a:rPr>
              <a:t> </a:t>
            </a:r>
            <a:r>
              <a:rPr lang="en-US" sz="2800" dirty="0">
                <a:solidFill>
                  <a:srgbClr val="00B050"/>
                </a:solidFill>
                <a:sym typeface="Wingdings" panose="05000000000000000000" pitchFamily="2" charset="2"/>
              </a:rPr>
              <a:t>Double the NoC frequency in NoC#1</a:t>
            </a:r>
          </a:p>
          <a:p>
            <a:endParaRPr lang="en-US" sz="2800" dirty="0">
              <a:sym typeface="Wingdings" panose="05000000000000000000" pitchFamily="2" charset="2"/>
            </a:endParaRPr>
          </a:p>
          <a:p>
            <a:endParaRPr lang="en-US" sz="2800" dirty="0">
              <a:sym typeface="Wingdings" panose="05000000000000000000" pitchFamily="2" charset="2"/>
            </a:endParaRPr>
          </a:p>
        </p:txBody>
      </p:sp>
      <p:sp>
        <p:nvSpPr>
          <p:cNvPr id="4" name="Footer Placeholder 3">
            <a:extLst>
              <a:ext uri="{FF2B5EF4-FFF2-40B4-BE49-F238E27FC236}">
                <a16:creationId xmlns:a16="http://schemas.microsoft.com/office/drawing/2014/main" id="{C73C3C48-4C5D-42AE-8AFC-DD5092D1B37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80530127-CC80-45A8-BDD3-F796C0D80C9D}"/>
              </a:ext>
            </a:extLst>
          </p:cNvPr>
          <p:cNvSpPr>
            <a:spLocks noGrp="1"/>
          </p:cNvSpPr>
          <p:nvPr>
            <p:ph type="sldNum" sz="quarter" idx="12"/>
          </p:nvPr>
        </p:nvSpPr>
        <p:spPr/>
        <p:txBody>
          <a:bodyPr/>
          <a:lstStyle/>
          <a:p>
            <a:fld id="{98ECD8BD-D1A9-4DC4-89AE-4427480F30AB}" type="slidenum">
              <a:rPr lang="en-US" smtClean="0"/>
              <a:t>9</a:t>
            </a:fld>
            <a:endParaRPr lang="en-US" dirty="0"/>
          </a:p>
        </p:txBody>
      </p:sp>
      <p:grpSp>
        <p:nvGrpSpPr>
          <p:cNvPr id="24" name="Group 23">
            <a:extLst>
              <a:ext uri="{FF2B5EF4-FFF2-40B4-BE49-F238E27FC236}">
                <a16:creationId xmlns:a16="http://schemas.microsoft.com/office/drawing/2014/main" id="{C3B92756-C215-4C81-9441-E1A68BD979FA}"/>
              </a:ext>
            </a:extLst>
          </p:cNvPr>
          <p:cNvGrpSpPr/>
          <p:nvPr/>
        </p:nvGrpSpPr>
        <p:grpSpPr>
          <a:xfrm>
            <a:off x="2885841" y="1417639"/>
            <a:ext cx="2285024" cy="2548131"/>
            <a:chOff x="8610561" y="1600201"/>
            <a:chExt cx="1777683" cy="1982373"/>
          </a:xfrm>
        </p:grpSpPr>
        <p:sp>
          <p:nvSpPr>
            <p:cNvPr id="6" name="Rectangle 5">
              <a:extLst>
                <a:ext uri="{FF2B5EF4-FFF2-40B4-BE49-F238E27FC236}">
                  <a16:creationId xmlns:a16="http://schemas.microsoft.com/office/drawing/2014/main" id="{84BEA199-D107-44AF-BA27-C1B39C5E19D4}"/>
                </a:ext>
              </a:extLst>
            </p:cNvPr>
            <p:cNvSpPr/>
            <p:nvPr/>
          </p:nvSpPr>
          <p:spPr>
            <a:xfrm>
              <a:off x="8680435" y="1794491"/>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sp>
          <p:nvSpPr>
            <p:cNvPr id="7" name="Rectangle 6">
              <a:extLst>
                <a:ext uri="{FF2B5EF4-FFF2-40B4-BE49-F238E27FC236}">
                  <a16:creationId xmlns:a16="http://schemas.microsoft.com/office/drawing/2014/main" id="{0FE7E681-3845-42D1-A758-0EC3F1830049}"/>
                </a:ext>
              </a:extLst>
            </p:cNvPr>
            <p:cNvSpPr/>
            <p:nvPr/>
          </p:nvSpPr>
          <p:spPr>
            <a:xfrm>
              <a:off x="9135805" y="179448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083FED7D-3542-4BB8-988C-921E06F4617B}"/>
                </a:ext>
              </a:extLst>
            </p:cNvPr>
            <p:cNvSpPr/>
            <p:nvPr/>
          </p:nvSpPr>
          <p:spPr>
            <a:xfrm>
              <a:off x="8674481" y="328230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cxnSp>
          <p:nvCxnSpPr>
            <p:cNvPr id="9" name="Straight Connector 8">
              <a:extLst>
                <a:ext uri="{FF2B5EF4-FFF2-40B4-BE49-F238E27FC236}">
                  <a16:creationId xmlns:a16="http://schemas.microsoft.com/office/drawing/2014/main" id="{B37EB806-8927-4EF3-BD39-664B7BAC6865}"/>
                </a:ext>
              </a:extLst>
            </p:cNvPr>
            <p:cNvCxnSpPr>
              <a:cxnSpLocks/>
              <a:stCxn id="6" idx="2"/>
            </p:cNvCxnSpPr>
            <p:nvPr/>
          </p:nvCxnSpPr>
          <p:spPr>
            <a:xfrm>
              <a:off x="8806226" y="2046068"/>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131E73-2FC8-47FC-A67C-85F6C5E99D2D}"/>
                </a:ext>
              </a:extLst>
            </p:cNvPr>
            <p:cNvCxnSpPr>
              <a:cxnSpLocks/>
              <a:stCxn id="7" idx="2"/>
            </p:cNvCxnSpPr>
            <p:nvPr/>
          </p:nvCxnSpPr>
          <p:spPr>
            <a:xfrm>
              <a:off x="9261591" y="2046059"/>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3C700F-346F-4D62-841B-AA4C898C5B28}"/>
                </a:ext>
              </a:extLst>
            </p:cNvPr>
            <p:cNvSpPr/>
            <p:nvPr/>
          </p:nvSpPr>
          <p:spPr>
            <a:xfrm>
              <a:off x="8680434" y="2415417"/>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8x4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94CA1130-301D-466A-B0DC-E6C7288025E6}"/>
                </a:ext>
              </a:extLst>
            </p:cNvPr>
            <p:cNvCxnSpPr>
              <a:cxnSpLocks/>
              <a:stCxn id="8" idx="0"/>
            </p:cNvCxnSpPr>
            <p:nvPr/>
          </p:nvCxnSpPr>
          <p:spPr>
            <a:xfrm flipV="1">
              <a:off x="8803247" y="2913561"/>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3D5FBF-9909-4F15-8BB0-8D17A204A8A6}"/>
                </a:ext>
              </a:extLst>
            </p:cNvPr>
            <p:cNvSpPr/>
            <p:nvPr/>
          </p:nvSpPr>
          <p:spPr>
            <a:xfrm>
              <a:off x="10065362" y="17942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7</a:t>
              </a:r>
            </a:p>
          </p:txBody>
        </p:sp>
        <p:sp>
          <p:nvSpPr>
            <p:cNvPr id="14" name="Rectangle 13">
              <a:extLst>
                <a:ext uri="{FF2B5EF4-FFF2-40B4-BE49-F238E27FC236}">
                  <a16:creationId xmlns:a16="http://schemas.microsoft.com/office/drawing/2014/main" id="{D58F5B40-0091-4EED-8EAC-4974A2E7F101}"/>
                </a:ext>
              </a:extLst>
            </p:cNvPr>
            <p:cNvSpPr/>
            <p:nvPr/>
          </p:nvSpPr>
          <p:spPr>
            <a:xfrm>
              <a:off x="10057161"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3</a:t>
              </a:r>
            </a:p>
          </p:txBody>
        </p:sp>
        <p:cxnSp>
          <p:nvCxnSpPr>
            <p:cNvPr id="15" name="Straight Connector 14">
              <a:extLst>
                <a:ext uri="{FF2B5EF4-FFF2-40B4-BE49-F238E27FC236}">
                  <a16:creationId xmlns:a16="http://schemas.microsoft.com/office/drawing/2014/main" id="{965E5A5C-D301-4D84-A490-021611CA05F3}"/>
                </a:ext>
              </a:extLst>
            </p:cNvPr>
            <p:cNvCxnSpPr>
              <a:cxnSpLocks/>
              <a:stCxn id="13" idx="2"/>
            </p:cNvCxnSpPr>
            <p:nvPr/>
          </p:nvCxnSpPr>
          <p:spPr>
            <a:xfrm>
              <a:off x="10191148" y="20457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9D853D-C2B7-4EEF-AEB4-F982CF60C695}"/>
                </a:ext>
              </a:extLst>
            </p:cNvPr>
            <p:cNvCxnSpPr>
              <a:cxnSpLocks/>
              <a:stCxn id="14" idx="0"/>
            </p:cNvCxnSpPr>
            <p:nvPr/>
          </p:nvCxnSpPr>
          <p:spPr>
            <a:xfrm flipH="1" flipV="1">
              <a:off x="10183694"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48FD55-8FD0-4C75-A38B-980EA480774A}"/>
                </a:ext>
              </a:extLst>
            </p:cNvPr>
            <p:cNvSpPr/>
            <p:nvPr/>
          </p:nvSpPr>
          <p:spPr>
            <a:xfrm>
              <a:off x="9132448" y="3283939"/>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cxnSp>
          <p:nvCxnSpPr>
            <p:cNvPr id="18" name="Straight Connector 17">
              <a:extLst>
                <a:ext uri="{FF2B5EF4-FFF2-40B4-BE49-F238E27FC236}">
                  <a16:creationId xmlns:a16="http://schemas.microsoft.com/office/drawing/2014/main" id="{90763EB0-51D7-4B45-A41F-C27DA04A9933}"/>
                </a:ext>
              </a:extLst>
            </p:cNvPr>
            <p:cNvCxnSpPr>
              <a:cxnSpLocks/>
              <a:stCxn id="17" idx="0"/>
            </p:cNvCxnSpPr>
            <p:nvPr/>
          </p:nvCxnSpPr>
          <p:spPr>
            <a:xfrm flipH="1" flipV="1">
              <a:off x="9258981" y="292020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51089E-A6A4-4BC0-B64B-E5CC3CADDB85}"/>
                </a:ext>
              </a:extLst>
            </p:cNvPr>
            <p:cNvSpPr/>
            <p:nvPr/>
          </p:nvSpPr>
          <p:spPr>
            <a:xfrm>
              <a:off x="9456778" y="160020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t>
              </a:r>
            </a:p>
          </p:txBody>
        </p:sp>
        <p:sp>
          <p:nvSpPr>
            <p:cNvPr id="20" name="Rectangle: Rounded Corners 19">
              <a:extLst>
                <a:ext uri="{FF2B5EF4-FFF2-40B4-BE49-F238E27FC236}">
                  <a16:creationId xmlns:a16="http://schemas.microsoft.com/office/drawing/2014/main" id="{86BF93C7-E50A-4C7C-B28A-A1BA00867DFF}"/>
                </a:ext>
              </a:extLst>
            </p:cNvPr>
            <p:cNvSpPr/>
            <p:nvPr/>
          </p:nvSpPr>
          <p:spPr>
            <a:xfrm>
              <a:off x="8610561" y="3231814"/>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F5989BD6-E0F1-4E0C-85E8-E9F5F982F86E}"/>
                </a:ext>
              </a:extLst>
            </p:cNvPr>
            <p:cNvSpPr/>
            <p:nvPr/>
          </p:nvSpPr>
          <p:spPr>
            <a:xfrm>
              <a:off x="9589530"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a:t>
              </a:r>
            </a:p>
          </p:txBody>
        </p:sp>
        <p:cxnSp>
          <p:nvCxnSpPr>
            <p:cNvPr id="22" name="Straight Connector 21">
              <a:extLst>
                <a:ext uri="{FF2B5EF4-FFF2-40B4-BE49-F238E27FC236}">
                  <a16:creationId xmlns:a16="http://schemas.microsoft.com/office/drawing/2014/main" id="{094D3D4D-7642-4D06-9308-9BF43CC60CD2}"/>
                </a:ext>
              </a:extLst>
            </p:cNvPr>
            <p:cNvCxnSpPr>
              <a:cxnSpLocks/>
              <a:stCxn id="21" idx="0"/>
            </p:cNvCxnSpPr>
            <p:nvPr/>
          </p:nvCxnSpPr>
          <p:spPr>
            <a:xfrm flipH="1" flipV="1">
              <a:off x="9716063"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8A4B561-95F3-44C8-8DDD-AAB3F5BAB4F9}"/>
                </a:ext>
              </a:extLst>
            </p:cNvPr>
            <p:cNvSpPr/>
            <p:nvPr/>
          </p:nvSpPr>
          <p:spPr>
            <a:xfrm>
              <a:off x="8620086" y="174554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aphicFrame>
        <p:nvGraphicFramePr>
          <p:cNvPr id="25" name="Chart 24">
            <a:extLst>
              <a:ext uri="{FF2B5EF4-FFF2-40B4-BE49-F238E27FC236}">
                <a16:creationId xmlns:a16="http://schemas.microsoft.com/office/drawing/2014/main" id="{4FF57372-4452-43E1-92CB-5AF1912FBE74}"/>
              </a:ext>
            </a:extLst>
          </p:cNvPr>
          <p:cNvGraphicFramePr>
            <a:graphicFrameLocks/>
          </p:cNvGraphicFramePr>
          <p:nvPr/>
        </p:nvGraphicFramePr>
        <p:xfrm>
          <a:off x="5648559" y="1600200"/>
          <a:ext cx="3657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Rounded Corners 26">
            <a:extLst>
              <a:ext uri="{FF2B5EF4-FFF2-40B4-BE49-F238E27FC236}">
                <a16:creationId xmlns:a16="http://schemas.microsoft.com/office/drawing/2014/main" id="{1A5DD88D-29E3-442D-9F04-A234D335FFD4}"/>
              </a:ext>
            </a:extLst>
          </p:cNvPr>
          <p:cNvSpPr/>
          <p:nvPr/>
        </p:nvSpPr>
        <p:spPr>
          <a:xfrm>
            <a:off x="7668983" y="2906751"/>
            <a:ext cx="1326334" cy="334537"/>
          </a:xfrm>
          <a:prstGeom prst="round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Rounded Corners 28">
            <a:extLst>
              <a:ext uri="{FF2B5EF4-FFF2-40B4-BE49-F238E27FC236}">
                <a16:creationId xmlns:a16="http://schemas.microsoft.com/office/drawing/2014/main" id="{28E79BD3-491F-4AA1-BE67-7EFC57B48DE5}"/>
              </a:ext>
            </a:extLst>
          </p:cNvPr>
          <p:cNvSpPr/>
          <p:nvPr/>
        </p:nvSpPr>
        <p:spPr>
          <a:xfrm>
            <a:off x="6626192" y="1850716"/>
            <a:ext cx="717583" cy="694556"/>
          </a:xfrm>
          <a:prstGeom prst="roundRect">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Rounded Corners 29">
            <a:extLst>
              <a:ext uri="{FF2B5EF4-FFF2-40B4-BE49-F238E27FC236}">
                <a16:creationId xmlns:a16="http://schemas.microsoft.com/office/drawing/2014/main" id="{1819944D-A507-4C02-BAF4-C3C5988970CC}"/>
              </a:ext>
            </a:extLst>
          </p:cNvPr>
          <p:cNvSpPr/>
          <p:nvPr/>
        </p:nvSpPr>
        <p:spPr>
          <a:xfrm>
            <a:off x="4436046" y="5562270"/>
            <a:ext cx="3319907" cy="59296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Sh</a:t>
            </a:r>
            <a:r>
              <a:rPr lang="en-US" sz="3200" b="1" baseline="-25000" dirty="0">
                <a:solidFill>
                  <a:schemeClr val="bg1"/>
                </a:solidFill>
              </a:rPr>
              <a:t>40</a:t>
            </a:r>
            <a:r>
              <a:rPr lang="en-US" sz="3200" b="1" dirty="0">
                <a:solidFill>
                  <a:schemeClr val="bg1"/>
                </a:solidFill>
              </a:rPr>
              <a:t>+C</a:t>
            </a:r>
            <a:r>
              <a:rPr lang="en-US" sz="3200" b="1" baseline="-25000" dirty="0">
                <a:solidFill>
                  <a:schemeClr val="bg1"/>
                </a:solidFill>
              </a:rPr>
              <a:t>10</a:t>
            </a:r>
            <a:r>
              <a:rPr lang="en-US" sz="3200" b="1" dirty="0">
                <a:solidFill>
                  <a:schemeClr val="bg1"/>
                </a:solidFill>
              </a:rPr>
              <a:t>+Boost</a:t>
            </a:r>
          </a:p>
        </p:txBody>
      </p:sp>
    </p:spTree>
    <p:extLst>
      <p:ext uri="{BB962C8B-B14F-4D97-AF65-F5344CB8AC3E}">
        <p14:creationId xmlns:p14="http://schemas.microsoft.com/office/powerpoint/2010/main" val="39134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P spid="27" grpId="0" animBg="1"/>
      <p:bldP spid="29" grpId="0" animBg="1"/>
      <p:bldP spid="30" grpId="0" animBg="1"/>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45414</TotalTime>
  <Words>1127</Words>
  <Application>Microsoft Office PowerPoint</Application>
  <PresentationFormat>Widescreen</PresentationFormat>
  <Paragraphs>335</Paragraphs>
  <Slides>13</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13</vt:i4>
      </vt:variant>
      <vt:variant>
        <vt:lpstr>Custom Shows</vt:lpstr>
      </vt:variant>
      <vt:variant>
        <vt:i4>8</vt:i4>
      </vt:variant>
    </vt:vector>
  </HeadingPairs>
  <TitlesOfParts>
    <vt:vector size="25" baseType="lpstr">
      <vt:lpstr>Arial</vt:lpstr>
      <vt:lpstr>Avenir Next Regular</vt:lpstr>
      <vt:lpstr>Calibri</vt:lpstr>
      <vt:lpstr>informal_presentation_powerpoint_2</vt:lpstr>
      <vt:lpstr>Analyzing and Leveraging Decoupled L1 Caches in GPUs</vt:lpstr>
      <vt:lpstr>State of GPU Computing GPU Scaling Trends</vt:lpstr>
      <vt:lpstr>State of GPU Computing Challenges with Large-Scale GPUs</vt:lpstr>
      <vt:lpstr>Conventional Cache/NoC Hierarchy</vt:lpstr>
      <vt:lpstr>Decoupled L1 Caches (DC-L1s)</vt:lpstr>
      <vt:lpstr>Aggregating DC-L1 Caches</vt:lpstr>
      <vt:lpstr>Shared DC-L1 Caches</vt:lpstr>
      <vt:lpstr>Clustered Shared DC-L1 Caches</vt:lpstr>
      <vt:lpstr>Frequency-boost Optimization </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Ibrahim, Mohamed1</cp:lastModifiedBy>
  <cp:revision>1932</cp:revision>
  <dcterms:created xsi:type="dcterms:W3CDTF">2017-12-30T11:28:49Z</dcterms:created>
  <dcterms:modified xsi:type="dcterms:W3CDTF">2021-02-08T15:01:35Z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ed062d-8486-4f50-a4f1-3cce0dd00d64_Enabled">
    <vt:lpwstr>true</vt:lpwstr>
  </property>
  <property fmtid="{D5CDD505-2E9C-101B-9397-08002B2CF9AE}" pid="3" name="MSIP_Label_f2ed062d-8486-4f50-a4f1-3cce0dd00d64_SetDate">
    <vt:lpwstr>2021-02-08T14:15:18Z</vt:lpwstr>
  </property>
  <property fmtid="{D5CDD505-2E9C-101B-9397-08002B2CF9AE}" pid="4" name="MSIP_Label_f2ed062d-8486-4f50-a4f1-3cce0dd00d64_Method">
    <vt:lpwstr>Privileged</vt:lpwstr>
  </property>
  <property fmtid="{D5CDD505-2E9C-101B-9397-08002B2CF9AE}" pid="5" name="MSIP_Label_f2ed062d-8486-4f50-a4f1-3cce0dd00d64_Name">
    <vt:lpwstr>Non-Business</vt:lpwstr>
  </property>
  <property fmtid="{D5CDD505-2E9C-101B-9397-08002B2CF9AE}" pid="6" name="MSIP_Label_f2ed062d-8486-4f50-a4f1-3cce0dd00d64_SiteId">
    <vt:lpwstr>3dd8961f-e488-4e60-8e11-a82d994e183d</vt:lpwstr>
  </property>
  <property fmtid="{D5CDD505-2E9C-101B-9397-08002B2CF9AE}" pid="7" name="MSIP_Label_f2ed062d-8486-4f50-a4f1-3cce0dd00d64_ActionId">
    <vt:lpwstr>e5c56658-a662-48d1-910b-fe4074c5743a</vt:lpwstr>
  </property>
  <property fmtid="{D5CDD505-2E9C-101B-9397-08002B2CF9AE}" pid="8" name="MSIP_Label_f2ed062d-8486-4f50-a4f1-3cce0dd00d64_ContentBits">
    <vt:lpwstr>0</vt:lpwstr>
  </property>
</Properties>
</file>