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7"/>
  </p:notesMasterIdLst>
  <p:sldIdLst>
    <p:sldId id="256" r:id="rId2"/>
    <p:sldId id="301" r:id="rId3"/>
    <p:sldId id="369" r:id="rId4"/>
    <p:sldId id="258" r:id="rId5"/>
    <p:sldId id="448" r:id="rId6"/>
    <p:sldId id="409" r:id="rId7"/>
    <p:sldId id="411" r:id="rId8"/>
    <p:sldId id="413" r:id="rId9"/>
    <p:sldId id="422" r:id="rId10"/>
    <p:sldId id="464" r:id="rId11"/>
    <p:sldId id="414" r:id="rId12"/>
    <p:sldId id="418" r:id="rId13"/>
    <p:sldId id="416" r:id="rId14"/>
    <p:sldId id="419" r:id="rId15"/>
    <p:sldId id="417" r:id="rId16"/>
    <p:sldId id="415" r:id="rId17"/>
    <p:sldId id="412" r:id="rId18"/>
    <p:sldId id="304" r:id="rId19"/>
    <p:sldId id="264" r:id="rId20"/>
    <p:sldId id="425" r:id="rId21"/>
    <p:sldId id="426" r:id="rId22"/>
    <p:sldId id="427" r:id="rId23"/>
    <p:sldId id="428" r:id="rId24"/>
    <p:sldId id="429" r:id="rId25"/>
    <p:sldId id="373" r:id="rId26"/>
    <p:sldId id="371" r:id="rId27"/>
    <p:sldId id="401" r:id="rId28"/>
    <p:sldId id="402" r:id="rId29"/>
    <p:sldId id="403" r:id="rId30"/>
    <p:sldId id="436" r:id="rId31"/>
    <p:sldId id="437" r:id="rId32"/>
    <p:sldId id="438" r:id="rId33"/>
    <p:sldId id="404" r:id="rId34"/>
    <p:sldId id="405" r:id="rId35"/>
    <p:sldId id="306" r:id="rId36"/>
    <p:sldId id="431" r:id="rId37"/>
    <p:sldId id="433" r:id="rId38"/>
    <p:sldId id="330" r:id="rId39"/>
    <p:sldId id="432" r:id="rId40"/>
    <p:sldId id="329" r:id="rId41"/>
    <p:sldId id="331" r:id="rId42"/>
    <p:sldId id="332" r:id="rId43"/>
    <p:sldId id="434" r:id="rId44"/>
    <p:sldId id="265" r:id="rId45"/>
    <p:sldId id="439" r:id="rId46"/>
    <p:sldId id="440" r:id="rId47"/>
    <p:sldId id="465" r:id="rId48"/>
    <p:sldId id="288" r:id="rId49"/>
    <p:sldId id="441" r:id="rId50"/>
    <p:sldId id="341" r:id="rId51"/>
    <p:sldId id="342" r:id="rId52"/>
    <p:sldId id="442" r:id="rId53"/>
    <p:sldId id="343" r:id="rId54"/>
    <p:sldId id="443" r:id="rId55"/>
    <p:sldId id="444" r:id="rId56"/>
    <p:sldId id="344" r:id="rId57"/>
    <p:sldId id="445" r:id="rId58"/>
    <p:sldId id="446" r:id="rId59"/>
    <p:sldId id="447" r:id="rId60"/>
    <p:sldId id="286" r:id="rId61"/>
    <p:sldId id="449" r:id="rId62"/>
    <p:sldId id="450" r:id="rId63"/>
    <p:sldId id="451" r:id="rId64"/>
    <p:sldId id="452" r:id="rId65"/>
    <p:sldId id="453" r:id="rId66"/>
    <p:sldId id="266" r:id="rId67"/>
    <p:sldId id="454" r:id="rId68"/>
    <p:sldId id="455" r:id="rId69"/>
    <p:sldId id="456" r:id="rId70"/>
    <p:sldId id="457" r:id="rId71"/>
    <p:sldId id="458" r:id="rId72"/>
    <p:sldId id="459" r:id="rId73"/>
    <p:sldId id="460" r:id="rId74"/>
    <p:sldId id="462" r:id="rId75"/>
    <p:sldId id="463" r:id="rId76"/>
    <p:sldId id="461" r:id="rId77"/>
    <p:sldId id="267" r:id="rId78"/>
    <p:sldId id="337" r:id="rId79"/>
    <p:sldId id="339" r:id="rId80"/>
    <p:sldId id="268" r:id="rId81"/>
    <p:sldId id="466" r:id="rId82"/>
    <p:sldId id="374" r:id="rId83"/>
    <p:sldId id="375" r:id="rId84"/>
    <p:sldId id="377" r:id="rId85"/>
    <p:sldId id="380" r:id="rId86"/>
    <p:sldId id="383" r:id="rId87"/>
    <p:sldId id="385" r:id="rId88"/>
    <p:sldId id="388" r:id="rId89"/>
    <p:sldId id="391" r:id="rId90"/>
    <p:sldId id="392" r:id="rId91"/>
    <p:sldId id="393" r:id="rId92"/>
    <p:sldId id="394" r:id="rId93"/>
    <p:sldId id="395" r:id="rId94"/>
    <p:sldId id="396" r:id="rId95"/>
    <p:sldId id="398" r:id="rId96"/>
  </p:sldIdLst>
  <p:sldSz cx="9144000" cy="6858000" type="screen4x3"/>
  <p:notesSz cx="6858000" cy="9144000"/>
  <p:custShowLst>
    <p:custShow name="Type 3 &amp; 4 Packets" id="0">
      <p:sldLst>
        <p:sld r:id="rId27"/>
      </p:sldLst>
    </p:custShow>
    <p:custShow name="Type 5 Packets" id="1">
      <p:sldLst>
        <p:sld r:id="rId28"/>
      </p:sldLst>
    </p:custShow>
    <p:custShow name="Type 6 Packets" id="2">
      <p:sldLst>
        <p:sld r:id="rId29"/>
      </p:sldLst>
    </p:custShow>
    <p:custShow name="Type 7 Packets" id="3">
      <p:sldLst>
        <p:sld r:id="rId30"/>
      </p:sldLst>
    </p:custShow>
    <p:custShow name="Type 8 Packets" id="4">
      <p:sldLst>
        <p:sld r:id="rId31"/>
      </p:sldLst>
    </p:custShow>
    <p:custShow name="Type 9 Packets" id="5">
      <p:sldLst>
        <p:sld r:id="rId32"/>
      </p:sldLst>
    </p:custShow>
    <p:custShow name="Type 10 Packets" id="6">
      <p:sldLst>
        <p:sld r:id="rId33"/>
      </p:sldLst>
    </p:custShow>
    <p:custShow name="Type 11 Packets" id="7">
      <p:sldLst>
        <p:sld r:id="rId34"/>
      </p:sldLst>
    </p:custShow>
    <p:custShow name="Type 12 Packets" id="8">
      <p:sldLst>
        <p:sld r:id="rId35"/>
      </p:sldLst>
    </p:custShow>
    <p:custShow name="Type 1 &amp; 2 Packets" id="9">
      <p:sldLst>
        <p:sld r:id="rId26"/>
      </p:sldLst>
    </p:custShow>
    <p:custShow name="Type 1 &amp; 2 Count" id="10">
      <p:sldLst>
        <p:sld r:id="rId83"/>
      </p:sldLst>
    </p:custShow>
    <p:custShow name="Type 3 Count" id="11">
      <p:sldLst>
        <p:sld r:id="rId84"/>
      </p:sldLst>
    </p:custShow>
    <p:custShow name="Type 4 Count" id="12">
      <p:sldLst>
        <p:sld r:id="rId85"/>
      </p:sldLst>
    </p:custShow>
    <p:custShow name="Type 5 Count" id="13">
      <p:sldLst>
        <p:sld r:id="rId86"/>
      </p:sldLst>
    </p:custShow>
    <p:custShow name="Type 6 Count" id="14">
      <p:sldLst>
        <p:sld r:id="rId87"/>
      </p:sldLst>
    </p:custShow>
    <p:custShow name="Type 7 Count" id="15">
      <p:sldLst>
        <p:sld r:id="rId88"/>
      </p:sldLst>
    </p:custShow>
    <p:custShow name="Type 8 Count" id="16">
      <p:sldLst>
        <p:sld r:id="rId89"/>
        <p:sld r:id="rId90"/>
      </p:sldLst>
    </p:custShow>
    <p:custShow name="Type 9 Count" id="17">
      <p:sldLst>
        <p:sld r:id="rId91"/>
        <p:sld r:id="rId92"/>
      </p:sldLst>
    </p:custShow>
    <p:custShow name="Type 10 Count" id="18">
      <p:sldLst>
        <p:sld r:id="rId93"/>
        <p:sld r:id="rId94"/>
      </p:sldLst>
    </p:custShow>
    <p:custShow name="Type 11 Count" id="19">
      <p:sldLst>
        <p:sld r:id="rId95"/>
      </p:sldLst>
    </p:custShow>
    <p:custShow name="Type 12 Count" id="20">
      <p:sldLst>
        <p:sld r:id="rId96"/>
      </p:sldLst>
    </p:custShow>
    <p:custShow name="Types Packets Count" id="21">
      <p:sldLst>
        <p:sld r:id="rId8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76923" autoAdjust="0"/>
  </p:normalViewPr>
  <p:slideViewPr>
    <p:cSldViewPr>
      <p:cViewPr varScale="1">
        <p:scale>
          <a:sx n="53" d="100"/>
          <a:sy n="53" d="100"/>
        </p:scale>
        <p:origin x="-1224" y="-90"/>
      </p:cViewPr>
      <p:guideLst>
        <p:guide orient="horz" pos="2160"/>
        <p:guide pos="2880"/>
      </p:guideLst>
    </p:cSldViewPr>
  </p:slideViewPr>
  <p:outlineViewPr>
    <p:cViewPr>
      <p:scale>
        <a:sx n="33" d="100"/>
        <a:sy n="33" d="100"/>
      </p:scale>
      <p:origin x="0" y="44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339A80-5E23-4E5A-8F4E-3E0D2B5B4C3F}" type="datetimeFigureOut">
              <a:rPr lang="en-US" smtClean="0"/>
              <a:t>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2F71D6-AA30-4C29-BA1B-B14D1DD7E372}" type="slidenum">
              <a:rPr lang="en-US" smtClean="0"/>
              <a:t>‹#›</a:t>
            </a:fld>
            <a:endParaRPr lang="en-US"/>
          </a:p>
        </p:txBody>
      </p:sp>
    </p:spTree>
    <p:extLst>
      <p:ext uri="{BB962C8B-B14F-4D97-AF65-F5344CB8AC3E}">
        <p14:creationId xmlns:p14="http://schemas.microsoft.com/office/powerpoint/2010/main" val="382833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1</a:t>
            </a:fld>
            <a:endParaRPr lang="en-US"/>
          </a:p>
        </p:txBody>
      </p:sp>
    </p:spTree>
    <p:extLst>
      <p:ext uri="{BB962C8B-B14F-4D97-AF65-F5344CB8AC3E}">
        <p14:creationId xmlns:p14="http://schemas.microsoft.com/office/powerpoint/2010/main" val="3689863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dirty="0" smtClean="0"/>
              <a:t>Buffered NoC </a:t>
            </a:r>
          </a:p>
          <a:p>
            <a:pPr marL="628650" lvl="1" indent="-171450">
              <a:buFont typeface="Arial" pitchFamily="34" charset="0"/>
              <a:buChar char="•"/>
            </a:pPr>
            <a:r>
              <a:rPr lang="en-GB" dirty="0" smtClean="0"/>
              <a:t>Scalable, reliable, predictable</a:t>
            </a:r>
          </a:p>
          <a:p>
            <a:pPr marL="628650" lvl="1" indent="-171450">
              <a:buFont typeface="Arial" pitchFamily="34" charset="0"/>
              <a:buChar char="•"/>
            </a:pPr>
            <a:r>
              <a:rPr lang="en-GB" dirty="0" smtClean="0"/>
              <a:t>Power and chip area heavy consumers (</a:t>
            </a:r>
            <a:r>
              <a:rPr lang="en-US" sz="1200" kern="1200" dirty="0" smtClean="0">
                <a:solidFill>
                  <a:schemeClr val="tx1"/>
                </a:solidFill>
                <a:effectLst/>
                <a:latin typeface="+mn-lt"/>
                <a:ea typeface="+mn-ea"/>
                <a:cs typeface="+mn-cs"/>
              </a:rPr>
              <a:t>The NoC fabric in the Intel Teraflops chip and the MIT RAW chip consumes 30% and 36% respectively of the required power. Also the network occupies large chip area,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example, 80% area, due to buffer usage)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More complex to design </a:t>
            </a:r>
            <a:r>
              <a:rPr lang="en-US" sz="1200" kern="1200" dirty="0" smtClean="0">
                <a:solidFill>
                  <a:schemeClr val="tx1"/>
                </a:solidFill>
                <a:effectLst/>
                <a:latin typeface="+mn-lt"/>
                <a:ea typeface="+mn-ea"/>
                <a:cs typeface="+mn-cs"/>
              </a:rPr>
              <a:t>(Due to the need to implement different scenarios for handling the buffers logic</a:t>
            </a:r>
            <a:r>
              <a:rPr lang="en-GB" dirty="0" smtClean="0"/>
              <a:t>)</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To handle the contention at an output port that may occur between two flits arriving simultaneously, buffered NoCs use the input buffer to store incoming flits. By doing this, the switch can store the flits that lost the arbitration and forward the winning flits. </a:t>
            </a:r>
          </a:p>
        </p:txBody>
      </p:sp>
      <p:sp>
        <p:nvSpPr>
          <p:cNvPr id="4" name="Slide Number Placeholder 3"/>
          <p:cNvSpPr>
            <a:spLocks noGrp="1"/>
          </p:cNvSpPr>
          <p:nvPr>
            <p:ph type="sldNum" sz="quarter" idx="10"/>
          </p:nvPr>
        </p:nvSpPr>
        <p:spPr/>
        <p:txBody>
          <a:bodyPr/>
          <a:lstStyle/>
          <a:p>
            <a:fld id="{162F71D6-AA30-4C29-BA1B-B14D1DD7E372}" type="slidenum">
              <a:rPr lang="en-US" smtClean="0"/>
              <a:t>11</a:t>
            </a:fld>
            <a:endParaRPr lang="en-US"/>
          </a:p>
        </p:txBody>
      </p:sp>
    </p:spTree>
    <p:extLst>
      <p:ext uri="{BB962C8B-B14F-4D97-AF65-F5344CB8AC3E}">
        <p14:creationId xmlns:p14="http://schemas.microsoft.com/office/powerpoint/2010/main" val="76644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12</a:t>
            </a:fld>
            <a:endParaRPr lang="en-US"/>
          </a:p>
        </p:txBody>
      </p:sp>
    </p:spTree>
    <p:extLst>
      <p:ext uri="{BB962C8B-B14F-4D97-AF65-F5344CB8AC3E}">
        <p14:creationId xmlns:p14="http://schemas.microsoft.com/office/powerpoint/2010/main" val="258331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Bufferless NoCs has been proposed to reduce the power and area consumption and to simplify the design process. This is done by removing the input and output buffers.</a:t>
            </a:r>
          </a:p>
          <a:p>
            <a:pPr marL="171450" indent="-171450">
              <a:buFont typeface="Arial" pitchFamily="34" charset="0"/>
              <a:buChar char="•"/>
            </a:pPr>
            <a:r>
              <a:rPr lang="en-US" sz="1200" kern="1200" dirty="0" smtClean="0">
                <a:solidFill>
                  <a:schemeClr val="tx1"/>
                </a:solidFill>
                <a:effectLst/>
                <a:latin typeface="+mn-lt"/>
                <a:ea typeface="+mn-ea"/>
                <a:cs typeface="+mn-cs"/>
              </a:rPr>
              <a:t>Bufferless NoCs handles the output port contention by either dropping the losing packet or by deflecting it. </a:t>
            </a:r>
          </a:p>
          <a:p>
            <a:pPr marL="171450" indent="-171450">
              <a:buFont typeface="Arial" pitchFamily="34" charset="0"/>
              <a:buChar char="•"/>
            </a:pPr>
            <a:r>
              <a:rPr lang="en-US" sz="1200" kern="1200" dirty="0" smtClean="0">
                <a:solidFill>
                  <a:schemeClr val="tx1"/>
                </a:solidFill>
                <a:effectLst/>
                <a:latin typeface="+mn-lt"/>
                <a:ea typeface="+mn-ea"/>
                <a:cs typeface="+mn-cs"/>
              </a:rPr>
              <a:t>Bufferless NoCs that uses the dropping mechanism chooses to drop the packet that lost the contention competition. By dropping the packet the NoC has to retransmit this packet which leads to an increase in the network traffic and/or the hardware cost and design complexity.</a:t>
            </a:r>
          </a:p>
          <a:p>
            <a:pPr marL="171450" indent="-171450">
              <a:buFont typeface="Arial" pitchFamily="34" charset="0"/>
              <a:buChar char="•"/>
            </a:pPr>
            <a:r>
              <a:rPr lang="en-US" sz="1200" kern="1200" dirty="0" smtClean="0">
                <a:solidFill>
                  <a:schemeClr val="tx1"/>
                </a:solidFill>
                <a:effectLst/>
                <a:latin typeface="+mn-lt"/>
                <a:ea typeface="+mn-ea"/>
                <a:cs typeface="+mn-cs"/>
              </a:rPr>
              <a:t>The deflecting bufferless NoCs choose not to drop any contending packet. Instead, it forwards all the incoming packets to output ports even if it means to forward the packets through longer paths (non-productive ports). The deflecting buffered NoCs are preferred due to its simpler design and less power and area cost. </a:t>
            </a:r>
          </a:p>
          <a:p>
            <a:pPr marL="171450" indent="-171450">
              <a:buFont typeface="Arial" pitchFamily="34" charset="0"/>
              <a:buChar char="•"/>
            </a:pPr>
            <a:r>
              <a:rPr lang="en-US" sz="1200" kern="1200" dirty="0" smtClean="0">
                <a:solidFill>
                  <a:schemeClr val="tx1"/>
                </a:solidFill>
                <a:effectLst/>
                <a:latin typeface="+mn-lt"/>
                <a:ea typeface="+mn-ea"/>
                <a:cs typeface="+mn-cs"/>
              </a:rPr>
              <a:t>However, using bufferless NoCs can cause degradation in the performance. A recent study showed that the power and area gains exceed the degradation in the network performance when NoC load is low to medium, which matches many of the real-life applications.</a:t>
            </a:r>
          </a:p>
        </p:txBody>
      </p:sp>
      <p:sp>
        <p:nvSpPr>
          <p:cNvPr id="4" name="Slide Number Placeholder 3"/>
          <p:cNvSpPr>
            <a:spLocks noGrp="1"/>
          </p:cNvSpPr>
          <p:nvPr>
            <p:ph type="sldNum" sz="quarter" idx="10"/>
          </p:nvPr>
        </p:nvSpPr>
        <p:spPr/>
        <p:txBody>
          <a:bodyPr/>
          <a:lstStyle/>
          <a:p>
            <a:fld id="{162F71D6-AA30-4C29-BA1B-B14D1DD7E372}" type="slidenum">
              <a:rPr lang="en-US" smtClean="0"/>
              <a:t>13</a:t>
            </a:fld>
            <a:endParaRPr lang="en-US"/>
          </a:p>
        </p:txBody>
      </p:sp>
    </p:spTree>
    <p:extLst>
      <p:ext uri="{BB962C8B-B14F-4D97-AF65-F5344CB8AC3E}">
        <p14:creationId xmlns:p14="http://schemas.microsoft.com/office/powerpoint/2010/main" val="766448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14</a:t>
            </a:fld>
            <a:endParaRPr lang="en-US"/>
          </a:p>
        </p:txBody>
      </p:sp>
    </p:spTree>
    <p:extLst>
      <p:ext uri="{BB962C8B-B14F-4D97-AF65-F5344CB8AC3E}">
        <p14:creationId xmlns:p14="http://schemas.microsoft.com/office/powerpoint/2010/main" val="3070191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Bufferless NoCs has been proposed to reduce the power and area consumption and to simplify the design process. This is done by removing the input and output buffers.</a:t>
            </a:r>
          </a:p>
          <a:p>
            <a:pPr marL="171450" indent="-171450">
              <a:buFont typeface="Arial" pitchFamily="34" charset="0"/>
              <a:buChar char="•"/>
            </a:pPr>
            <a:r>
              <a:rPr lang="en-US" sz="1200" kern="1200" dirty="0" smtClean="0">
                <a:solidFill>
                  <a:schemeClr val="tx1"/>
                </a:solidFill>
                <a:effectLst/>
                <a:latin typeface="+mn-lt"/>
                <a:ea typeface="+mn-ea"/>
                <a:cs typeface="+mn-cs"/>
              </a:rPr>
              <a:t>Bufferless NoCs handles the output port contention by either dropping the losing packet or by deflecting it. </a:t>
            </a:r>
          </a:p>
          <a:p>
            <a:pPr marL="171450" indent="-171450">
              <a:buFont typeface="Arial" pitchFamily="34" charset="0"/>
              <a:buChar char="•"/>
            </a:pPr>
            <a:r>
              <a:rPr lang="en-US" sz="1200" kern="1200" dirty="0" smtClean="0">
                <a:solidFill>
                  <a:schemeClr val="tx1"/>
                </a:solidFill>
                <a:effectLst/>
                <a:latin typeface="+mn-lt"/>
                <a:ea typeface="+mn-ea"/>
                <a:cs typeface="+mn-cs"/>
              </a:rPr>
              <a:t>Bufferless NoCs that uses the dropping mechanism chooses to drop the packet that lost the contention competition. By dropping the packet the NoC has to retransmit this packet which leads to an increase in the network traffic and/or the hardware cost and design complexity.</a:t>
            </a:r>
          </a:p>
          <a:p>
            <a:pPr marL="171450" indent="-171450">
              <a:buFont typeface="Arial" pitchFamily="34" charset="0"/>
              <a:buChar char="•"/>
            </a:pPr>
            <a:r>
              <a:rPr lang="en-US" sz="1200" kern="1200" dirty="0" smtClean="0">
                <a:solidFill>
                  <a:schemeClr val="tx1"/>
                </a:solidFill>
                <a:effectLst/>
                <a:latin typeface="+mn-lt"/>
                <a:ea typeface="+mn-ea"/>
                <a:cs typeface="+mn-cs"/>
              </a:rPr>
              <a:t>The deflecting bufferless NoCs choose not to drop any contending packet. Instead, it forwards all the incoming packets to output ports even if it means to forward the packets through longer paths (non-productive ports). The deflecting buffered NoCs are preferred due to its simpler design and less power and area cost. </a:t>
            </a:r>
          </a:p>
          <a:p>
            <a:pPr marL="171450" indent="-171450">
              <a:buFont typeface="Arial" pitchFamily="34" charset="0"/>
              <a:buChar char="•"/>
            </a:pPr>
            <a:r>
              <a:rPr lang="en-US" sz="1200" kern="1200" dirty="0" smtClean="0">
                <a:solidFill>
                  <a:schemeClr val="tx1"/>
                </a:solidFill>
                <a:effectLst/>
                <a:latin typeface="+mn-lt"/>
                <a:ea typeface="+mn-ea"/>
                <a:cs typeface="+mn-cs"/>
              </a:rPr>
              <a:t>However, using bufferless NoCs can cause degradation in the performance. A recent study showed that the power and area gains exceed the degradation in the network performance when NoC load is low to medium, which matches many of the real-life applications.</a:t>
            </a:r>
          </a:p>
        </p:txBody>
      </p:sp>
      <p:sp>
        <p:nvSpPr>
          <p:cNvPr id="4" name="Slide Number Placeholder 3"/>
          <p:cNvSpPr>
            <a:spLocks noGrp="1"/>
          </p:cNvSpPr>
          <p:nvPr>
            <p:ph type="sldNum" sz="quarter" idx="10"/>
          </p:nvPr>
        </p:nvSpPr>
        <p:spPr/>
        <p:txBody>
          <a:bodyPr/>
          <a:lstStyle/>
          <a:p>
            <a:fld id="{162F71D6-AA30-4C29-BA1B-B14D1DD7E372}" type="slidenum">
              <a:rPr lang="en-US" smtClean="0"/>
              <a:t>15</a:t>
            </a:fld>
            <a:endParaRPr lang="en-US"/>
          </a:p>
        </p:txBody>
      </p:sp>
    </p:spTree>
    <p:extLst>
      <p:ext uri="{BB962C8B-B14F-4D97-AF65-F5344CB8AC3E}">
        <p14:creationId xmlns:p14="http://schemas.microsoft.com/office/powerpoint/2010/main" val="76644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16</a:t>
            </a:fld>
            <a:endParaRPr lang="en-US"/>
          </a:p>
        </p:txBody>
      </p:sp>
    </p:spTree>
    <p:extLst>
      <p:ext uri="{BB962C8B-B14F-4D97-AF65-F5344CB8AC3E}">
        <p14:creationId xmlns:p14="http://schemas.microsoft.com/office/powerpoint/2010/main" val="3134692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Under high injection rates, the number of packets increases leading to more contention and using bufferless NoCs will lead to reducing the total available bandwidth (as a result of increasing the traffic volume due to retransmitting the flits or deflecting the flits away from their destination) which eventually leads to a performance worse than buffered NoCs. </a:t>
            </a:r>
          </a:p>
          <a:p>
            <a:pPr marL="171450" indent="-171450">
              <a:buFont typeface="Arial" pitchFamily="34" charset="0"/>
              <a:buChar char="•"/>
            </a:pPr>
            <a:r>
              <a:rPr lang="en-US" sz="1200" kern="1200" dirty="0" smtClean="0">
                <a:solidFill>
                  <a:schemeClr val="tx1"/>
                </a:solidFill>
                <a:effectLst/>
                <a:latin typeface="+mn-lt"/>
                <a:ea typeface="+mn-ea"/>
                <a:cs typeface="+mn-cs"/>
              </a:rPr>
              <a:t>We focus on enhancing latency-sensitive applications running on bufferless NoCs under high injection rates to approach the buffered NoCs performance.</a:t>
            </a:r>
          </a:p>
          <a:p>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17</a:t>
            </a:fld>
            <a:endParaRPr lang="en-US"/>
          </a:p>
        </p:txBody>
      </p:sp>
    </p:spTree>
    <p:extLst>
      <p:ext uri="{BB962C8B-B14F-4D97-AF65-F5344CB8AC3E}">
        <p14:creationId xmlns:p14="http://schemas.microsoft.com/office/powerpoint/2010/main" val="437064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We aim to make the bufferless NoCs work in a fashion similar to buffered NoCs under high injection rates while keeping the area and power gains. </a:t>
            </a:r>
          </a:p>
          <a:p>
            <a:pPr marL="171450" indent="-171450">
              <a:buFont typeface="Arial" pitchFamily="34" charset="0"/>
              <a:buChar char="•"/>
            </a:pPr>
            <a:r>
              <a:rPr lang="en-US" sz="1200" kern="1200" dirty="0" smtClean="0">
                <a:solidFill>
                  <a:schemeClr val="tx1"/>
                </a:solidFill>
                <a:effectLst/>
                <a:latin typeface="+mn-lt"/>
                <a:ea typeface="+mn-ea"/>
                <a:cs typeface="+mn-cs"/>
              </a:rPr>
              <a:t>We optimize bufferless NoCs through adopting multiple approaches: </a:t>
            </a:r>
          </a:p>
          <a:p>
            <a:pPr marL="628650" lvl="1" indent="-171450">
              <a:buFont typeface="Arial" pitchFamily="34" charset="0"/>
              <a:buChar char="•"/>
            </a:pPr>
            <a:r>
              <a:rPr lang="en-US" sz="1200" kern="1200" dirty="0" smtClean="0">
                <a:solidFill>
                  <a:schemeClr val="tx1"/>
                </a:solidFill>
                <a:effectLst/>
                <a:latin typeface="+mn-lt"/>
                <a:ea typeface="+mn-ea"/>
                <a:cs typeface="+mn-cs"/>
              </a:rPr>
              <a:t>Enhance using selection functions</a:t>
            </a:r>
          </a:p>
          <a:p>
            <a:pPr marL="628650" lvl="1" indent="-171450">
              <a:buFont typeface="Arial" pitchFamily="34" charset="0"/>
              <a:buChar char="•"/>
            </a:pPr>
            <a:r>
              <a:rPr lang="en-US" sz="1200" kern="1200" dirty="0" smtClean="0">
                <a:solidFill>
                  <a:schemeClr val="tx1"/>
                </a:solidFill>
                <a:effectLst/>
                <a:latin typeface="+mn-lt"/>
                <a:ea typeface="+mn-ea"/>
                <a:cs typeface="+mn-cs"/>
              </a:rPr>
              <a:t>Enhance using ranking policies</a:t>
            </a:r>
          </a:p>
          <a:p>
            <a:pPr marL="628650" lvl="1" indent="-171450">
              <a:buFont typeface="Arial" pitchFamily="34" charset="0"/>
              <a:buChar char="•"/>
            </a:pPr>
            <a:r>
              <a:rPr lang="en-US" sz="1200" kern="1200" dirty="0" smtClean="0">
                <a:solidFill>
                  <a:schemeClr val="tx1"/>
                </a:solidFill>
                <a:effectLst/>
                <a:latin typeface="+mn-lt"/>
                <a:ea typeface="+mn-ea"/>
                <a:cs typeface="+mn-cs"/>
              </a:rPr>
              <a:t>Enhance using congestion prevention</a:t>
            </a:r>
          </a:p>
          <a:p>
            <a:pPr marL="171450" indent="-171450">
              <a:buFont typeface="Arial" pitchFamily="34" charset="0"/>
              <a:buChar char="•"/>
            </a:pPr>
            <a:r>
              <a:rPr lang="en-US" sz="1200" kern="1200" dirty="0" smtClean="0">
                <a:solidFill>
                  <a:schemeClr val="tx1"/>
                </a:solidFill>
                <a:effectLst/>
                <a:latin typeface="+mn-lt"/>
                <a:ea typeface="+mn-ea"/>
                <a:cs typeface="+mn-cs"/>
              </a:rPr>
              <a:t>The proposed approaches aim to: </a:t>
            </a:r>
          </a:p>
          <a:p>
            <a:pPr marL="628650" lvl="1" indent="-171450">
              <a:buFont typeface="Arial" pitchFamily="34" charset="0"/>
              <a:buChar char="•"/>
            </a:pPr>
            <a:r>
              <a:rPr lang="en-US" sz="1200" kern="1200" dirty="0" smtClean="0">
                <a:solidFill>
                  <a:schemeClr val="tx1"/>
                </a:solidFill>
                <a:effectLst/>
                <a:latin typeface="+mn-lt"/>
                <a:ea typeface="+mn-ea"/>
                <a:cs typeface="+mn-cs"/>
              </a:rPr>
              <a:t>Decrease the overall packet latency and average deflection count</a:t>
            </a:r>
          </a:p>
          <a:p>
            <a:pPr marL="628650" lvl="1" indent="-171450">
              <a:buFont typeface="Arial" pitchFamily="34" charset="0"/>
              <a:buChar char="•"/>
            </a:pPr>
            <a:r>
              <a:rPr lang="en-US" sz="1200" kern="1200" dirty="0" smtClean="0">
                <a:solidFill>
                  <a:schemeClr val="tx1"/>
                </a:solidFill>
                <a:effectLst/>
                <a:latin typeface="+mn-lt"/>
                <a:ea typeface="+mn-ea"/>
                <a:cs typeface="+mn-cs"/>
              </a:rPr>
              <a:t>Push the injection rate boundary for the bufferless NoCs making it feasible in a wider range of practical applications instead of using the heavy area and power consumer - the buffered NoCs</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18</a:t>
            </a:fld>
            <a:endParaRPr lang="en-US"/>
          </a:p>
        </p:txBody>
      </p:sp>
    </p:spTree>
    <p:extLst>
      <p:ext uri="{BB962C8B-B14F-4D97-AF65-F5344CB8AC3E}">
        <p14:creationId xmlns:p14="http://schemas.microsoft.com/office/powerpoint/2010/main" val="867564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19</a:t>
            </a:fld>
            <a:endParaRPr lang="en-US"/>
          </a:p>
        </p:txBody>
      </p:sp>
    </p:spTree>
    <p:extLst>
      <p:ext uri="{BB962C8B-B14F-4D97-AF65-F5344CB8AC3E}">
        <p14:creationId xmlns:p14="http://schemas.microsoft.com/office/powerpoint/2010/main" val="3082681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MaxFlex main problem:</a:t>
            </a:r>
          </a:p>
          <a:p>
            <a:pPr marL="628650" lvl="1" indent="-171450">
              <a:buFont typeface="Arial" pitchFamily="34" charset="0"/>
              <a:buChar char="•"/>
            </a:pPr>
            <a:r>
              <a:rPr lang="en-US" dirty="0" smtClean="0"/>
              <a:t>Concentrate the traffic on the NoC central part</a:t>
            </a:r>
          </a:p>
          <a:p>
            <a:pPr marL="628650" lvl="1" indent="-171450">
              <a:buFont typeface="Arial" pitchFamily="34" charset="0"/>
              <a:buChar char="•"/>
            </a:pPr>
            <a:r>
              <a:rPr lang="en-US" dirty="0" smtClean="0"/>
              <a:t>More contention</a:t>
            </a:r>
          </a:p>
          <a:p>
            <a:pPr marL="628650" lvl="1" indent="-171450">
              <a:buFont typeface="Arial" pitchFamily="34" charset="0"/>
              <a:buChar char="•"/>
            </a:pPr>
            <a:r>
              <a:rPr lang="en-US" dirty="0" smtClean="0"/>
              <a:t>More deflection</a:t>
            </a:r>
          </a:p>
          <a:p>
            <a:pPr marL="628650" lvl="1" indent="-171450">
              <a:buFont typeface="Arial" pitchFamily="34" charset="0"/>
              <a:buChar char="•"/>
            </a:pPr>
            <a:r>
              <a:rPr lang="en-US" dirty="0" smtClean="0"/>
              <a:t>More cycles to reach the destination i.e. higher average packet latency</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We want to keep the freedom provided by the MaxFlex selection function but also want to relax the contention on the central NoC switches. </a:t>
            </a:r>
            <a:endParaRPr lang="en-US" dirty="0" smtClean="0"/>
          </a:p>
          <a:p>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20</a:t>
            </a:fld>
            <a:endParaRPr lang="en-US"/>
          </a:p>
        </p:txBody>
      </p:sp>
    </p:spTree>
    <p:extLst>
      <p:ext uri="{BB962C8B-B14F-4D97-AF65-F5344CB8AC3E}">
        <p14:creationId xmlns:p14="http://schemas.microsoft.com/office/powerpoint/2010/main" val="342160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2</a:t>
            </a:fld>
            <a:endParaRPr lang="en-US"/>
          </a:p>
        </p:txBody>
      </p:sp>
    </p:spTree>
    <p:extLst>
      <p:ext uri="{BB962C8B-B14F-4D97-AF65-F5344CB8AC3E}">
        <p14:creationId xmlns:p14="http://schemas.microsoft.com/office/powerpoint/2010/main" val="138719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As a way to relax the contention on the central NoC switches, we want to adapt the dimension order selection function property. Dimension order selection function tends to focus the flits’ movement on the NoC’s border switches. </a:t>
            </a:r>
          </a:p>
          <a:p>
            <a:pPr marL="171450" indent="-171450">
              <a:buFont typeface="Arial" pitchFamily="34" charset="0"/>
              <a:buChar char="•"/>
            </a:pPr>
            <a:r>
              <a:rPr lang="en-US" sz="1200" kern="1200" dirty="0" smtClean="0">
                <a:solidFill>
                  <a:schemeClr val="tx1"/>
                </a:solidFill>
                <a:effectLst/>
                <a:latin typeface="+mn-lt"/>
                <a:ea typeface="+mn-ea"/>
                <a:cs typeface="+mn-cs"/>
              </a:rPr>
              <a:t>We want to mix between the basic MaxFlex selection function and the dimension order selection function. </a:t>
            </a:r>
            <a:endParaRPr lang="en-US" dirty="0" smtClean="0"/>
          </a:p>
        </p:txBody>
      </p:sp>
      <p:sp>
        <p:nvSpPr>
          <p:cNvPr id="4" name="Slide Number Placeholder 3"/>
          <p:cNvSpPr>
            <a:spLocks noGrp="1"/>
          </p:cNvSpPr>
          <p:nvPr>
            <p:ph type="sldNum" sz="quarter" idx="10"/>
          </p:nvPr>
        </p:nvSpPr>
        <p:spPr/>
        <p:txBody>
          <a:bodyPr/>
          <a:lstStyle/>
          <a:p>
            <a:fld id="{162F71D6-AA30-4C29-BA1B-B14D1DD7E372}" type="slidenum">
              <a:rPr lang="en-US" smtClean="0"/>
              <a:t>21</a:t>
            </a:fld>
            <a:endParaRPr lang="en-US"/>
          </a:p>
        </p:txBody>
      </p:sp>
    </p:spTree>
    <p:extLst>
      <p:ext uri="{BB962C8B-B14F-4D97-AF65-F5344CB8AC3E}">
        <p14:creationId xmlns:p14="http://schemas.microsoft.com/office/powerpoint/2010/main" val="3421603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We want to mix between the basic MaxFlex selection function and the dimension order selection function. To achieve this idea, we updated the MaxFlex to use a step size greater than one. In other words, instead of using a step size of one, we use a step size greater than one as a way to move the traffic further towards the borders. </a:t>
            </a:r>
          </a:p>
          <a:p>
            <a:pPr marL="171450" indent="-171450">
              <a:buFont typeface="Arial" pitchFamily="34" charset="0"/>
              <a:buChar char="•"/>
            </a:pPr>
            <a:r>
              <a:rPr lang="en-US" sz="1200" kern="1200" dirty="0" smtClean="0">
                <a:solidFill>
                  <a:schemeClr val="tx1"/>
                </a:solidFill>
                <a:effectLst/>
                <a:latin typeface="+mn-lt"/>
                <a:ea typeface="+mn-ea"/>
                <a:cs typeface="+mn-cs"/>
              </a:rPr>
              <a:t>By this we aim to decrease the concentration on the NoC’s central switches and move part of the traffic to the borders. </a:t>
            </a:r>
          </a:p>
          <a:p>
            <a:pPr marL="171450" indent="-171450">
              <a:buFont typeface="Arial" pitchFamily="34" charset="0"/>
              <a:buChar char="•"/>
            </a:pPr>
            <a:r>
              <a:rPr lang="en-US" sz="1200" kern="1200" dirty="0" smtClean="0">
                <a:solidFill>
                  <a:schemeClr val="tx1"/>
                </a:solidFill>
                <a:effectLst/>
                <a:latin typeface="+mn-lt"/>
                <a:ea typeface="+mn-ea"/>
                <a:cs typeface="+mn-cs"/>
              </a:rPr>
              <a:t>This approach leads to less contention and subsequently less deflections and smaller packet latency.</a:t>
            </a:r>
            <a:endParaRPr lang="en-US" dirty="0" smtClean="0"/>
          </a:p>
        </p:txBody>
      </p:sp>
      <p:sp>
        <p:nvSpPr>
          <p:cNvPr id="4" name="Slide Number Placeholder 3"/>
          <p:cNvSpPr>
            <a:spLocks noGrp="1"/>
          </p:cNvSpPr>
          <p:nvPr>
            <p:ph type="sldNum" sz="quarter" idx="10"/>
          </p:nvPr>
        </p:nvSpPr>
        <p:spPr/>
        <p:txBody>
          <a:bodyPr/>
          <a:lstStyle/>
          <a:p>
            <a:fld id="{162F71D6-AA30-4C29-BA1B-B14D1DD7E372}" type="slidenum">
              <a:rPr lang="en-US" smtClean="0"/>
              <a:t>22</a:t>
            </a:fld>
            <a:endParaRPr lang="en-US"/>
          </a:p>
        </p:txBody>
      </p:sp>
    </p:spTree>
    <p:extLst>
      <p:ext uri="{BB962C8B-B14F-4D97-AF65-F5344CB8AC3E}">
        <p14:creationId xmlns:p14="http://schemas.microsoft.com/office/powerpoint/2010/main" val="738565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We study the effect of step size on the distribution of packets through 2D mesh network.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In doing that, for a certain step size, we count the number of packets passing through each switch (all ports included). To ease this counting, we divide the traffic going through a switch into 12 different types.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23</a:t>
            </a:fld>
            <a:endParaRPr lang="en-US"/>
          </a:p>
        </p:txBody>
      </p:sp>
    </p:spTree>
    <p:extLst>
      <p:ext uri="{BB962C8B-B14F-4D97-AF65-F5344CB8AC3E}">
        <p14:creationId xmlns:p14="http://schemas.microsoft.com/office/powerpoint/2010/main" val="1908183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24</a:t>
            </a:fld>
            <a:endParaRPr lang="en-US"/>
          </a:p>
        </p:txBody>
      </p:sp>
    </p:spTree>
    <p:extLst>
      <p:ext uri="{BB962C8B-B14F-4D97-AF65-F5344CB8AC3E}">
        <p14:creationId xmlns:p14="http://schemas.microsoft.com/office/powerpoint/2010/main" val="1908183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25</a:t>
            </a:fld>
            <a:endParaRPr lang="en-US"/>
          </a:p>
        </p:txBody>
      </p:sp>
    </p:spTree>
    <p:extLst>
      <p:ext uri="{BB962C8B-B14F-4D97-AF65-F5344CB8AC3E}">
        <p14:creationId xmlns:p14="http://schemas.microsoft.com/office/powerpoint/2010/main" val="1087471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26</a:t>
            </a:fld>
            <a:endParaRPr lang="en-US"/>
          </a:p>
        </p:txBody>
      </p:sp>
    </p:spTree>
    <p:extLst>
      <p:ext uri="{BB962C8B-B14F-4D97-AF65-F5344CB8AC3E}">
        <p14:creationId xmlns:p14="http://schemas.microsoft.com/office/powerpoint/2010/main" val="311469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27</a:t>
            </a:fld>
            <a:endParaRPr lang="en-US"/>
          </a:p>
        </p:txBody>
      </p:sp>
    </p:spTree>
    <p:extLst>
      <p:ext uri="{BB962C8B-B14F-4D97-AF65-F5344CB8AC3E}">
        <p14:creationId xmlns:p14="http://schemas.microsoft.com/office/powerpoint/2010/main" val="2873947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28</a:t>
            </a:fld>
            <a:endParaRPr lang="en-US"/>
          </a:p>
        </p:txBody>
      </p:sp>
    </p:spTree>
    <p:extLst>
      <p:ext uri="{BB962C8B-B14F-4D97-AF65-F5344CB8AC3E}">
        <p14:creationId xmlns:p14="http://schemas.microsoft.com/office/powerpoint/2010/main" val="3424672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29</a:t>
            </a:fld>
            <a:endParaRPr lang="en-US"/>
          </a:p>
        </p:txBody>
      </p:sp>
    </p:spTree>
    <p:extLst>
      <p:ext uri="{BB962C8B-B14F-4D97-AF65-F5344CB8AC3E}">
        <p14:creationId xmlns:p14="http://schemas.microsoft.com/office/powerpoint/2010/main" val="505668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30</a:t>
            </a:fld>
            <a:endParaRPr lang="en-US"/>
          </a:p>
        </p:txBody>
      </p:sp>
    </p:spTree>
    <p:extLst>
      <p:ext uri="{BB962C8B-B14F-4D97-AF65-F5344CB8AC3E}">
        <p14:creationId xmlns:p14="http://schemas.microsoft.com/office/powerpoint/2010/main" val="194099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3</a:t>
            </a:fld>
            <a:endParaRPr lang="en-US"/>
          </a:p>
        </p:txBody>
      </p:sp>
    </p:spTree>
    <p:extLst>
      <p:ext uri="{BB962C8B-B14F-4D97-AF65-F5344CB8AC3E}">
        <p14:creationId xmlns:p14="http://schemas.microsoft.com/office/powerpoint/2010/main" val="3943780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31</a:t>
            </a:fld>
            <a:endParaRPr lang="en-US"/>
          </a:p>
        </p:txBody>
      </p:sp>
    </p:spTree>
    <p:extLst>
      <p:ext uri="{BB962C8B-B14F-4D97-AF65-F5344CB8AC3E}">
        <p14:creationId xmlns:p14="http://schemas.microsoft.com/office/powerpoint/2010/main" val="3424672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32</a:t>
            </a:fld>
            <a:endParaRPr lang="en-US"/>
          </a:p>
        </p:txBody>
      </p:sp>
    </p:spTree>
    <p:extLst>
      <p:ext uri="{BB962C8B-B14F-4D97-AF65-F5344CB8AC3E}">
        <p14:creationId xmlns:p14="http://schemas.microsoft.com/office/powerpoint/2010/main" val="2465387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33</a:t>
            </a:fld>
            <a:endParaRPr lang="en-US"/>
          </a:p>
        </p:txBody>
      </p:sp>
    </p:spTree>
    <p:extLst>
      <p:ext uri="{BB962C8B-B14F-4D97-AF65-F5344CB8AC3E}">
        <p14:creationId xmlns:p14="http://schemas.microsoft.com/office/powerpoint/2010/main" val="545394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34</a:t>
            </a:fld>
            <a:endParaRPr lang="en-US"/>
          </a:p>
        </p:txBody>
      </p:sp>
    </p:spTree>
    <p:extLst>
      <p:ext uri="{BB962C8B-B14F-4D97-AF65-F5344CB8AC3E}">
        <p14:creationId xmlns:p14="http://schemas.microsoft.com/office/powerpoint/2010/main" val="1512903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35</a:t>
            </a:fld>
            <a:endParaRPr lang="en-US"/>
          </a:p>
        </p:txBody>
      </p:sp>
    </p:spTree>
    <p:extLst>
      <p:ext uri="{BB962C8B-B14F-4D97-AF65-F5344CB8AC3E}">
        <p14:creationId xmlns:p14="http://schemas.microsoft.com/office/powerpoint/2010/main" val="2369601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36</a:t>
            </a:fld>
            <a:endParaRPr lang="en-US"/>
          </a:p>
        </p:txBody>
      </p:sp>
    </p:spTree>
    <p:extLst>
      <p:ext uri="{BB962C8B-B14F-4D97-AF65-F5344CB8AC3E}">
        <p14:creationId xmlns:p14="http://schemas.microsoft.com/office/powerpoint/2010/main" val="2763303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37</a:t>
            </a:fld>
            <a:endParaRPr lang="en-US"/>
          </a:p>
        </p:txBody>
      </p:sp>
    </p:spTree>
    <p:extLst>
      <p:ext uri="{BB962C8B-B14F-4D97-AF65-F5344CB8AC3E}">
        <p14:creationId xmlns:p14="http://schemas.microsoft.com/office/powerpoint/2010/main" val="1882383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Figure shows the number of packets passing through each of the mentioned switches with different step sizes. </a:t>
            </a:r>
          </a:p>
          <a:p>
            <a:pPr marL="171450" indent="-171450">
              <a:buFont typeface="Arial" pitchFamily="34" charset="0"/>
              <a:buChar char="•"/>
            </a:pPr>
            <a:r>
              <a:rPr lang="en-US" sz="1200" kern="1200" dirty="0" smtClean="0">
                <a:solidFill>
                  <a:schemeClr val="tx1"/>
                </a:solidFill>
                <a:effectLst/>
                <a:latin typeface="+mn-lt"/>
                <a:ea typeface="+mn-ea"/>
                <a:cs typeface="+mn-cs"/>
              </a:rPr>
              <a:t>From the figure, we notice different trends: </a:t>
            </a:r>
          </a:p>
          <a:p>
            <a:pPr marL="685800" lvl="1" indent="-228600">
              <a:buFont typeface="+mj-lt"/>
              <a:buAutoNum type="arabicParenR"/>
            </a:pPr>
            <a:r>
              <a:rPr lang="en-US" sz="1200" kern="1200" dirty="0" smtClean="0">
                <a:solidFill>
                  <a:schemeClr val="tx1"/>
                </a:solidFill>
                <a:effectLst/>
                <a:latin typeface="+mn-lt"/>
                <a:ea typeface="+mn-ea"/>
                <a:cs typeface="+mn-cs"/>
              </a:rPr>
              <a:t>For the border nodes, the number of packets passing through the switch increases as the step size increases</a:t>
            </a:r>
          </a:p>
          <a:p>
            <a:pPr marL="685800" lvl="1" indent="-228600">
              <a:buFont typeface="+mj-lt"/>
              <a:buAutoNum type="arabicParenR"/>
            </a:pPr>
            <a:r>
              <a:rPr lang="en-US" sz="1200" kern="1200" dirty="0" smtClean="0">
                <a:solidFill>
                  <a:schemeClr val="tx1"/>
                </a:solidFill>
                <a:effectLst/>
                <a:latin typeface="+mn-lt"/>
                <a:ea typeface="+mn-ea"/>
                <a:cs typeface="+mn-cs"/>
              </a:rPr>
              <a:t>For the core switches, the number of packets decreases as the step size increases. In other words, the concentration in the central part of network bisection is relaxed. </a:t>
            </a:r>
          </a:p>
          <a:p>
            <a:pPr marL="171450" indent="-171450">
              <a:buFont typeface="Arial" pitchFamily="34" charset="0"/>
              <a:buChar char="•"/>
            </a:pPr>
            <a:r>
              <a:rPr lang="en-US" sz="1200" kern="1200" dirty="0" smtClean="0">
                <a:solidFill>
                  <a:schemeClr val="tx1"/>
                </a:solidFill>
                <a:effectLst/>
                <a:latin typeface="+mn-lt"/>
                <a:ea typeface="+mn-ea"/>
                <a:cs typeface="+mn-cs"/>
              </a:rPr>
              <a:t>This is because, as the step size increases, the packet moves in one dimension for more steps before alternating the dimension. This movement enables the packet to reach farther switches (i.e. switches away from the diagonals) which allows some relaxation for the core diagonal switches.</a:t>
            </a:r>
            <a:endParaRPr lang="en-US" dirty="0" smtClean="0"/>
          </a:p>
          <a:p>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38</a:t>
            </a:fld>
            <a:endParaRPr lang="en-US"/>
          </a:p>
        </p:txBody>
      </p:sp>
    </p:spTree>
    <p:extLst>
      <p:ext uri="{BB962C8B-B14F-4D97-AF65-F5344CB8AC3E}">
        <p14:creationId xmlns:p14="http://schemas.microsoft.com/office/powerpoint/2010/main" val="2084557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1" dirty="0" smtClean="0"/>
              <a:t>Simulator: </a:t>
            </a:r>
            <a:r>
              <a:rPr lang="en-US" dirty="0" smtClean="0"/>
              <a:t>gpNoCsim</a:t>
            </a:r>
          </a:p>
          <a:p>
            <a:pPr marL="171450" indent="-171450">
              <a:buFont typeface="Arial" pitchFamily="34" charset="0"/>
              <a:buChar char="•"/>
            </a:pPr>
            <a:endParaRPr lang="en-US" b="1" dirty="0" smtClean="0"/>
          </a:p>
          <a:p>
            <a:pPr marL="171450" indent="-171450">
              <a:buFont typeface="Arial" pitchFamily="34" charset="0"/>
              <a:buChar char="•"/>
            </a:pPr>
            <a:r>
              <a:rPr lang="en-US" b="1" dirty="0" smtClean="0"/>
              <a:t>Topology: </a:t>
            </a:r>
            <a:r>
              <a:rPr lang="en-US" dirty="0" smtClean="0"/>
              <a:t>2D mesh </a:t>
            </a:r>
          </a:p>
          <a:p>
            <a:pPr marL="628650" lvl="1" indent="-171450">
              <a:buFont typeface="Arial" pitchFamily="34" charset="0"/>
              <a:buChar char="•"/>
            </a:pPr>
            <a:r>
              <a:rPr lang="en-US" dirty="0" smtClean="0"/>
              <a:t>Switch latency = Link latency = 1 cycle</a:t>
            </a:r>
          </a:p>
          <a:p>
            <a:pPr marL="628650" lvl="1" indent="-171450">
              <a:buFont typeface="Arial" pitchFamily="34" charset="0"/>
              <a:buChar char="•"/>
            </a:pPr>
            <a:r>
              <a:rPr lang="en-US" dirty="0" smtClean="0"/>
              <a:t>Link width = 128 bit</a:t>
            </a:r>
          </a:p>
          <a:p>
            <a:pPr marL="628650" lvl="1" indent="-171450">
              <a:buFont typeface="Arial" pitchFamily="34" charset="0"/>
              <a:buChar char="•"/>
            </a:pPr>
            <a:r>
              <a:rPr lang="en-US" dirty="0" smtClean="0"/>
              <a:t>Fixed length packet = 8 Flits </a:t>
            </a:r>
          </a:p>
          <a:p>
            <a:pPr marL="628650" lvl="1" indent="-171450">
              <a:buFont typeface="Arial" pitchFamily="34" charset="0"/>
              <a:buChar char="•"/>
            </a:pPr>
            <a:r>
              <a:rPr lang="en-US" dirty="0" smtClean="0"/>
              <a:t>Flit = 128 bit</a:t>
            </a:r>
          </a:p>
          <a:p>
            <a:pPr marL="628650" lvl="1" indent="-171450">
              <a:buFont typeface="Arial" pitchFamily="34" charset="0"/>
              <a:buChar char="•"/>
            </a:pPr>
            <a:r>
              <a:rPr lang="en-US" dirty="0" smtClean="0"/>
              <a:t>Variable mesh size</a:t>
            </a:r>
          </a:p>
          <a:p>
            <a:pPr marL="171450" indent="-171450">
              <a:buFont typeface="Arial" pitchFamily="34" charset="0"/>
              <a:buChar char="•"/>
            </a:pPr>
            <a:endParaRPr lang="en-US" dirty="0" smtClean="0"/>
          </a:p>
          <a:p>
            <a:pPr marL="171450" indent="-171450">
              <a:buFont typeface="Arial" pitchFamily="34" charset="0"/>
              <a:buChar char="•"/>
            </a:pPr>
            <a:r>
              <a:rPr lang="en-US" b="1" dirty="0" smtClean="0"/>
              <a:t>Traffic:</a:t>
            </a:r>
            <a:r>
              <a:rPr lang="en-US" dirty="0" smtClean="0"/>
              <a:t> Uniform</a:t>
            </a:r>
          </a:p>
          <a:p>
            <a:pPr marL="628650" lvl="1" indent="-171450">
              <a:buFont typeface="Arial" pitchFamily="34" charset="0"/>
              <a:buChar char="•"/>
            </a:pPr>
            <a:r>
              <a:rPr lang="en-US" dirty="0" smtClean="0"/>
              <a:t>Warm-up = 100000 cycles</a:t>
            </a:r>
          </a:p>
          <a:p>
            <a:pPr marL="628650" lvl="1" indent="-171450">
              <a:buFont typeface="Arial" pitchFamily="34" charset="0"/>
              <a:buChar char="•"/>
            </a:pPr>
            <a:r>
              <a:rPr lang="en-US" dirty="0" smtClean="0"/>
              <a:t>Terminate </a:t>
            </a:r>
          </a:p>
          <a:p>
            <a:pPr marL="1085850" lvl="2" indent="-171450">
              <a:buFont typeface="Arial" pitchFamily="34" charset="0"/>
              <a:buChar char="•"/>
            </a:pPr>
            <a:r>
              <a:rPr lang="en-US" dirty="0" smtClean="0"/>
              <a:t>Injecting 10000 packets per node </a:t>
            </a:r>
          </a:p>
          <a:p>
            <a:pPr marL="1085850" lvl="2" indent="-171450">
              <a:buFont typeface="Arial" pitchFamily="34" charset="0"/>
              <a:buChar char="•"/>
            </a:pPr>
            <a:r>
              <a:rPr lang="en-US" dirty="0" smtClean="0"/>
              <a:t>Receiving all injected packets</a:t>
            </a:r>
          </a:p>
          <a:p>
            <a:pPr marL="628650" lvl="1" indent="-171450">
              <a:buFont typeface="Arial" pitchFamily="34" charset="0"/>
              <a:buChar char="•"/>
            </a:pPr>
            <a:endParaRPr lang="en-US" dirty="0" smtClean="0"/>
          </a:p>
          <a:p>
            <a:pPr marL="171450" indent="-171450">
              <a:buFont typeface="Arial" pitchFamily="34" charset="0"/>
              <a:buChar char="•"/>
            </a:pPr>
            <a:r>
              <a:rPr lang="en-US" b="1" dirty="0" smtClean="0"/>
              <a:t>Performance Metric</a:t>
            </a:r>
          </a:p>
          <a:p>
            <a:pPr marL="628650" lvl="1" indent="-171450">
              <a:buFont typeface="Arial" pitchFamily="34" charset="0"/>
              <a:buChar char="•"/>
            </a:pPr>
            <a:r>
              <a:rPr lang="en-US" dirty="0" smtClean="0"/>
              <a:t>Packet latency = Time the packet takes to reach the destination</a:t>
            </a:r>
          </a:p>
          <a:p>
            <a:pPr marL="457200" lvl="1" indent="0">
              <a:buFont typeface="Arial" pitchFamily="34" charset="0"/>
              <a:buNone/>
            </a:pPr>
            <a:r>
              <a:rPr lang="en-US" dirty="0" smtClean="0"/>
              <a:t>	Last Flit Ejection Time – First Flit Generation Time</a:t>
            </a:r>
          </a:p>
          <a:p>
            <a:pPr marL="628650" lvl="1" indent="-171450">
              <a:buFont typeface="Arial" pitchFamily="34" charset="0"/>
              <a:buChar char="•"/>
            </a:pPr>
            <a:r>
              <a:rPr lang="en-US" dirty="0" smtClean="0"/>
              <a:t>Flit deflection count = Number of times the flit was forced to go through a non-productive port</a:t>
            </a:r>
          </a:p>
        </p:txBody>
      </p:sp>
      <p:sp>
        <p:nvSpPr>
          <p:cNvPr id="4" name="Slide Number Placeholder 3"/>
          <p:cNvSpPr>
            <a:spLocks noGrp="1"/>
          </p:cNvSpPr>
          <p:nvPr>
            <p:ph type="sldNum" sz="quarter" idx="10"/>
          </p:nvPr>
        </p:nvSpPr>
        <p:spPr/>
        <p:txBody>
          <a:bodyPr/>
          <a:lstStyle/>
          <a:p>
            <a:fld id="{162F71D6-AA30-4C29-BA1B-B14D1DD7E372}" type="slidenum">
              <a:rPr lang="en-US" smtClean="0"/>
              <a:t>39</a:t>
            </a:fld>
            <a:endParaRPr lang="en-US"/>
          </a:p>
        </p:txBody>
      </p:sp>
    </p:spTree>
    <p:extLst>
      <p:ext uri="{BB962C8B-B14F-4D97-AF65-F5344CB8AC3E}">
        <p14:creationId xmlns:p14="http://schemas.microsoft.com/office/powerpoint/2010/main" val="2117992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As the step size increases, both the average packet latency and the average deflection count decreases. </a:t>
            </a:r>
          </a:p>
          <a:p>
            <a:pPr marL="171450" indent="-171450">
              <a:buFont typeface="Arial" pitchFamily="34" charset="0"/>
              <a:buChar char="•"/>
            </a:pPr>
            <a:r>
              <a:rPr lang="en-US" sz="1200" kern="1200" dirty="0" smtClean="0">
                <a:solidFill>
                  <a:schemeClr val="tx1"/>
                </a:solidFill>
                <a:effectLst/>
                <a:latin typeface="+mn-lt"/>
                <a:ea typeface="+mn-ea"/>
                <a:cs typeface="+mn-cs"/>
              </a:rPr>
              <a:t>Results matches the analysis results, as the better traffic distribution showed in the analysis can lead to better link utilization which can lead to faster delivery for the packets and hence better packet latency and less misrouting due to contention. </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40</a:t>
            </a:fld>
            <a:endParaRPr lang="en-US"/>
          </a:p>
        </p:txBody>
      </p:sp>
    </p:spTree>
    <p:extLst>
      <p:ext uri="{BB962C8B-B14F-4D97-AF65-F5344CB8AC3E}">
        <p14:creationId xmlns:p14="http://schemas.microsoft.com/office/powerpoint/2010/main" val="333612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4</a:t>
            </a:fld>
            <a:endParaRPr lang="en-US"/>
          </a:p>
        </p:txBody>
      </p:sp>
    </p:spTree>
    <p:extLst>
      <p:ext uri="{BB962C8B-B14F-4D97-AF65-F5344CB8AC3E}">
        <p14:creationId xmlns:p14="http://schemas.microsoft.com/office/powerpoint/2010/main" val="17663766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figure focuses on the cut-off point of the flit injection rate of 0.22 flit/cycle/node i.e. the point after which the latency increases exponentially.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figure shows that for smaller step sizes, the average packet latency is very high (magnitude of thousands of cycles). While for larger step sizes the average packet latency is much smaller with the smallest packet latency achieved using step size of 8.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average packet latency using larger step sizes is almost equal as all these step size values lead to almost the same packet movements. For example, moving from node (0, 5) to (5, 10) under step size of 1 leads to moving one step in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then one step in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till the destination is reached, while using a step size of 6 will lead to moving 6 steps in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then 6 steps in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Since the number of steps remaining in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is less than 6, the packet will move as if it uses dimension order routing (DO-XY). </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41</a:t>
            </a:fld>
            <a:endParaRPr lang="en-US"/>
          </a:p>
        </p:txBody>
      </p:sp>
    </p:spTree>
    <p:extLst>
      <p:ext uri="{BB962C8B-B14F-4D97-AF65-F5344CB8AC3E}">
        <p14:creationId xmlns:p14="http://schemas.microsoft.com/office/powerpoint/2010/main" val="6434455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We compare increasing the step size under MaxFlex with other selection functions: </a:t>
            </a:r>
          </a:p>
          <a:p>
            <a:pPr marL="685800" lvl="1" indent="-228600">
              <a:buFont typeface="+mj-lt"/>
              <a:buAutoNum type="arabicParenR"/>
            </a:pPr>
            <a:r>
              <a:rPr lang="en-US" sz="1200" kern="1200" dirty="0" smtClean="0">
                <a:solidFill>
                  <a:schemeClr val="tx1"/>
                </a:solidFill>
                <a:effectLst/>
                <a:latin typeface="+mn-lt"/>
                <a:ea typeface="+mn-ea"/>
                <a:cs typeface="+mn-cs"/>
              </a:rPr>
              <a:t>Straight line selection function</a:t>
            </a:r>
          </a:p>
          <a:p>
            <a:pPr marL="685800" lvl="1" indent="-228600">
              <a:buFont typeface="+mj-lt"/>
              <a:buAutoNum type="arabicParenR"/>
            </a:pPr>
            <a:r>
              <a:rPr lang="en-US" sz="1200" kern="1200" dirty="0" smtClean="0">
                <a:solidFill>
                  <a:schemeClr val="tx1"/>
                </a:solidFill>
                <a:effectLst/>
                <a:latin typeface="+mn-lt"/>
                <a:ea typeface="+mn-ea"/>
                <a:cs typeface="+mn-cs"/>
              </a:rPr>
              <a:t>Random productive port selection function</a:t>
            </a:r>
          </a:p>
          <a:p>
            <a:pPr marL="171450" indent="-171450">
              <a:buFont typeface="Arial" pitchFamily="34" charset="0"/>
              <a:buChar char="•"/>
            </a:pPr>
            <a:r>
              <a:rPr lang="en-US" sz="1200" kern="1200" dirty="0" smtClean="0">
                <a:solidFill>
                  <a:schemeClr val="tx1"/>
                </a:solidFill>
                <a:effectLst/>
                <a:latin typeface="+mn-lt"/>
                <a:ea typeface="+mn-ea"/>
                <a:cs typeface="+mn-cs"/>
              </a:rPr>
              <a:t>In the straight line selection function, the flit favors the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axis movement till there are no steps remaining in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dimension then moves in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dimension. </a:t>
            </a:r>
          </a:p>
          <a:p>
            <a:pPr marL="171450" indent="-171450">
              <a:buFont typeface="Arial" pitchFamily="34" charset="0"/>
              <a:buChar char="•"/>
            </a:pPr>
            <a:r>
              <a:rPr lang="en-US" sz="1200" kern="1200" dirty="0" smtClean="0">
                <a:solidFill>
                  <a:schemeClr val="tx1"/>
                </a:solidFill>
                <a:effectLst/>
                <a:latin typeface="+mn-lt"/>
                <a:ea typeface="+mn-ea"/>
                <a:cs typeface="+mn-cs"/>
              </a:rPr>
              <a:t>In the random productive port selection function, the flit randomly chooses from the list of productive ports available at each step. </a:t>
            </a:r>
          </a:p>
          <a:p>
            <a:pPr marL="171450" indent="-171450">
              <a:buFont typeface="Arial" pitchFamily="34" charset="0"/>
              <a:buChar char="•"/>
            </a:pPr>
            <a:r>
              <a:rPr lang="en-US" sz="1200" kern="1200" dirty="0" smtClean="0">
                <a:solidFill>
                  <a:schemeClr val="tx1"/>
                </a:solidFill>
                <a:effectLst/>
                <a:latin typeface="+mn-lt"/>
                <a:ea typeface="+mn-ea"/>
                <a:cs typeface="+mn-cs"/>
              </a:rPr>
              <a:t>Results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show that increasing the fixed step size under MaxFlex leads to better average packet latency and smaller deflection count. Specifically, using a fixed step size of 8 enhances the average packet latency by around 95% and 99% over using straight line selection function and random productive port selection function respectively. Also, the average deflection count decreases by 38% and 53% compared with straight line selection function and random productive port selection function respectively. </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42</a:t>
            </a:fld>
            <a:endParaRPr lang="en-US"/>
          </a:p>
        </p:txBody>
      </p:sp>
    </p:spTree>
    <p:extLst>
      <p:ext uri="{BB962C8B-B14F-4D97-AF65-F5344CB8AC3E}">
        <p14:creationId xmlns:p14="http://schemas.microsoft.com/office/powerpoint/2010/main" val="7998357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Simulate MaxFlex under different 2D mesh sizes</a:t>
            </a:r>
          </a:p>
          <a:p>
            <a:pPr marL="628650" lvl="1" indent="-171450">
              <a:buFont typeface="Arial" pitchFamily="34" charset="0"/>
              <a:buChar char="•"/>
            </a:pPr>
            <a:r>
              <a:rPr lang="en-US" dirty="0" smtClean="0"/>
              <a:t>Mesh size ranging from 5x5 to 12x12</a:t>
            </a:r>
          </a:p>
          <a:p>
            <a:pPr marL="628650" lvl="1" indent="-171450">
              <a:buFont typeface="Arial" pitchFamily="34" charset="0"/>
              <a:buChar char="•"/>
            </a:pPr>
            <a:r>
              <a:rPr lang="en-US" dirty="0" smtClean="0"/>
              <a:t>Step size ranging from 1 to </a:t>
            </a:r>
            <a:r>
              <a:rPr lang="en-US" i="1" dirty="0" smtClean="0"/>
              <a:t>n</a:t>
            </a:r>
            <a:r>
              <a:rPr lang="en-US" dirty="0" smtClean="0"/>
              <a:t> – 1</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Table shows that using a step size with a value ranging from 60% to 80% of the 2D mesh dimension leads to better network performance. </a:t>
            </a:r>
          </a:p>
          <a:p>
            <a:pPr marL="171450" indent="-171450">
              <a:buFont typeface="Arial" pitchFamily="34" charset="0"/>
              <a:buChar char="•"/>
            </a:pPr>
            <a:r>
              <a:rPr lang="en-US" sz="1200" kern="1200" dirty="0" smtClean="0">
                <a:solidFill>
                  <a:schemeClr val="tx1"/>
                </a:solidFill>
                <a:effectLst/>
                <a:latin typeface="+mn-lt"/>
                <a:ea typeface="+mn-ea"/>
                <a:cs typeface="+mn-cs"/>
              </a:rPr>
              <a:t>Based on the fixed step size analysis and simulation results, we conclude that using a larger value for the step size leads to better network performance. This is due to the better distribution of traffic among the network switches.</a:t>
            </a:r>
            <a:endParaRPr lang="en-US" dirty="0" smtClean="0"/>
          </a:p>
        </p:txBody>
      </p:sp>
      <p:sp>
        <p:nvSpPr>
          <p:cNvPr id="4" name="Slide Number Placeholder 3"/>
          <p:cNvSpPr>
            <a:spLocks noGrp="1"/>
          </p:cNvSpPr>
          <p:nvPr>
            <p:ph type="sldNum" sz="quarter" idx="10"/>
          </p:nvPr>
        </p:nvSpPr>
        <p:spPr/>
        <p:txBody>
          <a:bodyPr/>
          <a:lstStyle/>
          <a:p>
            <a:fld id="{162F71D6-AA30-4C29-BA1B-B14D1DD7E372}" type="slidenum">
              <a:rPr lang="en-US" smtClean="0"/>
              <a:t>43</a:t>
            </a:fld>
            <a:endParaRPr lang="en-US"/>
          </a:p>
        </p:txBody>
      </p:sp>
    </p:spTree>
    <p:extLst>
      <p:ext uri="{BB962C8B-B14F-4D97-AF65-F5344CB8AC3E}">
        <p14:creationId xmlns:p14="http://schemas.microsoft.com/office/powerpoint/2010/main" val="1464105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44</a:t>
            </a:fld>
            <a:endParaRPr lang="en-US"/>
          </a:p>
        </p:txBody>
      </p:sp>
    </p:spTree>
    <p:extLst>
      <p:ext uri="{BB962C8B-B14F-4D97-AF65-F5344CB8AC3E}">
        <p14:creationId xmlns:p14="http://schemas.microsoft.com/office/powerpoint/2010/main" val="4199608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Fixed step size MaxFlex with step sizes greater than one managed to redistribute the traffic away from the central part of NoC switches and move more towards the border switches. This redistribution succeeded in decreasing the flits deflection count and thus decreasing the overall average packet latency.</a:t>
            </a:r>
          </a:p>
          <a:p>
            <a:pPr marL="171450" indent="-171450">
              <a:buFont typeface="Arial" pitchFamily="34" charset="0"/>
              <a:buChar char="•"/>
            </a:pPr>
            <a:r>
              <a:rPr lang="en-US" sz="1200" kern="1200" dirty="0" smtClean="0">
                <a:solidFill>
                  <a:schemeClr val="tx1"/>
                </a:solidFill>
                <a:effectLst/>
                <a:latin typeface="+mn-lt"/>
                <a:ea typeface="+mn-ea"/>
                <a:cs typeface="+mn-cs"/>
              </a:rPr>
              <a:t>We want to utilize the NoC switches and links more in a way that enhances the traffic distribution even better. </a:t>
            </a:r>
          </a:p>
          <a:p>
            <a:pPr marL="171450" indent="-171450">
              <a:buFont typeface="Arial" pitchFamily="34" charset="0"/>
              <a:buChar char="•"/>
            </a:pPr>
            <a:r>
              <a:rPr lang="en-US" sz="1200" kern="1200" dirty="0" smtClean="0">
                <a:solidFill>
                  <a:schemeClr val="tx1"/>
                </a:solidFill>
                <a:effectLst/>
                <a:latin typeface="+mn-lt"/>
                <a:ea typeface="+mn-ea"/>
                <a:cs typeface="+mn-cs"/>
              </a:rPr>
              <a:t>As a way to change the traffic distribution, we assign a different step size for each flit i.e. instead of assigning the same step size value to all the packets, each packet has a different step size. </a:t>
            </a:r>
          </a:p>
          <a:p>
            <a:pPr marL="171450" indent="-171450">
              <a:buFont typeface="Arial" pitchFamily="34" charset="0"/>
              <a:buChar char="•"/>
            </a:pPr>
            <a:r>
              <a:rPr lang="en-US" sz="1200" kern="1200" dirty="0" smtClean="0">
                <a:solidFill>
                  <a:schemeClr val="tx1"/>
                </a:solidFill>
                <a:effectLst/>
                <a:latin typeface="+mn-lt"/>
                <a:ea typeface="+mn-ea"/>
                <a:cs typeface="+mn-cs"/>
              </a:rPr>
              <a:t>The value of the step size depends on the approach used. </a:t>
            </a:r>
            <a:endParaRPr lang="en-US" dirty="0" smtClean="0"/>
          </a:p>
        </p:txBody>
      </p:sp>
      <p:sp>
        <p:nvSpPr>
          <p:cNvPr id="4" name="Slide Number Placeholder 3"/>
          <p:cNvSpPr>
            <a:spLocks noGrp="1"/>
          </p:cNvSpPr>
          <p:nvPr>
            <p:ph type="sldNum" sz="quarter" idx="10"/>
          </p:nvPr>
        </p:nvSpPr>
        <p:spPr/>
        <p:txBody>
          <a:bodyPr/>
          <a:lstStyle/>
          <a:p>
            <a:fld id="{162F71D6-AA30-4C29-BA1B-B14D1DD7E372}" type="slidenum">
              <a:rPr lang="en-US" smtClean="0"/>
              <a:t>45</a:t>
            </a:fld>
            <a:endParaRPr lang="en-US"/>
          </a:p>
        </p:txBody>
      </p:sp>
    </p:spTree>
    <p:extLst>
      <p:ext uri="{BB962C8B-B14F-4D97-AF65-F5344CB8AC3E}">
        <p14:creationId xmlns:p14="http://schemas.microsoft.com/office/powerpoint/2010/main" val="26829505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divide the NoC into a number of rectangular regions and assign each node to a specific region. In other words, we distribute the nodes of the NoC to a group of non-interleaving rectangular regions such that each region contains a group of nodes (at least one node and up to </a:t>
                </a:r>
                <a14:m>
                  <m:oMath xmlns:m="http://schemas.openxmlformats.org/officeDocument/2006/math">
                    <m:r>
                      <a:rPr lang="en-US" sz="1200" i="1" kern="1200">
                        <a:solidFill>
                          <a:schemeClr val="tx1"/>
                        </a:solidFill>
                        <a:effectLst/>
                        <a:latin typeface="Cambria Math"/>
                        <a:ea typeface="+mn-ea"/>
                        <a:cs typeface="+mn-cs"/>
                      </a:rPr>
                      <m:t>𝑛</m:t>
                    </m:r>
                    <m:r>
                      <a:rPr lang="en-US" sz="1200" i="1"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𝑛</m:t>
                    </m:r>
                  </m:oMath>
                </a14:m>
                <a:r>
                  <a:rPr lang="en-US" sz="1200" kern="1200" dirty="0">
                    <a:solidFill>
                      <a:schemeClr val="tx1"/>
                    </a:solidFill>
                    <a:effectLst/>
                    <a:latin typeface="+mn-lt"/>
                    <a:ea typeface="+mn-ea"/>
                    <a:cs typeface="+mn-cs"/>
                  </a:rPr>
                  <a:t> nodes). Also, we assign indices to each region in a similar manner to the 2D NoC switches. </a:t>
                </a:r>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divide the NoC into a number of rectangular regions and assign each node to a specific region. In other words, we distribute the nodes of the NoC to a group of non-interleaving rectangular regions such that each region contains a group of nodes (at least one node and up to </a:t>
                </a:r>
                <a:r>
                  <a:rPr lang="en-US" sz="1200" i="0" kern="1200">
                    <a:solidFill>
                      <a:schemeClr val="tx1"/>
                    </a:solidFill>
                    <a:effectLst/>
                    <a:latin typeface="+mn-lt"/>
                    <a:ea typeface="+mn-ea"/>
                    <a:cs typeface="+mn-cs"/>
                  </a:rPr>
                  <a:t>𝑛×𝑛</a:t>
                </a:r>
                <a:r>
                  <a:rPr lang="en-US" sz="1200" kern="1200" dirty="0">
                    <a:solidFill>
                      <a:schemeClr val="tx1"/>
                    </a:solidFill>
                    <a:effectLst/>
                    <a:latin typeface="+mn-lt"/>
                    <a:ea typeface="+mn-ea"/>
                    <a:cs typeface="+mn-cs"/>
                  </a:rPr>
                  <a:t> nodes). Also, we assign indices to each region in a similar manner to the 2D NoC switches. </a:t>
                </a:r>
                <a:endParaRPr lang="en-US" dirty="0"/>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46</a:t>
            </a:fld>
            <a:endParaRPr lang="en-US"/>
          </a:p>
        </p:txBody>
      </p:sp>
    </p:spTree>
    <p:extLst>
      <p:ext uri="{BB962C8B-B14F-4D97-AF65-F5344CB8AC3E}">
        <p14:creationId xmlns:p14="http://schemas.microsoft.com/office/powerpoint/2010/main" val="2037630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This approach aims to assign small step size to near nodes and large step size to nodes far from each other. </a:t>
            </a:r>
          </a:p>
          <a:p>
            <a:pPr marL="171450" indent="-171450">
              <a:buFont typeface="Arial" pitchFamily="34" charset="0"/>
              <a:buChar char="•"/>
            </a:pPr>
            <a:r>
              <a:rPr lang="en-US" sz="1200" kern="1200" dirty="0" smtClean="0">
                <a:solidFill>
                  <a:schemeClr val="tx1"/>
                </a:solidFill>
                <a:effectLst/>
                <a:latin typeface="+mn-lt"/>
                <a:ea typeface="+mn-ea"/>
                <a:cs typeface="+mn-cs"/>
              </a:rPr>
              <a:t>By this approach, we want to use the information gained from the fixed step size analysis and then better distribute the traffic by using smaller step size to the traffic between nearby nodes.</a:t>
            </a:r>
          </a:p>
          <a:p>
            <a:pPr marL="171450" indent="-171450">
              <a:buFont typeface="Arial" pitchFamily="34" charset="0"/>
              <a:buChar char="•"/>
            </a:pPr>
            <a:r>
              <a:rPr lang="en-US" sz="1200" kern="1200" dirty="0" smtClean="0">
                <a:solidFill>
                  <a:schemeClr val="tx1"/>
                </a:solidFill>
                <a:effectLst/>
                <a:latin typeface="+mn-lt"/>
                <a:ea typeface="+mn-ea"/>
                <a:cs typeface="+mn-cs"/>
              </a:rPr>
              <a:t>Using large step size value for the traffic between nearby nodes may not be effective. This can be explained by the following; the distance between the source and destination nodes is small so the difference between the source and destination X axis or Y axis will be small (maximum value is equal to the distance between source and destination incase same row or column), so using large step size leads to sort of moving using Dimension Order selection function which leads to losing the freedom granted by MaxFlex. Given this insight and the analysis, we used smaller step size for the near nodes and larger step for the far nodes leading to the diversity we want in the traffic distribution.</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48</a:t>
            </a:fld>
            <a:endParaRPr lang="en-US"/>
          </a:p>
        </p:txBody>
      </p:sp>
    </p:spTree>
    <p:extLst>
      <p:ext uri="{BB962C8B-B14F-4D97-AF65-F5344CB8AC3E}">
        <p14:creationId xmlns:p14="http://schemas.microsoft.com/office/powerpoint/2010/main" val="2052119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dirty="0" smtClean="0"/>
              <a:t>We examined different percentage value ranging from 10% to 90%. </a:t>
            </a:r>
          </a:p>
          <a:p>
            <a:pPr marL="171450" indent="-171450">
              <a:buFont typeface="Arial" pitchFamily="34" charset="0"/>
              <a:buChar char="•"/>
            </a:pPr>
            <a:r>
              <a:rPr lang="en-GB" dirty="0" smtClean="0"/>
              <a:t>As the percentage value increases, the average packet latency decreases. </a:t>
            </a:r>
          </a:p>
          <a:p>
            <a:pPr marL="171450" indent="-171450">
              <a:buFont typeface="Arial" pitchFamily="34" charset="0"/>
              <a:buChar char="•"/>
            </a:pPr>
            <a:r>
              <a:rPr lang="en-GB" dirty="0" smtClean="0"/>
              <a:t>The best percentage value is about 60% of the distance. </a:t>
            </a:r>
          </a:p>
          <a:p>
            <a:pPr marL="171450" indent="-171450">
              <a:buFont typeface="Arial" pitchFamily="34" charset="0"/>
              <a:buChar char="•"/>
            </a:pPr>
            <a:r>
              <a:rPr lang="en-GB" dirty="0" smtClean="0"/>
              <a:t>Using higher percentage values degrades the performance as it leads to step sizes that can be similar to using a large fixed step size. These results matches the results for the fixed step size, as using the percentage value </a:t>
            </a:r>
            <a:r>
              <a:rPr lang="en-US" sz="1200" kern="1200" dirty="0" smtClean="0">
                <a:solidFill>
                  <a:schemeClr val="tx1"/>
                </a:solidFill>
                <a:effectLst/>
                <a:latin typeface="+mn-lt"/>
                <a:ea typeface="+mn-ea"/>
                <a:cs typeface="+mn-cs"/>
              </a:rPr>
              <a:t>of 60% leads to larger step size value for the packets with long distance to go and smaller step size for the packets with short distance to go.</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49</a:t>
            </a:fld>
            <a:endParaRPr lang="en-US"/>
          </a:p>
        </p:txBody>
      </p:sp>
    </p:spTree>
    <p:extLst>
      <p:ext uri="{BB962C8B-B14F-4D97-AF65-F5344CB8AC3E}">
        <p14:creationId xmlns:p14="http://schemas.microsoft.com/office/powerpoint/2010/main" val="11075701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This approach aims to assign small step size to near nodes and large step size to nodes far from each other. </a:t>
            </a:r>
          </a:p>
          <a:p>
            <a:pPr marL="171450" indent="-171450">
              <a:buFont typeface="Arial" pitchFamily="34" charset="0"/>
              <a:buChar char="•"/>
            </a:pPr>
            <a:r>
              <a:rPr lang="en-US" sz="1200" kern="1200" dirty="0" smtClean="0">
                <a:solidFill>
                  <a:schemeClr val="tx1"/>
                </a:solidFill>
                <a:effectLst/>
                <a:latin typeface="+mn-lt"/>
                <a:ea typeface="+mn-ea"/>
                <a:cs typeface="+mn-cs"/>
              </a:rPr>
              <a:t>It uses the difference between regions X and Y axes. </a:t>
            </a:r>
          </a:p>
          <a:p>
            <a:pPr marL="171450" indent="-171450">
              <a:buFont typeface="Arial" pitchFamily="34" charset="0"/>
              <a:buChar char="•"/>
            </a:pPr>
            <a:r>
              <a:rPr lang="en-US" sz="1200" kern="1200" dirty="0" smtClean="0">
                <a:solidFill>
                  <a:schemeClr val="tx1"/>
                </a:solidFill>
                <a:effectLst/>
                <a:latin typeface="+mn-lt"/>
                <a:ea typeface="+mn-ea"/>
                <a:cs typeface="+mn-cs"/>
              </a:rPr>
              <a:t>If the nodes are in the same region then the difference is zero and the step size is one. Otherwise, if the nodes are in different regions, based on how near or far are the regions, the step size is calculated. </a:t>
            </a:r>
          </a:p>
          <a:p>
            <a:pPr marL="171450" indent="-171450">
              <a:buFont typeface="Arial" pitchFamily="34" charset="0"/>
              <a:buChar char="•"/>
            </a:pPr>
            <a:r>
              <a:rPr lang="en-US" sz="1200" kern="1200" dirty="0" smtClean="0">
                <a:solidFill>
                  <a:schemeClr val="tx1"/>
                </a:solidFill>
                <a:effectLst/>
                <a:latin typeface="+mn-lt"/>
                <a:ea typeface="+mn-ea"/>
                <a:cs typeface="+mn-cs"/>
              </a:rPr>
              <a:t>Near regions most probably leads to smaller difference in the X and Y region axes which leads to smaller step size. On the contrary, far regions lead to larger difference and hence larger step size. </a:t>
            </a:r>
          </a:p>
          <a:p>
            <a:pPr marL="171450" indent="-171450">
              <a:buFont typeface="Arial" pitchFamily="34" charset="0"/>
              <a:buChar char="•"/>
            </a:pPr>
            <a:r>
              <a:rPr lang="en-US" sz="1200" kern="1200" dirty="0" smtClean="0">
                <a:solidFill>
                  <a:schemeClr val="tx1"/>
                </a:solidFill>
                <a:effectLst/>
                <a:latin typeface="+mn-lt"/>
                <a:ea typeface="+mn-ea"/>
                <a:cs typeface="+mn-cs"/>
              </a:rPr>
              <a:t>This approach aligns with the presented analysis.</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50</a:t>
            </a:fld>
            <a:endParaRPr lang="en-US"/>
          </a:p>
        </p:txBody>
      </p:sp>
    </p:spTree>
    <p:extLst>
      <p:ext uri="{BB962C8B-B14F-4D97-AF65-F5344CB8AC3E}">
        <p14:creationId xmlns:p14="http://schemas.microsoft.com/office/powerpoint/2010/main" val="205211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This approach aims to test using small step size instead of using large step size. </a:t>
            </a:r>
          </a:p>
          <a:p>
            <a:pPr marL="171450" indent="-171450">
              <a:buFont typeface="Arial" pitchFamily="34" charset="0"/>
              <a:buChar char="•"/>
            </a:pPr>
            <a:r>
              <a:rPr lang="en-US" sz="1200" kern="1200" dirty="0" smtClean="0">
                <a:solidFill>
                  <a:schemeClr val="tx1"/>
                </a:solidFill>
                <a:effectLst/>
                <a:latin typeface="+mn-lt"/>
                <a:ea typeface="+mn-ea"/>
                <a:cs typeface="+mn-cs"/>
              </a:rPr>
              <a:t>By subtracting the differences between the X and Y axes, we tend to generate smaller step sizes even for the traffic between far nodes. </a:t>
            </a:r>
          </a:p>
          <a:p>
            <a:pPr marL="171450" indent="-171450">
              <a:buFont typeface="Arial" pitchFamily="34" charset="0"/>
              <a:buChar char="•"/>
            </a:pPr>
            <a:r>
              <a:rPr lang="en-US" sz="1200" kern="1200" dirty="0" smtClean="0">
                <a:solidFill>
                  <a:schemeClr val="tx1"/>
                </a:solidFill>
                <a:effectLst/>
                <a:latin typeface="+mn-lt"/>
                <a:ea typeface="+mn-ea"/>
                <a:cs typeface="+mn-cs"/>
              </a:rPr>
              <a:t>This approach did not perform well as expected due to using smaller step sizes which also conforms to the aforementioned fixed step size analysis.</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51</a:t>
            </a:fld>
            <a:endParaRPr lang="en-US"/>
          </a:p>
        </p:txBody>
      </p:sp>
    </p:spTree>
    <p:extLst>
      <p:ext uri="{BB962C8B-B14F-4D97-AF65-F5344CB8AC3E}">
        <p14:creationId xmlns:p14="http://schemas.microsoft.com/office/powerpoint/2010/main" val="205211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dirty="0" smtClean="0"/>
              <a:t>Group of nodes and switches </a:t>
            </a:r>
          </a:p>
          <a:p>
            <a:pPr marL="171450" indent="-171450">
              <a:buFont typeface="Arial" pitchFamily="34" charset="0"/>
              <a:buChar char="•"/>
            </a:pPr>
            <a:r>
              <a:rPr lang="en-GB" dirty="0" smtClean="0"/>
              <a:t>Node is connected to the network using a switch </a:t>
            </a:r>
          </a:p>
          <a:p>
            <a:pPr marL="171450" indent="-171450">
              <a:buFont typeface="Arial" pitchFamily="34" charset="0"/>
              <a:buChar char="•"/>
            </a:pPr>
            <a:r>
              <a:rPr lang="en-GB" dirty="0" smtClean="0"/>
              <a:t>Switches are connected in a multiple point-to-point fashion </a:t>
            </a:r>
          </a:p>
          <a:p>
            <a:pPr marL="171450" indent="-171450">
              <a:buFont typeface="Arial" pitchFamily="34" charset="0"/>
              <a:buChar char="•"/>
            </a:pPr>
            <a:r>
              <a:rPr lang="en-GB" dirty="0" smtClean="0"/>
              <a:t>Switches forward the data to/from the nodes/switches over links </a:t>
            </a:r>
          </a:p>
          <a:p>
            <a:pPr marL="171450" indent="-171450">
              <a:buFont typeface="Arial" pitchFamily="34" charset="0"/>
              <a:buChar char="•"/>
            </a:pPr>
            <a:r>
              <a:rPr lang="en-GB" dirty="0" smtClean="0"/>
              <a:t>Topology defines the networks logical layout</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5</a:t>
            </a:fld>
            <a:endParaRPr lang="en-US"/>
          </a:p>
        </p:txBody>
      </p:sp>
    </p:spTree>
    <p:extLst>
      <p:ext uri="{BB962C8B-B14F-4D97-AF65-F5344CB8AC3E}">
        <p14:creationId xmlns:p14="http://schemas.microsoft.com/office/powerpoint/2010/main" val="3975501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dirty="0" smtClean="0"/>
              <a:t>To study the effect of changing the region size, we simulated both RMDVS and RMDVS` using 2x2 region size and 5x5 region size under 10x10 mesh. </a:t>
            </a:r>
          </a:p>
          <a:p>
            <a:pPr marL="171450" indent="-171450">
              <a:buFont typeface="Arial" pitchFamily="34" charset="0"/>
              <a:buChar char="•"/>
            </a:pPr>
            <a:r>
              <a:rPr lang="en-GB" dirty="0" smtClean="0"/>
              <a:t>We expect RMDVS` to not perform well as it does not conform to the aforementioned fixed step size analysis. </a:t>
            </a:r>
          </a:p>
          <a:p>
            <a:pPr marL="171450" indent="-171450">
              <a:buFont typeface="Arial" pitchFamily="34" charset="0"/>
              <a:buChar char="•"/>
            </a:pPr>
            <a:r>
              <a:rPr lang="en-GB" dirty="0" smtClean="0"/>
              <a:t>RMDVS performance exceeds the performance of its opposite formula, RMDVS`, in terms of both average packet latency and average deflection count respectively. </a:t>
            </a:r>
          </a:p>
          <a:p>
            <a:pPr marL="171450" indent="-171450">
              <a:buFont typeface="Arial" pitchFamily="34" charset="0"/>
              <a:buChar char="•"/>
            </a:pPr>
            <a:r>
              <a:rPr lang="en-GB" dirty="0" smtClean="0"/>
              <a:t>The superior performance is accounted for how RMDVS step size calculation conforms to the analysis. RMDVS calculates a large step size for the far node communication, while RMDVS` calculates a small step size. As a result, assigning a large step size decreases the concentration on the NoC central switches and moves part of the traffic to the borders. Also, RMDVS calculates a small step size in case of near nodes communication which produces diversity in distributing the NoC traffic leading to better link utilization, thus better packet latency and deflection count. </a:t>
            </a:r>
          </a:p>
          <a:p>
            <a:pPr marL="171450" indent="-171450">
              <a:buFont typeface="Arial" pitchFamily="34" charset="0"/>
              <a:buChar char="•"/>
            </a:pPr>
            <a:r>
              <a:rPr lang="en-GB" dirty="0" smtClean="0"/>
              <a:t>Concerning the region size, using 2x2 regions resulted in better performance than using 5x5 regions. This is because using 2x2 region size resulted in 25 regions, while using 5x5 region size resulted in 4 regions only. Increasing the number of regions resulted in more fine control in the step size calculation, thus better distribution for the values of the calculated step size.</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52</a:t>
            </a:fld>
            <a:endParaRPr lang="en-US"/>
          </a:p>
        </p:txBody>
      </p:sp>
    </p:spTree>
    <p:extLst>
      <p:ext uri="{BB962C8B-B14F-4D97-AF65-F5344CB8AC3E}">
        <p14:creationId xmlns:p14="http://schemas.microsoft.com/office/powerpoint/2010/main" val="744421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kern="1200" dirty="0" smtClean="0">
                <a:solidFill>
                  <a:schemeClr val="tx1"/>
                </a:solidFill>
                <a:effectLst/>
                <a:latin typeface="+mn-lt"/>
                <a:ea typeface="+mn-ea"/>
                <a:cs typeface="+mn-cs"/>
              </a:rPr>
              <a:t>We differentiate between the traffic between nodes belonging to the same region (in-region routing), and the traffic between nodes from different regions (out-region routing). </a:t>
            </a:r>
          </a:p>
          <a:p>
            <a:pPr marL="171450" indent="-171450">
              <a:buFont typeface="Arial" pitchFamily="34" charset="0"/>
              <a:buChar char="•"/>
            </a:pPr>
            <a:r>
              <a:rPr lang="en-GB" sz="1200" kern="1200" dirty="0" smtClean="0">
                <a:solidFill>
                  <a:schemeClr val="tx1"/>
                </a:solidFill>
                <a:effectLst/>
                <a:latin typeface="+mn-lt"/>
                <a:ea typeface="+mn-ea"/>
                <a:cs typeface="+mn-cs"/>
              </a:rPr>
              <a:t>In case of in-region routing, we consider each region to be a separate smaller NoC that can route the traffic between its own nodes using a step size that fits its characteristics. While in out-region routing, we look at the region as a whole unit and route the data between the regions using a step size that is tailored to the inter-region traffic.</a:t>
            </a:r>
          </a:p>
          <a:p>
            <a:pPr marL="171450" indent="-171450">
              <a:buFont typeface="Arial" pitchFamily="34" charset="0"/>
              <a:buChar char="•"/>
            </a:pPr>
            <a:r>
              <a:rPr lang="en-GB" dirty="0" smtClean="0"/>
              <a:t>Based on the value of both in-region and out-region step sizes, the performance of the MaxFlex varies. Thus, using the freedom granted by IORVS, we study the different behaviour between the near nodes traffic and the far nodes traffic under different in-region and out-region step sizes. Also, we study the effect of the region size on the overall performance.</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53</a:t>
            </a:fld>
            <a:endParaRPr lang="en-US"/>
          </a:p>
        </p:txBody>
      </p:sp>
    </p:spTree>
    <p:extLst>
      <p:ext uri="{BB962C8B-B14F-4D97-AF65-F5344CB8AC3E}">
        <p14:creationId xmlns:p14="http://schemas.microsoft.com/office/powerpoint/2010/main" val="205211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dirty="0" smtClean="0"/>
              <a:t>We simulated 10x10 mesh using 2x2 regions and 5x5 regions. Also, as the performance is affected by the in-region step size and out-region step size, we simulated all the possible combinations for the in-region and out-region step sizes. </a:t>
            </a:r>
          </a:p>
          <a:p>
            <a:pPr marL="171450" indent="-171450">
              <a:buFont typeface="Arial" pitchFamily="34" charset="0"/>
              <a:buChar char="•"/>
            </a:pPr>
            <a:r>
              <a:rPr lang="en-GB" dirty="0" smtClean="0"/>
              <a:t>Concerning far nodes traffic, we noted that under any in-region step size value, using a large step size for out-region communication leads to better performance under both region sizes. Specifically, step size of seven or eight leads to the best performance under the used in-region step size. This conforms to the analysis and step size estimation. It was estimated that using 60% to 80% of the NoC dimension n as a step size performs the best under MMaxFlex (7/10≡70% and 8/10≡80%). </a:t>
            </a:r>
          </a:p>
          <a:p>
            <a:pPr marL="171450" indent="-171450">
              <a:buFont typeface="Arial" pitchFamily="34" charset="0"/>
              <a:buChar char="•"/>
            </a:pPr>
            <a:r>
              <a:rPr lang="en-GB" dirty="0" smtClean="0"/>
              <a:t>As for the near region traffic, the performance varies based on the used in-region step size value, and the used region size value. For example, the best performance under region size 5x5 is achieved using in-region step size of three. This in-region step size for the 5x5 regions also conforms to the estimation (3/5≡60%). As for 2x2 regions, the best value is achieved using in-region step size of four. However, the performance of all the in-region step size values is almost similar as the used region size is small (2x2 regions). As a result, using any in-region step size value, ranging from one to nine, leads to a behaviour similar to DO routing inside 2x2 region. For the same reasons, using 5x5 regions, any value for in-region step size larger than three leads to similar performance. </a:t>
            </a:r>
          </a:p>
          <a:p>
            <a:pPr marL="171450" indent="-171450">
              <a:buFont typeface="Arial" pitchFamily="34" charset="0"/>
              <a:buChar char="•"/>
            </a:pPr>
            <a:r>
              <a:rPr lang="en-GB" dirty="0" smtClean="0"/>
              <a:t>As for the effect of the region size, the size of the region doesn’t have a clear cut effect on IORVS approach. This is due to the fact that the calculation of the in-region or out-region step size is not function in the region size or the number of regions as was in RMDVS. In other words, for any region size used and following the work done in Chapter 3, we can estimate a value for the in-region step size, and use large step size for out-region step size to achieve the best possible performance under the used region size.</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54</a:t>
            </a:fld>
            <a:endParaRPr lang="en-US"/>
          </a:p>
        </p:txBody>
      </p:sp>
    </p:spTree>
    <p:extLst>
      <p:ext uri="{BB962C8B-B14F-4D97-AF65-F5344CB8AC3E}">
        <p14:creationId xmlns:p14="http://schemas.microsoft.com/office/powerpoint/2010/main" val="40624029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55</a:t>
            </a:fld>
            <a:endParaRPr lang="en-US"/>
          </a:p>
        </p:txBody>
      </p:sp>
    </p:spTree>
    <p:extLst>
      <p:ext uri="{BB962C8B-B14F-4D97-AF65-F5344CB8AC3E}">
        <p14:creationId xmlns:p14="http://schemas.microsoft.com/office/powerpoint/2010/main" val="31645750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In this approach, we mix between using the regions concepts as in IORVS with using the Manhattan distance between NoC nodes approach as in NMDVS. Specifically, we use a fixed step size customized for the in-region routing, and use the Manhattan distance between NoC nodes for calculating the out-region step size.</a:t>
            </a:r>
          </a:p>
          <a:p>
            <a:pPr marL="171450" indent="-171450">
              <a:buFont typeface="Arial" pitchFamily="34" charset="0"/>
              <a:buChar char="•"/>
            </a:pPr>
            <a:r>
              <a:rPr lang="en-US" sz="1200" kern="1200" dirty="0" smtClean="0">
                <a:solidFill>
                  <a:schemeClr val="tx1"/>
                </a:solidFill>
                <a:effectLst/>
                <a:latin typeface="+mn-lt"/>
                <a:ea typeface="+mn-ea"/>
                <a:cs typeface="+mn-cs"/>
              </a:rPr>
              <a:t>In other words, ORMDVS uses the idea of assigning the step size as a percentage of the distance between the source and destination nodes mentioned in NMDVS, but in order to calculate such distance, it uses the Manhattan distance between the regions and the region’s size instead of using the Manhattan distance between source and destination nodes. It aims to get the advantage of NMDVS and the flexibility of IORVS. </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56</a:t>
            </a:fld>
            <a:endParaRPr lang="en-US"/>
          </a:p>
        </p:txBody>
      </p:sp>
    </p:spTree>
    <p:extLst>
      <p:ext uri="{BB962C8B-B14F-4D97-AF65-F5344CB8AC3E}">
        <p14:creationId xmlns:p14="http://schemas.microsoft.com/office/powerpoint/2010/main" val="2052119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We simulated 10x10 mesh using 2x2 regions and 5x5 regions. For the percentage value, we used 60% as it achieved the best performance under NMDVS. For the in-region step size, we used different values ranging from one to nine to evaluate the effect of changing the in-region step size. </a:t>
            </a:r>
          </a:p>
          <a:p>
            <a:pPr marL="171450" indent="-171450">
              <a:buFont typeface="Arial" pitchFamily="34" charset="0"/>
              <a:buChar char="•"/>
            </a:pPr>
            <a:r>
              <a:rPr lang="en-US" sz="1200" kern="1200" dirty="0" smtClean="0">
                <a:solidFill>
                  <a:schemeClr val="tx1"/>
                </a:solidFill>
                <a:effectLst/>
                <a:latin typeface="+mn-lt"/>
                <a:ea typeface="+mn-ea"/>
                <a:cs typeface="+mn-cs"/>
              </a:rPr>
              <a:t>For 2x2 regions, the performance under any in-region step size is similar with a slight advantage for in-region step size of one. This is due to using small region size (2x2 regions). As a result, using any in-region step size value, ranging from one to nine, leads to a behavior similar to DO routing inside 2x2 region. </a:t>
            </a:r>
          </a:p>
        </p:txBody>
      </p:sp>
      <p:sp>
        <p:nvSpPr>
          <p:cNvPr id="4" name="Slide Number Placeholder 3"/>
          <p:cNvSpPr>
            <a:spLocks noGrp="1"/>
          </p:cNvSpPr>
          <p:nvPr>
            <p:ph type="sldNum" sz="quarter" idx="10"/>
          </p:nvPr>
        </p:nvSpPr>
        <p:spPr/>
        <p:txBody>
          <a:bodyPr/>
          <a:lstStyle/>
          <a:p>
            <a:fld id="{162F71D6-AA30-4C29-BA1B-B14D1DD7E372}" type="slidenum">
              <a:rPr lang="en-US" smtClean="0"/>
              <a:t>57</a:t>
            </a:fld>
            <a:endParaRPr lang="en-US"/>
          </a:p>
        </p:txBody>
      </p:sp>
    </p:spTree>
    <p:extLst>
      <p:ext uri="{BB962C8B-B14F-4D97-AF65-F5344CB8AC3E}">
        <p14:creationId xmlns:p14="http://schemas.microsoft.com/office/powerpoint/2010/main" val="37007568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Using 5x5 regions leads to worse performance than using 2x2 regions. The best performance for 5x5 regions is achieved using in-region step size of four due to the step size estimation presented in Chapter 3. </a:t>
            </a:r>
          </a:p>
          <a:p>
            <a:pPr marL="171450" indent="-171450">
              <a:buFont typeface="Arial" pitchFamily="34" charset="0"/>
              <a:buChar char="•"/>
            </a:pPr>
            <a:r>
              <a:rPr lang="en-US" sz="1200" kern="1200" dirty="0" smtClean="0">
                <a:solidFill>
                  <a:schemeClr val="tx1"/>
                </a:solidFill>
                <a:effectLst/>
                <a:latin typeface="+mn-lt"/>
                <a:ea typeface="+mn-ea"/>
                <a:cs typeface="+mn-cs"/>
              </a:rPr>
              <a:t>Under ORMDVS, using 2x2 regions is better than using 5x5 regions as 2x2 regions generates more regions than using 5x5 regions (25 regions versus 4 regions). More regions means for flexibility in calculating the out-region step size. For example, using 5x5 regions (4 regions), the distance between regions can be one or two only. Thus, the distance estimated between the communicating nodes, based on the used formula, has a two values only (five or ten) leading to out-region step size values of three and six only. On the other hand, using more regions under 2x2 region size, gives more values for the distance between the regions, thus leading to more variability in the calculated out-region step size. </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58</a:t>
            </a:fld>
            <a:endParaRPr lang="en-US"/>
          </a:p>
        </p:txBody>
      </p:sp>
    </p:spTree>
    <p:extLst>
      <p:ext uri="{BB962C8B-B14F-4D97-AF65-F5344CB8AC3E}">
        <p14:creationId xmlns:p14="http://schemas.microsoft.com/office/powerpoint/2010/main" val="1463725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To evaluate the different approaches, we selected the best result achieved under each approach, and compared these results with using fixed step size of eight under MMaxFlex. For NMDVS, we used 60% as the percentage. For RMDVS, we used 2x2 region size. As for IORVS, we selected in-region step size of four and out-region step size of seven under 2x2 region size, and in-region step size of three and out-region step size of seven under 5x5 region size. Finally for ORMDVS, we used 60% as the percentage and in-region step size of one under 2x2 region size.</a:t>
            </a:r>
          </a:p>
          <a:p>
            <a:pPr marL="171450" indent="-171450">
              <a:buFont typeface="Arial" pitchFamily="34" charset="0"/>
              <a:buChar char="•"/>
            </a:pPr>
            <a:r>
              <a:rPr lang="en-US" sz="1200" kern="1200" dirty="0" smtClean="0">
                <a:solidFill>
                  <a:schemeClr val="tx1"/>
                </a:solidFill>
                <a:effectLst/>
                <a:latin typeface="+mn-lt"/>
                <a:ea typeface="+mn-ea"/>
                <a:cs typeface="+mn-cs"/>
              </a:rPr>
              <a:t>All the proposed approaches enhances the performance over using a fixed step size of eight under MMaxFlex in terms of both average packet latency and average deflection count. This is due to using different step size values for the packets instead of fixing the value for all the packets. This variability leads to better traffic distribution thus better utilization for the bufferless NoC links.</a:t>
            </a:r>
          </a:p>
          <a:p>
            <a:pPr marL="171450" indent="-171450">
              <a:buFont typeface="Arial" pitchFamily="34" charset="0"/>
              <a:buChar char="•"/>
            </a:pPr>
            <a:r>
              <a:rPr lang="en-US" sz="1200" kern="1200" dirty="0" smtClean="0">
                <a:solidFill>
                  <a:schemeClr val="tx1"/>
                </a:solidFill>
                <a:effectLst/>
                <a:latin typeface="+mn-lt"/>
                <a:ea typeface="+mn-ea"/>
                <a:cs typeface="+mn-cs"/>
              </a:rPr>
              <a:t>We note that IORVS approach achieves the least enhancement over the fixed step size. Specifically, using 2x2 regions, the enhancement is 7.03% and 2.23% in terms of average packet latency and average deflection count respectively. While using 5x5 regions enhances by 8.3% and 2.79% in terms of average packet latency and average deflection count respectively. This small enhancement is due minimum variability used in IORVS. IORVS can be seen as an update for using fixed step size; however, instead of fixing the step size for all the packets, we use two separate fixed values for in-region and out-region routing.</a:t>
            </a:r>
          </a:p>
          <a:p>
            <a:pPr marL="171450" indent="-171450">
              <a:buFont typeface="Arial" pitchFamily="34" charset="0"/>
              <a:buChar char="•"/>
            </a:pPr>
            <a:r>
              <a:rPr lang="en-US" sz="1200" kern="1200" dirty="0" smtClean="0">
                <a:solidFill>
                  <a:schemeClr val="tx1"/>
                </a:solidFill>
                <a:effectLst/>
                <a:latin typeface="+mn-lt"/>
                <a:ea typeface="+mn-ea"/>
                <a:cs typeface="+mn-cs"/>
              </a:rPr>
              <a:t>Also, the performance of NMDVS, RMDVS, and ORMDVS is almost similar with the best performance achieved by ORMDVS using 2x2 regions. ORMDVS enhances over fixed step size under MMaxFlex by 33.28% and 8.49% in terms of average packet latency and average deflection count respectively. The superiority of these approaches can be seen as a result of the higher variability achieved in calculating the step size. Additionally, ORMDVS superior enhancement is due to mixing NMDVS and IORVS. Using IORVS granted the flexibility in separating the in-region and out-region routing. While using NMDVS granted better distribution and variability for calculating the out-region step size.</a:t>
            </a:r>
          </a:p>
        </p:txBody>
      </p:sp>
      <p:sp>
        <p:nvSpPr>
          <p:cNvPr id="4" name="Slide Number Placeholder 3"/>
          <p:cNvSpPr>
            <a:spLocks noGrp="1"/>
          </p:cNvSpPr>
          <p:nvPr>
            <p:ph type="sldNum" sz="quarter" idx="10"/>
          </p:nvPr>
        </p:nvSpPr>
        <p:spPr/>
        <p:txBody>
          <a:bodyPr/>
          <a:lstStyle/>
          <a:p>
            <a:fld id="{162F71D6-AA30-4C29-BA1B-B14D1DD7E372}" type="slidenum">
              <a:rPr lang="en-US" smtClean="0"/>
              <a:t>59</a:t>
            </a:fld>
            <a:endParaRPr lang="en-US"/>
          </a:p>
        </p:txBody>
      </p:sp>
    </p:spTree>
    <p:extLst>
      <p:ext uri="{BB962C8B-B14F-4D97-AF65-F5344CB8AC3E}">
        <p14:creationId xmlns:p14="http://schemas.microsoft.com/office/powerpoint/2010/main" val="17918024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60</a:t>
            </a:fld>
            <a:endParaRPr lang="en-US"/>
          </a:p>
        </p:txBody>
      </p:sp>
    </p:spTree>
    <p:extLst>
      <p:ext uri="{BB962C8B-B14F-4D97-AF65-F5344CB8AC3E}">
        <p14:creationId xmlns:p14="http://schemas.microsoft.com/office/powerpoint/2010/main" val="6812930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61</a:t>
            </a:fld>
            <a:endParaRPr lang="en-US"/>
          </a:p>
        </p:txBody>
      </p:sp>
    </p:spTree>
    <p:extLst>
      <p:ext uri="{BB962C8B-B14F-4D97-AF65-F5344CB8AC3E}">
        <p14:creationId xmlns:p14="http://schemas.microsoft.com/office/powerpoint/2010/main" val="287698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dirty="0" smtClean="0"/>
              <a:t>Topology defines the networks logical layout</a:t>
            </a:r>
            <a:r>
              <a:rPr lang="en-US" baseline="0" dirty="0" smtClean="0"/>
              <a:t> i.e. </a:t>
            </a:r>
            <a:r>
              <a:rPr lang="en-GB" dirty="0" smtClean="0"/>
              <a:t>static arrangement of links and nodes/switches.</a:t>
            </a:r>
            <a:endParaRPr lang="en-US" dirty="0" smtClean="0"/>
          </a:p>
          <a:p>
            <a:pPr marL="171450" indent="-171450">
              <a:buFont typeface="Arial" pitchFamily="34" charset="0"/>
              <a:buChar char="•"/>
            </a:pPr>
            <a:r>
              <a:rPr lang="en-GB" dirty="0" smtClean="0"/>
              <a:t>Various NoC topologies exist (Mesh,</a:t>
            </a:r>
            <a:r>
              <a:rPr lang="en-GB" baseline="0" dirty="0" smtClean="0"/>
              <a:t> </a:t>
            </a:r>
            <a:r>
              <a:rPr lang="en-GB" dirty="0" smtClean="0"/>
              <a:t>Torus, Ring,</a:t>
            </a:r>
            <a:r>
              <a:rPr lang="en-GB" baseline="0" dirty="0" smtClean="0"/>
              <a:t> </a:t>
            </a:r>
            <a:r>
              <a:rPr lang="en-GB" dirty="0" smtClean="0"/>
              <a:t>Fat Tree,</a:t>
            </a:r>
            <a:r>
              <a:rPr lang="en-GB" baseline="0" dirty="0" smtClean="0"/>
              <a:t> </a:t>
            </a:r>
            <a:r>
              <a:rPr lang="en-GB" dirty="0" smtClean="0"/>
              <a:t>Butterfly …), but the most used topology is the 2D mesh,</a:t>
            </a:r>
            <a:r>
              <a:rPr lang="en-GB" baseline="0" dirty="0" smtClean="0"/>
              <a:t> </a:t>
            </a:r>
            <a:r>
              <a:rPr lang="en-GB" dirty="0" smtClean="0"/>
              <a:t>which is implemented in several commercial products</a:t>
            </a:r>
            <a:r>
              <a:rPr lang="en-GB" baseline="0" dirty="0" smtClean="0"/>
              <a:t> </a:t>
            </a:r>
            <a:r>
              <a:rPr lang="en-GB" dirty="0" smtClean="0"/>
              <a:t>and research prototype many-core processors. </a:t>
            </a:r>
          </a:p>
          <a:p>
            <a:pPr marL="171450" indent="-171450">
              <a:buFont typeface="Arial" pitchFamily="34" charset="0"/>
              <a:buChar char="•"/>
            </a:pPr>
            <a:r>
              <a:rPr lang="en-GB" dirty="0" smtClean="0"/>
              <a:t>In mesh topology, each switch has maximum of 5 input and 5 output channels/ports; one from each neighbouring switch and one from the node connected to it.</a:t>
            </a:r>
          </a:p>
          <a:p>
            <a:endParaRPr lang="en-GB" dirty="0" smtClean="0"/>
          </a:p>
        </p:txBody>
      </p:sp>
      <p:sp>
        <p:nvSpPr>
          <p:cNvPr id="4" name="Slide Number Placeholder 3"/>
          <p:cNvSpPr>
            <a:spLocks noGrp="1"/>
          </p:cNvSpPr>
          <p:nvPr>
            <p:ph type="sldNum" sz="quarter" idx="10"/>
          </p:nvPr>
        </p:nvSpPr>
        <p:spPr/>
        <p:txBody>
          <a:bodyPr/>
          <a:lstStyle/>
          <a:p>
            <a:fld id="{162F71D6-AA30-4C29-BA1B-B14D1DD7E372}" type="slidenum">
              <a:rPr lang="en-US" smtClean="0"/>
              <a:t>6</a:t>
            </a:fld>
            <a:endParaRPr lang="en-US"/>
          </a:p>
        </p:txBody>
      </p:sp>
    </p:spTree>
    <p:extLst>
      <p:ext uri="{BB962C8B-B14F-4D97-AF65-F5344CB8AC3E}">
        <p14:creationId xmlns:p14="http://schemas.microsoft.com/office/powerpoint/2010/main" val="2431099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62</a:t>
            </a:fld>
            <a:endParaRPr lang="en-US"/>
          </a:p>
        </p:txBody>
      </p:sp>
    </p:spTree>
    <p:extLst>
      <p:ext uri="{BB962C8B-B14F-4D97-AF65-F5344CB8AC3E}">
        <p14:creationId xmlns:p14="http://schemas.microsoft.com/office/powerpoint/2010/main" val="31232042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DAR ranking policy chooses the deflection/age ratio as its criteria. DAR prioritizes the flits with higher ratio. OF and MDF policies favor the oldest and most deflected respectively, however, the flit may be old or deflected many times because the distance between its source and destination is large. Thus, DAR takes into consideration both the time the flit has been in the NoC and its deflection count. DAR favors the flits that have suffered more deflections during its lifetime in the NoC. </a:t>
            </a:r>
          </a:p>
          <a:p>
            <a:pPr marL="171450" indent="-171450">
              <a:buFont typeface="Arial" pitchFamily="34" charset="0"/>
              <a:buChar char="•"/>
            </a:pPr>
            <a:r>
              <a:rPr lang="en-US" sz="1200" kern="1200" dirty="0" smtClean="0">
                <a:solidFill>
                  <a:schemeClr val="tx1"/>
                </a:solidFill>
                <a:effectLst/>
                <a:latin typeface="+mn-lt"/>
                <a:ea typeface="+mn-ea"/>
                <a:cs typeface="+mn-cs"/>
              </a:rPr>
              <a:t>DDR ranking policy chooses the deflection/distance ratio as its criteria. The distance is the Manhattan distance between the source and destination of the flit. DDR prioritizes the flits with higher ratio. Following the same idea as in DAR, DDR favors the flits that have suffered more deflections during the path from its source and destination. </a:t>
            </a:r>
          </a:p>
          <a:p>
            <a:pPr marL="171450" indent="-171450">
              <a:buFont typeface="Arial" pitchFamily="34" charset="0"/>
              <a:buChar char="•"/>
            </a:pPr>
            <a:r>
              <a:rPr lang="en-US" sz="1200" kern="1200" dirty="0" smtClean="0">
                <a:solidFill>
                  <a:schemeClr val="tx1"/>
                </a:solidFill>
                <a:effectLst/>
                <a:latin typeface="+mn-lt"/>
                <a:ea typeface="+mn-ea"/>
                <a:cs typeface="+mn-cs"/>
              </a:rPr>
              <a:t>LD is an enhancement that can work with any of the ranking schemes. It is designed to work specifically with bufferless NoCs and MaxFlex selection function. In case of competing flits, LD favors the flit that has hops in only one direction. In case of a draw, LD uses other ranking policies to break the draw. For example, it two flits are competing and one of the flits has only moves left in the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direction, while the other still has moves in both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directions, then LD favors the first flit. </a:t>
            </a:r>
          </a:p>
          <a:p>
            <a:pPr marL="171450" indent="-171450">
              <a:buFont typeface="Arial" pitchFamily="34" charset="0"/>
              <a:buChar char="•"/>
            </a:pPr>
            <a:r>
              <a:rPr lang="en-US" sz="1200" kern="1200" dirty="0" smtClean="0">
                <a:solidFill>
                  <a:schemeClr val="tx1"/>
                </a:solidFill>
                <a:effectLst/>
                <a:latin typeface="+mn-lt"/>
                <a:ea typeface="+mn-ea"/>
                <a:cs typeface="+mn-cs"/>
              </a:rPr>
              <a:t>The motivation behind favoring the flit stuck in one direction is that any deflection for this flit leads to extra unnecessary detour. This detour needs at least two cycles to correct the path of the flit. Thus, if we choose not to deflect this flit, we enhance the overall packet latency as we decreases the overall deflection count.</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63</a:t>
            </a:fld>
            <a:endParaRPr lang="en-US"/>
          </a:p>
        </p:txBody>
      </p:sp>
    </p:spTree>
    <p:extLst>
      <p:ext uri="{BB962C8B-B14F-4D97-AF65-F5344CB8AC3E}">
        <p14:creationId xmlns:p14="http://schemas.microsoft.com/office/powerpoint/2010/main" val="2761243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the deflection based policies have a superior performance over the OF ranking policy in addition to operating under higher injection rates. Also, the proposed policies DAR and DDR exceed MDF performance in terms of packet latency. That is because MDF only focus on the deflections without considering the time spent in the NoC or the distance to be covered. </a:t>
            </a:r>
          </a:p>
          <a:p>
            <a:r>
              <a:rPr lang="en-US" sz="1200" kern="1200" dirty="0" smtClean="0">
                <a:solidFill>
                  <a:schemeClr val="tx1"/>
                </a:solidFill>
                <a:effectLst/>
                <a:latin typeface="+mn-lt"/>
                <a:ea typeface="+mn-ea"/>
                <a:cs typeface="+mn-cs"/>
              </a:rPr>
              <a:t>DDR has the best performance in terms of both packet latency and deflection count as it considers the shortest distance between the source and destination of the flit. The shortest distance between the source and destination is known and can be calculated upfront. As a result, if a flit suffered high deflection count while travelling short distance, it is favored over the flit that was deflected the same number of times but while travelling long distance. Thus, factoring the distance differentiates between the two flits even though they have the same deflection count. </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64</a:t>
            </a:fld>
            <a:endParaRPr lang="en-US"/>
          </a:p>
        </p:txBody>
      </p:sp>
    </p:spTree>
    <p:extLst>
      <p:ext uri="{BB962C8B-B14F-4D97-AF65-F5344CB8AC3E}">
        <p14:creationId xmlns:p14="http://schemas.microsoft.com/office/powerpoint/2010/main" val="32872120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In order to show how the LD enhancement affects the performance, we simulated LD with MDF and DDR as draw breakers. We compared LD performance in contrast with MDF and DDR respectively. </a:t>
            </a:r>
          </a:p>
          <a:p>
            <a:pPr marL="171450" indent="-171450">
              <a:buFont typeface="Arial" pitchFamily="34" charset="0"/>
              <a:buChar char="•"/>
            </a:pPr>
            <a:r>
              <a:rPr lang="en-US" sz="1200" kern="1200" dirty="0" smtClean="0">
                <a:solidFill>
                  <a:schemeClr val="tx1"/>
                </a:solidFill>
                <a:effectLst/>
                <a:latin typeface="+mn-lt"/>
                <a:ea typeface="+mn-ea"/>
                <a:cs typeface="+mn-cs"/>
              </a:rPr>
              <a:t>The LD enhancement greatly boosts the performance under higher injection rates. Specifically, using LD along with MDF under injection rate of 0.24 flit/cycle/node enhances the packet latency and the deflection count over MDF by 52.3% and 50.4% respectively. While using LD along with DDR enhances the packet latency and the deflection count over DDR by 35.6% and 46.7% respectively.</a:t>
            </a:r>
          </a:p>
          <a:p>
            <a:r>
              <a:rPr lang="en-US" sz="1200" kern="1200" dirty="0" smtClean="0">
                <a:solidFill>
                  <a:schemeClr val="tx1"/>
                </a:solidFill>
                <a:effectLst/>
                <a:latin typeface="+mn-lt"/>
                <a:ea typeface="+mn-ea"/>
                <a:cs typeface="+mn-cs"/>
              </a:rPr>
              <a:t>To explain this superior performance, we refer to Figure 82. As shown in Figure 82, the average deflection count for LD along with either MDF or DDR dramatically decreases as LD removes any unnecessary detours for the flits. Decreasing the deflection count for the flits directly affects the overall packet latency.</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65</a:t>
            </a:fld>
            <a:endParaRPr lang="en-US"/>
          </a:p>
        </p:txBody>
      </p:sp>
    </p:spTree>
    <p:extLst>
      <p:ext uri="{BB962C8B-B14F-4D97-AF65-F5344CB8AC3E}">
        <p14:creationId xmlns:p14="http://schemas.microsoft.com/office/powerpoint/2010/main" val="14851117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66</a:t>
            </a:fld>
            <a:endParaRPr lang="en-US"/>
          </a:p>
        </p:txBody>
      </p:sp>
    </p:spTree>
    <p:extLst>
      <p:ext uri="{BB962C8B-B14F-4D97-AF65-F5344CB8AC3E}">
        <p14:creationId xmlns:p14="http://schemas.microsoft.com/office/powerpoint/2010/main" val="29264599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Due to lack of buffers, congestion can quickly develop in bufferless NoC preventing it from competing with the buffered NoCs performance especially under high injection rates. </a:t>
            </a:r>
          </a:p>
          <a:p>
            <a:pPr marL="171450" indent="-171450">
              <a:buFont typeface="Arial" pitchFamily="34" charset="0"/>
              <a:buChar char="•"/>
            </a:pPr>
            <a:r>
              <a:rPr lang="en-US" sz="1200" kern="1200" dirty="0" smtClean="0">
                <a:solidFill>
                  <a:schemeClr val="tx1"/>
                </a:solidFill>
                <a:effectLst/>
                <a:latin typeface="+mn-lt"/>
                <a:ea typeface="+mn-ea"/>
                <a:cs typeface="+mn-cs"/>
              </a:rPr>
              <a:t>Combining high injection rate with the deflection behavior of the bufferless NoC leads to increased traffic volume which results in more contention between the flits. As the contention increases, the deflection rates increases and the starvation at the source nodes also increases (the source nodes are not able to inject new flits). This leads to a collapse in the performance of the NoC.</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67</a:t>
            </a:fld>
            <a:endParaRPr lang="en-US"/>
          </a:p>
        </p:txBody>
      </p:sp>
    </p:spTree>
    <p:extLst>
      <p:ext uri="{BB962C8B-B14F-4D97-AF65-F5344CB8AC3E}">
        <p14:creationId xmlns:p14="http://schemas.microsoft.com/office/powerpoint/2010/main" val="8467181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Various approaches exist for managing the NoC congestion. These approaches falls under one of two categories: detect and control the congestion, or prevent the congestion from developing. </a:t>
            </a:r>
          </a:p>
          <a:p>
            <a:pPr marL="171450" indent="-171450">
              <a:buFont typeface="Arial" pitchFamily="34" charset="0"/>
              <a:buChar char="•"/>
            </a:pPr>
            <a:r>
              <a:rPr lang="en-US" sz="1200" kern="1200" dirty="0" smtClean="0">
                <a:solidFill>
                  <a:schemeClr val="tx1"/>
                </a:solidFill>
                <a:effectLst/>
                <a:latin typeface="+mn-lt"/>
                <a:ea typeface="+mn-ea"/>
                <a:cs typeface="+mn-cs"/>
              </a:rPr>
              <a:t>The first category approaches apply heuristics and monitor the NoC performance to detect the congestion once it arises. If congestion is detected, these approaches apply a control mechanism to relieve the congested areas. The problem with the first category approaches is that if the heuristics used to monitor the performance or the actions taken to relieve the congestion are biased or excessive, the overall performance of the system is affected. </a:t>
            </a:r>
          </a:p>
          <a:p>
            <a:pPr marL="171450" indent="-171450">
              <a:buFont typeface="Arial" pitchFamily="34" charset="0"/>
              <a:buChar char="•"/>
            </a:pPr>
            <a:r>
              <a:rPr lang="en-US" sz="1200" kern="1200" dirty="0" smtClean="0">
                <a:solidFill>
                  <a:schemeClr val="tx1"/>
                </a:solidFill>
                <a:effectLst/>
                <a:latin typeface="+mn-lt"/>
                <a:ea typeface="+mn-ea"/>
                <a:cs typeface="+mn-cs"/>
              </a:rPr>
              <a:t>On the other hand, the prevention approaches uses extra resources to decrease the probability of developing the congestion. The idea is to use the extra resources to provide other options for the flits in case of contention under high traffic volume. For example, a buffered NoC can use extra buffers to host the flits in case of increased traffic volume. In bufferless NoCs, we don’t have the luxury of using buffers, so we investigate how to prevent the congestion with the only buffering resource available i.e. the NoC links.</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68</a:t>
            </a:fld>
            <a:endParaRPr lang="en-US"/>
          </a:p>
        </p:txBody>
      </p:sp>
    </p:spTree>
    <p:extLst>
      <p:ext uri="{BB962C8B-B14F-4D97-AF65-F5344CB8AC3E}">
        <p14:creationId xmlns:p14="http://schemas.microsoft.com/office/powerpoint/2010/main" val="11657275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69</a:t>
            </a:fld>
            <a:endParaRPr lang="en-US"/>
          </a:p>
        </p:txBody>
      </p:sp>
    </p:spTree>
    <p:extLst>
      <p:ext uri="{BB962C8B-B14F-4D97-AF65-F5344CB8AC3E}">
        <p14:creationId xmlns:p14="http://schemas.microsoft.com/office/powerpoint/2010/main" val="32226540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To evaluate the LNoC approach, we considered an application that uses fifteen nodes only and we arrange the nodes in three different mesh sizes: 3x5 mesh, 5x3 mesh, and 4x4 mesh with one extra node. We used MMaxFlex with step size of one to study the effect of using different arrangements and extra node(s). </a:t>
            </a:r>
          </a:p>
          <a:p>
            <a:pPr marL="171450" indent="-171450">
              <a:buFont typeface="Arial" pitchFamily="34" charset="0"/>
              <a:buChar char="•"/>
            </a:pPr>
            <a:r>
              <a:rPr lang="en-US" sz="1200" kern="1200" dirty="0" smtClean="0">
                <a:solidFill>
                  <a:schemeClr val="tx1"/>
                </a:solidFill>
                <a:effectLst/>
                <a:latin typeface="+mn-lt"/>
                <a:ea typeface="+mn-ea"/>
                <a:cs typeface="+mn-cs"/>
              </a:rPr>
              <a:t>Using 4x4 mesh resulted in better performance in both average packet latency and average deflection count. The enhancement is accounted for the use of extra node (switch) and the links connected to it which provided extra freedom for the flits to reach their destinations. </a:t>
            </a:r>
          </a:p>
          <a:p>
            <a:pPr marL="171450" indent="-171450">
              <a:buFont typeface="Arial" pitchFamily="34" charset="0"/>
              <a:buChar char="•"/>
            </a:pPr>
            <a:r>
              <a:rPr lang="en-US" sz="1200" kern="1200" dirty="0" smtClean="0">
                <a:solidFill>
                  <a:schemeClr val="tx1"/>
                </a:solidFill>
                <a:effectLst/>
                <a:latin typeface="+mn-lt"/>
                <a:ea typeface="+mn-ea"/>
                <a:cs typeface="+mn-cs"/>
              </a:rPr>
              <a:t>Specifically, using an extra node instead of the required fifteen nodes in 3x5 mesh enhances the average packet latency and the average deflection count at flit injection rate 0.48 flit/cycle/node by 98.85% and 31.07% respectively. </a:t>
            </a:r>
          </a:p>
          <a:p>
            <a:pPr marL="171450" indent="-171450">
              <a:buFont typeface="Arial" pitchFamily="34" charset="0"/>
              <a:buChar char="•"/>
            </a:pPr>
            <a:r>
              <a:rPr lang="en-US" sz="1200" kern="1200" dirty="0" smtClean="0">
                <a:solidFill>
                  <a:schemeClr val="tx1"/>
                </a:solidFill>
                <a:effectLst/>
                <a:latin typeface="+mn-lt"/>
                <a:ea typeface="+mn-ea"/>
                <a:cs typeface="+mn-cs"/>
              </a:rPr>
              <a:t>Also, we notice that using 3x5 mesh is better that using 5x3 mesh in both performance metrics. This is due to the default behavior of MaxFlex, namely, moving on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-dimension first then on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-dimension. Thus, as the number of columns in 5x3 mesh is less than the number of columns in 3x5 mesh (three versus five), the flits have more freedom to move in the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-dimension in case of 3x5 mesh than in case of 5x3 mesh.</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72</a:t>
            </a:fld>
            <a:endParaRPr lang="en-US"/>
          </a:p>
        </p:txBody>
      </p:sp>
    </p:spTree>
    <p:extLst>
      <p:ext uri="{BB962C8B-B14F-4D97-AF65-F5344CB8AC3E}">
        <p14:creationId xmlns:p14="http://schemas.microsoft.com/office/powerpoint/2010/main" val="17339417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The previous experiment did not study the number of the extra nodes used and their placement in the NoC, so we simulated 10x10 mesh and varied the number of extra nodes and changed their location from border nodes to central nodes. </a:t>
            </a:r>
          </a:p>
          <a:p>
            <a:pPr marL="171450" indent="-171450">
              <a:buFont typeface="Arial" pitchFamily="34" charset="0"/>
              <a:buChar char="•"/>
            </a:pPr>
            <a:r>
              <a:rPr lang="en-US" sz="1200" kern="1200" dirty="0" smtClean="0">
                <a:solidFill>
                  <a:schemeClr val="tx1"/>
                </a:solidFill>
                <a:effectLst/>
                <a:latin typeface="+mn-lt"/>
                <a:ea typeface="+mn-ea"/>
                <a:cs typeface="+mn-cs"/>
              </a:rPr>
              <a:t>We compared using all the nodes in 10x10 mesh with the following: 90 nodes with 10 extra nodes placed as border nodes, 90 nodes with 10 extra nodes placed as central (core) nodes, 80 nodes with 20 extras nodes as central nodes, and 50 nodes with 50 extra nodes placed in the even columns of the 10x10 mesh. All of the previous experiments were simulated under MMaxFlex with step size of eight.</a:t>
            </a:r>
          </a:p>
          <a:p>
            <a:pPr marL="171450" indent="-171450">
              <a:buFont typeface="Arial" pitchFamily="34" charset="0"/>
              <a:buChar char="•"/>
            </a:pPr>
            <a:r>
              <a:rPr lang="en-US" sz="1200" kern="1200" dirty="0" smtClean="0">
                <a:solidFill>
                  <a:schemeClr val="tx1"/>
                </a:solidFill>
                <a:effectLst/>
                <a:latin typeface="+mn-lt"/>
                <a:ea typeface="+mn-ea"/>
                <a:cs typeface="+mn-cs"/>
              </a:rPr>
              <a:t>Using any extra nodes enhanced the performance over using all the 10x10 mesh nodes. This is also a result of the extra space provided for the flits in case of using extra nodes. For example, using only 90 nodes for injecting traffic instead of the provided 100 nodes leaves 10 switches in addition to their links to help in forwarding the traffic. The extra links works as extra roads for the flits to move. </a:t>
            </a:r>
          </a:p>
          <a:p>
            <a:pPr marL="171450" indent="-171450">
              <a:buFont typeface="Arial" pitchFamily="34" charset="0"/>
              <a:buChar char="•"/>
            </a:pPr>
            <a:r>
              <a:rPr lang="en-US" sz="1200" kern="1200" dirty="0" smtClean="0">
                <a:solidFill>
                  <a:schemeClr val="tx1"/>
                </a:solidFill>
                <a:effectLst/>
                <a:latin typeface="+mn-lt"/>
                <a:ea typeface="+mn-ea"/>
                <a:cs typeface="+mn-cs"/>
              </a:rPr>
              <a:t>Also, as the number of extra nodes increases, both the average packet latency and the average deflection count decreases. This is because using more extra nodes leads to more space for the flits to reach their destination. Concerning the placement of the extra nodes, placing the extra nodes in the center of the NoC enhanced the performance over placing them on the border in terms of average packet latency, average deflection count, and the flit injection rate. The enhancement is due to the fact that the central switches are responsible for more traffic forwarding and handling than the border switches, thus placing the extra nodes in the center frees the central switches for forwarding only and leaves the injection for the rest of the nodes.</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73</a:t>
            </a:fld>
            <a:endParaRPr lang="en-US"/>
          </a:p>
        </p:txBody>
      </p:sp>
    </p:spTree>
    <p:extLst>
      <p:ext uri="{BB962C8B-B14F-4D97-AF65-F5344CB8AC3E}">
        <p14:creationId xmlns:p14="http://schemas.microsoft.com/office/powerpoint/2010/main" val="219746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dirty="0" smtClean="0"/>
              <a:t>To route a packet successfully from a source node to a destination node, it is required to have a routing function and a selection function. </a:t>
            </a:r>
          </a:p>
          <a:p>
            <a:pPr marL="171450" indent="-171450">
              <a:buFont typeface="Arial" pitchFamily="34" charset="0"/>
              <a:buChar char="•"/>
            </a:pPr>
            <a:r>
              <a:rPr lang="en-GB" dirty="0" smtClean="0"/>
              <a:t>The routing function calculates the path to follow between a source–destination pair and offers a set of output ports to get closer to the destination. </a:t>
            </a:r>
          </a:p>
          <a:p>
            <a:pPr marL="171450" indent="-171450">
              <a:buFont typeface="Arial" pitchFamily="34" charset="0"/>
              <a:buChar char="•"/>
            </a:pPr>
            <a:r>
              <a:rPr lang="en-GB" dirty="0" smtClean="0"/>
              <a:t>The selection function selects an output port from the supplied set of ports. </a:t>
            </a:r>
          </a:p>
          <a:p>
            <a:pPr marL="171450" indent="-171450">
              <a:buFont typeface="Arial" pitchFamily="34" charset="0"/>
              <a:buChar char="•"/>
            </a:pPr>
            <a:r>
              <a:rPr lang="en-GB" dirty="0" smtClean="0"/>
              <a:t>Routing could be classified as deterministic or adaptive based on the selection function. </a:t>
            </a:r>
          </a:p>
          <a:p>
            <a:pPr marL="628650" lvl="1" indent="-171450">
              <a:buFont typeface="Arial" pitchFamily="34" charset="0"/>
              <a:buChar char="•"/>
            </a:pPr>
            <a:r>
              <a:rPr lang="en-GB" dirty="0" smtClean="0"/>
              <a:t>Routing is deterministic if the selection function delivers the same port for each source-destination combination each time. </a:t>
            </a:r>
          </a:p>
          <a:p>
            <a:pPr marL="628650" lvl="1" indent="-171450">
              <a:buFont typeface="Arial" pitchFamily="34" charset="0"/>
              <a:buChar char="•"/>
            </a:pPr>
            <a:r>
              <a:rPr lang="en-GB" dirty="0" smtClean="0"/>
              <a:t>Routing is adaptive if the selection function delivers a port based on the network status, thus the selection function may deliver different port each time it is used.</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7</a:t>
            </a:fld>
            <a:endParaRPr lang="en-US"/>
          </a:p>
        </p:txBody>
      </p:sp>
    </p:spTree>
    <p:extLst>
      <p:ext uri="{BB962C8B-B14F-4D97-AF65-F5344CB8AC3E}">
        <p14:creationId xmlns:p14="http://schemas.microsoft.com/office/powerpoint/2010/main" val="36687950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In the SI approach, we propose dividing the application mix into smaller subsets where only a subset of the NoC nodes is allowed to inject it. Then, instead of running and injecting all the applications traffic at the same run, we divide the injection into sequential runs. In other words, we run the smaller application subsets sequentially on the whole NoC. </a:t>
            </a:r>
          </a:p>
          <a:p>
            <a:pPr marL="171450" indent="-171450">
              <a:buFont typeface="Arial" pitchFamily="34" charset="0"/>
              <a:buChar char="•"/>
            </a:pPr>
            <a:r>
              <a:rPr lang="en-US" sz="1200" kern="1200" dirty="0" smtClean="0">
                <a:solidFill>
                  <a:schemeClr val="tx1"/>
                </a:solidFill>
                <a:effectLst/>
                <a:latin typeface="+mn-lt"/>
                <a:ea typeface="+mn-ea"/>
                <a:cs typeface="+mn-cs"/>
              </a:rPr>
              <a:t>By doing that, we basically divide the problem of running the given application mix to a group of smaller application mixes that we can run in sequence. The smaller application mix, which results in smaller traffic volume, in combination with the sequential operation leads to injecting less data into the NoC in each smaller run which directly affects the deflection count and the packet latency in a positive way.</a:t>
            </a: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74</a:t>
            </a:fld>
            <a:endParaRPr lang="en-US"/>
          </a:p>
        </p:txBody>
      </p:sp>
    </p:spTree>
    <p:extLst>
      <p:ext uri="{BB962C8B-B14F-4D97-AF65-F5344CB8AC3E}">
        <p14:creationId xmlns:p14="http://schemas.microsoft.com/office/powerpoint/2010/main" val="13070801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Concerning the SI approach evaluation, we used two phase sequential injection with different number of nodes at each phase. Also, we changed the location of the nodes in each phase to study the effect of the nodes placement. </a:t>
            </a:r>
          </a:p>
          <a:p>
            <a:pPr marL="171450" indent="-171450">
              <a:buFont typeface="Arial" pitchFamily="34" charset="0"/>
              <a:buChar char="•"/>
            </a:pPr>
            <a:r>
              <a:rPr lang="en-US" sz="1200" kern="1200" dirty="0" smtClean="0">
                <a:solidFill>
                  <a:schemeClr val="tx1"/>
                </a:solidFill>
                <a:effectLst/>
                <a:latin typeface="+mn-lt"/>
                <a:ea typeface="+mn-ea"/>
                <a:cs typeface="+mn-cs"/>
              </a:rPr>
              <a:t>By two phase sequential injection, we mean that we divide the NoC nodes into two groups that take turn in injecting their traffic.</a:t>
            </a:r>
          </a:p>
          <a:p>
            <a:pPr marL="171450" indent="-171450">
              <a:buFont typeface="Arial" pitchFamily="34" charset="0"/>
              <a:buChar char="•"/>
            </a:pPr>
            <a:r>
              <a:rPr lang="en-US" sz="1200" kern="1200" dirty="0" smtClean="0">
                <a:solidFill>
                  <a:schemeClr val="tx1"/>
                </a:solidFill>
                <a:effectLst/>
                <a:latin typeface="+mn-lt"/>
                <a:ea typeface="+mn-ea"/>
                <a:cs typeface="+mn-cs"/>
              </a:rPr>
              <a:t>For evaluation, we compared injecting the traffic from all the nodes in 10x10 mesh as one phase with the following: two phase with 90 nodes in the first phase and 10 nodes placed as border nodes in the second phase, two phase with 90 nodes in the first phase and 10 nodes placed as central nodes in the second phase, and two phase with 80 nodes in the first phase and 20 nodes placed as central nodes in the second phase. All of the previous experiments were simulated under MMaxFlex with step size of eight.</a:t>
            </a:r>
          </a:p>
          <a:p>
            <a:pPr marL="171450" indent="-171450">
              <a:buFont typeface="Arial" pitchFamily="34" charset="0"/>
              <a:buChar char="•"/>
            </a:pPr>
            <a:r>
              <a:rPr lang="en-US" sz="1200" kern="1200" dirty="0" smtClean="0">
                <a:solidFill>
                  <a:schemeClr val="tx1"/>
                </a:solidFill>
                <a:effectLst/>
                <a:latin typeface="+mn-lt"/>
                <a:ea typeface="+mn-ea"/>
                <a:cs typeface="+mn-cs"/>
              </a:rPr>
              <a:t>Using two phase SI injection enhances the performance over using one phase injection in terms of the used performance metrics. Specifically, the average deflection count decreases as ratio between the number of nodes in each phase increases. This can be explained as in LNoC approach, namely, dividing the nodes evenly between the phases lead to less nodes injecting in each phase which lead to less competition between the flits, hence less deflections. As for the packet latency, increasing the ratio between the number of nodes in each phase resulted in better average latency and achieves higher flit injection rates. </a:t>
            </a:r>
          </a:p>
          <a:p>
            <a:pPr marL="171450" indent="-171450">
              <a:buFont typeface="Arial" pitchFamily="34" charset="0"/>
              <a:buChar char="•"/>
            </a:pPr>
            <a:r>
              <a:rPr lang="en-US" sz="1200" kern="1200" dirty="0" smtClean="0">
                <a:solidFill>
                  <a:schemeClr val="tx1"/>
                </a:solidFill>
                <a:effectLst/>
                <a:latin typeface="+mn-lt"/>
                <a:ea typeface="+mn-ea"/>
                <a:cs typeface="+mn-cs"/>
              </a:rPr>
              <a:t>As for the nodes placement, changing the location of nodes from the border of the NoC to the center of the NoC decreased the average packet latency and the average deflection count by 98.36% and 32.2% respectively. This enhancement is accounted to the same reasons as in LNoC. Specifically, the central switches forward and handle more traffic than the border switches, thus separating the center nodes injection in different phase frees the center of the NoC to only forward the traffic of the rest of the nodes.</a:t>
            </a:r>
          </a:p>
        </p:txBody>
      </p:sp>
      <p:sp>
        <p:nvSpPr>
          <p:cNvPr id="4" name="Slide Number Placeholder 3"/>
          <p:cNvSpPr>
            <a:spLocks noGrp="1"/>
          </p:cNvSpPr>
          <p:nvPr>
            <p:ph type="sldNum" sz="quarter" idx="10"/>
          </p:nvPr>
        </p:nvSpPr>
        <p:spPr/>
        <p:txBody>
          <a:bodyPr/>
          <a:lstStyle/>
          <a:p>
            <a:fld id="{162F71D6-AA30-4C29-BA1B-B14D1DD7E372}" type="slidenum">
              <a:rPr lang="en-US" smtClean="0"/>
              <a:t>76</a:t>
            </a:fld>
            <a:endParaRPr lang="en-US"/>
          </a:p>
        </p:txBody>
      </p:sp>
    </p:spTree>
    <p:extLst>
      <p:ext uri="{BB962C8B-B14F-4D97-AF65-F5344CB8AC3E}">
        <p14:creationId xmlns:p14="http://schemas.microsoft.com/office/powerpoint/2010/main" val="38197917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77</a:t>
            </a:fld>
            <a:endParaRPr lang="en-US"/>
          </a:p>
        </p:txBody>
      </p:sp>
    </p:spTree>
    <p:extLst>
      <p:ext uri="{BB962C8B-B14F-4D97-AF65-F5344CB8AC3E}">
        <p14:creationId xmlns:p14="http://schemas.microsoft.com/office/powerpoint/2010/main" val="72367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F71D6-AA30-4C29-BA1B-B14D1DD7E372}" type="slidenum">
              <a:rPr lang="en-US" smtClean="0"/>
              <a:t>78</a:t>
            </a:fld>
            <a:endParaRPr lang="en-US"/>
          </a:p>
        </p:txBody>
      </p:sp>
    </p:spTree>
    <p:extLst>
      <p:ext uri="{BB962C8B-B14F-4D97-AF65-F5344CB8AC3E}">
        <p14:creationId xmlns:p14="http://schemas.microsoft.com/office/powerpoint/2010/main" val="39662930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Regions can be used to enhance the performance on the application level by assigning different applications to different regions and based on each application we can customize each region.</a:t>
            </a:r>
          </a:p>
          <a:p>
            <a:pPr marL="171450" indent="-171450">
              <a:buFont typeface="Arial" pitchFamily="34" charset="0"/>
              <a:buChar char="•"/>
            </a:pPr>
            <a:r>
              <a:rPr lang="en-US" sz="1200" kern="1200" dirty="0" smtClean="0">
                <a:solidFill>
                  <a:schemeClr val="tx1"/>
                </a:solidFill>
                <a:effectLst/>
                <a:latin typeface="+mn-lt"/>
                <a:ea typeface="+mn-ea"/>
                <a:cs typeface="+mn-cs"/>
              </a:rPr>
              <a:t>Beside the proposed extensions, we can investigate the bufferless NoCs usage in other hot topics. One of the current hot topics related to NoCs is the usage of die stacking technologies to incorporate memory stacks inside the chip. Currently, instead of using 3D stacking, researchers are investigating the usage of 2.5D stacking i.e. silicon interposer. In 2.5D stacking, instead of adding the memory or other processor die on the top of the base processor die, the silicon interposer is built to be large enough to hold the processor die and the memory stacks surrounding the die. The interposer is a layer rich in communication resources which can be harvested to connect several components in the chip with extra cost. Recent works proposed the usage of the silicon interposer instead of 3D stacking. The 2.5D stacking presents several challenges in designing the NoC to support the higher memory bandwidth required. We can look into using the bufferless NoC in the design to harvest the underlying rich interposer without the need to add extra buffers. Also, both 3D and 2.5D technologies can be investigated to see how using the bufferless NoC can enhance the overall design. </a:t>
            </a:r>
          </a:p>
          <a:p>
            <a:pPr marL="171450" indent="-171450">
              <a:buFont typeface="Arial" pitchFamily="34" charset="0"/>
              <a:buChar char="•"/>
            </a:pPr>
            <a:r>
              <a:rPr lang="en-US" sz="1200" kern="1200" dirty="0" smtClean="0">
                <a:solidFill>
                  <a:schemeClr val="tx1"/>
                </a:solidFill>
                <a:effectLst/>
                <a:latin typeface="+mn-lt"/>
                <a:ea typeface="+mn-ea"/>
                <a:cs typeface="+mn-cs"/>
              </a:rPr>
              <a:t>Also, recent works investigated the usage of random topologies for NoCs. They showed that random topologies provide better scalability in terms of network diameter and provide inherent load balancing. We can look into using the bufferless NoC design with these random topologies. </a:t>
            </a:r>
          </a:p>
        </p:txBody>
      </p:sp>
      <p:sp>
        <p:nvSpPr>
          <p:cNvPr id="4" name="Slide Number Placeholder 3"/>
          <p:cNvSpPr>
            <a:spLocks noGrp="1"/>
          </p:cNvSpPr>
          <p:nvPr>
            <p:ph type="sldNum" sz="quarter" idx="10"/>
          </p:nvPr>
        </p:nvSpPr>
        <p:spPr/>
        <p:txBody>
          <a:bodyPr/>
          <a:lstStyle/>
          <a:p>
            <a:fld id="{162F71D6-AA30-4C29-BA1B-B14D1DD7E372}" type="slidenum">
              <a:rPr lang="en-US" smtClean="0"/>
              <a:t>79</a:t>
            </a:fld>
            <a:endParaRPr lang="en-US"/>
          </a:p>
        </p:txBody>
      </p:sp>
    </p:spTree>
    <p:extLst>
      <p:ext uri="{BB962C8B-B14F-4D97-AF65-F5344CB8AC3E}">
        <p14:creationId xmlns:p14="http://schemas.microsoft.com/office/powerpoint/2010/main" val="41472039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𝑟𝑜𝑤</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𝑐𝑜𝑙𝑢𝑚𝑛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kern="1200" dirty="0" smtClean="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a:r>
                  <a:rPr lang="en-US" sz="1200" b="0" i="0" kern="1200" smtClean="0">
                    <a:solidFill>
                      <a:schemeClr val="tx1"/>
                    </a:solidFill>
                    <a:effectLst/>
                    <a:latin typeface="Cambria Math"/>
                    <a:ea typeface="+mn-ea"/>
                    <a:cs typeface="+mn-cs"/>
                  </a:rPr>
                  <a:t>𝑛=𝑁𝑢𝑚𝑏𝑒𝑟 𝑜𝑓 𝑟𝑜𝑤/𝑐𝑜𝑙𝑢𝑚𝑛 𝑛𝑜𝑑𝑒𝑠</a:t>
                </a:r>
                <a:endParaRPr lang="en-US" sz="1200" kern="1200" dirty="0" smtClean="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81</a:t>
            </a:fld>
            <a:endParaRPr lang="en-US"/>
          </a:p>
        </p:txBody>
      </p:sp>
    </p:spTree>
    <p:extLst>
      <p:ext uri="{BB962C8B-B14F-4D97-AF65-F5344CB8AC3E}">
        <p14:creationId xmlns:p14="http://schemas.microsoft.com/office/powerpoint/2010/main" val="14566343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𝑟𝑜𝑤</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𝑐𝑜𝑙𝑢𝑚𝑛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kern="1200" dirty="0" smtClean="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a:r>
                  <a:rPr lang="en-US" sz="1200" b="0" i="0" kern="1200" smtClean="0">
                    <a:solidFill>
                      <a:schemeClr val="tx1"/>
                    </a:solidFill>
                    <a:effectLst/>
                    <a:latin typeface="Cambria Math"/>
                    <a:ea typeface="+mn-ea"/>
                    <a:cs typeface="+mn-cs"/>
                  </a:rPr>
                  <a:t>𝑛=𝑁𝑢𝑚𝑏𝑒𝑟 𝑜𝑓 𝑟𝑜𝑤/𝑐𝑜𝑙𝑢𝑚𝑛 𝑛𝑜𝑑𝑒𝑠</a:t>
                </a:r>
                <a:endParaRPr lang="en-US" sz="1200" kern="1200" dirty="0" smtClean="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82</a:t>
            </a:fld>
            <a:endParaRPr lang="en-US"/>
          </a:p>
        </p:txBody>
      </p:sp>
    </p:spTree>
    <p:extLst>
      <p:ext uri="{BB962C8B-B14F-4D97-AF65-F5344CB8AC3E}">
        <p14:creationId xmlns:p14="http://schemas.microsoft.com/office/powerpoint/2010/main" val="14566343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𝑟𝑜𝑤</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𝑖</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𝐼𝑛𝑑𝑒𝑥</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𝑖𝑛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𝑟𝑜𝑤</m:t>
                      </m:r>
                    </m:oMath>
                  </m:oMathPara>
                </a14:m>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𝑟𝑜𝑤 𝑛𝑜𝑑𝑒𝑠</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𝑖=𝐼𝑛𝑑𝑒𝑥 𝑖𝑛 𝑟𝑜𝑤</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83</a:t>
            </a:fld>
            <a:endParaRPr lang="en-US"/>
          </a:p>
        </p:txBody>
      </p:sp>
    </p:spTree>
    <p:extLst>
      <p:ext uri="{BB962C8B-B14F-4D97-AF65-F5344CB8AC3E}">
        <p14:creationId xmlns:p14="http://schemas.microsoft.com/office/powerpoint/2010/main" val="13805824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𝑐𝑜𝑙𝑢𝑚𝑛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𝑖</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𝐼𝑛𝑑𝑒𝑥</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𝑖𝑛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𝑐𝑜𝑙𝑢𝑚𝑛</m:t>
                      </m:r>
                    </m:oMath>
                  </m:oMathPara>
                </a14:m>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𝑐𝑜𝑙𝑢𝑚𝑛 𝑛𝑜𝑑𝑒𝑠</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𝑖=𝐼𝑛𝑑𝑒𝑥 𝑖𝑛 </a:t>
                </a:r>
                <a:r>
                  <a:rPr lang="en-US" sz="1200" b="0" i="0" kern="1200" smtClean="0">
                    <a:solidFill>
                      <a:schemeClr val="tx1"/>
                    </a:solidFill>
                    <a:effectLst/>
                    <a:latin typeface="Cambria Math"/>
                    <a:ea typeface="+mn-ea"/>
                    <a:cs typeface="+mn-cs"/>
                  </a:rPr>
                  <a:t>𝑐𝑜𝑙𝑢𝑚𝑛</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84</a:t>
            </a:fld>
            <a:endParaRPr lang="en-US"/>
          </a:p>
        </p:txBody>
      </p:sp>
    </p:spTree>
    <p:extLst>
      <p:ext uri="{BB962C8B-B14F-4D97-AF65-F5344CB8AC3E}">
        <p14:creationId xmlns:p14="http://schemas.microsoft.com/office/powerpoint/2010/main" val="10515562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𝑟𝑜𝑤</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b="0" i="1" kern="1200" smtClean="0">
                              <a:solidFill>
                                <a:schemeClr val="tx1"/>
                              </a:solidFill>
                              <a:effectLst/>
                              <a:latin typeface="Cambria Math"/>
                              <a:ea typeface="+mn-ea"/>
                              <a:cs typeface="+mn-cs"/>
                            </a:rPr>
                          </m:ctrlPr>
                        </m:sSupPr>
                        <m:e>
                          <m:r>
                            <a:rPr lang="en-US" sz="1200" b="0" i="1" kern="1200" smtClean="0">
                              <a:solidFill>
                                <a:schemeClr val="tx1"/>
                              </a:solidFill>
                              <a:effectLst/>
                              <a:latin typeface="Cambria Math"/>
                              <a:ea typeface="+mn-ea"/>
                              <a:cs typeface="+mn-cs"/>
                            </a:rPr>
                            <m:t>𝑛</m:t>
                          </m:r>
                        </m:e>
                        <m:sup>
                          <m:r>
                            <a:rPr lang="en-US" sz="1200" b="0" i="1" kern="1200" smtClean="0">
                              <a:solidFill>
                                <a:schemeClr val="tx1"/>
                              </a:solidFill>
                              <a:effectLst/>
                              <a:latin typeface="Cambria Math"/>
                              <a:ea typeface="+mn-ea"/>
                              <a:cs typeface="+mn-cs"/>
                            </a:rPr>
                            <m:t>′</m:t>
                          </m:r>
                        </m:sup>
                      </m:sSup>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𝑖</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𝐼𝑛𝑑𝑒𝑥</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𝑖𝑛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𝑆𝑆</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𝑆𝑡𝑒𝑝</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𝑠𝑖𝑧𝑒</m:t>
                      </m:r>
                      <m:r>
                        <a:rPr lang="en-US" sz="1200" b="0" i="1" kern="1200" smtClean="0">
                          <a:solidFill>
                            <a:schemeClr val="tx1"/>
                          </a:solidFill>
                          <a:effectLst/>
                          <a:latin typeface="Cambria Math"/>
                          <a:ea typeface="+mn-ea"/>
                          <a:cs typeface="+mn-cs"/>
                        </a:rPr>
                        <m:t> </m:t>
                      </m:r>
                    </m:oMath>
                  </m:oMathPara>
                </a14:m>
                <a:endParaRPr lang="en-US" sz="1200" kern="120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𝑟𝑜𝑤 𝑛𝑜𝑑𝑒𝑠</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a:t>
                </a:r>
                <a:r>
                  <a:rPr lang="en-US" sz="1200" b="0" i="0" kern="1200" smtClean="0">
                    <a:solidFill>
                      <a:schemeClr val="tx1"/>
                    </a:solidFill>
                    <a:effectLst/>
                    <a:latin typeface="Cambria Math"/>
                    <a:ea typeface="+mn-ea"/>
                    <a:cs typeface="+mn-cs"/>
                  </a:rPr>
                  <a:t>^</a:t>
                </a:r>
                <a:r>
                  <a:rPr lang="en-US" sz="1200" b="0" i="0" kern="1200" smtClean="0">
                    <a:solidFill>
                      <a:schemeClr val="tx1"/>
                    </a:solidFill>
                    <a:effectLst/>
                    <a:latin typeface="Cambria Math"/>
                    <a:ea typeface="+mn-ea"/>
                    <a:cs typeface="+mn-cs"/>
                  </a:rPr>
                  <a:t>′=𝑁𝑢𝑚𝑏𝑒𝑟 𝑜𝑓 𝑑𝑖𝑎𝑔𝑜𝑛𝑎𝑙 𝑛𝑜𝑑𝑒𝑠</a:t>
                </a:r>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𝑖=𝐼𝑛𝑑𝑒𝑥 𝑖𝑛 </a:t>
                </a:r>
                <a:r>
                  <a:rPr lang="en-US" sz="1200" b="0" i="0" kern="1200" smtClean="0">
                    <a:solidFill>
                      <a:schemeClr val="tx1"/>
                    </a:solidFill>
                    <a:effectLst/>
                    <a:latin typeface="Cambria Math"/>
                    <a:ea typeface="+mn-ea"/>
                    <a:cs typeface="+mn-cs"/>
                  </a:rPr>
                  <a:t>𝑑𝑖𝑎𝑔𝑜𝑛𝑎𝑙</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𝑆𝑆</a:t>
                </a:r>
                <a:r>
                  <a:rPr lang="en-US" sz="1200" b="0" i="0" kern="1200" smtClean="0">
                    <a:solidFill>
                      <a:schemeClr val="tx1"/>
                    </a:solidFill>
                    <a:effectLst/>
                    <a:latin typeface="Cambria Math"/>
                    <a:ea typeface="+mn-ea"/>
                    <a:cs typeface="+mn-cs"/>
                  </a:rPr>
                  <a:t>=</a:t>
                </a:r>
                <a:r>
                  <a:rPr lang="en-US" sz="1200" b="0" i="0" kern="1200" smtClean="0">
                    <a:solidFill>
                      <a:schemeClr val="tx1"/>
                    </a:solidFill>
                    <a:effectLst/>
                    <a:latin typeface="Cambria Math"/>
                    <a:ea typeface="+mn-ea"/>
                    <a:cs typeface="+mn-cs"/>
                  </a:rPr>
                  <a:t>𝑆𝑡𝑒𝑝 𝑠𝑖𝑧𝑒 </a:t>
                </a:r>
                <a:endParaRPr lang="en-US"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85</a:t>
            </a:fld>
            <a:endParaRPr lang="en-US"/>
          </a:p>
        </p:txBody>
      </p:sp>
    </p:spTree>
    <p:extLst>
      <p:ext uri="{BB962C8B-B14F-4D97-AF65-F5344CB8AC3E}">
        <p14:creationId xmlns:p14="http://schemas.microsoft.com/office/powerpoint/2010/main" val="3681368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MaxFlex is a selection function that is similar to the z</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routing. </a:t>
            </a:r>
          </a:p>
          <a:p>
            <a:pPr marL="171450" indent="-171450">
              <a:buFont typeface="Arial" pitchFamily="34" charset="0"/>
              <a:buChar char="•"/>
            </a:pPr>
            <a:r>
              <a:rPr lang="en-US" sz="1200" kern="1200" dirty="0" smtClean="0">
                <a:solidFill>
                  <a:schemeClr val="tx1"/>
                </a:solidFill>
                <a:effectLst/>
                <a:latin typeface="+mn-lt"/>
                <a:ea typeface="+mn-ea"/>
                <a:cs typeface="+mn-cs"/>
              </a:rPr>
              <a:t>It selects the output port on the dimension with more hops to the destination. By doing this, MaxFlex allows the packet to have more routing options as it approaches its destination (not stuck in one dimension leading to one productive output port only).</a:t>
            </a:r>
          </a:p>
          <a:p>
            <a:pPr marL="171450" indent="-171450">
              <a:buFont typeface="Arial" pitchFamily="34" charset="0"/>
              <a:buChar char="•"/>
            </a:pPr>
            <a:r>
              <a:rPr lang="en-US" sz="1200" kern="1200" dirty="0" smtClean="0">
                <a:solidFill>
                  <a:schemeClr val="tx1"/>
                </a:solidFill>
                <a:effectLst/>
                <a:latin typeface="+mn-lt"/>
                <a:ea typeface="+mn-ea"/>
                <a:cs typeface="+mn-cs"/>
              </a:rPr>
              <a:t>MaxFlex tries to move the packets on a diagonal between the source and the destination. Packet initially follows the dimension with higher hop count.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When it reaches a switch where the difference in the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dimension is equal to the difference in the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dimension, it follows the diagonal. </a:t>
            </a:r>
          </a:p>
          <a:p>
            <a:pPr marL="171450" indent="-171450">
              <a:buFont typeface="Arial" pitchFamily="34" charset="0"/>
              <a:buChar char="•"/>
            </a:pPr>
            <a:r>
              <a:rPr lang="en-US" sz="1200" kern="1200" dirty="0" smtClean="0">
                <a:solidFill>
                  <a:schemeClr val="tx1"/>
                </a:solidFill>
                <a:effectLst/>
                <a:latin typeface="+mn-lt"/>
                <a:ea typeface="+mn-ea"/>
                <a:cs typeface="+mn-cs"/>
              </a:rPr>
              <a:t>MaxFlex causes the traffic to be concentrated in the central part of the network bisection as it tries to move on the diagonals. This leads to uneven switches utilization which degrades the performance. </a:t>
            </a:r>
          </a:p>
          <a:p>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8</a:t>
            </a:fld>
            <a:endParaRPr lang="en-US"/>
          </a:p>
        </p:txBody>
      </p:sp>
    </p:spTree>
    <p:extLst>
      <p:ext uri="{BB962C8B-B14F-4D97-AF65-F5344CB8AC3E}">
        <p14:creationId xmlns:p14="http://schemas.microsoft.com/office/powerpoint/2010/main" val="33896453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𝑟𝑜𝑤</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b="0" i="1" kern="1200" smtClean="0">
                              <a:solidFill>
                                <a:schemeClr val="tx1"/>
                              </a:solidFill>
                              <a:effectLst/>
                              <a:latin typeface="Cambria Math"/>
                              <a:ea typeface="+mn-ea"/>
                              <a:cs typeface="+mn-cs"/>
                            </a:rPr>
                          </m:ctrlPr>
                        </m:sSupPr>
                        <m:e>
                          <m:r>
                            <a:rPr lang="en-US" sz="1200" b="0" i="1" kern="1200" smtClean="0">
                              <a:solidFill>
                                <a:schemeClr val="tx1"/>
                              </a:solidFill>
                              <a:effectLst/>
                              <a:latin typeface="Cambria Math"/>
                              <a:ea typeface="+mn-ea"/>
                              <a:cs typeface="+mn-cs"/>
                            </a:rPr>
                            <m:t>𝑛</m:t>
                          </m:r>
                        </m:e>
                        <m:sup>
                          <m:r>
                            <a:rPr lang="en-US" sz="1200" b="0" i="1" kern="1200" smtClean="0">
                              <a:solidFill>
                                <a:schemeClr val="tx1"/>
                              </a:solidFill>
                              <a:effectLst/>
                              <a:latin typeface="Cambria Math"/>
                              <a:ea typeface="+mn-ea"/>
                              <a:cs typeface="+mn-cs"/>
                            </a:rPr>
                            <m:t>′</m:t>
                          </m:r>
                        </m:sup>
                      </m:sSup>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𝑖</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𝐼𝑛𝑑𝑒𝑥</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𝑖𝑛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𝑆𝑆</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𝑆𝑡𝑒𝑝</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𝑠𝑖𝑧𝑒</m:t>
                      </m:r>
                      <m:r>
                        <a:rPr lang="en-US" sz="1200" b="0" i="1" kern="1200" smtClean="0">
                          <a:solidFill>
                            <a:schemeClr val="tx1"/>
                          </a:solidFill>
                          <a:effectLst/>
                          <a:latin typeface="Cambria Math"/>
                          <a:ea typeface="+mn-ea"/>
                          <a:cs typeface="+mn-cs"/>
                        </a:rPr>
                        <m:t> </m:t>
                      </m:r>
                    </m:oMath>
                  </m:oMathPara>
                </a14:m>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r>
                  <a:rPr lang="en-US" sz="1200" kern="1200" baseline="0" dirty="0" smtClean="0">
                    <a:solidFill>
                      <a:schemeClr val="tx1"/>
                    </a:solidFill>
                    <a:effectLst/>
                    <a:latin typeface="+mn-lt"/>
                    <a:ea typeface="+mn-ea"/>
                    <a:cs typeface="+mn-cs"/>
                  </a:rPr>
                  <a:t> on increasing diagonal - </a:t>
                </a:r>
                <a:r>
                  <a:rPr lang="en-US" sz="1200" kern="1200" dirty="0" smtClean="0">
                    <a:solidFill>
                      <a:schemeClr val="tx1"/>
                    </a:solidFill>
                    <a:effectLst/>
                    <a:latin typeface="+mn-lt"/>
                    <a:ea typeface="+mn-ea"/>
                    <a:cs typeface="+mn-cs"/>
                  </a:rPr>
                  <a:t>Count the number of packets passing through switch as a result of row nodes communicating with nodes with lower index on increasing diagonal</a:t>
                </a:r>
                <a:endParaRPr lang="en-US" dirty="0" smtClean="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𝑟𝑜𝑤 𝑛𝑜𝑑𝑒𝑠</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𝑑𝑖𝑎𝑔𝑜𝑛𝑎𝑙 𝑛𝑜𝑑𝑒𝑠</a:t>
                </a:r>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𝑖=𝐼𝑛𝑑𝑒𝑥 𝑖𝑛 𝑑𝑖𝑎𝑔𝑜𝑛𝑎𝑙</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𝑆𝑆=𝑆𝑡𝑒𝑝 𝑠𝑖𝑧𝑒 </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r>
                  <a:rPr lang="en-US" sz="1200" kern="1200" baseline="0" dirty="0" smtClean="0">
                    <a:solidFill>
                      <a:schemeClr val="tx1"/>
                    </a:solidFill>
                    <a:effectLst/>
                    <a:latin typeface="+mn-lt"/>
                    <a:ea typeface="+mn-ea"/>
                    <a:cs typeface="+mn-cs"/>
                  </a:rPr>
                  <a:t> on increasing diagonal - </a:t>
                </a:r>
                <a:r>
                  <a:rPr lang="en-US" sz="1200" kern="1200" dirty="0" smtClean="0">
                    <a:solidFill>
                      <a:schemeClr val="tx1"/>
                    </a:solidFill>
                    <a:effectLst/>
                    <a:latin typeface="+mn-lt"/>
                    <a:ea typeface="+mn-ea"/>
                    <a:cs typeface="+mn-cs"/>
                  </a:rPr>
                  <a:t>Count the number of packets passing through switch as a result of row nodes communicating with nodes with lower index on increasing diagonal</a:t>
                </a:r>
                <a:endParaRPr lang="en-US" dirty="0" smtClean="0"/>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86</a:t>
            </a:fld>
            <a:endParaRPr lang="en-US"/>
          </a:p>
        </p:txBody>
      </p:sp>
    </p:spTree>
    <p:extLst>
      <p:ext uri="{BB962C8B-B14F-4D97-AF65-F5344CB8AC3E}">
        <p14:creationId xmlns:p14="http://schemas.microsoft.com/office/powerpoint/2010/main" val="15157327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𝑟𝑜𝑤</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b="0" i="1" kern="1200" smtClean="0">
                              <a:solidFill>
                                <a:schemeClr val="tx1"/>
                              </a:solidFill>
                              <a:effectLst/>
                              <a:latin typeface="Cambria Math"/>
                              <a:ea typeface="+mn-ea"/>
                              <a:cs typeface="+mn-cs"/>
                            </a:rPr>
                          </m:ctrlPr>
                        </m:sSupPr>
                        <m:e>
                          <m:r>
                            <a:rPr lang="en-US" sz="1200" b="0" i="1" kern="1200" smtClean="0">
                              <a:solidFill>
                                <a:schemeClr val="tx1"/>
                              </a:solidFill>
                              <a:effectLst/>
                              <a:latin typeface="Cambria Math"/>
                              <a:ea typeface="+mn-ea"/>
                              <a:cs typeface="+mn-cs"/>
                            </a:rPr>
                            <m:t>𝑛</m:t>
                          </m:r>
                        </m:e>
                        <m:sup>
                          <m:r>
                            <a:rPr lang="en-US" sz="1200" b="0" i="1" kern="1200" smtClean="0">
                              <a:solidFill>
                                <a:schemeClr val="tx1"/>
                              </a:solidFill>
                              <a:effectLst/>
                              <a:latin typeface="Cambria Math"/>
                              <a:ea typeface="+mn-ea"/>
                              <a:cs typeface="+mn-cs"/>
                            </a:rPr>
                            <m:t>′</m:t>
                          </m:r>
                        </m:sup>
                      </m:sSup>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𝑖</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𝐼𝑛𝑑𝑒𝑥</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𝑖𝑛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𝑆𝑆</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𝑆𝑡𝑒𝑝</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𝑠𝑖𝑧𝑒</m:t>
                      </m:r>
                      <m:r>
                        <a:rPr lang="en-US" sz="1200" b="0" i="1" kern="1200" smtClean="0">
                          <a:solidFill>
                            <a:schemeClr val="tx1"/>
                          </a:solidFill>
                          <a:effectLst/>
                          <a:latin typeface="Cambria Math"/>
                          <a:ea typeface="+mn-ea"/>
                          <a:cs typeface="+mn-cs"/>
                        </a:rPr>
                        <m:t> </m:t>
                      </m:r>
                    </m:oMath>
                  </m:oMathPara>
                </a14:m>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r>
                  <a:rPr lang="en-US" sz="1200" kern="1200" baseline="0" dirty="0" smtClean="0">
                    <a:solidFill>
                      <a:schemeClr val="tx1"/>
                    </a:solidFill>
                    <a:effectLst/>
                    <a:latin typeface="+mn-lt"/>
                    <a:ea typeface="+mn-ea"/>
                    <a:cs typeface="+mn-cs"/>
                  </a:rPr>
                  <a:t> on increasing diagonal - </a:t>
                </a:r>
                <a:r>
                  <a:rPr lang="en-US" sz="1200" kern="1200" dirty="0" smtClean="0">
                    <a:solidFill>
                      <a:schemeClr val="tx1"/>
                    </a:solidFill>
                    <a:effectLst/>
                    <a:latin typeface="+mn-lt"/>
                    <a:ea typeface="+mn-ea"/>
                    <a:cs typeface="+mn-cs"/>
                  </a:rPr>
                  <a:t>Count the number of packets passing through switch as a result of column nodes communicating with nodes with lower index on increasing diagonal</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𝑟𝑜𝑤 𝑛𝑜𝑑𝑒𝑠</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𝑑𝑖𝑎𝑔𝑜𝑛𝑎𝑙 𝑛𝑜𝑑𝑒𝑠</a:t>
                </a:r>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𝑖=𝐼𝑛𝑑𝑒𝑥 𝑖𝑛 𝑑𝑖𝑎𝑔𝑜𝑛𝑎𝑙</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𝑆𝑆=𝑆𝑡𝑒𝑝 𝑠𝑖𝑧𝑒 </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r>
                  <a:rPr lang="en-US" sz="1200" kern="1200" baseline="0" dirty="0" smtClean="0">
                    <a:solidFill>
                      <a:schemeClr val="tx1"/>
                    </a:solidFill>
                    <a:effectLst/>
                    <a:latin typeface="+mn-lt"/>
                    <a:ea typeface="+mn-ea"/>
                    <a:cs typeface="+mn-cs"/>
                  </a:rPr>
                  <a:t> on increasing diagonal - </a:t>
                </a:r>
                <a:r>
                  <a:rPr lang="en-US" sz="1200" kern="1200" dirty="0" smtClean="0">
                    <a:solidFill>
                      <a:schemeClr val="tx1"/>
                    </a:solidFill>
                    <a:effectLst/>
                    <a:latin typeface="+mn-lt"/>
                    <a:ea typeface="+mn-ea"/>
                    <a:cs typeface="+mn-cs"/>
                  </a:rPr>
                  <a:t>Count the number of packets passing through switch as a result of column nodes communicating with nodes with lower index on increasing diagonal</a:t>
                </a:r>
                <a:endParaRPr lang="en-US" dirty="0"/>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87</a:t>
            </a:fld>
            <a:endParaRPr lang="en-US"/>
          </a:p>
        </p:txBody>
      </p:sp>
    </p:spTree>
    <p:extLst>
      <p:ext uri="{BB962C8B-B14F-4D97-AF65-F5344CB8AC3E}">
        <p14:creationId xmlns:p14="http://schemas.microsoft.com/office/powerpoint/2010/main" val="15157327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88</a:t>
            </a:fld>
            <a:endParaRPr lang="en-US"/>
          </a:p>
        </p:txBody>
      </p:sp>
    </p:spTree>
    <p:extLst>
      <p:ext uri="{BB962C8B-B14F-4D97-AF65-F5344CB8AC3E}">
        <p14:creationId xmlns:p14="http://schemas.microsoft.com/office/powerpoint/2010/main" val="15157327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b="0" i="1" kern="1200" smtClean="0">
                              <a:solidFill>
                                <a:schemeClr val="tx1"/>
                              </a:solidFill>
                              <a:effectLst/>
                              <a:latin typeface="Cambria Math"/>
                              <a:ea typeface="+mn-ea"/>
                              <a:cs typeface="+mn-cs"/>
                            </a:rPr>
                          </m:ctrlPr>
                        </m:sSupPr>
                        <m:e>
                          <m:r>
                            <a:rPr lang="en-US" sz="1200" b="0" i="1" kern="1200" smtClean="0">
                              <a:solidFill>
                                <a:schemeClr val="tx1"/>
                              </a:solidFill>
                              <a:effectLst/>
                              <a:latin typeface="Cambria Math"/>
                              <a:ea typeface="+mn-ea"/>
                              <a:cs typeface="+mn-cs"/>
                            </a:rPr>
                            <m:t>𝑛</m:t>
                          </m:r>
                        </m:e>
                        <m:sup>
                          <m:r>
                            <a:rPr lang="en-US" sz="1200" b="0" i="1" kern="1200" smtClean="0">
                              <a:solidFill>
                                <a:schemeClr val="tx1"/>
                              </a:solidFill>
                              <a:effectLst/>
                              <a:latin typeface="Cambria Math"/>
                              <a:ea typeface="+mn-ea"/>
                              <a:cs typeface="+mn-cs"/>
                            </a:rPr>
                            <m:t>′</m:t>
                          </m:r>
                        </m:sup>
                      </m:sSup>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𝑆𝑆</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𝑆𝑡𝑒𝑝</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𝑠𝑖𝑧𝑒</m:t>
                      </m:r>
                      <m:r>
                        <a:rPr lang="en-US" sz="1200" b="0" i="1" kern="1200" smtClean="0">
                          <a:solidFill>
                            <a:schemeClr val="tx1"/>
                          </a:solidFill>
                          <a:effectLst/>
                          <a:latin typeface="Cambria Math"/>
                          <a:ea typeface="+mn-ea"/>
                          <a:cs typeface="+mn-cs"/>
                        </a:rPr>
                        <m:t> </m:t>
                      </m:r>
                    </m:oMath>
                  </m:oMathPara>
                </a14:m>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𝑑𝑖𝑎𝑔𝑜𝑛𝑎𝑙 𝑛𝑜𝑑𝑒𝑠</a:t>
                </a:r>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𝑆𝑆=𝑆𝑡𝑒𝑝 𝑠𝑖𝑧𝑒 </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a:t>
                </a:r>
                <a:r>
                  <a:rPr lang="en-US" sz="1200" kern="1200" dirty="0" smtClean="0">
                    <a:solidFill>
                      <a:schemeClr val="tx1"/>
                    </a:solidFill>
                    <a:effectLst/>
                    <a:latin typeface="+mn-lt"/>
                    <a:ea typeface="+mn-ea"/>
                    <a:cs typeface="+mn-cs"/>
                  </a:rPr>
                  <a:t>traffic</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89</a:t>
            </a:fld>
            <a:endParaRPr lang="en-US"/>
          </a:p>
        </p:txBody>
      </p:sp>
    </p:spTree>
    <p:extLst>
      <p:ext uri="{BB962C8B-B14F-4D97-AF65-F5344CB8AC3E}">
        <p14:creationId xmlns:p14="http://schemas.microsoft.com/office/powerpoint/2010/main" val="12639571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90</a:t>
            </a:fld>
            <a:endParaRPr lang="en-US"/>
          </a:p>
        </p:txBody>
      </p:sp>
    </p:spTree>
    <p:extLst>
      <p:ext uri="{BB962C8B-B14F-4D97-AF65-F5344CB8AC3E}">
        <p14:creationId xmlns:p14="http://schemas.microsoft.com/office/powerpoint/2010/main" val="15157327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𝑟𝑜𝑤</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b="0" i="1" kern="1200" smtClean="0">
                              <a:solidFill>
                                <a:schemeClr val="tx1"/>
                              </a:solidFill>
                              <a:effectLst/>
                              <a:latin typeface="Cambria Math"/>
                              <a:ea typeface="+mn-ea"/>
                              <a:cs typeface="+mn-cs"/>
                            </a:rPr>
                          </m:ctrlPr>
                        </m:sSupPr>
                        <m:e>
                          <m:r>
                            <a:rPr lang="en-US" sz="1200" b="0" i="1" kern="1200" smtClean="0">
                              <a:solidFill>
                                <a:schemeClr val="tx1"/>
                              </a:solidFill>
                              <a:effectLst/>
                              <a:latin typeface="Cambria Math"/>
                              <a:ea typeface="+mn-ea"/>
                              <a:cs typeface="+mn-cs"/>
                            </a:rPr>
                            <m:t>𝑛</m:t>
                          </m:r>
                        </m:e>
                        <m:sup>
                          <m:r>
                            <a:rPr lang="en-US" sz="1200" b="0" i="1" kern="1200" smtClean="0">
                              <a:solidFill>
                                <a:schemeClr val="tx1"/>
                              </a:solidFill>
                              <a:effectLst/>
                              <a:latin typeface="Cambria Math"/>
                              <a:ea typeface="+mn-ea"/>
                              <a:cs typeface="+mn-cs"/>
                            </a:rPr>
                            <m:t>′</m:t>
                          </m:r>
                        </m:sup>
                      </m:sSup>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𝑆𝑆</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𝑆𝑡𝑒𝑝</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𝑠𝑖𝑧𝑒</m:t>
                      </m:r>
                      <m:r>
                        <a:rPr lang="en-US" sz="1200" b="0" i="1" kern="1200" smtClean="0">
                          <a:solidFill>
                            <a:schemeClr val="tx1"/>
                          </a:solidFill>
                          <a:effectLst/>
                          <a:latin typeface="Cambria Math"/>
                          <a:ea typeface="+mn-ea"/>
                          <a:cs typeface="+mn-cs"/>
                        </a:rPr>
                        <m:t> </m:t>
                      </m:r>
                    </m:oMath>
                  </m:oMathPara>
                </a14:m>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𝑟𝑜𝑤 𝑛𝑜𝑑𝑒𝑠</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a:t>
                </a:r>
                <a:r>
                  <a:rPr lang="en-US" sz="1200" b="0" i="0" kern="1200" smtClean="0">
                    <a:solidFill>
                      <a:schemeClr val="tx1"/>
                    </a:solidFill>
                    <a:effectLst/>
                    <a:latin typeface="Cambria Math"/>
                    <a:ea typeface="+mn-ea"/>
                    <a:cs typeface="+mn-cs"/>
                  </a:rPr>
                  <a:t>^</a:t>
                </a:r>
                <a:r>
                  <a:rPr lang="en-US" sz="1200" b="0" i="0" kern="1200" smtClean="0">
                    <a:solidFill>
                      <a:schemeClr val="tx1"/>
                    </a:solidFill>
                    <a:effectLst/>
                    <a:latin typeface="Cambria Math"/>
                    <a:ea typeface="+mn-ea"/>
                    <a:cs typeface="+mn-cs"/>
                  </a:rPr>
                  <a:t>′=𝑁𝑢𝑚𝑏𝑒𝑟 𝑜𝑓 𝑑𝑖𝑎𝑔𝑜𝑛𝑎𝑙 𝑛𝑜𝑑𝑒𝑠</a:t>
                </a:r>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𝑆𝑆=𝑆𝑡𝑒𝑝 𝑠𝑖𝑧𝑒 </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a:t>
                </a:r>
                <a:r>
                  <a:rPr lang="en-US" sz="1200" kern="1200" dirty="0" smtClean="0">
                    <a:solidFill>
                      <a:schemeClr val="tx1"/>
                    </a:solidFill>
                    <a:effectLst/>
                    <a:latin typeface="+mn-lt"/>
                    <a:ea typeface="+mn-ea"/>
                    <a:cs typeface="+mn-cs"/>
                  </a:rPr>
                  <a:t>traffic</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91</a:t>
            </a:fld>
            <a:endParaRPr lang="en-US"/>
          </a:p>
        </p:txBody>
      </p:sp>
    </p:spTree>
    <p:extLst>
      <p:ext uri="{BB962C8B-B14F-4D97-AF65-F5344CB8AC3E}">
        <p14:creationId xmlns:p14="http://schemas.microsoft.com/office/powerpoint/2010/main" val="12639571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2F71D6-AA30-4C29-BA1B-B14D1DD7E372}" type="slidenum">
              <a:rPr lang="en-US" smtClean="0"/>
              <a:t>92</a:t>
            </a:fld>
            <a:endParaRPr lang="en-US"/>
          </a:p>
        </p:txBody>
      </p:sp>
    </p:spTree>
    <p:extLst>
      <p:ext uri="{BB962C8B-B14F-4D97-AF65-F5344CB8AC3E}">
        <p14:creationId xmlns:p14="http://schemas.microsoft.com/office/powerpoint/2010/main" val="15157327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𝑐𝑜𝑙𝑢𝑚𝑛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b="0" i="1" kern="1200" smtClean="0">
                              <a:solidFill>
                                <a:schemeClr val="tx1"/>
                              </a:solidFill>
                              <a:effectLst/>
                              <a:latin typeface="Cambria Math"/>
                              <a:ea typeface="+mn-ea"/>
                              <a:cs typeface="+mn-cs"/>
                            </a:rPr>
                          </m:ctrlPr>
                        </m:sSupPr>
                        <m:e>
                          <m:r>
                            <a:rPr lang="en-US" sz="1200" b="0" i="1" kern="1200" smtClean="0">
                              <a:solidFill>
                                <a:schemeClr val="tx1"/>
                              </a:solidFill>
                              <a:effectLst/>
                              <a:latin typeface="Cambria Math"/>
                              <a:ea typeface="+mn-ea"/>
                              <a:cs typeface="+mn-cs"/>
                            </a:rPr>
                            <m:t>𝑛</m:t>
                          </m:r>
                        </m:e>
                        <m:sup>
                          <m:r>
                            <a:rPr lang="en-US" sz="1200" b="0" i="1" kern="1200" smtClean="0">
                              <a:solidFill>
                                <a:schemeClr val="tx1"/>
                              </a:solidFill>
                              <a:effectLst/>
                              <a:latin typeface="Cambria Math"/>
                              <a:ea typeface="+mn-ea"/>
                              <a:cs typeface="+mn-cs"/>
                            </a:rPr>
                            <m:t>′</m:t>
                          </m:r>
                        </m:sup>
                      </m:sSup>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𝑆𝑆</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𝑆𝑡𝑒𝑝</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𝑠𝑖𝑧𝑒</m:t>
                      </m:r>
                      <m:r>
                        <a:rPr lang="en-US" sz="1200" b="0" i="1" kern="1200" smtClean="0">
                          <a:solidFill>
                            <a:schemeClr val="tx1"/>
                          </a:solidFill>
                          <a:effectLst/>
                          <a:latin typeface="Cambria Math"/>
                          <a:ea typeface="+mn-ea"/>
                          <a:cs typeface="+mn-cs"/>
                        </a:rPr>
                        <m:t> </m:t>
                      </m:r>
                    </m:oMath>
                  </m:oMathPara>
                </a14:m>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𝑐𝑜𝑙𝑢𝑚𝑛 𝑛𝑜𝑑𝑒𝑠</a:t>
                </a:r>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𝑑𝑖𝑎𝑔𝑜𝑛𝑎𝑙 𝑛𝑜𝑑𝑒𝑠</a:t>
                </a:r>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𝑆𝑆=𝑆𝑡𝑒𝑝 𝑠𝑖𝑧𝑒 </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a:t>
                </a:r>
                <a:r>
                  <a:rPr lang="en-US" sz="1200" kern="1200" dirty="0" smtClean="0">
                    <a:solidFill>
                      <a:schemeClr val="tx1"/>
                    </a:solidFill>
                    <a:effectLst/>
                    <a:latin typeface="+mn-lt"/>
                    <a:ea typeface="+mn-ea"/>
                    <a:cs typeface="+mn-cs"/>
                  </a:rPr>
                  <a:t>traffic</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93</a:t>
            </a:fld>
            <a:endParaRPr lang="en-US"/>
          </a:p>
        </p:txBody>
      </p:sp>
    </p:spTree>
    <p:extLst>
      <p:ext uri="{BB962C8B-B14F-4D97-AF65-F5344CB8AC3E}">
        <p14:creationId xmlns:p14="http://schemas.microsoft.com/office/powerpoint/2010/main" val="12639571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𝑟𝑜𝑤</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b="0" i="1" kern="1200" smtClean="0">
                              <a:solidFill>
                                <a:schemeClr val="tx1"/>
                              </a:solidFill>
                              <a:effectLst/>
                              <a:latin typeface="Cambria Math"/>
                              <a:ea typeface="+mn-ea"/>
                              <a:cs typeface="+mn-cs"/>
                            </a:rPr>
                          </m:ctrlPr>
                        </m:sSupPr>
                        <m:e>
                          <m:r>
                            <a:rPr lang="en-US" sz="1200" b="0" i="1" kern="1200" smtClean="0">
                              <a:solidFill>
                                <a:schemeClr val="tx1"/>
                              </a:solidFill>
                              <a:effectLst/>
                              <a:latin typeface="Cambria Math"/>
                              <a:ea typeface="+mn-ea"/>
                              <a:cs typeface="+mn-cs"/>
                            </a:rPr>
                            <m:t>𝑛</m:t>
                          </m:r>
                        </m:e>
                        <m:sup>
                          <m:r>
                            <a:rPr lang="en-US" sz="1200" b="0" i="1" kern="1200" smtClean="0">
                              <a:solidFill>
                                <a:schemeClr val="tx1"/>
                              </a:solidFill>
                              <a:effectLst/>
                              <a:latin typeface="Cambria Math"/>
                              <a:ea typeface="+mn-ea"/>
                              <a:cs typeface="+mn-cs"/>
                            </a:rPr>
                            <m:t>′</m:t>
                          </m:r>
                        </m:sup>
                      </m:sSup>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𝑖</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𝐼𝑛𝑑𝑒𝑥</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𝑖𝑛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𝑗</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𝐼𝑛𝑑𝑒𝑥</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𝑖𝑛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𝑟𝑜𝑤</m:t>
                      </m:r>
                      <m:r>
                        <a:rPr lang="en-US" sz="1200" b="0" i="0" kern="1200" smtClean="0">
                          <a:solidFill>
                            <a:schemeClr val="tx1"/>
                          </a:solidFill>
                          <a:effectLst/>
                          <a:latin typeface="Cambria Math"/>
                          <a:ea typeface="+mn-ea"/>
                          <a:cs typeface="+mn-cs"/>
                        </a:rPr>
                        <m:t> 1</m:t>
                      </m:r>
                      <m:r>
                        <a:rPr lang="en-US" sz="1200" b="0" i="1" kern="1200" smtClean="0">
                          <a:solidFill>
                            <a:schemeClr val="tx1"/>
                          </a:solidFill>
                          <a:effectLst/>
                          <a:latin typeface="Cambria Math"/>
                          <a:ea typeface="Cambria Math"/>
                          <a:cs typeface="+mn-cs"/>
                        </a:rPr>
                        <m:t>≤</m:t>
                      </m:r>
                      <m:r>
                        <a:rPr lang="en-US" sz="1200" b="0" i="1" kern="1200" smtClean="0">
                          <a:solidFill>
                            <a:schemeClr val="tx1"/>
                          </a:solidFill>
                          <a:effectLst/>
                          <a:latin typeface="Cambria Math"/>
                          <a:ea typeface="Cambria Math"/>
                          <a:cs typeface="+mn-cs"/>
                        </a:rPr>
                        <m:t>𝑗</m:t>
                      </m:r>
                      <m:r>
                        <a:rPr lang="en-US" sz="1200" b="0" i="1" kern="1200" smtClean="0">
                          <a:solidFill>
                            <a:schemeClr val="tx1"/>
                          </a:solidFill>
                          <a:effectLst/>
                          <a:latin typeface="Cambria Math"/>
                          <a:ea typeface="Cambria Math"/>
                          <a:cs typeface="+mn-cs"/>
                        </a:rPr>
                        <m:t>≤</m:t>
                      </m:r>
                      <m:r>
                        <a:rPr lang="en-US" sz="1200" b="0" i="1" kern="1200" smtClean="0">
                          <a:solidFill>
                            <a:schemeClr val="tx1"/>
                          </a:solidFill>
                          <a:effectLst/>
                          <a:latin typeface="Cambria Math"/>
                          <a:ea typeface="Cambria Math"/>
                          <a:cs typeface="+mn-cs"/>
                        </a:rPr>
                        <m:t>𝐿</m:t>
                      </m:r>
                    </m:oMath>
                  </m:oMathPara>
                </a14:m>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r>
                  <a:rPr lang="en-US" sz="1200" kern="1200" baseline="0" dirty="0" smtClean="0">
                    <a:solidFill>
                      <a:schemeClr val="tx1"/>
                    </a:solidFill>
                    <a:effectLst/>
                    <a:latin typeface="+mn-lt"/>
                    <a:ea typeface="+mn-ea"/>
                    <a:cs typeface="+mn-cs"/>
                  </a:rPr>
                  <a:t> on increasing diagonal - </a:t>
                </a:r>
                <a:r>
                  <a:rPr lang="en-US" sz="1200" kern="1200" dirty="0" smtClean="0">
                    <a:solidFill>
                      <a:schemeClr val="tx1"/>
                    </a:solidFill>
                    <a:effectLst/>
                    <a:latin typeface="+mn-lt"/>
                    <a:ea typeface="+mn-ea"/>
                    <a:cs typeface="+mn-cs"/>
                  </a:rPr>
                  <a:t>Count the number of packets passing through switch as a result of same row nodes communicating with nodes with lower index on increasing diagonal</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𝑟𝑜𝑤 𝑛𝑜𝑑𝑒𝑠</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𝑑𝑖𝑎𝑔𝑜𝑛𝑎𝑙 𝑛𝑜𝑑𝑒𝑠</a:t>
                </a:r>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𝑖=𝐼𝑛𝑑𝑒𝑥 𝑖𝑛 𝑑𝑖𝑎𝑔𝑜𝑛𝑎𝑙</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𝑗</a:t>
                </a:r>
                <a:r>
                  <a:rPr lang="en-US" sz="1200" b="0" i="0" kern="1200" smtClean="0">
                    <a:solidFill>
                      <a:schemeClr val="tx1"/>
                    </a:solidFill>
                    <a:effectLst/>
                    <a:latin typeface="Cambria Math"/>
                    <a:ea typeface="+mn-ea"/>
                    <a:cs typeface="+mn-cs"/>
                  </a:rPr>
                  <a:t>=</a:t>
                </a:r>
                <a:r>
                  <a:rPr lang="en-US" sz="1200" b="0" i="0" kern="1200" smtClean="0">
                    <a:solidFill>
                      <a:schemeClr val="tx1"/>
                    </a:solidFill>
                    <a:effectLst/>
                    <a:latin typeface="Cambria Math"/>
                    <a:ea typeface="+mn-ea"/>
                    <a:cs typeface="+mn-cs"/>
                  </a:rPr>
                  <a:t>𝐼𝑛𝑑𝑒𝑥 𝑖𝑛 𝑟𝑜𝑤 1</a:t>
                </a:r>
                <a:r>
                  <a:rPr lang="en-US" sz="1200" b="0" i="0" kern="1200" smtClean="0">
                    <a:solidFill>
                      <a:schemeClr val="tx1"/>
                    </a:solidFill>
                    <a:effectLst/>
                    <a:latin typeface="Cambria Math"/>
                    <a:ea typeface="Cambria Math"/>
                    <a:cs typeface="+mn-cs"/>
                  </a:rPr>
                  <a:t>≤𝑗≤𝐿</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r>
                  <a:rPr lang="en-US" sz="1200" kern="1200" baseline="0" dirty="0" smtClean="0">
                    <a:solidFill>
                      <a:schemeClr val="tx1"/>
                    </a:solidFill>
                    <a:effectLst/>
                    <a:latin typeface="+mn-lt"/>
                    <a:ea typeface="+mn-ea"/>
                    <a:cs typeface="+mn-cs"/>
                  </a:rPr>
                  <a:t> on increasing diagonal - </a:t>
                </a:r>
                <a:r>
                  <a:rPr lang="en-US" sz="1200" kern="1200" dirty="0" smtClean="0">
                    <a:solidFill>
                      <a:schemeClr val="tx1"/>
                    </a:solidFill>
                    <a:effectLst/>
                    <a:latin typeface="+mn-lt"/>
                    <a:ea typeface="+mn-ea"/>
                    <a:cs typeface="+mn-cs"/>
                  </a:rPr>
                  <a:t>Count the number of packets passing through switch as a result of same row nodes communicating with nodes with lower index on increasing diagonal</a:t>
                </a:r>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94</a:t>
            </a:fld>
            <a:endParaRPr lang="en-US"/>
          </a:p>
        </p:txBody>
      </p:sp>
    </p:spTree>
    <p:extLst>
      <p:ext uri="{BB962C8B-B14F-4D97-AF65-F5344CB8AC3E}">
        <p14:creationId xmlns:p14="http://schemas.microsoft.com/office/powerpoint/2010/main" val="151573276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𝑛</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𝑐𝑜𝑙𝑢𝑚𝑛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b="0" i="1" kern="1200" smtClean="0">
                              <a:solidFill>
                                <a:schemeClr val="tx1"/>
                              </a:solidFill>
                              <a:effectLst/>
                              <a:latin typeface="Cambria Math"/>
                              <a:ea typeface="+mn-ea"/>
                              <a:cs typeface="+mn-cs"/>
                            </a:rPr>
                          </m:ctrlPr>
                        </m:sSupPr>
                        <m:e>
                          <m:r>
                            <a:rPr lang="en-US" sz="1200" b="0" i="1" kern="1200" smtClean="0">
                              <a:solidFill>
                                <a:schemeClr val="tx1"/>
                              </a:solidFill>
                              <a:effectLst/>
                              <a:latin typeface="Cambria Math"/>
                              <a:ea typeface="+mn-ea"/>
                              <a:cs typeface="+mn-cs"/>
                            </a:rPr>
                            <m:t>𝑛</m:t>
                          </m:r>
                        </m:e>
                        <m:sup>
                          <m:r>
                            <a:rPr lang="en-US" sz="1200" b="0" i="1" kern="1200" smtClean="0">
                              <a:solidFill>
                                <a:schemeClr val="tx1"/>
                              </a:solidFill>
                              <a:effectLst/>
                              <a:latin typeface="Cambria Math"/>
                              <a:ea typeface="+mn-ea"/>
                              <a:cs typeface="+mn-cs"/>
                            </a:rPr>
                            <m:t>′</m:t>
                          </m:r>
                        </m:sup>
                      </m:sSup>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𝑁𝑢𝑚𝑏𝑒𝑟</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𝑜𝑓</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𝑛𝑜𝑑𝑒𝑠</m:t>
                      </m:r>
                    </m:oMath>
                  </m:oMathPara>
                </a14:m>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𝑖</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𝐼𝑛𝑑𝑒𝑥</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𝑖𝑛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𝑑𝑖𝑎𝑔𝑜𝑛𝑎𝑙</m:t>
                      </m:r>
                    </m:oMath>
                  </m:oMathPara>
                </a14:m>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kern="1200" smtClean="0">
                          <a:solidFill>
                            <a:schemeClr val="tx1"/>
                          </a:solidFill>
                          <a:effectLst/>
                          <a:latin typeface="Cambria Math"/>
                          <a:ea typeface="+mn-ea"/>
                          <a:cs typeface="+mn-cs"/>
                        </a:rPr>
                        <m:t>𝑗</m:t>
                      </m:r>
                      <m:r>
                        <a:rPr lang="en-US" sz="1200" b="0" i="1"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𝐼𝑛𝑑𝑒𝑥</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𝑖𝑛</m:t>
                      </m:r>
                      <m:r>
                        <a:rPr lang="en-US" sz="1200" b="0" i="1" kern="1200" smtClean="0">
                          <a:solidFill>
                            <a:schemeClr val="tx1"/>
                          </a:solidFill>
                          <a:effectLst/>
                          <a:latin typeface="Cambria Math"/>
                          <a:ea typeface="+mn-ea"/>
                          <a:cs typeface="+mn-cs"/>
                        </a:rPr>
                        <m:t> </m:t>
                      </m:r>
                      <m:r>
                        <a:rPr lang="en-US" sz="1200" b="0" i="1" kern="1200" smtClean="0">
                          <a:solidFill>
                            <a:schemeClr val="tx1"/>
                          </a:solidFill>
                          <a:effectLst/>
                          <a:latin typeface="Cambria Math"/>
                          <a:ea typeface="+mn-ea"/>
                          <a:cs typeface="+mn-cs"/>
                        </a:rPr>
                        <m:t>𝑐𝑜𝑙𝑢𝑚𝑛</m:t>
                      </m:r>
                      <m:r>
                        <a:rPr lang="en-US" sz="1200" b="0" i="0" kern="1200" smtClean="0">
                          <a:solidFill>
                            <a:schemeClr val="tx1"/>
                          </a:solidFill>
                          <a:effectLst/>
                          <a:latin typeface="Cambria Math"/>
                          <a:ea typeface="+mn-ea"/>
                          <a:cs typeface="+mn-cs"/>
                        </a:rPr>
                        <m:t> 1</m:t>
                      </m:r>
                      <m:r>
                        <a:rPr lang="en-US" sz="1200" b="0" i="1" kern="1200" smtClean="0">
                          <a:solidFill>
                            <a:schemeClr val="tx1"/>
                          </a:solidFill>
                          <a:effectLst/>
                          <a:latin typeface="Cambria Math"/>
                          <a:ea typeface="Cambria Math"/>
                          <a:cs typeface="+mn-cs"/>
                        </a:rPr>
                        <m:t>≤</m:t>
                      </m:r>
                      <m:r>
                        <a:rPr lang="en-US" sz="1200" b="0" i="1" kern="1200" smtClean="0">
                          <a:solidFill>
                            <a:schemeClr val="tx1"/>
                          </a:solidFill>
                          <a:effectLst/>
                          <a:latin typeface="Cambria Math"/>
                          <a:ea typeface="Cambria Math"/>
                          <a:cs typeface="+mn-cs"/>
                        </a:rPr>
                        <m:t>𝑗</m:t>
                      </m:r>
                      <m:r>
                        <a:rPr lang="en-US" sz="1200" b="0" i="1" kern="1200" smtClean="0">
                          <a:solidFill>
                            <a:schemeClr val="tx1"/>
                          </a:solidFill>
                          <a:effectLst/>
                          <a:latin typeface="Cambria Math"/>
                          <a:ea typeface="Cambria Math"/>
                          <a:cs typeface="+mn-cs"/>
                        </a:rPr>
                        <m:t>≤</m:t>
                      </m:r>
                      <m:r>
                        <a:rPr lang="en-US" sz="1200" b="0" i="1" kern="1200" smtClean="0">
                          <a:solidFill>
                            <a:schemeClr val="tx1"/>
                          </a:solidFill>
                          <a:effectLst/>
                          <a:latin typeface="Cambria Math"/>
                          <a:ea typeface="Cambria Math"/>
                          <a:cs typeface="+mn-cs"/>
                        </a:rPr>
                        <m:t>𝐿</m:t>
                      </m:r>
                    </m:oMath>
                  </m:oMathPara>
                </a14:m>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r>
                  <a:rPr lang="en-US" sz="1200" kern="1200" baseline="0" dirty="0" smtClean="0">
                    <a:solidFill>
                      <a:schemeClr val="tx1"/>
                    </a:solidFill>
                    <a:effectLst/>
                    <a:latin typeface="+mn-lt"/>
                    <a:ea typeface="+mn-ea"/>
                    <a:cs typeface="+mn-cs"/>
                  </a:rPr>
                  <a:t> on increasing diagonal - </a:t>
                </a:r>
                <a:r>
                  <a:rPr lang="en-US" sz="1200" kern="1200" dirty="0" smtClean="0">
                    <a:solidFill>
                      <a:schemeClr val="tx1"/>
                    </a:solidFill>
                    <a:effectLst/>
                    <a:latin typeface="+mn-lt"/>
                    <a:ea typeface="+mn-ea"/>
                    <a:cs typeface="+mn-cs"/>
                  </a:rPr>
                  <a:t>Count the number of packets passing through switch as a result of same column nodes communicating with nodes with lower index on increasing diagonal</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𝑐𝑜𝑙𝑢𝑚𝑛 𝑛𝑜𝑑𝑒𝑠</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𝑛^′=𝑁𝑢𝑚𝑏𝑒𝑟 𝑜𝑓 𝑑𝑖𝑎𝑔𝑜𝑛𝑎𝑙 𝑛𝑜𝑑𝑒𝑠</a:t>
                </a:r>
                <a:endParaRPr lang="en-US" sz="1200" b="0" i="1"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𝑖=𝐼𝑛𝑑𝑒𝑥 𝑖𝑛 𝑑𝑖𝑎𝑔𝑜𝑛𝑎𝑙</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Cambria Math"/>
                    <a:ea typeface="+mn-ea"/>
                    <a:cs typeface="+mn-cs"/>
                  </a:rPr>
                  <a:t>𝑗</a:t>
                </a:r>
                <a:r>
                  <a:rPr lang="en-US" sz="1200" b="0" i="0" kern="1200" smtClean="0">
                    <a:solidFill>
                      <a:schemeClr val="tx1"/>
                    </a:solidFill>
                    <a:effectLst/>
                    <a:latin typeface="Cambria Math"/>
                    <a:ea typeface="+mn-ea"/>
                    <a:cs typeface="+mn-cs"/>
                  </a:rPr>
                  <a:t>=</a:t>
                </a:r>
                <a:r>
                  <a:rPr lang="en-US" sz="1200" b="0" i="0" kern="1200" smtClean="0">
                    <a:solidFill>
                      <a:schemeClr val="tx1"/>
                    </a:solidFill>
                    <a:effectLst/>
                    <a:latin typeface="Cambria Math"/>
                    <a:ea typeface="+mn-ea"/>
                    <a:cs typeface="+mn-cs"/>
                  </a:rPr>
                  <a:t>𝐼𝑛𝑑𝑒𝑥 𝑖𝑛 𝑐𝑜𝑙𝑢𝑚𝑛 1</a:t>
                </a:r>
                <a:r>
                  <a:rPr lang="en-US" sz="1200" b="0" i="0" kern="1200" smtClean="0">
                    <a:solidFill>
                      <a:schemeClr val="tx1"/>
                    </a:solidFill>
                    <a:effectLst/>
                    <a:latin typeface="Cambria Math"/>
                    <a:ea typeface="Cambria Math"/>
                    <a:cs typeface="+mn-cs"/>
                  </a:rPr>
                  <a:t>≤𝑗≤𝐿</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Up traffic</a:t>
                </a:r>
                <a:r>
                  <a:rPr lang="en-US" sz="1200" kern="1200" baseline="0" dirty="0" smtClean="0">
                    <a:solidFill>
                      <a:schemeClr val="tx1"/>
                    </a:solidFill>
                    <a:effectLst/>
                    <a:latin typeface="+mn-lt"/>
                    <a:ea typeface="+mn-ea"/>
                    <a:cs typeface="+mn-cs"/>
                  </a:rPr>
                  <a:t> on increasing diagonal - </a:t>
                </a:r>
                <a:r>
                  <a:rPr lang="en-US" sz="1200" kern="1200" dirty="0" smtClean="0">
                    <a:solidFill>
                      <a:schemeClr val="tx1"/>
                    </a:solidFill>
                    <a:effectLst/>
                    <a:latin typeface="+mn-lt"/>
                    <a:ea typeface="+mn-ea"/>
                    <a:cs typeface="+mn-cs"/>
                  </a:rPr>
                  <a:t>Count the number of packets passing through switch as a result of same column nodes communicating with nodes with lower index on increasing diagonal</a:t>
                </a:r>
              </a:p>
            </p:txBody>
          </p:sp>
        </mc:Fallback>
      </mc:AlternateContent>
      <p:sp>
        <p:nvSpPr>
          <p:cNvPr id="4" name="Slide Number Placeholder 3"/>
          <p:cNvSpPr>
            <a:spLocks noGrp="1"/>
          </p:cNvSpPr>
          <p:nvPr>
            <p:ph type="sldNum" sz="quarter" idx="10"/>
          </p:nvPr>
        </p:nvSpPr>
        <p:spPr/>
        <p:txBody>
          <a:bodyPr/>
          <a:lstStyle/>
          <a:p>
            <a:fld id="{162F71D6-AA30-4C29-BA1B-B14D1DD7E372}" type="slidenum">
              <a:rPr lang="en-US" smtClean="0"/>
              <a:t>95</a:t>
            </a:fld>
            <a:endParaRPr lang="en-US"/>
          </a:p>
        </p:txBody>
      </p:sp>
    </p:spTree>
    <p:extLst>
      <p:ext uri="{BB962C8B-B14F-4D97-AF65-F5344CB8AC3E}">
        <p14:creationId xmlns:p14="http://schemas.microsoft.com/office/powerpoint/2010/main" val="1515732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During the NoC operation, any of the NoC switches may receive flit(s) from the different ports connected to the neighboring switches or from the node connected to it. </a:t>
            </a:r>
          </a:p>
          <a:p>
            <a:pPr marL="171450" indent="-171450">
              <a:buFont typeface="Arial" pitchFamily="34" charset="0"/>
              <a:buChar char="•"/>
            </a:pPr>
            <a:r>
              <a:rPr lang="en-US" sz="1200" kern="1200" dirty="0" smtClean="0">
                <a:solidFill>
                  <a:schemeClr val="tx1"/>
                </a:solidFill>
                <a:effectLst/>
                <a:latin typeface="+mn-lt"/>
                <a:ea typeface="+mn-ea"/>
                <a:cs typeface="+mn-cs"/>
              </a:rPr>
              <a:t>In both buffered and bufferless NoCs, a flit ranking policy determines the order by which the incoming flits will be served i.e. the order by which the flits will choose an output port. </a:t>
            </a:r>
          </a:p>
          <a:p>
            <a:pPr marL="171450" indent="-171450">
              <a:buFont typeface="Arial" pitchFamily="34" charset="0"/>
              <a:buChar char="•"/>
            </a:pPr>
            <a:r>
              <a:rPr lang="en-US" sz="1200" kern="1200" dirty="0" smtClean="0">
                <a:solidFill>
                  <a:schemeClr val="tx1"/>
                </a:solidFill>
                <a:effectLst/>
                <a:latin typeface="+mn-lt"/>
                <a:ea typeface="+mn-ea"/>
                <a:cs typeface="+mn-cs"/>
              </a:rPr>
              <a:t>Different ranking policies lead to different service order for the flits which in turn lead to a different arrival order for the NoC flits. This different arrival behavior for the flits may lead to a better or worse performance. </a:t>
            </a:r>
          </a:p>
          <a:p>
            <a:pPr marL="171450" indent="-171450">
              <a:buFont typeface="Arial" pitchFamily="34" charset="0"/>
              <a:buChar char="•"/>
            </a:pPr>
            <a:r>
              <a:rPr lang="en-US" sz="1200" kern="1200" dirty="0" smtClean="0">
                <a:solidFill>
                  <a:schemeClr val="tx1"/>
                </a:solidFill>
                <a:effectLst/>
                <a:latin typeface="+mn-lt"/>
                <a:ea typeface="+mn-ea"/>
                <a:cs typeface="+mn-cs"/>
              </a:rPr>
              <a:t>In bufferless NoC, due to the buffers elimination, the ranking policies have a greater effect on the overall performance as the flit that fails to get its productive port will be forced to take a detour.</a:t>
            </a:r>
            <a:endParaRPr lang="en-US" dirty="0" smtClean="0"/>
          </a:p>
        </p:txBody>
      </p:sp>
      <p:sp>
        <p:nvSpPr>
          <p:cNvPr id="4" name="Slide Number Placeholder 3"/>
          <p:cNvSpPr>
            <a:spLocks noGrp="1"/>
          </p:cNvSpPr>
          <p:nvPr>
            <p:ph type="sldNum" sz="quarter" idx="10"/>
          </p:nvPr>
        </p:nvSpPr>
        <p:spPr/>
        <p:txBody>
          <a:bodyPr/>
          <a:lstStyle/>
          <a:p>
            <a:fld id="{162F71D6-AA30-4C29-BA1B-B14D1DD7E372}" type="slidenum">
              <a:rPr lang="en-US" smtClean="0"/>
              <a:t>9</a:t>
            </a:fld>
            <a:endParaRPr lang="en-US"/>
          </a:p>
        </p:txBody>
      </p:sp>
    </p:spTree>
    <p:extLst>
      <p:ext uri="{BB962C8B-B14F-4D97-AF65-F5344CB8AC3E}">
        <p14:creationId xmlns:p14="http://schemas.microsoft.com/office/powerpoint/2010/main" val="53192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lvl1pPr>
              <a:defRPr>
                <a:solidFill>
                  <a:schemeClr val="bg1"/>
                </a:solidFill>
              </a:defRPr>
            </a:lvl1pPr>
          </a:lstStyle>
          <a:p>
            <a:fld id="{AA5B49E7-4F0F-4610-AE5E-2B224EC10FD4}" type="datetime1">
              <a:rPr lang="en-US" smtClean="0"/>
              <a:t>1/3/2016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smtClean="0"/>
              <a:t>On Enhancing the Performance of Bufferless Network-on-Chip</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7B14B0-7B71-4C0B-8517-E6E8D73C3E5F}" type="datetime1">
              <a:rPr lang="en-US" smtClean="0"/>
              <a:t>1/3/2016</a:t>
            </a:fld>
            <a:endParaRPr lang="en-US"/>
          </a:p>
        </p:txBody>
      </p:sp>
      <p:sp>
        <p:nvSpPr>
          <p:cNvPr id="5" name="Footer Placeholder 4"/>
          <p:cNvSpPr>
            <a:spLocks noGrp="1"/>
          </p:cNvSpPr>
          <p:nvPr>
            <p:ph type="ftr" sz="quarter" idx="11"/>
          </p:nvPr>
        </p:nvSpPr>
        <p:spPr/>
        <p:txBody>
          <a:bodyPr/>
          <a:lstStyle/>
          <a:p>
            <a:r>
              <a:rPr lang="en-GB" smtClean="0"/>
              <a:t>On Enhancing the Performance of Bufferless Network-on-Chip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BF9E32-50E8-40DA-9558-A76B4A8DFBC9}" type="datetime1">
              <a:rPr lang="en-US" smtClean="0"/>
              <a:t>1/3/2016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GB" smtClean="0"/>
              <a:t>On Enhancing the Performance of Bufferless Network-on-Chip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F3375B-6819-4025-B688-245C8D6C38F5}" type="datetime1">
              <a:rPr lang="en-US" smtClean="0"/>
              <a:t>1/3/2016</a:t>
            </a:fld>
            <a:endParaRPr lang="en-US"/>
          </a:p>
        </p:txBody>
      </p:sp>
      <p:sp>
        <p:nvSpPr>
          <p:cNvPr id="5" name="Footer Placeholder 4"/>
          <p:cNvSpPr>
            <a:spLocks noGrp="1"/>
          </p:cNvSpPr>
          <p:nvPr>
            <p:ph type="ftr" sz="quarter" idx="11"/>
          </p:nvPr>
        </p:nvSpPr>
        <p:spPr>
          <a:xfrm>
            <a:off x="1818141" y="6476999"/>
            <a:ext cx="5507719" cy="274320"/>
          </a:xfrm>
        </p:spPr>
        <p:txBody>
          <a:bodyPr anchor="b"/>
          <a:lstStyle/>
          <a:p>
            <a:pPr algn="ctr"/>
            <a:r>
              <a:rPr lang="en-GB" dirty="0" smtClean="0"/>
              <a:t>On Enhancing the Performance of Bufferless Network-on-Chip</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CF598E-3206-41F9-9665-4369A4572B23}" type="datetime1">
              <a:rPr lang="en-US" smtClean="0"/>
              <a:t>1/3/2016</a:t>
            </a:fld>
            <a:endParaRPr lang="en-US"/>
          </a:p>
        </p:txBody>
      </p:sp>
      <p:sp>
        <p:nvSpPr>
          <p:cNvPr id="5" name="Footer Placeholder 4"/>
          <p:cNvSpPr>
            <a:spLocks noGrp="1"/>
          </p:cNvSpPr>
          <p:nvPr>
            <p:ph type="ftr" sz="quarter" idx="11"/>
          </p:nvPr>
        </p:nvSpPr>
        <p:spPr/>
        <p:txBody>
          <a:bodyPr/>
          <a:lstStyle/>
          <a:p>
            <a:r>
              <a:rPr lang="en-GB" smtClean="0"/>
              <a:t>On Enhancing the Performance of Bufferless Network-on-Chip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78BAE4-F053-42E1-8AD5-60BC38A12D8B}" type="datetime1">
              <a:rPr lang="en-US" smtClean="0"/>
              <a:t>1/3/2016</a:t>
            </a:fld>
            <a:endParaRPr lang="en-US"/>
          </a:p>
        </p:txBody>
      </p:sp>
      <p:sp>
        <p:nvSpPr>
          <p:cNvPr id="6" name="Footer Placeholder 5"/>
          <p:cNvSpPr>
            <a:spLocks noGrp="1"/>
          </p:cNvSpPr>
          <p:nvPr>
            <p:ph type="ftr" sz="quarter" idx="11"/>
          </p:nvPr>
        </p:nvSpPr>
        <p:spPr/>
        <p:txBody>
          <a:bodyPr/>
          <a:lstStyle/>
          <a:p>
            <a:r>
              <a:rPr lang="en-GB" smtClean="0"/>
              <a:t>On Enhancing the Performance of Bufferless Network-on-Chip</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2AECFF-3E4A-4FAC-B50E-9497C67697FF}" type="datetime1">
              <a:rPr lang="en-US" smtClean="0"/>
              <a:t>1/3/2016</a:t>
            </a:fld>
            <a:endParaRPr lang="en-US"/>
          </a:p>
        </p:txBody>
      </p:sp>
      <p:sp>
        <p:nvSpPr>
          <p:cNvPr id="8" name="Footer Placeholder 7"/>
          <p:cNvSpPr>
            <a:spLocks noGrp="1"/>
          </p:cNvSpPr>
          <p:nvPr>
            <p:ph type="ftr" sz="quarter" idx="11"/>
          </p:nvPr>
        </p:nvSpPr>
        <p:spPr/>
        <p:txBody>
          <a:bodyPr/>
          <a:lstStyle/>
          <a:p>
            <a:r>
              <a:rPr lang="en-GB" smtClean="0"/>
              <a:t>On Enhancing the Performance of Bufferless Network-on-Chip</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1765E2-15D8-4AEA-931C-7085348FD234}" type="datetime1">
              <a:rPr lang="en-US" smtClean="0"/>
              <a:t>1/3/2016</a:t>
            </a:fld>
            <a:endParaRPr lang="en-US"/>
          </a:p>
        </p:txBody>
      </p:sp>
      <p:sp>
        <p:nvSpPr>
          <p:cNvPr id="4" name="Footer Placeholder 3"/>
          <p:cNvSpPr>
            <a:spLocks noGrp="1"/>
          </p:cNvSpPr>
          <p:nvPr>
            <p:ph type="ftr" sz="quarter" idx="11"/>
          </p:nvPr>
        </p:nvSpPr>
        <p:spPr/>
        <p:txBody>
          <a:bodyPr/>
          <a:lstStyle/>
          <a:p>
            <a:r>
              <a:rPr lang="en-GB" smtClean="0"/>
              <a:t>On Enhancing the Performance of Bufferless Network-on-Chip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B6DF0-798C-47BE-BBFF-5F7B06F47D09}" type="datetime1">
              <a:rPr lang="en-US" smtClean="0"/>
              <a:t>1/3/2016</a:t>
            </a:fld>
            <a:endParaRPr lang="en-US"/>
          </a:p>
        </p:txBody>
      </p:sp>
      <p:sp>
        <p:nvSpPr>
          <p:cNvPr id="3" name="Footer Placeholder 2"/>
          <p:cNvSpPr>
            <a:spLocks noGrp="1"/>
          </p:cNvSpPr>
          <p:nvPr>
            <p:ph type="ftr" sz="quarter" idx="11"/>
          </p:nvPr>
        </p:nvSpPr>
        <p:spPr/>
        <p:txBody>
          <a:bodyPr/>
          <a:lstStyle/>
          <a:p>
            <a:r>
              <a:rPr lang="en-GB" smtClean="0"/>
              <a:t>On Enhancing the Performance of Bufferless Network-on-Chip</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EC3634-4329-4245-93EF-C4E29A3923A2}" type="datetime1">
              <a:rPr lang="en-US" smtClean="0"/>
              <a:t>1/3/2016</a:t>
            </a:fld>
            <a:endParaRPr lang="en-US"/>
          </a:p>
        </p:txBody>
      </p:sp>
      <p:sp>
        <p:nvSpPr>
          <p:cNvPr id="6" name="Footer Placeholder 5"/>
          <p:cNvSpPr>
            <a:spLocks noGrp="1"/>
          </p:cNvSpPr>
          <p:nvPr>
            <p:ph type="ftr" sz="quarter" idx="11"/>
          </p:nvPr>
        </p:nvSpPr>
        <p:spPr/>
        <p:txBody>
          <a:bodyPr/>
          <a:lstStyle/>
          <a:p>
            <a:r>
              <a:rPr lang="en-GB" smtClean="0"/>
              <a:t>On Enhancing the Performance of Bufferless Network-on-Chip</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51AE753-A5C9-496E-956A-4E8DC4AD227B}" type="datetime1">
              <a:rPr lang="en-US" smtClean="0"/>
              <a:t>1/3/2016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GB" smtClean="0"/>
              <a:t>On Enhancing the Performance of Bufferless Network-on-Chip</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AED7A36-0199-4F12-8BBC-F96EA8B70AB9}" type="datetime1">
              <a:rPr lang="en-US" smtClean="0"/>
              <a:t>1/3/2016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GB" smtClean="0"/>
              <a:t>On Enhancing the Performance of Bufferless Network-on-Chip</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7.png"/><Relationship Id="rId7"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Word_Document1.docx"/><Relationship Id="rId5" Type="http://schemas.openxmlformats.org/officeDocument/2006/relationships/image" Target="../media/image22.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Word_Document2.docx"/><Relationship Id="rId5" Type="http://schemas.openxmlformats.org/officeDocument/2006/relationships/image" Target="../media/image21.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8.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25.emf"/><Relationship Id="rId4" Type="http://schemas.openxmlformats.org/officeDocument/2006/relationships/oleObject" Target="../embeddings/oleObject2.bin"/><Relationship Id="rId9" Type="http://schemas.openxmlformats.org/officeDocument/2006/relationships/image" Target="../media/image27.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9.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8.emf"/><Relationship Id="rId4" Type="http://schemas.openxmlformats.org/officeDocument/2006/relationships/oleObject" Target="../embeddings/oleObject5.bin"/><Relationship Id="rId9" Type="http://schemas.openxmlformats.org/officeDocument/2006/relationships/image" Target="../media/image30.emf"/></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package" Target="../embeddings/Microsoft_Word_Document3.docx"/><Relationship Id="rId5" Type="http://schemas.openxmlformats.org/officeDocument/2006/relationships/image" Target="../media/image41.png"/><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67.wmf"/><Relationship Id="rId4" Type="http://schemas.openxmlformats.org/officeDocument/2006/relationships/oleObject" Target="../embeddings/oleObject8.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9.emf"/><Relationship Id="rId5" Type="http://schemas.openxmlformats.org/officeDocument/2006/relationships/oleObject" Target="../embeddings/oleObject10.bin"/><Relationship Id="rId4" Type="http://schemas.openxmlformats.org/officeDocument/2006/relationships/image" Target="../media/image80.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9.emf"/><Relationship Id="rId5" Type="http://schemas.openxmlformats.org/officeDocument/2006/relationships/oleObject" Target="../embeddings/oleObject11.bin"/><Relationship Id="rId4" Type="http://schemas.openxmlformats.org/officeDocument/2006/relationships/image" Target="../media/image90.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70.wmf"/><Relationship Id="rId4" Type="http://schemas.openxmlformats.org/officeDocument/2006/relationships/oleObject" Target="../embeddings/oleObject12.bin"/></Relationships>
</file>

<file path=ppt/slides/_rels/slide86.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notesSlide" Target="../notesSlides/notesSlide80.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1.emf"/><Relationship Id="rId5" Type="http://schemas.openxmlformats.org/officeDocument/2006/relationships/oleObject" Target="../embeddings/oleObject13.bin"/><Relationship Id="rId10" Type="http://schemas.openxmlformats.org/officeDocument/2006/relationships/image" Target="../media/image73.emf"/><Relationship Id="rId4" Type="http://schemas.openxmlformats.org/officeDocument/2006/relationships/image" Target="../media/image150.png"/><Relationship Id="rId9" Type="http://schemas.openxmlformats.org/officeDocument/2006/relationships/oleObject" Target="../embeddings/oleObject15.bin"/></Relationships>
</file>

<file path=ppt/slides/_rels/slide87.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notesSlide" Target="../notesSlides/notesSlide81.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71.emf"/><Relationship Id="rId5" Type="http://schemas.openxmlformats.org/officeDocument/2006/relationships/oleObject" Target="../embeddings/oleObject16.bin"/><Relationship Id="rId10" Type="http://schemas.openxmlformats.org/officeDocument/2006/relationships/image" Target="../media/image73.emf"/><Relationship Id="rId4" Type="http://schemas.openxmlformats.org/officeDocument/2006/relationships/image" Target="../media/image160.png"/><Relationship Id="rId9" Type="http://schemas.openxmlformats.org/officeDocument/2006/relationships/oleObject" Target="../embeddings/oleObject18.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74.emf"/><Relationship Id="rId4" Type="http://schemas.openxmlformats.org/officeDocument/2006/relationships/package" Target="../embeddings/Microsoft_Word_Document4.docx"/></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85.xml"/><Relationship Id="rId7" Type="http://schemas.openxmlformats.org/officeDocument/2006/relationships/image" Target="../media/image76.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9.bin"/><Relationship Id="rId5" Type="http://schemas.openxmlformats.org/officeDocument/2006/relationships/image" Target="../media/image75.emf"/><Relationship Id="rId4" Type="http://schemas.openxmlformats.org/officeDocument/2006/relationships/package" Target="../embeddings/Microsoft_Word_Document5.docx"/><Relationship Id="rId9" Type="http://schemas.openxmlformats.org/officeDocument/2006/relationships/image" Target="../media/image77.emf"/></Relationships>
</file>

<file path=ppt/slides/_rels/slide9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87.xml"/><Relationship Id="rId7" Type="http://schemas.openxmlformats.org/officeDocument/2006/relationships/image" Target="../media/image76.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1.bin"/><Relationship Id="rId5" Type="http://schemas.openxmlformats.org/officeDocument/2006/relationships/image" Target="../media/image78.emf"/><Relationship Id="rId4" Type="http://schemas.openxmlformats.org/officeDocument/2006/relationships/package" Target="../embeddings/Microsoft_Word_Document6.docx"/><Relationship Id="rId9" Type="http://schemas.openxmlformats.org/officeDocument/2006/relationships/image" Target="../media/image77.emf"/></Relationships>
</file>

<file path=ppt/slides/_rels/slide94.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notesSlide" Target="../notesSlides/notesSlide88.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9.emf"/><Relationship Id="rId5" Type="http://schemas.openxmlformats.org/officeDocument/2006/relationships/oleObject" Target="../embeddings/oleObject23.bin"/><Relationship Id="rId10" Type="http://schemas.openxmlformats.org/officeDocument/2006/relationships/image" Target="../media/image81.emf"/><Relationship Id="rId4" Type="http://schemas.openxmlformats.org/officeDocument/2006/relationships/image" Target="../media/image270.png"/><Relationship Id="rId9" Type="http://schemas.openxmlformats.org/officeDocument/2006/relationships/oleObject" Target="../embeddings/oleObject25.bin"/></Relationships>
</file>

<file path=ppt/slides/_rels/slide95.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notesSlide" Target="../notesSlides/notesSlide89.xml"/><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9.emf"/><Relationship Id="rId5" Type="http://schemas.openxmlformats.org/officeDocument/2006/relationships/oleObject" Target="../embeddings/oleObject26.bin"/><Relationship Id="rId10" Type="http://schemas.openxmlformats.org/officeDocument/2006/relationships/image" Target="../media/image81.emf"/><Relationship Id="rId4" Type="http://schemas.openxmlformats.org/officeDocument/2006/relationships/image" Target="../media/image280.png"/><Relationship Id="rId9"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fontScale="90000"/>
          </a:bodyPr>
          <a:lstStyle/>
          <a:p>
            <a:pPr algn="ctr"/>
            <a:r>
              <a:rPr lang="en-GB" dirty="0"/>
              <a:t>On Enhancing the Performance of Bufferless Network-on-Chip</a:t>
            </a:r>
            <a:endParaRPr lang="en-US" dirty="0"/>
          </a:p>
        </p:txBody>
      </p:sp>
      <p:sp>
        <p:nvSpPr>
          <p:cNvPr id="3" name="Subtitle 2"/>
          <p:cNvSpPr>
            <a:spLocks noGrp="1"/>
          </p:cNvSpPr>
          <p:nvPr>
            <p:ph type="subTitle" idx="1"/>
          </p:nvPr>
        </p:nvSpPr>
        <p:spPr>
          <a:xfrm>
            <a:off x="1066800" y="3048000"/>
            <a:ext cx="7010400" cy="1828800"/>
          </a:xfrm>
        </p:spPr>
        <p:txBody>
          <a:bodyPr anchor="ctr">
            <a:normAutofit/>
          </a:bodyPr>
          <a:lstStyle/>
          <a:p>
            <a:pPr algn="ctr"/>
            <a:r>
              <a:rPr lang="en-GB" dirty="0" smtClean="0"/>
              <a:t>By</a:t>
            </a:r>
            <a:endParaRPr lang="en-GB" sz="2600" dirty="0" smtClean="0"/>
          </a:p>
          <a:p>
            <a:pPr algn="ctr"/>
            <a:r>
              <a:rPr lang="en-GB" sz="2600" dirty="0" smtClean="0"/>
              <a:t>Mohamed </a:t>
            </a:r>
            <a:r>
              <a:rPr lang="en-GB" sz="2600" dirty="0" err="1" smtClean="0"/>
              <a:t>Assem</a:t>
            </a:r>
            <a:r>
              <a:rPr lang="en-GB" sz="2600" dirty="0" smtClean="0"/>
              <a:t> </a:t>
            </a:r>
            <a:r>
              <a:rPr lang="en-GB" sz="2600" dirty="0" err="1" smtClean="0"/>
              <a:t>Abd</a:t>
            </a:r>
            <a:r>
              <a:rPr lang="en-GB" sz="2600" dirty="0" smtClean="0"/>
              <a:t> </a:t>
            </a:r>
            <a:r>
              <a:rPr lang="en-GB" sz="2600" dirty="0" err="1" smtClean="0"/>
              <a:t>ElMohsen</a:t>
            </a:r>
            <a:r>
              <a:rPr lang="en-GB" sz="2600" dirty="0" smtClean="0"/>
              <a:t> Ibrahim</a:t>
            </a:r>
          </a:p>
          <a:p>
            <a:pPr algn="ctr"/>
            <a:endParaRPr lang="en-GB" dirty="0" smtClean="0"/>
          </a:p>
          <a:p>
            <a:pPr algn="ctr"/>
            <a:r>
              <a:rPr lang="en-GB" dirty="0" smtClean="0"/>
              <a:t>Under </a:t>
            </a:r>
            <a:r>
              <a:rPr lang="en-GB" dirty="0"/>
              <a:t>the Supervision of </a:t>
            </a:r>
          </a:p>
          <a:p>
            <a:pPr algn="ctr"/>
            <a:r>
              <a:rPr lang="en-GB" sz="2400" dirty="0" err="1"/>
              <a:t>Dr.</a:t>
            </a:r>
            <a:r>
              <a:rPr lang="en-GB" sz="2400" dirty="0"/>
              <a:t> </a:t>
            </a:r>
            <a:r>
              <a:rPr lang="en-GB" sz="2400" dirty="0" err="1"/>
              <a:t>Hatem</a:t>
            </a:r>
            <a:r>
              <a:rPr lang="en-GB" sz="2400" dirty="0"/>
              <a:t> M. El-</a:t>
            </a:r>
            <a:r>
              <a:rPr lang="en-GB" sz="2400" dirty="0" err="1"/>
              <a:t>Boghdadi</a:t>
            </a:r>
            <a:endParaRPr lang="en-US" sz="2600" dirty="0"/>
          </a:p>
          <a:p>
            <a:pPr algn="ctr"/>
            <a:endParaRPr lang="en-US" dirty="0"/>
          </a:p>
        </p:txBody>
      </p:sp>
      <p:sp>
        <p:nvSpPr>
          <p:cNvPr id="5" name="Subtitle 2"/>
          <p:cNvSpPr txBox="1">
            <a:spLocks/>
          </p:cNvSpPr>
          <p:nvPr/>
        </p:nvSpPr>
        <p:spPr>
          <a:xfrm>
            <a:off x="1371600" y="5334000"/>
            <a:ext cx="6400800" cy="10668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000" dirty="0">
                <a:solidFill>
                  <a:schemeClr val="bg1"/>
                </a:solidFill>
              </a:rPr>
              <a:t>Master’s Thesis </a:t>
            </a:r>
            <a:endParaRPr lang="en-GB" sz="2000" dirty="0" smtClean="0">
              <a:solidFill>
                <a:schemeClr val="bg1"/>
              </a:solidFill>
            </a:endParaRPr>
          </a:p>
          <a:p>
            <a:r>
              <a:rPr lang="en-GB" sz="2000" dirty="0" smtClean="0">
                <a:solidFill>
                  <a:schemeClr val="bg1"/>
                </a:solidFill>
              </a:rPr>
              <a:t>Computer </a:t>
            </a:r>
            <a:r>
              <a:rPr lang="en-GB" sz="2000" dirty="0">
                <a:solidFill>
                  <a:schemeClr val="bg1"/>
                </a:solidFill>
              </a:rPr>
              <a:t>Engineering Department </a:t>
            </a:r>
            <a:endParaRPr lang="en-GB" sz="2000" dirty="0" smtClean="0">
              <a:solidFill>
                <a:schemeClr val="bg1"/>
              </a:solidFill>
            </a:endParaRPr>
          </a:p>
          <a:p>
            <a:r>
              <a:rPr lang="en-GB" sz="2000" dirty="0" smtClean="0">
                <a:solidFill>
                  <a:schemeClr val="bg1"/>
                </a:solidFill>
              </a:rPr>
              <a:t>2016</a:t>
            </a:r>
            <a:endParaRPr lang="en-US" dirty="0">
              <a:solidFill>
                <a:schemeClr val="bg1"/>
              </a:solidFill>
            </a:endParaRPr>
          </a:p>
        </p:txBody>
      </p:sp>
      <p:pic>
        <p:nvPicPr>
          <p:cNvPr id="6" name="Picture 2" descr="C:\Users\k.shoukry\Desktop\New folder\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5334000"/>
            <a:ext cx="685800" cy="982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906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Oval 5"/>
          <p:cNvSpPr/>
          <p:nvPr/>
        </p:nvSpPr>
        <p:spPr>
          <a:xfrm>
            <a:off x="2286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7" name="Oval 6"/>
          <p:cNvSpPr/>
          <p:nvPr/>
        </p:nvSpPr>
        <p:spPr>
          <a:xfrm>
            <a:off x="3276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Oval 7"/>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9" name="Oval 8"/>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10" name="Oval 9"/>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cxnSp>
        <p:nvCxnSpPr>
          <p:cNvPr id="11" name="Straight Connector 10"/>
          <p:cNvCxnSpPr>
            <a:stCxn id="6" idx="6"/>
            <a:endCxn id="7" idx="2"/>
          </p:cNvCxnSpPr>
          <p:nvPr/>
        </p:nvCxnSpPr>
        <p:spPr>
          <a:xfrm>
            <a:off x="2895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2" name="Straight Connector 11"/>
          <p:cNvCxnSpPr>
            <a:stCxn id="7" idx="6"/>
            <a:endCxn id="8" idx="2"/>
          </p:cNvCxnSpPr>
          <p:nvPr/>
        </p:nvCxnSpPr>
        <p:spPr>
          <a:xfrm>
            <a:off x="3886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 name="Straight Connector 12"/>
          <p:cNvCxnSpPr>
            <a:stCxn id="8" idx="6"/>
            <a:endCxn id="9"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4" name="Straight Connector 13"/>
          <p:cNvCxnSpPr>
            <a:stCxn id="9" idx="6"/>
            <a:endCxn id="10"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15" name="Oval 14"/>
          <p:cNvSpPr/>
          <p:nvPr/>
        </p:nvSpPr>
        <p:spPr>
          <a:xfrm>
            <a:off x="2286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16" name="Oval 15"/>
          <p:cNvSpPr/>
          <p:nvPr/>
        </p:nvSpPr>
        <p:spPr>
          <a:xfrm>
            <a:off x="3276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17" name="Oval 16"/>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18" name="Oval 17"/>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19" name="Oval 18"/>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cxnSp>
        <p:nvCxnSpPr>
          <p:cNvPr id="20" name="Straight Connector 19"/>
          <p:cNvCxnSpPr>
            <a:stCxn id="15" idx="6"/>
            <a:endCxn id="16" idx="2"/>
          </p:cNvCxnSpPr>
          <p:nvPr/>
        </p:nvCxnSpPr>
        <p:spPr>
          <a:xfrm>
            <a:off x="2895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1" name="Straight Connector 20"/>
          <p:cNvCxnSpPr>
            <a:stCxn id="16" idx="6"/>
            <a:endCxn id="17" idx="2"/>
          </p:cNvCxnSpPr>
          <p:nvPr/>
        </p:nvCxnSpPr>
        <p:spPr>
          <a:xfrm>
            <a:off x="3886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2" name="Straight Connector 21"/>
          <p:cNvCxnSpPr>
            <a:stCxn id="17" idx="6"/>
            <a:endCxn id="18"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3" name="Straight Connector 22"/>
          <p:cNvCxnSpPr>
            <a:stCxn id="18" idx="6"/>
            <a:endCxn id="19"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4" name="Straight Connector 23"/>
          <p:cNvCxnSpPr>
            <a:stCxn id="6" idx="4"/>
            <a:endCxn id="15" idx="0"/>
          </p:cNvCxnSpPr>
          <p:nvPr/>
        </p:nvCxnSpPr>
        <p:spPr>
          <a:xfrm>
            <a:off x="2590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5" name="Straight Connector 24"/>
          <p:cNvCxnSpPr>
            <a:stCxn id="7" idx="4"/>
            <a:endCxn id="16" idx="0"/>
          </p:cNvCxnSpPr>
          <p:nvPr/>
        </p:nvCxnSpPr>
        <p:spPr>
          <a:xfrm>
            <a:off x="3581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6" name="Straight Connector 25"/>
          <p:cNvCxnSpPr>
            <a:stCxn id="8" idx="4"/>
            <a:endCxn id="17"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7" name="Straight Connector 26"/>
          <p:cNvCxnSpPr>
            <a:stCxn id="9" idx="4"/>
            <a:endCxn id="18"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8" name="Straight Connector 27"/>
          <p:cNvCxnSpPr>
            <a:stCxn id="10" idx="4"/>
            <a:endCxn id="19"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29" name="Oval 28"/>
          <p:cNvSpPr/>
          <p:nvPr/>
        </p:nvSpPr>
        <p:spPr>
          <a:xfrm>
            <a:off x="2286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solidFill>
                  <a:schemeClr val="bg1"/>
                </a:solidFill>
              </a:rPr>
              <a:t>?</a:t>
            </a:r>
            <a:endParaRPr lang="en-US" b="1" dirty="0">
              <a:solidFill>
                <a:schemeClr val="bg1"/>
              </a:solidFill>
            </a:endParaRPr>
          </a:p>
        </p:txBody>
      </p:sp>
      <p:sp>
        <p:nvSpPr>
          <p:cNvPr id="30" name="Oval 29"/>
          <p:cNvSpPr/>
          <p:nvPr/>
        </p:nvSpPr>
        <p:spPr>
          <a:xfrm>
            <a:off x="3276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endParaRPr>
          </a:p>
        </p:txBody>
      </p:sp>
      <p:sp>
        <p:nvSpPr>
          <p:cNvPr id="31" name="Oval 30"/>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endParaRPr>
          </a:p>
        </p:txBody>
      </p:sp>
      <p:sp>
        <p:nvSpPr>
          <p:cNvPr id="32" name="Oval 31"/>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endParaRPr>
          </a:p>
        </p:txBody>
      </p:sp>
      <p:sp>
        <p:nvSpPr>
          <p:cNvPr id="33" name="Oval 32"/>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endParaRPr>
          </a:p>
        </p:txBody>
      </p:sp>
      <p:cxnSp>
        <p:nvCxnSpPr>
          <p:cNvPr id="34" name="Straight Connector 33"/>
          <p:cNvCxnSpPr>
            <a:stCxn id="29" idx="6"/>
            <a:endCxn id="30" idx="2"/>
          </p:cNvCxnSpPr>
          <p:nvPr/>
        </p:nvCxnSpPr>
        <p:spPr>
          <a:xfrm>
            <a:off x="2895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30" idx="6"/>
            <a:endCxn id="31" idx="2"/>
          </p:cNvCxnSpPr>
          <p:nvPr/>
        </p:nvCxnSpPr>
        <p:spPr>
          <a:xfrm>
            <a:off x="3886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6" name="Straight Connector 35"/>
          <p:cNvCxnSpPr>
            <a:stCxn id="31" idx="6"/>
            <a:endCxn id="32"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7" name="Straight Connector 36"/>
          <p:cNvCxnSpPr>
            <a:stCxn id="32" idx="6"/>
            <a:endCxn id="33"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38" name="Oval 37"/>
          <p:cNvSpPr/>
          <p:nvPr/>
        </p:nvSpPr>
        <p:spPr>
          <a:xfrm>
            <a:off x="2286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39" name="Oval 38"/>
          <p:cNvSpPr/>
          <p:nvPr/>
        </p:nvSpPr>
        <p:spPr>
          <a:xfrm>
            <a:off x="3276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40" name="Oval 39"/>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41" name="Oval 40"/>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42" name="Oval 41"/>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cxnSp>
        <p:nvCxnSpPr>
          <p:cNvPr id="43" name="Straight Connector 42"/>
          <p:cNvCxnSpPr>
            <a:stCxn id="38" idx="6"/>
            <a:endCxn id="39" idx="2"/>
          </p:cNvCxnSpPr>
          <p:nvPr/>
        </p:nvCxnSpPr>
        <p:spPr>
          <a:xfrm>
            <a:off x="2895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39" idx="6"/>
            <a:endCxn id="40" idx="2"/>
          </p:cNvCxnSpPr>
          <p:nvPr/>
        </p:nvCxnSpPr>
        <p:spPr>
          <a:xfrm>
            <a:off x="3886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5" name="Straight Connector 44"/>
          <p:cNvCxnSpPr>
            <a:stCxn id="40" idx="6"/>
            <a:endCxn id="41"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6" name="Straight Connector 45"/>
          <p:cNvCxnSpPr>
            <a:stCxn id="41" idx="6"/>
            <a:endCxn id="42"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7" name="Straight Connector 46"/>
          <p:cNvCxnSpPr>
            <a:stCxn id="29" idx="4"/>
            <a:endCxn id="38" idx="0"/>
          </p:cNvCxnSpPr>
          <p:nvPr/>
        </p:nvCxnSpPr>
        <p:spPr>
          <a:xfrm>
            <a:off x="2590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8" name="Straight Connector 47"/>
          <p:cNvCxnSpPr>
            <a:stCxn id="30" idx="4"/>
            <a:endCxn id="39" idx="0"/>
          </p:cNvCxnSpPr>
          <p:nvPr/>
        </p:nvCxnSpPr>
        <p:spPr>
          <a:xfrm>
            <a:off x="3581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9" name="Straight Connector 48"/>
          <p:cNvCxnSpPr>
            <a:stCxn id="31" idx="4"/>
            <a:endCxn id="40"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0" name="Straight Connector 49"/>
          <p:cNvCxnSpPr>
            <a:stCxn id="32" idx="4"/>
            <a:endCxn id="41"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1" name="Straight Connector 50"/>
          <p:cNvCxnSpPr>
            <a:stCxn id="33" idx="4"/>
            <a:endCxn id="42"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2" name="Straight Connector 51"/>
          <p:cNvCxnSpPr>
            <a:stCxn id="29" idx="0"/>
            <a:endCxn id="15" idx="4"/>
          </p:cNvCxnSpPr>
          <p:nvPr/>
        </p:nvCxnSpPr>
        <p:spPr>
          <a:xfrm flipV="1">
            <a:off x="2590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3" name="Straight Connector 52"/>
          <p:cNvCxnSpPr>
            <a:stCxn id="16" idx="4"/>
            <a:endCxn id="30" idx="0"/>
          </p:cNvCxnSpPr>
          <p:nvPr/>
        </p:nvCxnSpPr>
        <p:spPr>
          <a:xfrm>
            <a:off x="3581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4" name="Straight Connector 53"/>
          <p:cNvCxnSpPr>
            <a:stCxn id="31" idx="0"/>
            <a:endCxn id="17"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5" name="Straight Connector 54"/>
          <p:cNvCxnSpPr>
            <a:stCxn id="32" idx="0"/>
            <a:endCxn id="18" idx="4"/>
          </p:cNvCxnSpPr>
          <p:nvPr/>
        </p:nvCxnSpPr>
        <p:spPr>
          <a:xfrm flipV="1">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6" name="Straight Connector 55"/>
          <p:cNvCxnSpPr>
            <a:stCxn id="33" idx="0"/>
            <a:endCxn id="19"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7" name="Oval 56"/>
          <p:cNvSpPr/>
          <p:nvPr/>
        </p:nvSpPr>
        <p:spPr>
          <a:xfrm>
            <a:off x="2286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58" name="Oval 57"/>
          <p:cNvSpPr/>
          <p:nvPr/>
        </p:nvSpPr>
        <p:spPr>
          <a:xfrm>
            <a:off x="3276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59" name="Oval 58"/>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60" name="Oval 59"/>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61" name="Oval 60"/>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cxnSp>
        <p:nvCxnSpPr>
          <p:cNvPr id="62" name="Straight Connector 61"/>
          <p:cNvCxnSpPr>
            <a:stCxn id="57" idx="6"/>
            <a:endCxn id="58" idx="2"/>
          </p:cNvCxnSpPr>
          <p:nvPr/>
        </p:nvCxnSpPr>
        <p:spPr>
          <a:xfrm>
            <a:off x="2895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3" name="Straight Connector 62"/>
          <p:cNvCxnSpPr>
            <a:stCxn id="58" idx="6"/>
            <a:endCxn id="59" idx="2"/>
          </p:cNvCxnSpPr>
          <p:nvPr/>
        </p:nvCxnSpPr>
        <p:spPr>
          <a:xfrm>
            <a:off x="3886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4" name="Straight Connector 63"/>
          <p:cNvCxnSpPr>
            <a:stCxn id="59" idx="6"/>
            <a:endCxn id="60"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5" name="Straight Connector 64"/>
          <p:cNvCxnSpPr>
            <a:stCxn id="60" idx="6"/>
            <a:endCxn id="61"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6" name="Straight Connector 65"/>
          <p:cNvCxnSpPr>
            <a:stCxn id="38" idx="4"/>
            <a:endCxn id="57" idx="0"/>
          </p:cNvCxnSpPr>
          <p:nvPr/>
        </p:nvCxnSpPr>
        <p:spPr>
          <a:xfrm>
            <a:off x="2590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7" name="Straight Connector 66"/>
          <p:cNvCxnSpPr>
            <a:stCxn id="39" idx="4"/>
            <a:endCxn id="58" idx="0"/>
          </p:cNvCxnSpPr>
          <p:nvPr/>
        </p:nvCxnSpPr>
        <p:spPr>
          <a:xfrm>
            <a:off x="3581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8" name="Straight Connector 67"/>
          <p:cNvCxnSpPr>
            <a:stCxn id="40" idx="4"/>
            <a:endCxn id="59"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41" idx="4"/>
            <a:endCxn id="60"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42" idx="4"/>
            <a:endCxn id="61"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371551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bg/>
                                          </p:spTgt>
                                        </p:tgtEl>
                                        <p:attrNameLst>
                                          <p:attrName>style.visibility</p:attrName>
                                        </p:attrNameLst>
                                      </p:cBhvr>
                                      <p:to>
                                        <p:strVal val="visible"/>
                                      </p:to>
                                    </p:set>
                                    <p:animEffect transition="in" filter="fade">
                                      <p:cBhvr>
                                        <p:cTn id="7" dur="500"/>
                                        <p:tgtEl>
                                          <p:spTgt spid="2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fade">
                                      <p:cBhvr>
                                        <p:cTn id="10" dur="500"/>
                                        <p:tgtEl>
                                          <p:spTgt spid="2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500"/>
                                        <p:tgtEl>
                                          <p:spTgt spid="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par>
                                <p:cTn id="92" presetID="10" presetClass="entr" presetSubtype="0" fill="hold"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500"/>
                                        <p:tgtEl>
                                          <p:spTgt spid="34"/>
                                        </p:tgtEl>
                                      </p:cBhvr>
                                    </p:animEffect>
                                  </p:childTnLst>
                                </p:cTn>
                              </p:par>
                              <p:par>
                                <p:cTn id="95" presetID="10"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par>
                                <p:cTn id="98" presetID="10" presetClass="entr" presetSubtype="0" fill="hold"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fade">
                                      <p:cBhvr>
                                        <p:cTn id="100" dur="500"/>
                                        <p:tgtEl>
                                          <p:spTgt spid="36"/>
                                        </p:tgtEl>
                                      </p:cBhvr>
                                    </p:animEffect>
                                  </p:childTnLst>
                                </p:cTn>
                              </p:par>
                              <p:par>
                                <p:cTn id="101" presetID="10" presetClass="entr" presetSubtype="0" fill="hold"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500"/>
                                        <p:tgtEl>
                                          <p:spTgt spid="4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fade">
                                      <p:cBhvr>
                                        <p:cTn id="118" dur="500"/>
                                        <p:tgtEl>
                                          <p:spTgt spid="42"/>
                                        </p:tgtEl>
                                      </p:cBhvr>
                                    </p:animEffect>
                                  </p:childTnLst>
                                </p:cTn>
                              </p:par>
                              <p:par>
                                <p:cTn id="119" presetID="10" presetClass="entr" presetSubtype="0" fill="hold"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500"/>
                                        <p:tgtEl>
                                          <p:spTgt spid="43"/>
                                        </p:tgtEl>
                                      </p:cBhvr>
                                    </p:animEffect>
                                  </p:childTnLst>
                                </p:cTn>
                              </p:par>
                              <p:par>
                                <p:cTn id="122" presetID="10" presetClass="entr" presetSubtype="0" fill="hold"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fade">
                                      <p:cBhvr>
                                        <p:cTn id="124" dur="500"/>
                                        <p:tgtEl>
                                          <p:spTgt spid="44"/>
                                        </p:tgtEl>
                                      </p:cBhvr>
                                    </p:animEffect>
                                  </p:childTnLst>
                                </p:cTn>
                              </p:par>
                              <p:par>
                                <p:cTn id="125" presetID="10" presetClass="entr" presetSubtype="0"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fade">
                                      <p:cBhvr>
                                        <p:cTn id="127" dur="500"/>
                                        <p:tgtEl>
                                          <p:spTgt spid="45"/>
                                        </p:tgtEl>
                                      </p:cBhvr>
                                    </p:animEffect>
                                  </p:childTnLst>
                                </p:cTn>
                              </p:par>
                              <p:par>
                                <p:cTn id="128" presetID="10" presetClass="entr" presetSubtype="0" fill="hold" nodeType="withEffect">
                                  <p:stCondLst>
                                    <p:cond delay="0"/>
                                  </p:stCondLst>
                                  <p:childTnLst>
                                    <p:set>
                                      <p:cBhvr>
                                        <p:cTn id="129" dur="1" fill="hold">
                                          <p:stCondLst>
                                            <p:cond delay="0"/>
                                          </p:stCondLst>
                                        </p:cTn>
                                        <p:tgtEl>
                                          <p:spTgt spid="46"/>
                                        </p:tgtEl>
                                        <p:attrNameLst>
                                          <p:attrName>style.visibility</p:attrName>
                                        </p:attrNameLst>
                                      </p:cBhvr>
                                      <p:to>
                                        <p:strVal val="visible"/>
                                      </p:to>
                                    </p:set>
                                    <p:animEffect transition="in" filter="fade">
                                      <p:cBhvr>
                                        <p:cTn id="130" dur="500"/>
                                        <p:tgtEl>
                                          <p:spTgt spid="46"/>
                                        </p:tgtEl>
                                      </p:cBhvr>
                                    </p:animEffect>
                                  </p:childTnLst>
                                </p:cTn>
                              </p:par>
                              <p:par>
                                <p:cTn id="131" presetID="10" presetClass="entr" presetSubtype="0" fill="hold" nodeType="withEffect">
                                  <p:stCondLst>
                                    <p:cond delay="0"/>
                                  </p:stCondLst>
                                  <p:childTnLst>
                                    <p:set>
                                      <p:cBhvr>
                                        <p:cTn id="132" dur="1" fill="hold">
                                          <p:stCondLst>
                                            <p:cond delay="0"/>
                                          </p:stCondLst>
                                        </p:cTn>
                                        <p:tgtEl>
                                          <p:spTgt spid="47"/>
                                        </p:tgtEl>
                                        <p:attrNameLst>
                                          <p:attrName>style.visibility</p:attrName>
                                        </p:attrNameLst>
                                      </p:cBhvr>
                                      <p:to>
                                        <p:strVal val="visible"/>
                                      </p:to>
                                    </p:set>
                                    <p:animEffect transition="in" filter="fade">
                                      <p:cBhvr>
                                        <p:cTn id="133" dur="500"/>
                                        <p:tgtEl>
                                          <p:spTgt spid="47"/>
                                        </p:tgtEl>
                                      </p:cBhvr>
                                    </p:animEffect>
                                  </p:childTnLst>
                                </p:cTn>
                              </p:par>
                              <p:par>
                                <p:cTn id="134" presetID="10" presetClass="entr" presetSubtype="0" fill="hold" nodeType="with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fade">
                                      <p:cBhvr>
                                        <p:cTn id="136" dur="500"/>
                                        <p:tgtEl>
                                          <p:spTgt spid="48"/>
                                        </p:tgtEl>
                                      </p:cBhvr>
                                    </p:animEffect>
                                  </p:childTnLst>
                                </p:cTn>
                              </p:par>
                              <p:par>
                                <p:cTn id="137" presetID="10" presetClass="entr" presetSubtype="0" fill="hold"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fade">
                                      <p:cBhvr>
                                        <p:cTn id="139" dur="500"/>
                                        <p:tgtEl>
                                          <p:spTgt spid="49"/>
                                        </p:tgtEl>
                                      </p:cBhvr>
                                    </p:animEffect>
                                  </p:childTnLst>
                                </p:cTn>
                              </p:par>
                              <p:par>
                                <p:cTn id="140" presetID="10" presetClass="entr" presetSubtype="0" fill="hold"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fade">
                                      <p:cBhvr>
                                        <p:cTn id="142" dur="500"/>
                                        <p:tgtEl>
                                          <p:spTgt spid="50"/>
                                        </p:tgtEl>
                                      </p:cBhvr>
                                    </p:animEffect>
                                  </p:childTnLst>
                                </p:cTn>
                              </p:par>
                              <p:par>
                                <p:cTn id="143" presetID="10" presetClass="entr" presetSubtype="0"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animEffect transition="in" filter="fade">
                                      <p:cBhvr>
                                        <p:cTn id="145" dur="500"/>
                                        <p:tgtEl>
                                          <p:spTgt spid="51"/>
                                        </p:tgtEl>
                                      </p:cBhvr>
                                    </p:animEffect>
                                  </p:childTnLst>
                                </p:cTn>
                              </p:par>
                              <p:par>
                                <p:cTn id="146" presetID="10" presetClass="entr" presetSubtype="0" fill="hold" nodeType="withEffect">
                                  <p:stCondLst>
                                    <p:cond delay="0"/>
                                  </p:stCondLst>
                                  <p:childTnLst>
                                    <p:set>
                                      <p:cBhvr>
                                        <p:cTn id="147" dur="1" fill="hold">
                                          <p:stCondLst>
                                            <p:cond delay="0"/>
                                          </p:stCondLst>
                                        </p:cTn>
                                        <p:tgtEl>
                                          <p:spTgt spid="52"/>
                                        </p:tgtEl>
                                        <p:attrNameLst>
                                          <p:attrName>style.visibility</p:attrName>
                                        </p:attrNameLst>
                                      </p:cBhvr>
                                      <p:to>
                                        <p:strVal val="visible"/>
                                      </p:to>
                                    </p:set>
                                    <p:animEffect transition="in" filter="fade">
                                      <p:cBhvr>
                                        <p:cTn id="148" dur="500"/>
                                        <p:tgtEl>
                                          <p:spTgt spid="52"/>
                                        </p:tgtEl>
                                      </p:cBhvr>
                                    </p:animEffect>
                                  </p:childTnLst>
                                </p:cTn>
                              </p:par>
                              <p:par>
                                <p:cTn id="149" presetID="10" presetClass="entr" presetSubtype="0" fill="hold" nodeType="withEffect">
                                  <p:stCondLst>
                                    <p:cond delay="0"/>
                                  </p:stCondLst>
                                  <p:childTnLst>
                                    <p:set>
                                      <p:cBhvr>
                                        <p:cTn id="150" dur="1" fill="hold">
                                          <p:stCondLst>
                                            <p:cond delay="0"/>
                                          </p:stCondLst>
                                        </p:cTn>
                                        <p:tgtEl>
                                          <p:spTgt spid="53"/>
                                        </p:tgtEl>
                                        <p:attrNameLst>
                                          <p:attrName>style.visibility</p:attrName>
                                        </p:attrNameLst>
                                      </p:cBhvr>
                                      <p:to>
                                        <p:strVal val="visible"/>
                                      </p:to>
                                    </p:set>
                                    <p:animEffect transition="in" filter="fade">
                                      <p:cBhvr>
                                        <p:cTn id="151" dur="500"/>
                                        <p:tgtEl>
                                          <p:spTgt spid="53"/>
                                        </p:tgtEl>
                                      </p:cBhvr>
                                    </p:animEffect>
                                  </p:childTnLst>
                                </p:cTn>
                              </p:par>
                              <p:par>
                                <p:cTn id="152" presetID="10" presetClass="entr" presetSubtype="0" fill="hold" nodeType="with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fade">
                                      <p:cBhvr>
                                        <p:cTn id="154" dur="500"/>
                                        <p:tgtEl>
                                          <p:spTgt spid="54"/>
                                        </p:tgtEl>
                                      </p:cBhvr>
                                    </p:animEffect>
                                  </p:childTnLst>
                                </p:cTn>
                              </p:par>
                              <p:par>
                                <p:cTn id="155" presetID="10" presetClass="entr" presetSubtype="0" fill="hold" nodeType="with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fade">
                                      <p:cBhvr>
                                        <p:cTn id="157" dur="500"/>
                                        <p:tgtEl>
                                          <p:spTgt spid="55"/>
                                        </p:tgtEl>
                                      </p:cBhvr>
                                    </p:animEffect>
                                  </p:childTnLst>
                                </p:cTn>
                              </p:par>
                              <p:par>
                                <p:cTn id="158" presetID="10" presetClass="entr" presetSubtype="0" fill="hold" nodeType="with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fade">
                                      <p:cBhvr>
                                        <p:cTn id="160" dur="500"/>
                                        <p:tgtEl>
                                          <p:spTgt spid="56"/>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57"/>
                                        </p:tgtEl>
                                        <p:attrNameLst>
                                          <p:attrName>style.visibility</p:attrName>
                                        </p:attrNameLst>
                                      </p:cBhvr>
                                      <p:to>
                                        <p:strVal val="visible"/>
                                      </p:to>
                                    </p:set>
                                    <p:animEffect transition="in" filter="fade">
                                      <p:cBhvr>
                                        <p:cTn id="163" dur="500"/>
                                        <p:tgtEl>
                                          <p:spTgt spid="57"/>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58"/>
                                        </p:tgtEl>
                                        <p:attrNameLst>
                                          <p:attrName>style.visibility</p:attrName>
                                        </p:attrNameLst>
                                      </p:cBhvr>
                                      <p:to>
                                        <p:strVal val="visible"/>
                                      </p:to>
                                    </p:set>
                                    <p:animEffect transition="in" filter="fade">
                                      <p:cBhvr>
                                        <p:cTn id="166" dur="500"/>
                                        <p:tgtEl>
                                          <p:spTgt spid="58"/>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59"/>
                                        </p:tgtEl>
                                        <p:attrNameLst>
                                          <p:attrName>style.visibility</p:attrName>
                                        </p:attrNameLst>
                                      </p:cBhvr>
                                      <p:to>
                                        <p:strVal val="visible"/>
                                      </p:to>
                                    </p:set>
                                    <p:animEffect transition="in" filter="fade">
                                      <p:cBhvr>
                                        <p:cTn id="169" dur="500"/>
                                        <p:tgtEl>
                                          <p:spTgt spid="5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0"/>
                                        </p:tgtEl>
                                        <p:attrNameLst>
                                          <p:attrName>style.visibility</p:attrName>
                                        </p:attrNameLst>
                                      </p:cBhvr>
                                      <p:to>
                                        <p:strVal val="visible"/>
                                      </p:to>
                                    </p:set>
                                    <p:animEffect transition="in" filter="fade">
                                      <p:cBhvr>
                                        <p:cTn id="172" dur="500"/>
                                        <p:tgtEl>
                                          <p:spTgt spid="60"/>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fade">
                                      <p:cBhvr>
                                        <p:cTn id="175" dur="500"/>
                                        <p:tgtEl>
                                          <p:spTgt spid="61"/>
                                        </p:tgtEl>
                                      </p:cBhvr>
                                    </p:animEffect>
                                  </p:childTnLst>
                                </p:cTn>
                              </p:par>
                              <p:par>
                                <p:cTn id="176" presetID="10" presetClass="entr" presetSubtype="0" fill="hold" nodeType="withEffect">
                                  <p:stCondLst>
                                    <p:cond delay="0"/>
                                  </p:stCondLst>
                                  <p:childTnLst>
                                    <p:set>
                                      <p:cBhvr>
                                        <p:cTn id="177" dur="1" fill="hold">
                                          <p:stCondLst>
                                            <p:cond delay="0"/>
                                          </p:stCondLst>
                                        </p:cTn>
                                        <p:tgtEl>
                                          <p:spTgt spid="62"/>
                                        </p:tgtEl>
                                        <p:attrNameLst>
                                          <p:attrName>style.visibility</p:attrName>
                                        </p:attrNameLst>
                                      </p:cBhvr>
                                      <p:to>
                                        <p:strVal val="visible"/>
                                      </p:to>
                                    </p:set>
                                    <p:animEffect transition="in" filter="fade">
                                      <p:cBhvr>
                                        <p:cTn id="178" dur="500"/>
                                        <p:tgtEl>
                                          <p:spTgt spid="62"/>
                                        </p:tgtEl>
                                      </p:cBhvr>
                                    </p:animEffect>
                                  </p:childTnLst>
                                </p:cTn>
                              </p:par>
                              <p:par>
                                <p:cTn id="179" presetID="10" presetClass="entr" presetSubtype="0" fill="hold" nodeType="withEffect">
                                  <p:stCondLst>
                                    <p:cond delay="0"/>
                                  </p:stCondLst>
                                  <p:childTnLst>
                                    <p:set>
                                      <p:cBhvr>
                                        <p:cTn id="180" dur="1" fill="hold">
                                          <p:stCondLst>
                                            <p:cond delay="0"/>
                                          </p:stCondLst>
                                        </p:cTn>
                                        <p:tgtEl>
                                          <p:spTgt spid="63"/>
                                        </p:tgtEl>
                                        <p:attrNameLst>
                                          <p:attrName>style.visibility</p:attrName>
                                        </p:attrNameLst>
                                      </p:cBhvr>
                                      <p:to>
                                        <p:strVal val="visible"/>
                                      </p:to>
                                    </p:set>
                                    <p:animEffect transition="in" filter="fade">
                                      <p:cBhvr>
                                        <p:cTn id="181" dur="500"/>
                                        <p:tgtEl>
                                          <p:spTgt spid="63"/>
                                        </p:tgtEl>
                                      </p:cBhvr>
                                    </p:animEffect>
                                  </p:childTnLst>
                                </p:cTn>
                              </p:par>
                              <p:par>
                                <p:cTn id="182" presetID="10" presetClass="entr" presetSubtype="0" fill="hold" nodeType="withEffect">
                                  <p:stCondLst>
                                    <p:cond delay="0"/>
                                  </p:stCondLst>
                                  <p:childTnLst>
                                    <p:set>
                                      <p:cBhvr>
                                        <p:cTn id="183" dur="1" fill="hold">
                                          <p:stCondLst>
                                            <p:cond delay="0"/>
                                          </p:stCondLst>
                                        </p:cTn>
                                        <p:tgtEl>
                                          <p:spTgt spid="64"/>
                                        </p:tgtEl>
                                        <p:attrNameLst>
                                          <p:attrName>style.visibility</p:attrName>
                                        </p:attrNameLst>
                                      </p:cBhvr>
                                      <p:to>
                                        <p:strVal val="visible"/>
                                      </p:to>
                                    </p:set>
                                    <p:animEffect transition="in" filter="fade">
                                      <p:cBhvr>
                                        <p:cTn id="184" dur="500"/>
                                        <p:tgtEl>
                                          <p:spTgt spid="64"/>
                                        </p:tgtEl>
                                      </p:cBhvr>
                                    </p:animEffect>
                                  </p:childTnLst>
                                </p:cTn>
                              </p:par>
                              <p:par>
                                <p:cTn id="185" presetID="10" presetClass="entr" presetSubtype="0" fill="hold" nodeType="withEffect">
                                  <p:stCondLst>
                                    <p:cond delay="0"/>
                                  </p:stCondLst>
                                  <p:childTnLst>
                                    <p:set>
                                      <p:cBhvr>
                                        <p:cTn id="186" dur="1" fill="hold">
                                          <p:stCondLst>
                                            <p:cond delay="0"/>
                                          </p:stCondLst>
                                        </p:cTn>
                                        <p:tgtEl>
                                          <p:spTgt spid="65"/>
                                        </p:tgtEl>
                                        <p:attrNameLst>
                                          <p:attrName>style.visibility</p:attrName>
                                        </p:attrNameLst>
                                      </p:cBhvr>
                                      <p:to>
                                        <p:strVal val="visible"/>
                                      </p:to>
                                    </p:set>
                                    <p:animEffect transition="in" filter="fade">
                                      <p:cBhvr>
                                        <p:cTn id="187" dur="500"/>
                                        <p:tgtEl>
                                          <p:spTgt spid="65"/>
                                        </p:tgtEl>
                                      </p:cBhvr>
                                    </p:animEffect>
                                  </p:childTnLst>
                                </p:cTn>
                              </p:par>
                              <p:par>
                                <p:cTn id="188" presetID="10" presetClass="entr" presetSubtype="0" fill="hold" nodeType="withEffect">
                                  <p:stCondLst>
                                    <p:cond delay="0"/>
                                  </p:stCondLst>
                                  <p:childTnLst>
                                    <p:set>
                                      <p:cBhvr>
                                        <p:cTn id="189" dur="1" fill="hold">
                                          <p:stCondLst>
                                            <p:cond delay="0"/>
                                          </p:stCondLst>
                                        </p:cTn>
                                        <p:tgtEl>
                                          <p:spTgt spid="66"/>
                                        </p:tgtEl>
                                        <p:attrNameLst>
                                          <p:attrName>style.visibility</p:attrName>
                                        </p:attrNameLst>
                                      </p:cBhvr>
                                      <p:to>
                                        <p:strVal val="visible"/>
                                      </p:to>
                                    </p:set>
                                    <p:animEffect transition="in" filter="fade">
                                      <p:cBhvr>
                                        <p:cTn id="190" dur="500"/>
                                        <p:tgtEl>
                                          <p:spTgt spid="66"/>
                                        </p:tgtEl>
                                      </p:cBhvr>
                                    </p:animEffect>
                                  </p:childTnLst>
                                </p:cTn>
                              </p:par>
                              <p:par>
                                <p:cTn id="191" presetID="10" presetClass="entr" presetSubtype="0" fill="hold" nodeType="withEffect">
                                  <p:stCondLst>
                                    <p:cond delay="0"/>
                                  </p:stCondLst>
                                  <p:childTnLst>
                                    <p:set>
                                      <p:cBhvr>
                                        <p:cTn id="192" dur="1" fill="hold">
                                          <p:stCondLst>
                                            <p:cond delay="0"/>
                                          </p:stCondLst>
                                        </p:cTn>
                                        <p:tgtEl>
                                          <p:spTgt spid="67"/>
                                        </p:tgtEl>
                                        <p:attrNameLst>
                                          <p:attrName>style.visibility</p:attrName>
                                        </p:attrNameLst>
                                      </p:cBhvr>
                                      <p:to>
                                        <p:strVal val="visible"/>
                                      </p:to>
                                    </p:set>
                                    <p:animEffect transition="in" filter="fade">
                                      <p:cBhvr>
                                        <p:cTn id="193" dur="500"/>
                                        <p:tgtEl>
                                          <p:spTgt spid="67"/>
                                        </p:tgtEl>
                                      </p:cBhvr>
                                    </p:animEffect>
                                  </p:childTnLst>
                                </p:cTn>
                              </p:par>
                              <p:par>
                                <p:cTn id="194" presetID="10" presetClass="entr" presetSubtype="0" fill="hold" nodeType="withEffect">
                                  <p:stCondLst>
                                    <p:cond delay="0"/>
                                  </p:stCondLst>
                                  <p:childTnLst>
                                    <p:set>
                                      <p:cBhvr>
                                        <p:cTn id="195" dur="1" fill="hold">
                                          <p:stCondLst>
                                            <p:cond delay="0"/>
                                          </p:stCondLst>
                                        </p:cTn>
                                        <p:tgtEl>
                                          <p:spTgt spid="68"/>
                                        </p:tgtEl>
                                        <p:attrNameLst>
                                          <p:attrName>style.visibility</p:attrName>
                                        </p:attrNameLst>
                                      </p:cBhvr>
                                      <p:to>
                                        <p:strVal val="visible"/>
                                      </p:to>
                                    </p:set>
                                    <p:animEffect transition="in" filter="fade">
                                      <p:cBhvr>
                                        <p:cTn id="196" dur="500"/>
                                        <p:tgtEl>
                                          <p:spTgt spid="68"/>
                                        </p:tgtEl>
                                      </p:cBhvr>
                                    </p:animEffect>
                                  </p:childTnLst>
                                </p:cTn>
                              </p:par>
                              <p:par>
                                <p:cTn id="197" presetID="10" presetClass="entr" presetSubtype="0" fill="hold" nodeType="with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fade">
                                      <p:cBhvr>
                                        <p:cTn id="199" dur="500"/>
                                        <p:tgtEl>
                                          <p:spTgt spid="69"/>
                                        </p:tgtEl>
                                      </p:cBhvr>
                                    </p:animEffect>
                                  </p:childTnLst>
                                </p:cTn>
                              </p:par>
                              <p:par>
                                <p:cTn id="200" presetID="10" presetClass="entr" presetSubtype="0" fill="hold" nodeType="withEffect">
                                  <p:stCondLst>
                                    <p:cond delay="0"/>
                                  </p:stCondLst>
                                  <p:childTnLst>
                                    <p:set>
                                      <p:cBhvr>
                                        <p:cTn id="201" dur="1" fill="hold">
                                          <p:stCondLst>
                                            <p:cond delay="0"/>
                                          </p:stCondLst>
                                        </p:cTn>
                                        <p:tgtEl>
                                          <p:spTgt spid="70"/>
                                        </p:tgtEl>
                                        <p:attrNameLst>
                                          <p:attrName>style.visibility</p:attrName>
                                        </p:attrNameLst>
                                      </p:cBhvr>
                                      <p:to>
                                        <p:strVal val="visible"/>
                                      </p:to>
                                    </p:set>
                                    <p:animEffect transition="in" filter="fade">
                                      <p:cBhvr>
                                        <p:cTn id="202" dur="500"/>
                                        <p:tgtEl>
                                          <p:spTgt spid="70"/>
                                        </p:tgtEl>
                                      </p:cBhvr>
                                    </p:animEffect>
                                  </p:childTnLst>
                                </p:cTn>
                              </p:par>
                            </p:childTnLst>
                          </p:cTn>
                        </p:par>
                      </p:childTnLst>
                    </p:cTn>
                  </p:par>
                  <p:par>
                    <p:cTn id="203" fill="hold">
                      <p:stCondLst>
                        <p:cond delay="indefinite"/>
                      </p:stCondLst>
                      <p:childTnLst>
                        <p:par>
                          <p:cTn id="204" fill="hold">
                            <p:stCondLst>
                              <p:cond delay="0"/>
                            </p:stCondLst>
                            <p:childTnLst>
                              <p:par>
                                <p:cTn id="205" presetID="7" presetClass="emph" presetSubtype="2" fill="hold" nodeType="clickEffect">
                                  <p:stCondLst>
                                    <p:cond delay="0"/>
                                  </p:stCondLst>
                                  <p:childTnLst>
                                    <p:animClr clrSpc="rgb" dir="cw">
                                      <p:cBhvr>
                                        <p:cTn id="206" dur="500" fill="hold"/>
                                        <p:tgtEl>
                                          <p:spTgt spid="29"/>
                                        </p:tgtEl>
                                        <p:attrNameLst>
                                          <p:attrName>stroke.color</p:attrName>
                                        </p:attrNameLst>
                                      </p:cBhvr>
                                      <p:to>
                                        <a:srgbClr val="FF0000"/>
                                      </p:to>
                                    </p:animClr>
                                    <p:set>
                                      <p:cBhvr>
                                        <p:cTn id="207" dur="500" fill="hold"/>
                                        <p:tgtEl>
                                          <p:spTgt spid="29"/>
                                        </p:tgtEl>
                                        <p:attrNameLst>
                                          <p:attrName>stroke.on</p:attrName>
                                        </p:attrNameLst>
                                      </p:cBhvr>
                                      <p:to>
                                        <p:strVal val="true"/>
                                      </p:to>
                                    </p:set>
                                  </p:childTnLst>
                                </p:cTn>
                              </p:par>
                            </p:childTnLst>
                          </p:cTn>
                        </p:par>
                        <p:par>
                          <p:cTn id="208" fill="hold">
                            <p:stCondLst>
                              <p:cond delay="500"/>
                            </p:stCondLst>
                            <p:childTnLst>
                              <p:par>
                                <p:cTn id="209" presetID="3" presetClass="emph" presetSubtype="2" fill="hold" nodeType="afterEffect">
                                  <p:stCondLst>
                                    <p:cond delay="0"/>
                                  </p:stCondLst>
                                  <p:childTnLst>
                                    <p:animClr clrSpc="rgb" dir="cw">
                                      <p:cBhvr override="childStyle">
                                        <p:cTn id="210" dur="500" fill="hold"/>
                                        <p:tgtEl>
                                          <p:spTgt spid="29">
                                            <p:txEl>
                                              <p:pRg st="0" end="0"/>
                                            </p:txEl>
                                          </p:spTgt>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5" grpId="0" animBg="1"/>
      <p:bldP spid="16" grpId="0" animBg="1"/>
      <p:bldP spid="17" grpId="0" animBg="1"/>
      <p:bldP spid="18" grpId="0" animBg="1"/>
      <p:bldP spid="19" grpId="0" animBg="1"/>
      <p:bldP spid="29" grpId="0" build="allAtOnce" animBg="1"/>
      <p:bldP spid="30" grpId="0" animBg="1"/>
      <p:bldP spid="31" grpId="0" animBg="1"/>
      <p:bldP spid="32" grpId="0" animBg="1"/>
      <p:bldP spid="33" grpId="0" animBg="1"/>
      <p:bldP spid="38" grpId="0" animBg="1"/>
      <p:bldP spid="39" grpId="0" animBg="1"/>
      <p:bldP spid="40" grpId="0" animBg="1"/>
      <p:bldP spid="41" grpId="0" animBg="1"/>
      <p:bldP spid="42" grpId="0" animBg="1"/>
      <p:bldP spid="57" grpId="0" animBg="1"/>
      <p:bldP spid="58" grpId="0" animBg="1"/>
      <p:bldP spid="59" grpId="0" animBg="1"/>
      <p:bldP spid="60" grpId="0" animBg="1"/>
      <p:bldP spid="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5"/>
          <p:cNvSpPr/>
          <p:nvPr/>
        </p:nvSpPr>
        <p:spPr>
          <a:xfrm>
            <a:off x="3581400" y="3619500"/>
            <a:ext cx="1866900" cy="1866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Switch</a:t>
            </a:r>
            <a:endParaRPr lang="en-US" sz="2400" dirty="0"/>
          </a:p>
        </p:txBody>
      </p:sp>
      <p:sp>
        <p:nvSpPr>
          <p:cNvPr id="7" name="Rectangle 6"/>
          <p:cNvSpPr/>
          <p:nvPr/>
        </p:nvSpPr>
        <p:spPr>
          <a:xfrm>
            <a:off x="914400" y="1893332"/>
            <a:ext cx="7315200" cy="4507468"/>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9" name="Rectangle 8"/>
          <p:cNvSpPr/>
          <p:nvPr/>
        </p:nvSpPr>
        <p:spPr>
          <a:xfrm>
            <a:off x="1562100" y="3638550"/>
            <a:ext cx="1143000" cy="40005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cxnSp>
        <p:nvCxnSpPr>
          <p:cNvPr id="11" name="Straight Connector 10"/>
          <p:cNvCxnSpPr/>
          <p:nvPr/>
        </p:nvCxnSpPr>
        <p:spPr>
          <a:xfrm>
            <a:off x="1828800" y="363855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133600" y="363855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438400" y="3638550"/>
            <a:ext cx="0" cy="400050"/>
          </a:xfrm>
          <a:prstGeom prst="line">
            <a:avLst/>
          </a:prstGeom>
          <a:ln w="28575"/>
        </p:spPr>
        <p:style>
          <a:lnRef idx="1">
            <a:schemeClr val="dk1"/>
          </a:lnRef>
          <a:fillRef idx="0">
            <a:schemeClr val="dk1"/>
          </a:fillRef>
          <a:effectRef idx="0">
            <a:schemeClr val="dk1"/>
          </a:effectRef>
          <a:fontRef idx="minor">
            <a:schemeClr val="tx1"/>
          </a:fontRef>
        </p:style>
      </p:cxnSp>
      <p:sp>
        <p:nvSpPr>
          <p:cNvPr id="17" name="Rectangle 16"/>
          <p:cNvSpPr/>
          <p:nvPr/>
        </p:nvSpPr>
        <p:spPr>
          <a:xfrm>
            <a:off x="1562100" y="4114800"/>
            <a:ext cx="1143000" cy="40005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cxnSp>
        <p:nvCxnSpPr>
          <p:cNvPr id="18" name="Straight Connector 17"/>
          <p:cNvCxnSpPr/>
          <p:nvPr/>
        </p:nvCxnSpPr>
        <p:spPr>
          <a:xfrm>
            <a:off x="1828800" y="411480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133600" y="411480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2438400" y="4114800"/>
            <a:ext cx="0" cy="400050"/>
          </a:xfrm>
          <a:prstGeom prst="line">
            <a:avLst/>
          </a:prstGeom>
          <a:ln w="28575"/>
        </p:spPr>
        <p:style>
          <a:lnRef idx="1">
            <a:schemeClr val="dk1"/>
          </a:lnRef>
          <a:fillRef idx="0">
            <a:schemeClr val="dk1"/>
          </a:fillRef>
          <a:effectRef idx="0">
            <a:schemeClr val="dk1"/>
          </a:effectRef>
          <a:fontRef idx="minor">
            <a:schemeClr val="tx1"/>
          </a:fontRef>
        </p:style>
      </p:cxnSp>
      <p:sp>
        <p:nvSpPr>
          <p:cNvPr id="22" name="Rectangle 21"/>
          <p:cNvSpPr/>
          <p:nvPr/>
        </p:nvSpPr>
        <p:spPr>
          <a:xfrm>
            <a:off x="1562100" y="4572000"/>
            <a:ext cx="1143000" cy="40005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cxnSp>
        <p:nvCxnSpPr>
          <p:cNvPr id="23" name="Straight Connector 22"/>
          <p:cNvCxnSpPr/>
          <p:nvPr/>
        </p:nvCxnSpPr>
        <p:spPr>
          <a:xfrm>
            <a:off x="1828800" y="457200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2133600" y="457200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438400" y="4572000"/>
            <a:ext cx="0" cy="400050"/>
          </a:xfrm>
          <a:prstGeom prst="line">
            <a:avLst/>
          </a:prstGeom>
          <a:ln w="28575"/>
        </p:spPr>
        <p:style>
          <a:lnRef idx="1">
            <a:schemeClr val="dk1"/>
          </a:lnRef>
          <a:fillRef idx="0">
            <a:schemeClr val="dk1"/>
          </a:fillRef>
          <a:effectRef idx="0">
            <a:schemeClr val="dk1"/>
          </a:effectRef>
          <a:fontRef idx="minor">
            <a:schemeClr val="tx1"/>
          </a:fontRef>
        </p:style>
      </p:cxnSp>
      <p:sp>
        <p:nvSpPr>
          <p:cNvPr id="27" name="Rectangle 26"/>
          <p:cNvSpPr/>
          <p:nvPr/>
        </p:nvSpPr>
        <p:spPr>
          <a:xfrm>
            <a:off x="1562100" y="5055718"/>
            <a:ext cx="1143000" cy="40005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cxnSp>
        <p:nvCxnSpPr>
          <p:cNvPr id="28" name="Straight Connector 27"/>
          <p:cNvCxnSpPr/>
          <p:nvPr/>
        </p:nvCxnSpPr>
        <p:spPr>
          <a:xfrm>
            <a:off x="1828800" y="5055718"/>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133600" y="5055718"/>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38400" y="5055718"/>
            <a:ext cx="0" cy="400050"/>
          </a:xfrm>
          <a:prstGeom prst="line">
            <a:avLst/>
          </a:prstGeom>
          <a:ln w="28575"/>
        </p:spPr>
        <p:style>
          <a:lnRef idx="1">
            <a:schemeClr val="dk1"/>
          </a:lnRef>
          <a:fillRef idx="0">
            <a:schemeClr val="dk1"/>
          </a:fillRef>
          <a:effectRef idx="0">
            <a:schemeClr val="dk1"/>
          </a:effectRef>
          <a:fontRef idx="minor">
            <a:schemeClr val="tx1"/>
          </a:fontRef>
        </p:style>
      </p:cxnSp>
      <p:sp>
        <p:nvSpPr>
          <p:cNvPr id="32" name="Rectangle 31"/>
          <p:cNvSpPr/>
          <p:nvPr/>
        </p:nvSpPr>
        <p:spPr>
          <a:xfrm>
            <a:off x="6324600" y="3619500"/>
            <a:ext cx="1143000" cy="40005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cxnSp>
        <p:nvCxnSpPr>
          <p:cNvPr id="33" name="Straight Connector 32"/>
          <p:cNvCxnSpPr/>
          <p:nvPr/>
        </p:nvCxnSpPr>
        <p:spPr>
          <a:xfrm>
            <a:off x="6591300" y="361950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6896100" y="361950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200900" y="3619500"/>
            <a:ext cx="0" cy="400050"/>
          </a:xfrm>
          <a:prstGeom prst="line">
            <a:avLst/>
          </a:prstGeom>
          <a:ln w="28575"/>
        </p:spPr>
        <p:style>
          <a:lnRef idx="1">
            <a:schemeClr val="dk1"/>
          </a:lnRef>
          <a:fillRef idx="0">
            <a:schemeClr val="dk1"/>
          </a:fillRef>
          <a:effectRef idx="0">
            <a:schemeClr val="dk1"/>
          </a:effectRef>
          <a:fontRef idx="minor">
            <a:schemeClr val="tx1"/>
          </a:fontRef>
        </p:style>
      </p:cxnSp>
      <p:sp>
        <p:nvSpPr>
          <p:cNvPr id="37" name="Rectangle 36"/>
          <p:cNvSpPr/>
          <p:nvPr/>
        </p:nvSpPr>
        <p:spPr>
          <a:xfrm>
            <a:off x="6324600" y="4095750"/>
            <a:ext cx="1143000" cy="40005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cxnSp>
        <p:nvCxnSpPr>
          <p:cNvPr id="38" name="Straight Connector 37"/>
          <p:cNvCxnSpPr/>
          <p:nvPr/>
        </p:nvCxnSpPr>
        <p:spPr>
          <a:xfrm>
            <a:off x="6591300" y="409575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6896100" y="409575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7200900" y="4095750"/>
            <a:ext cx="0" cy="400050"/>
          </a:xfrm>
          <a:prstGeom prst="line">
            <a:avLst/>
          </a:prstGeom>
          <a:ln w="28575"/>
        </p:spPr>
        <p:style>
          <a:lnRef idx="1">
            <a:schemeClr val="dk1"/>
          </a:lnRef>
          <a:fillRef idx="0">
            <a:schemeClr val="dk1"/>
          </a:fillRef>
          <a:effectRef idx="0">
            <a:schemeClr val="dk1"/>
          </a:effectRef>
          <a:fontRef idx="minor">
            <a:schemeClr val="tx1"/>
          </a:fontRef>
        </p:style>
      </p:cxnSp>
      <p:sp>
        <p:nvSpPr>
          <p:cNvPr id="42" name="Rectangle 41"/>
          <p:cNvSpPr/>
          <p:nvPr/>
        </p:nvSpPr>
        <p:spPr>
          <a:xfrm>
            <a:off x="6324600" y="4552950"/>
            <a:ext cx="1143000" cy="40005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cxnSp>
        <p:nvCxnSpPr>
          <p:cNvPr id="43" name="Straight Connector 42"/>
          <p:cNvCxnSpPr/>
          <p:nvPr/>
        </p:nvCxnSpPr>
        <p:spPr>
          <a:xfrm>
            <a:off x="6591300" y="455295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896100" y="4552950"/>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7200900" y="4552950"/>
            <a:ext cx="0" cy="400050"/>
          </a:xfrm>
          <a:prstGeom prst="line">
            <a:avLst/>
          </a:prstGeom>
          <a:ln w="28575"/>
        </p:spPr>
        <p:style>
          <a:lnRef idx="1">
            <a:schemeClr val="dk1"/>
          </a:lnRef>
          <a:fillRef idx="0">
            <a:schemeClr val="dk1"/>
          </a:fillRef>
          <a:effectRef idx="0">
            <a:schemeClr val="dk1"/>
          </a:effectRef>
          <a:fontRef idx="minor">
            <a:schemeClr val="tx1"/>
          </a:fontRef>
        </p:style>
      </p:cxnSp>
      <p:sp>
        <p:nvSpPr>
          <p:cNvPr id="47" name="Rectangle 46"/>
          <p:cNvSpPr/>
          <p:nvPr/>
        </p:nvSpPr>
        <p:spPr>
          <a:xfrm>
            <a:off x="6324600" y="5036668"/>
            <a:ext cx="1143000" cy="40005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cxnSp>
        <p:nvCxnSpPr>
          <p:cNvPr id="48" name="Straight Connector 47"/>
          <p:cNvCxnSpPr/>
          <p:nvPr/>
        </p:nvCxnSpPr>
        <p:spPr>
          <a:xfrm>
            <a:off x="6591300" y="5036668"/>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6896100" y="5036668"/>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7200900" y="5036668"/>
            <a:ext cx="0" cy="400050"/>
          </a:xfrm>
          <a:prstGeom prst="line">
            <a:avLst/>
          </a:prstGeom>
          <a:ln w="28575"/>
        </p:spPr>
        <p:style>
          <a:lnRef idx="1">
            <a:schemeClr val="dk1"/>
          </a:lnRef>
          <a:fillRef idx="0">
            <a:schemeClr val="dk1"/>
          </a:fillRef>
          <a:effectRef idx="0">
            <a:schemeClr val="dk1"/>
          </a:effectRef>
          <a:fontRef idx="minor">
            <a:schemeClr val="tx1"/>
          </a:fontRef>
        </p:style>
      </p:cxnSp>
      <p:sp>
        <p:nvSpPr>
          <p:cNvPr id="52" name="Rectangle 51"/>
          <p:cNvSpPr/>
          <p:nvPr/>
        </p:nvSpPr>
        <p:spPr>
          <a:xfrm rot="16200000">
            <a:off x="3438525" y="2492752"/>
            <a:ext cx="1143000" cy="40005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cxnSp>
        <p:nvCxnSpPr>
          <p:cNvPr id="53" name="Straight Connector 52"/>
          <p:cNvCxnSpPr/>
          <p:nvPr/>
        </p:nvCxnSpPr>
        <p:spPr>
          <a:xfrm rot="16200000">
            <a:off x="4010025" y="2797552"/>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16200000">
            <a:off x="4010025" y="2492752"/>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16200000">
            <a:off x="4010025" y="2187952"/>
            <a:ext cx="0" cy="400050"/>
          </a:xfrm>
          <a:prstGeom prst="line">
            <a:avLst/>
          </a:prstGeom>
          <a:ln w="28575"/>
        </p:spPr>
        <p:style>
          <a:lnRef idx="1">
            <a:schemeClr val="dk1"/>
          </a:lnRef>
          <a:fillRef idx="0">
            <a:schemeClr val="dk1"/>
          </a:fillRef>
          <a:effectRef idx="0">
            <a:schemeClr val="dk1"/>
          </a:effectRef>
          <a:fontRef idx="minor">
            <a:schemeClr val="tx1"/>
          </a:fontRef>
        </p:style>
      </p:cxnSp>
      <p:sp>
        <p:nvSpPr>
          <p:cNvPr id="57" name="Rectangle 56"/>
          <p:cNvSpPr/>
          <p:nvPr/>
        </p:nvSpPr>
        <p:spPr>
          <a:xfrm rot="16200000">
            <a:off x="4505325" y="2505074"/>
            <a:ext cx="1143000" cy="40005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cxnSp>
        <p:nvCxnSpPr>
          <p:cNvPr id="58" name="Straight Connector 57"/>
          <p:cNvCxnSpPr/>
          <p:nvPr/>
        </p:nvCxnSpPr>
        <p:spPr>
          <a:xfrm rot="16200000">
            <a:off x="5076825" y="2809874"/>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rot="16200000">
            <a:off x="5076825" y="2505074"/>
            <a:ext cx="0" cy="400050"/>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rot="16200000">
            <a:off x="5076825" y="2200274"/>
            <a:ext cx="0" cy="400050"/>
          </a:xfrm>
          <a:prstGeom prst="line">
            <a:avLst/>
          </a:prstGeom>
          <a:ln w="28575"/>
        </p:spPr>
        <p:style>
          <a:lnRef idx="1">
            <a:schemeClr val="dk1"/>
          </a:lnRef>
          <a:fillRef idx="0">
            <a:schemeClr val="dk1"/>
          </a:fillRef>
          <a:effectRef idx="0">
            <a:schemeClr val="dk1"/>
          </a:effectRef>
          <a:fontRef idx="minor">
            <a:schemeClr val="tx1"/>
          </a:fontRef>
        </p:style>
      </p:cxnSp>
      <p:sp>
        <p:nvSpPr>
          <p:cNvPr id="61" name="Rectangle 60"/>
          <p:cNvSpPr/>
          <p:nvPr/>
        </p:nvSpPr>
        <p:spPr>
          <a:xfrm>
            <a:off x="2705100" y="5715001"/>
            <a:ext cx="3619500" cy="533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Routing + Ranking</a:t>
            </a:r>
            <a:endParaRPr lang="en-US" sz="2400" dirty="0"/>
          </a:p>
        </p:txBody>
      </p:sp>
      <p:sp>
        <p:nvSpPr>
          <p:cNvPr id="62" name="Right Arrow 61"/>
          <p:cNvSpPr/>
          <p:nvPr/>
        </p:nvSpPr>
        <p:spPr>
          <a:xfrm>
            <a:off x="533400" y="3738562"/>
            <a:ext cx="9906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ight Arrow 62"/>
          <p:cNvSpPr/>
          <p:nvPr/>
        </p:nvSpPr>
        <p:spPr>
          <a:xfrm>
            <a:off x="533400" y="4214812"/>
            <a:ext cx="9906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ight Arrow 63"/>
          <p:cNvSpPr/>
          <p:nvPr/>
        </p:nvSpPr>
        <p:spPr>
          <a:xfrm>
            <a:off x="533400" y="4652962"/>
            <a:ext cx="9906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ight Arrow 64"/>
          <p:cNvSpPr/>
          <p:nvPr/>
        </p:nvSpPr>
        <p:spPr>
          <a:xfrm>
            <a:off x="533400" y="5136680"/>
            <a:ext cx="9906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ight Arrow 65"/>
          <p:cNvSpPr/>
          <p:nvPr/>
        </p:nvSpPr>
        <p:spPr>
          <a:xfrm>
            <a:off x="7505700" y="3731694"/>
            <a:ext cx="11049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ight Arrow 66"/>
          <p:cNvSpPr/>
          <p:nvPr/>
        </p:nvSpPr>
        <p:spPr>
          <a:xfrm>
            <a:off x="7505700" y="4207944"/>
            <a:ext cx="1104900" cy="206893"/>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ight Arrow 67"/>
          <p:cNvSpPr/>
          <p:nvPr/>
        </p:nvSpPr>
        <p:spPr>
          <a:xfrm>
            <a:off x="7505700" y="4646094"/>
            <a:ext cx="1104900" cy="206893"/>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ight Arrow 68"/>
          <p:cNvSpPr/>
          <p:nvPr/>
        </p:nvSpPr>
        <p:spPr>
          <a:xfrm>
            <a:off x="7505700" y="5129812"/>
            <a:ext cx="1104900" cy="206893"/>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ight Arrow 69"/>
          <p:cNvSpPr/>
          <p:nvPr/>
        </p:nvSpPr>
        <p:spPr>
          <a:xfrm rot="5400000">
            <a:off x="3809999" y="1776414"/>
            <a:ext cx="400049"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ight Arrow 70"/>
          <p:cNvSpPr/>
          <p:nvPr/>
        </p:nvSpPr>
        <p:spPr>
          <a:xfrm rot="16200000" flipV="1">
            <a:off x="4876800" y="1776412"/>
            <a:ext cx="400049"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a:stCxn id="61" idx="0"/>
            <a:endCxn id="6" idx="2"/>
          </p:cNvCxnSpPr>
          <p:nvPr/>
        </p:nvCxnSpPr>
        <p:spPr>
          <a:xfrm flipV="1">
            <a:off x="4514850" y="5486400"/>
            <a:ext cx="0" cy="22860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52" idx="1"/>
          </p:cNvCxnSpPr>
          <p:nvPr/>
        </p:nvCxnSpPr>
        <p:spPr>
          <a:xfrm flipH="1">
            <a:off x="4010023" y="3264277"/>
            <a:ext cx="2" cy="35522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a:endCxn id="57" idx="1"/>
          </p:cNvCxnSpPr>
          <p:nvPr/>
        </p:nvCxnSpPr>
        <p:spPr>
          <a:xfrm flipV="1">
            <a:off x="5076825" y="3276599"/>
            <a:ext cx="0" cy="34290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6" name="Straight Arrow Connector 85"/>
          <p:cNvCxnSpPr>
            <a:stCxn id="9" idx="3"/>
          </p:cNvCxnSpPr>
          <p:nvPr/>
        </p:nvCxnSpPr>
        <p:spPr>
          <a:xfrm>
            <a:off x="2705100" y="383857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9" name="Straight Arrow Connector 88"/>
          <p:cNvCxnSpPr>
            <a:stCxn id="17" idx="3"/>
          </p:cNvCxnSpPr>
          <p:nvPr/>
        </p:nvCxnSpPr>
        <p:spPr>
          <a:xfrm>
            <a:off x="2705100" y="431482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22" idx="3"/>
          </p:cNvCxnSpPr>
          <p:nvPr/>
        </p:nvCxnSpPr>
        <p:spPr>
          <a:xfrm>
            <a:off x="2705100" y="477202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27" idx="3"/>
          </p:cNvCxnSpPr>
          <p:nvPr/>
        </p:nvCxnSpPr>
        <p:spPr>
          <a:xfrm>
            <a:off x="2705100" y="5255743"/>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9" name="Straight Arrow Connector 98"/>
          <p:cNvCxnSpPr>
            <a:endCxn id="32" idx="1"/>
          </p:cNvCxnSpPr>
          <p:nvPr/>
        </p:nvCxnSpPr>
        <p:spPr>
          <a:xfrm>
            <a:off x="5448300" y="381952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a:endCxn id="37" idx="1"/>
          </p:cNvCxnSpPr>
          <p:nvPr/>
        </p:nvCxnSpPr>
        <p:spPr>
          <a:xfrm>
            <a:off x="5448300" y="429577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1" name="Straight Arrow Connector 100"/>
          <p:cNvCxnSpPr>
            <a:endCxn id="42" idx="1"/>
          </p:cNvCxnSpPr>
          <p:nvPr/>
        </p:nvCxnSpPr>
        <p:spPr>
          <a:xfrm flipV="1">
            <a:off x="5448300" y="4752975"/>
            <a:ext cx="876300" cy="1055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2" name="Straight Arrow Connector 101"/>
          <p:cNvCxnSpPr>
            <a:endCxn id="47" idx="1"/>
          </p:cNvCxnSpPr>
          <p:nvPr/>
        </p:nvCxnSpPr>
        <p:spPr>
          <a:xfrm>
            <a:off x="5448300" y="5236693"/>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9" name="Elbow Connector 118"/>
          <p:cNvCxnSpPr/>
          <p:nvPr/>
        </p:nvCxnSpPr>
        <p:spPr>
          <a:xfrm rot="5400000">
            <a:off x="2386012" y="4090989"/>
            <a:ext cx="2286001" cy="962023"/>
          </a:xfrm>
          <a:prstGeom prst="bentConnector3">
            <a:avLst>
              <a:gd name="adj1" fmla="val -116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Flowchart: Connector 121"/>
          <p:cNvSpPr/>
          <p:nvPr/>
        </p:nvSpPr>
        <p:spPr>
          <a:xfrm>
            <a:off x="3971925" y="3378676"/>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Flowchart: Connector 122"/>
          <p:cNvSpPr/>
          <p:nvPr/>
        </p:nvSpPr>
        <p:spPr>
          <a:xfrm>
            <a:off x="3009901" y="3800475"/>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Flowchart: Connector 123"/>
          <p:cNvSpPr/>
          <p:nvPr/>
        </p:nvSpPr>
        <p:spPr>
          <a:xfrm>
            <a:off x="3009901" y="4276725"/>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Flowchart: Connector 124"/>
          <p:cNvSpPr/>
          <p:nvPr/>
        </p:nvSpPr>
        <p:spPr>
          <a:xfrm>
            <a:off x="3009901" y="4733925"/>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6" name="Flowchart: Connector 125"/>
          <p:cNvSpPr/>
          <p:nvPr/>
        </p:nvSpPr>
        <p:spPr>
          <a:xfrm>
            <a:off x="3017830" y="5217643"/>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TextBox 126"/>
          <p:cNvSpPr txBox="1"/>
          <p:nvPr/>
        </p:nvSpPr>
        <p:spPr>
          <a:xfrm>
            <a:off x="92230" y="3634859"/>
            <a:ext cx="461986" cy="369332"/>
          </a:xfrm>
          <a:prstGeom prst="rect">
            <a:avLst/>
          </a:prstGeom>
          <a:noFill/>
        </p:spPr>
        <p:txBody>
          <a:bodyPr wrap="none" rtlCol="0">
            <a:spAutoFit/>
          </a:bodyPr>
          <a:lstStyle/>
          <a:p>
            <a:r>
              <a:rPr lang="en-US" dirty="0" smtClean="0"/>
              <a:t>N</a:t>
            </a:r>
            <a:r>
              <a:rPr lang="en-US" sz="1050" dirty="0" smtClean="0"/>
              <a:t>in</a:t>
            </a:r>
            <a:endParaRPr lang="en-US" dirty="0"/>
          </a:p>
        </p:txBody>
      </p:sp>
      <p:sp>
        <p:nvSpPr>
          <p:cNvPr id="128" name="TextBox 127"/>
          <p:cNvSpPr txBox="1"/>
          <p:nvPr/>
        </p:nvSpPr>
        <p:spPr>
          <a:xfrm>
            <a:off x="109062" y="4130159"/>
            <a:ext cx="428322" cy="369332"/>
          </a:xfrm>
          <a:prstGeom prst="rect">
            <a:avLst/>
          </a:prstGeom>
          <a:noFill/>
        </p:spPr>
        <p:txBody>
          <a:bodyPr wrap="none" rtlCol="0">
            <a:spAutoFit/>
          </a:bodyPr>
          <a:lstStyle/>
          <a:p>
            <a:r>
              <a:rPr lang="en-US" dirty="0" smtClean="0"/>
              <a:t>S</a:t>
            </a:r>
            <a:r>
              <a:rPr lang="en-US" sz="1050" dirty="0"/>
              <a:t>in</a:t>
            </a:r>
            <a:endParaRPr lang="en-US" dirty="0"/>
          </a:p>
        </p:txBody>
      </p:sp>
      <p:sp>
        <p:nvSpPr>
          <p:cNvPr id="129" name="TextBox 128"/>
          <p:cNvSpPr txBox="1"/>
          <p:nvPr/>
        </p:nvSpPr>
        <p:spPr>
          <a:xfrm>
            <a:off x="109063" y="4564771"/>
            <a:ext cx="428322" cy="369332"/>
          </a:xfrm>
          <a:prstGeom prst="rect">
            <a:avLst/>
          </a:prstGeom>
          <a:noFill/>
        </p:spPr>
        <p:txBody>
          <a:bodyPr wrap="none" rtlCol="0">
            <a:spAutoFit/>
          </a:bodyPr>
          <a:lstStyle/>
          <a:p>
            <a:r>
              <a:rPr lang="en-US" dirty="0" err="1" smtClean="0"/>
              <a:t>E</a:t>
            </a:r>
            <a:r>
              <a:rPr lang="en-US" sz="1050" dirty="0" err="1" smtClean="0"/>
              <a:t>in</a:t>
            </a:r>
            <a:endParaRPr lang="en-US" dirty="0"/>
          </a:p>
        </p:txBody>
      </p:sp>
      <p:sp>
        <p:nvSpPr>
          <p:cNvPr id="130" name="TextBox 129"/>
          <p:cNvSpPr txBox="1"/>
          <p:nvPr/>
        </p:nvSpPr>
        <p:spPr>
          <a:xfrm>
            <a:off x="76200" y="5052027"/>
            <a:ext cx="494046" cy="369332"/>
          </a:xfrm>
          <a:prstGeom prst="rect">
            <a:avLst/>
          </a:prstGeom>
          <a:noFill/>
        </p:spPr>
        <p:txBody>
          <a:bodyPr wrap="none" rtlCol="0">
            <a:spAutoFit/>
          </a:bodyPr>
          <a:lstStyle/>
          <a:p>
            <a:r>
              <a:rPr lang="en-US" dirty="0" smtClean="0"/>
              <a:t>W</a:t>
            </a:r>
            <a:r>
              <a:rPr lang="en-US" sz="1100" dirty="0" smtClean="0"/>
              <a:t>in</a:t>
            </a:r>
            <a:endParaRPr lang="en-US" dirty="0"/>
          </a:p>
        </p:txBody>
      </p:sp>
      <p:sp>
        <p:nvSpPr>
          <p:cNvPr id="131" name="TextBox 130"/>
          <p:cNvSpPr txBox="1"/>
          <p:nvPr/>
        </p:nvSpPr>
        <p:spPr>
          <a:xfrm>
            <a:off x="8620183" y="3647040"/>
            <a:ext cx="532518" cy="369332"/>
          </a:xfrm>
          <a:prstGeom prst="rect">
            <a:avLst/>
          </a:prstGeom>
          <a:noFill/>
        </p:spPr>
        <p:txBody>
          <a:bodyPr wrap="none" rtlCol="0">
            <a:spAutoFit/>
          </a:bodyPr>
          <a:lstStyle/>
          <a:p>
            <a:r>
              <a:rPr lang="en-US" dirty="0" err="1" smtClean="0"/>
              <a:t>N</a:t>
            </a:r>
            <a:r>
              <a:rPr lang="en-US" sz="1050" dirty="0" err="1" smtClean="0"/>
              <a:t>out</a:t>
            </a:r>
            <a:endParaRPr lang="en-US" dirty="0"/>
          </a:p>
        </p:txBody>
      </p:sp>
      <p:sp>
        <p:nvSpPr>
          <p:cNvPr id="132" name="TextBox 131"/>
          <p:cNvSpPr txBox="1"/>
          <p:nvPr/>
        </p:nvSpPr>
        <p:spPr>
          <a:xfrm>
            <a:off x="8637014" y="4126468"/>
            <a:ext cx="498855" cy="369332"/>
          </a:xfrm>
          <a:prstGeom prst="rect">
            <a:avLst/>
          </a:prstGeom>
          <a:noFill/>
        </p:spPr>
        <p:txBody>
          <a:bodyPr wrap="none" rtlCol="0">
            <a:spAutoFit/>
          </a:bodyPr>
          <a:lstStyle/>
          <a:p>
            <a:r>
              <a:rPr lang="en-US" dirty="0" err="1" smtClean="0"/>
              <a:t>S</a:t>
            </a:r>
            <a:r>
              <a:rPr lang="en-US" sz="1050" dirty="0" err="1" smtClean="0"/>
              <a:t>out</a:t>
            </a:r>
            <a:endParaRPr lang="en-US" dirty="0"/>
          </a:p>
        </p:txBody>
      </p:sp>
      <p:sp>
        <p:nvSpPr>
          <p:cNvPr id="133" name="TextBox 132"/>
          <p:cNvSpPr txBox="1"/>
          <p:nvPr/>
        </p:nvSpPr>
        <p:spPr>
          <a:xfrm>
            <a:off x="8620183" y="4564874"/>
            <a:ext cx="498855" cy="369332"/>
          </a:xfrm>
          <a:prstGeom prst="rect">
            <a:avLst/>
          </a:prstGeom>
          <a:noFill/>
        </p:spPr>
        <p:txBody>
          <a:bodyPr wrap="none" rtlCol="0">
            <a:spAutoFit/>
          </a:bodyPr>
          <a:lstStyle/>
          <a:p>
            <a:r>
              <a:rPr lang="en-US" dirty="0" err="1" smtClean="0"/>
              <a:t>E</a:t>
            </a:r>
            <a:r>
              <a:rPr lang="en-US" sz="1050" dirty="0" err="1" smtClean="0"/>
              <a:t>out</a:t>
            </a:r>
            <a:endParaRPr lang="en-US" dirty="0"/>
          </a:p>
        </p:txBody>
      </p:sp>
      <p:sp>
        <p:nvSpPr>
          <p:cNvPr id="134" name="TextBox 133"/>
          <p:cNvSpPr txBox="1"/>
          <p:nvPr/>
        </p:nvSpPr>
        <p:spPr>
          <a:xfrm>
            <a:off x="8597723" y="5048592"/>
            <a:ext cx="575799" cy="369332"/>
          </a:xfrm>
          <a:prstGeom prst="rect">
            <a:avLst/>
          </a:prstGeom>
          <a:noFill/>
        </p:spPr>
        <p:txBody>
          <a:bodyPr wrap="none" rtlCol="0">
            <a:spAutoFit/>
          </a:bodyPr>
          <a:lstStyle/>
          <a:p>
            <a:r>
              <a:rPr lang="en-US" dirty="0" err="1" smtClean="0"/>
              <a:t>W</a:t>
            </a:r>
            <a:r>
              <a:rPr lang="en-US" sz="1050" dirty="0" err="1" smtClean="0"/>
              <a:t>out</a:t>
            </a:r>
            <a:endParaRPr lang="en-US" dirty="0"/>
          </a:p>
        </p:txBody>
      </p:sp>
      <p:sp>
        <p:nvSpPr>
          <p:cNvPr id="135" name="TextBox 134"/>
          <p:cNvSpPr txBox="1"/>
          <p:nvPr/>
        </p:nvSpPr>
        <p:spPr>
          <a:xfrm>
            <a:off x="2971800" y="1524000"/>
            <a:ext cx="1013419" cy="369332"/>
          </a:xfrm>
          <a:prstGeom prst="rect">
            <a:avLst/>
          </a:prstGeom>
          <a:noFill/>
        </p:spPr>
        <p:txBody>
          <a:bodyPr wrap="none" rtlCol="0">
            <a:spAutoFit/>
          </a:bodyPr>
          <a:lstStyle/>
          <a:p>
            <a:pPr algn="ctr"/>
            <a:r>
              <a:rPr lang="en-US" dirty="0" smtClean="0"/>
              <a:t>Injection</a:t>
            </a:r>
            <a:endParaRPr lang="en-US" dirty="0"/>
          </a:p>
        </p:txBody>
      </p:sp>
      <p:sp>
        <p:nvSpPr>
          <p:cNvPr id="136" name="TextBox 135"/>
          <p:cNvSpPr txBox="1"/>
          <p:nvPr/>
        </p:nvSpPr>
        <p:spPr>
          <a:xfrm>
            <a:off x="5181600" y="1524000"/>
            <a:ext cx="962123" cy="369332"/>
          </a:xfrm>
          <a:prstGeom prst="rect">
            <a:avLst/>
          </a:prstGeom>
          <a:noFill/>
        </p:spPr>
        <p:txBody>
          <a:bodyPr wrap="none" rtlCol="0">
            <a:spAutoFit/>
          </a:bodyPr>
          <a:lstStyle/>
          <a:p>
            <a:pPr algn="ctr"/>
            <a:r>
              <a:rPr lang="en-US" dirty="0" smtClean="0"/>
              <a:t>Ejection</a:t>
            </a:r>
            <a:endParaRPr lang="en-US" dirty="0"/>
          </a:p>
        </p:txBody>
      </p:sp>
      <p:sp>
        <p:nvSpPr>
          <p:cNvPr id="139" name="Rectangle 138"/>
          <p:cNvSpPr/>
          <p:nvPr/>
        </p:nvSpPr>
        <p:spPr>
          <a:xfrm>
            <a:off x="3904936" y="1571311"/>
            <a:ext cx="210177" cy="210177"/>
          </a:xfrm>
          <a:prstGeom prst="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
        <p:nvSpPr>
          <p:cNvPr id="140" name="Rectangle 139"/>
          <p:cNvSpPr/>
          <p:nvPr/>
        </p:nvSpPr>
        <p:spPr>
          <a:xfrm>
            <a:off x="465157" y="4206301"/>
            <a:ext cx="210177" cy="210177"/>
          </a:xfrm>
          <a:prstGeom prst="rect">
            <a:avLst/>
          </a:prstGeom>
          <a:ln w="1905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
        <p:nvSpPr>
          <p:cNvPr id="141" name="Rectangle 140"/>
          <p:cNvSpPr/>
          <p:nvPr/>
        </p:nvSpPr>
        <p:spPr>
          <a:xfrm>
            <a:off x="465156" y="4646094"/>
            <a:ext cx="210177" cy="210177"/>
          </a:xfrm>
          <a:prstGeom prst="rect">
            <a:avLst/>
          </a:prstGeom>
          <a:ln w="190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
        <p:nvSpPr>
          <p:cNvPr id="142" name="Rectangle 141"/>
          <p:cNvSpPr/>
          <p:nvPr/>
        </p:nvSpPr>
        <p:spPr>
          <a:xfrm>
            <a:off x="465155" y="5136680"/>
            <a:ext cx="210177" cy="210177"/>
          </a:xfrm>
          <a:prstGeom prst="rect">
            <a:avLst/>
          </a:prstGeom>
          <a:ln w="19050">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43" name="Rectangle 142"/>
          <p:cNvSpPr/>
          <p:nvPr/>
        </p:nvSpPr>
        <p:spPr>
          <a:xfrm>
            <a:off x="465154" y="3731694"/>
            <a:ext cx="210177" cy="210177"/>
          </a:xfrm>
          <a:prstGeom prst="rect">
            <a:avLst/>
          </a:prstGeom>
          <a:ln w="19050">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a:t>
            </a:r>
            <a:endParaRPr lang="en-US" dirty="0"/>
          </a:p>
        </p:txBody>
      </p:sp>
    </p:spTree>
    <p:extLst>
      <p:ext uri="{BB962C8B-B14F-4D97-AF65-F5344CB8AC3E}">
        <p14:creationId xmlns:p14="http://schemas.microsoft.com/office/powerpoint/2010/main" val="357118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6"/>
                                        </p:tgtEl>
                                        <p:attrNameLst>
                                          <p:attrName>stroke.color</p:attrName>
                                        </p:attrNameLst>
                                      </p:cBhvr>
                                      <p:to>
                                        <a:srgbClr val="FF0101"/>
                                      </p:to>
                                    </p:animClr>
                                    <p:set>
                                      <p:cBhvr>
                                        <p:cTn id="7" dur="500" fill="hold"/>
                                        <p:tgtEl>
                                          <p:spTgt spid="6"/>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6"/>
                                        </p:tgtEl>
                                        <p:attrNameLst>
                                          <p:attrName>stroke.color</p:attrName>
                                        </p:attrNameLst>
                                      </p:cBhvr>
                                      <p:to>
                                        <a:srgbClr val="000000"/>
                                      </p:to>
                                    </p:animClr>
                                    <p:set>
                                      <p:cBhvr>
                                        <p:cTn id="12" dur="500" fill="hold"/>
                                        <p:tgtEl>
                                          <p:spTgt spid="6"/>
                                        </p:tgtEl>
                                        <p:attrNameLst>
                                          <p:attrName>stroke.on</p:attrName>
                                        </p:attrNameLst>
                                      </p:cBhvr>
                                      <p:to>
                                        <p:strVal val="true"/>
                                      </p:to>
                                    </p:set>
                                  </p:childTnLst>
                                </p:cTn>
                              </p:par>
                            </p:childTnLst>
                          </p:cTn>
                        </p:par>
                        <p:par>
                          <p:cTn id="13" fill="hold">
                            <p:stCondLst>
                              <p:cond delay="500"/>
                            </p:stCondLst>
                            <p:childTnLst>
                              <p:par>
                                <p:cTn id="14" presetID="7" presetClass="emph" presetSubtype="2" fill="hold" nodeType="afterEffect">
                                  <p:stCondLst>
                                    <p:cond delay="0"/>
                                  </p:stCondLst>
                                  <p:childTnLst>
                                    <p:animClr clrSpc="rgb" dir="cw">
                                      <p:cBhvr>
                                        <p:cTn id="15" dur="500" fill="hold"/>
                                        <p:tgtEl>
                                          <p:spTgt spid="61"/>
                                        </p:tgtEl>
                                        <p:attrNameLst>
                                          <p:attrName>stroke.color</p:attrName>
                                        </p:attrNameLst>
                                      </p:cBhvr>
                                      <p:to>
                                        <a:srgbClr val="FF0000"/>
                                      </p:to>
                                    </p:animClr>
                                    <p:set>
                                      <p:cBhvr>
                                        <p:cTn id="16" dur="500" fill="hold"/>
                                        <p:tgtEl>
                                          <p:spTgt spid="61"/>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61"/>
                                        </p:tgtEl>
                                        <p:attrNameLst>
                                          <p:attrName>stroke.color</p:attrName>
                                        </p:attrNameLst>
                                      </p:cBhvr>
                                      <p:to>
                                        <a:srgbClr val="000000"/>
                                      </p:to>
                                    </p:animClr>
                                    <p:set>
                                      <p:cBhvr>
                                        <p:cTn id="21" dur="500" fill="hold"/>
                                        <p:tgtEl>
                                          <p:spTgt spid="61"/>
                                        </p:tgtEl>
                                        <p:attrNameLst>
                                          <p:attrName>stroke.on</p:attrName>
                                        </p:attrNameLst>
                                      </p:cBhvr>
                                      <p:to>
                                        <p:strVal val="true"/>
                                      </p:to>
                                    </p:set>
                                  </p:childTnLst>
                                </p:cTn>
                              </p:par>
                            </p:childTnLst>
                          </p:cTn>
                        </p:par>
                        <p:par>
                          <p:cTn id="22" fill="hold">
                            <p:stCondLst>
                              <p:cond delay="500"/>
                            </p:stCondLst>
                            <p:childTnLst>
                              <p:par>
                                <p:cTn id="23" presetID="7" presetClass="emph" presetSubtype="2" fill="hold" nodeType="afterEffect">
                                  <p:stCondLst>
                                    <p:cond delay="0"/>
                                  </p:stCondLst>
                                  <p:childTnLst>
                                    <p:animClr clrSpc="rgb" dir="cw">
                                      <p:cBhvr>
                                        <p:cTn id="24" dur="500" fill="hold"/>
                                        <p:tgtEl>
                                          <p:spTgt spid="9"/>
                                        </p:tgtEl>
                                        <p:attrNameLst>
                                          <p:attrName>stroke.color</p:attrName>
                                        </p:attrNameLst>
                                      </p:cBhvr>
                                      <p:to>
                                        <a:srgbClr val="FF0000"/>
                                      </p:to>
                                    </p:animClr>
                                    <p:set>
                                      <p:cBhvr>
                                        <p:cTn id="25" dur="500" fill="hold"/>
                                        <p:tgtEl>
                                          <p:spTgt spid="9"/>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500" fill="hold"/>
                                        <p:tgtEl>
                                          <p:spTgt spid="11"/>
                                        </p:tgtEl>
                                        <p:attrNameLst>
                                          <p:attrName>stroke.color</p:attrName>
                                        </p:attrNameLst>
                                      </p:cBhvr>
                                      <p:to>
                                        <a:srgbClr val="FF0000"/>
                                      </p:to>
                                    </p:animClr>
                                    <p:set>
                                      <p:cBhvr>
                                        <p:cTn id="28" dur="500" fill="hold"/>
                                        <p:tgtEl>
                                          <p:spTgt spid="11"/>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500" fill="hold"/>
                                        <p:tgtEl>
                                          <p:spTgt spid="12"/>
                                        </p:tgtEl>
                                        <p:attrNameLst>
                                          <p:attrName>stroke.color</p:attrName>
                                        </p:attrNameLst>
                                      </p:cBhvr>
                                      <p:to>
                                        <a:srgbClr val="FF0000"/>
                                      </p:to>
                                    </p:animClr>
                                    <p:set>
                                      <p:cBhvr>
                                        <p:cTn id="31" dur="500" fill="hold"/>
                                        <p:tgtEl>
                                          <p:spTgt spid="12"/>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500" fill="hold"/>
                                        <p:tgtEl>
                                          <p:spTgt spid="14"/>
                                        </p:tgtEl>
                                        <p:attrNameLst>
                                          <p:attrName>stroke.color</p:attrName>
                                        </p:attrNameLst>
                                      </p:cBhvr>
                                      <p:to>
                                        <a:srgbClr val="FF0000"/>
                                      </p:to>
                                    </p:animClr>
                                    <p:set>
                                      <p:cBhvr>
                                        <p:cTn id="34" dur="500" fill="hold"/>
                                        <p:tgtEl>
                                          <p:spTgt spid="14"/>
                                        </p:tgtEl>
                                        <p:attrNameLst>
                                          <p:attrName>stroke.on</p:attrName>
                                        </p:attrNameLst>
                                      </p:cBhvr>
                                      <p:to>
                                        <p:strVal val="true"/>
                                      </p:to>
                                    </p:set>
                                  </p:childTnLst>
                                </p:cTn>
                              </p:par>
                              <p:par>
                                <p:cTn id="35" presetID="7" presetClass="emph" presetSubtype="2" fill="hold" nodeType="withEffect">
                                  <p:stCondLst>
                                    <p:cond delay="0"/>
                                  </p:stCondLst>
                                  <p:childTnLst>
                                    <p:animClr clrSpc="rgb" dir="cw">
                                      <p:cBhvr>
                                        <p:cTn id="36" dur="500" fill="hold"/>
                                        <p:tgtEl>
                                          <p:spTgt spid="17"/>
                                        </p:tgtEl>
                                        <p:attrNameLst>
                                          <p:attrName>stroke.color</p:attrName>
                                        </p:attrNameLst>
                                      </p:cBhvr>
                                      <p:to>
                                        <a:srgbClr val="FF0000"/>
                                      </p:to>
                                    </p:animClr>
                                    <p:set>
                                      <p:cBhvr>
                                        <p:cTn id="37" dur="500" fill="hold"/>
                                        <p:tgtEl>
                                          <p:spTgt spid="17"/>
                                        </p:tgtEl>
                                        <p:attrNameLst>
                                          <p:attrName>stroke.on</p:attrName>
                                        </p:attrNameLst>
                                      </p:cBhvr>
                                      <p:to>
                                        <p:strVal val="true"/>
                                      </p:to>
                                    </p:set>
                                  </p:childTnLst>
                                </p:cTn>
                              </p:par>
                              <p:par>
                                <p:cTn id="38" presetID="7" presetClass="emph" presetSubtype="2" fill="hold" nodeType="withEffect">
                                  <p:stCondLst>
                                    <p:cond delay="0"/>
                                  </p:stCondLst>
                                  <p:childTnLst>
                                    <p:animClr clrSpc="rgb" dir="cw">
                                      <p:cBhvr>
                                        <p:cTn id="39" dur="500" fill="hold"/>
                                        <p:tgtEl>
                                          <p:spTgt spid="18"/>
                                        </p:tgtEl>
                                        <p:attrNameLst>
                                          <p:attrName>stroke.color</p:attrName>
                                        </p:attrNameLst>
                                      </p:cBhvr>
                                      <p:to>
                                        <a:srgbClr val="FF0000"/>
                                      </p:to>
                                    </p:animClr>
                                    <p:set>
                                      <p:cBhvr>
                                        <p:cTn id="40" dur="500" fill="hold"/>
                                        <p:tgtEl>
                                          <p:spTgt spid="18"/>
                                        </p:tgtEl>
                                        <p:attrNameLst>
                                          <p:attrName>stroke.on</p:attrName>
                                        </p:attrNameLst>
                                      </p:cBhvr>
                                      <p:to>
                                        <p:strVal val="true"/>
                                      </p:to>
                                    </p:set>
                                  </p:childTnLst>
                                </p:cTn>
                              </p:par>
                              <p:par>
                                <p:cTn id="41" presetID="7" presetClass="emph" presetSubtype="2" fill="hold" nodeType="withEffect">
                                  <p:stCondLst>
                                    <p:cond delay="0"/>
                                  </p:stCondLst>
                                  <p:childTnLst>
                                    <p:animClr clrSpc="rgb" dir="cw">
                                      <p:cBhvr>
                                        <p:cTn id="42" dur="500" fill="hold"/>
                                        <p:tgtEl>
                                          <p:spTgt spid="19"/>
                                        </p:tgtEl>
                                        <p:attrNameLst>
                                          <p:attrName>stroke.color</p:attrName>
                                        </p:attrNameLst>
                                      </p:cBhvr>
                                      <p:to>
                                        <a:srgbClr val="FF0000"/>
                                      </p:to>
                                    </p:animClr>
                                    <p:set>
                                      <p:cBhvr>
                                        <p:cTn id="43" dur="500" fill="hold"/>
                                        <p:tgtEl>
                                          <p:spTgt spid="19"/>
                                        </p:tgtEl>
                                        <p:attrNameLst>
                                          <p:attrName>stroke.on</p:attrName>
                                        </p:attrNameLst>
                                      </p:cBhvr>
                                      <p:to>
                                        <p:strVal val="true"/>
                                      </p:to>
                                    </p:set>
                                  </p:childTnLst>
                                </p:cTn>
                              </p:par>
                              <p:par>
                                <p:cTn id="44" presetID="7" presetClass="emph" presetSubtype="2" fill="hold" nodeType="withEffect">
                                  <p:stCondLst>
                                    <p:cond delay="0"/>
                                  </p:stCondLst>
                                  <p:childTnLst>
                                    <p:animClr clrSpc="rgb" dir="cw">
                                      <p:cBhvr>
                                        <p:cTn id="45" dur="500" fill="hold"/>
                                        <p:tgtEl>
                                          <p:spTgt spid="20"/>
                                        </p:tgtEl>
                                        <p:attrNameLst>
                                          <p:attrName>stroke.color</p:attrName>
                                        </p:attrNameLst>
                                      </p:cBhvr>
                                      <p:to>
                                        <a:srgbClr val="FF0000"/>
                                      </p:to>
                                    </p:animClr>
                                    <p:set>
                                      <p:cBhvr>
                                        <p:cTn id="46" dur="500" fill="hold"/>
                                        <p:tgtEl>
                                          <p:spTgt spid="20"/>
                                        </p:tgtEl>
                                        <p:attrNameLst>
                                          <p:attrName>stroke.on</p:attrName>
                                        </p:attrNameLst>
                                      </p:cBhvr>
                                      <p:to>
                                        <p:strVal val="true"/>
                                      </p:to>
                                    </p:set>
                                  </p:childTnLst>
                                </p:cTn>
                              </p:par>
                              <p:par>
                                <p:cTn id="47" presetID="7" presetClass="emph" presetSubtype="2" fill="hold" nodeType="withEffect">
                                  <p:stCondLst>
                                    <p:cond delay="0"/>
                                  </p:stCondLst>
                                  <p:childTnLst>
                                    <p:animClr clrSpc="rgb" dir="cw">
                                      <p:cBhvr>
                                        <p:cTn id="48" dur="500" fill="hold"/>
                                        <p:tgtEl>
                                          <p:spTgt spid="22"/>
                                        </p:tgtEl>
                                        <p:attrNameLst>
                                          <p:attrName>stroke.color</p:attrName>
                                        </p:attrNameLst>
                                      </p:cBhvr>
                                      <p:to>
                                        <a:srgbClr val="FF0000"/>
                                      </p:to>
                                    </p:animClr>
                                    <p:set>
                                      <p:cBhvr>
                                        <p:cTn id="49" dur="500" fill="hold"/>
                                        <p:tgtEl>
                                          <p:spTgt spid="22"/>
                                        </p:tgtEl>
                                        <p:attrNameLst>
                                          <p:attrName>stroke.on</p:attrName>
                                        </p:attrNameLst>
                                      </p:cBhvr>
                                      <p:to>
                                        <p:strVal val="true"/>
                                      </p:to>
                                    </p:set>
                                  </p:childTnLst>
                                </p:cTn>
                              </p:par>
                              <p:par>
                                <p:cTn id="50" presetID="7" presetClass="emph" presetSubtype="2" fill="hold" nodeType="withEffect">
                                  <p:stCondLst>
                                    <p:cond delay="0"/>
                                  </p:stCondLst>
                                  <p:childTnLst>
                                    <p:animClr clrSpc="rgb" dir="cw">
                                      <p:cBhvr>
                                        <p:cTn id="51" dur="500" fill="hold"/>
                                        <p:tgtEl>
                                          <p:spTgt spid="23"/>
                                        </p:tgtEl>
                                        <p:attrNameLst>
                                          <p:attrName>stroke.color</p:attrName>
                                        </p:attrNameLst>
                                      </p:cBhvr>
                                      <p:to>
                                        <a:srgbClr val="FF0000"/>
                                      </p:to>
                                    </p:animClr>
                                    <p:set>
                                      <p:cBhvr>
                                        <p:cTn id="52" dur="500" fill="hold"/>
                                        <p:tgtEl>
                                          <p:spTgt spid="23"/>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500" fill="hold"/>
                                        <p:tgtEl>
                                          <p:spTgt spid="24"/>
                                        </p:tgtEl>
                                        <p:attrNameLst>
                                          <p:attrName>stroke.color</p:attrName>
                                        </p:attrNameLst>
                                      </p:cBhvr>
                                      <p:to>
                                        <a:srgbClr val="FF0000"/>
                                      </p:to>
                                    </p:animClr>
                                    <p:set>
                                      <p:cBhvr>
                                        <p:cTn id="55" dur="500" fill="hold"/>
                                        <p:tgtEl>
                                          <p:spTgt spid="24"/>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25"/>
                                        </p:tgtEl>
                                        <p:attrNameLst>
                                          <p:attrName>stroke.color</p:attrName>
                                        </p:attrNameLst>
                                      </p:cBhvr>
                                      <p:to>
                                        <a:srgbClr val="FF0000"/>
                                      </p:to>
                                    </p:animClr>
                                    <p:set>
                                      <p:cBhvr>
                                        <p:cTn id="58" dur="500" fill="hold"/>
                                        <p:tgtEl>
                                          <p:spTgt spid="25"/>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27"/>
                                        </p:tgtEl>
                                        <p:attrNameLst>
                                          <p:attrName>stroke.color</p:attrName>
                                        </p:attrNameLst>
                                      </p:cBhvr>
                                      <p:to>
                                        <a:srgbClr val="FF0000"/>
                                      </p:to>
                                    </p:animClr>
                                    <p:set>
                                      <p:cBhvr>
                                        <p:cTn id="61" dur="500" fill="hold"/>
                                        <p:tgtEl>
                                          <p:spTgt spid="27"/>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500" fill="hold"/>
                                        <p:tgtEl>
                                          <p:spTgt spid="28"/>
                                        </p:tgtEl>
                                        <p:attrNameLst>
                                          <p:attrName>stroke.color</p:attrName>
                                        </p:attrNameLst>
                                      </p:cBhvr>
                                      <p:to>
                                        <a:srgbClr val="FF0000"/>
                                      </p:to>
                                    </p:animClr>
                                    <p:set>
                                      <p:cBhvr>
                                        <p:cTn id="64" dur="500" fill="hold"/>
                                        <p:tgtEl>
                                          <p:spTgt spid="28"/>
                                        </p:tgtEl>
                                        <p:attrNameLst>
                                          <p:attrName>stroke.on</p:attrName>
                                        </p:attrNameLst>
                                      </p:cBhvr>
                                      <p:to>
                                        <p:strVal val="true"/>
                                      </p:to>
                                    </p:set>
                                  </p:childTnLst>
                                </p:cTn>
                              </p:par>
                              <p:par>
                                <p:cTn id="65" presetID="7" presetClass="emph" presetSubtype="2" fill="hold" nodeType="withEffect">
                                  <p:stCondLst>
                                    <p:cond delay="0"/>
                                  </p:stCondLst>
                                  <p:childTnLst>
                                    <p:animClr clrSpc="rgb" dir="cw">
                                      <p:cBhvr>
                                        <p:cTn id="66" dur="500" fill="hold"/>
                                        <p:tgtEl>
                                          <p:spTgt spid="29"/>
                                        </p:tgtEl>
                                        <p:attrNameLst>
                                          <p:attrName>stroke.color</p:attrName>
                                        </p:attrNameLst>
                                      </p:cBhvr>
                                      <p:to>
                                        <a:srgbClr val="FF0000"/>
                                      </p:to>
                                    </p:animClr>
                                    <p:set>
                                      <p:cBhvr>
                                        <p:cTn id="67" dur="500" fill="hold"/>
                                        <p:tgtEl>
                                          <p:spTgt spid="29"/>
                                        </p:tgtEl>
                                        <p:attrNameLst>
                                          <p:attrName>stroke.on</p:attrName>
                                        </p:attrNameLst>
                                      </p:cBhvr>
                                      <p:to>
                                        <p:strVal val="true"/>
                                      </p:to>
                                    </p:set>
                                  </p:childTnLst>
                                </p:cTn>
                              </p:par>
                              <p:par>
                                <p:cTn id="68" presetID="7" presetClass="emph" presetSubtype="2" fill="hold" nodeType="withEffect">
                                  <p:stCondLst>
                                    <p:cond delay="0"/>
                                  </p:stCondLst>
                                  <p:childTnLst>
                                    <p:animClr clrSpc="rgb" dir="cw">
                                      <p:cBhvr>
                                        <p:cTn id="69" dur="500" fill="hold"/>
                                        <p:tgtEl>
                                          <p:spTgt spid="30"/>
                                        </p:tgtEl>
                                        <p:attrNameLst>
                                          <p:attrName>stroke.color</p:attrName>
                                        </p:attrNameLst>
                                      </p:cBhvr>
                                      <p:to>
                                        <a:srgbClr val="FF0000"/>
                                      </p:to>
                                    </p:animClr>
                                    <p:set>
                                      <p:cBhvr>
                                        <p:cTn id="70" dur="500" fill="hold"/>
                                        <p:tgtEl>
                                          <p:spTgt spid="30"/>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2"/>
                                        </p:tgtEl>
                                        <p:attrNameLst>
                                          <p:attrName>stroke.color</p:attrName>
                                        </p:attrNameLst>
                                      </p:cBhvr>
                                      <p:to>
                                        <a:srgbClr val="FF0000"/>
                                      </p:to>
                                    </p:animClr>
                                    <p:set>
                                      <p:cBhvr>
                                        <p:cTn id="73" dur="500" fill="hold"/>
                                        <p:tgtEl>
                                          <p:spTgt spid="32"/>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500" fill="hold"/>
                                        <p:tgtEl>
                                          <p:spTgt spid="33"/>
                                        </p:tgtEl>
                                        <p:attrNameLst>
                                          <p:attrName>stroke.color</p:attrName>
                                        </p:attrNameLst>
                                      </p:cBhvr>
                                      <p:to>
                                        <a:srgbClr val="FF0000"/>
                                      </p:to>
                                    </p:animClr>
                                    <p:set>
                                      <p:cBhvr>
                                        <p:cTn id="76" dur="500" fill="hold"/>
                                        <p:tgtEl>
                                          <p:spTgt spid="33"/>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500" fill="hold"/>
                                        <p:tgtEl>
                                          <p:spTgt spid="34"/>
                                        </p:tgtEl>
                                        <p:attrNameLst>
                                          <p:attrName>stroke.color</p:attrName>
                                        </p:attrNameLst>
                                      </p:cBhvr>
                                      <p:to>
                                        <a:srgbClr val="FF0000"/>
                                      </p:to>
                                    </p:animClr>
                                    <p:set>
                                      <p:cBhvr>
                                        <p:cTn id="79" dur="500" fill="hold"/>
                                        <p:tgtEl>
                                          <p:spTgt spid="34"/>
                                        </p:tgtEl>
                                        <p:attrNameLst>
                                          <p:attrName>stroke.on</p:attrName>
                                        </p:attrNameLst>
                                      </p:cBhvr>
                                      <p:to>
                                        <p:strVal val="true"/>
                                      </p:to>
                                    </p:set>
                                  </p:childTnLst>
                                </p:cTn>
                              </p:par>
                              <p:par>
                                <p:cTn id="80" presetID="7" presetClass="emph" presetSubtype="2" fill="hold" nodeType="withEffect">
                                  <p:stCondLst>
                                    <p:cond delay="0"/>
                                  </p:stCondLst>
                                  <p:childTnLst>
                                    <p:animClr clrSpc="rgb" dir="cw">
                                      <p:cBhvr>
                                        <p:cTn id="81" dur="500" fill="hold"/>
                                        <p:tgtEl>
                                          <p:spTgt spid="35"/>
                                        </p:tgtEl>
                                        <p:attrNameLst>
                                          <p:attrName>stroke.color</p:attrName>
                                        </p:attrNameLst>
                                      </p:cBhvr>
                                      <p:to>
                                        <a:srgbClr val="FF0000"/>
                                      </p:to>
                                    </p:animClr>
                                    <p:set>
                                      <p:cBhvr>
                                        <p:cTn id="82" dur="500" fill="hold"/>
                                        <p:tgtEl>
                                          <p:spTgt spid="35"/>
                                        </p:tgtEl>
                                        <p:attrNameLst>
                                          <p:attrName>stroke.on</p:attrName>
                                        </p:attrNameLst>
                                      </p:cBhvr>
                                      <p:to>
                                        <p:strVal val="true"/>
                                      </p:to>
                                    </p:set>
                                  </p:childTnLst>
                                </p:cTn>
                              </p:par>
                              <p:par>
                                <p:cTn id="83" presetID="7" presetClass="emph" presetSubtype="2" fill="hold" nodeType="withEffect">
                                  <p:stCondLst>
                                    <p:cond delay="0"/>
                                  </p:stCondLst>
                                  <p:childTnLst>
                                    <p:animClr clrSpc="rgb" dir="cw">
                                      <p:cBhvr>
                                        <p:cTn id="84" dur="500" fill="hold"/>
                                        <p:tgtEl>
                                          <p:spTgt spid="37"/>
                                        </p:tgtEl>
                                        <p:attrNameLst>
                                          <p:attrName>stroke.color</p:attrName>
                                        </p:attrNameLst>
                                      </p:cBhvr>
                                      <p:to>
                                        <a:srgbClr val="FF0000"/>
                                      </p:to>
                                    </p:animClr>
                                    <p:set>
                                      <p:cBhvr>
                                        <p:cTn id="85" dur="500" fill="hold"/>
                                        <p:tgtEl>
                                          <p:spTgt spid="37"/>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500" fill="hold"/>
                                        <p:tgtEl>
                                          <p:spTgt spid="38"/>
                                        </p:tgtEl>
                                        <p:attrNameLst>
                                          <p:attrName>stroke.color</p:attrName>
                                        </p:attrNameLst>
                                      </p:cBhvr>
                                      <p:to>
                                        <a:srgbClr val="FF0000"/>
                                      </p:to>
                                    </p:animClr>
                                    <p:set>
                                      <p:cBhvr>
                                        <p:cTn id="88" dur="500" fill="hold"/>
                                        <p:tgtEl>
                                          <p:spTgt spid="38"/>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500" fill="hold"/>
                                        <p:tgtEl>
                                          <p:spTgt spid="39"/>
                                        </p:tgtEl>
                                        <p:attrNameLst>
                                          <p:attrName>stroke.color</p:attrName>
                                        </p:attrNameLst>
                                      </p:cBhvr>
                                      <p:to>
                                        <a:srgbClr val="FF0000"/>
                                      </p:to>
                                    </p:animClr>
                                    <p:set>
                                      <p:cBhvr>
                                        <p:cTn id="91" dur="500" fill="hold"/>
                                        <p:tgtEl>
                                          <p:spTgt spid="39"/>
                                        </p:tgtEl>
                                        <p:attrNameLst>
                                          <p:attrName>stroke.on</p:attrName>
                                        </p:attrNameLst>
                                      </p:cBhvr>
                                      <p:to>
                                        <p:strVal val="true"/>
                                      </p:to>
                                    </p:set>
                                  </p:childTnLst>
                                </p:cTn>
                              </p:par>
                              <p:par>
                                <p:cTn id="92" presetID="7" presetClass="emph" presetSubtype="2" fill="hold" nodeType="withEffect">
                                  <p:stCondLst>
                                    <p:cond delay="0"/>
                                  </p:stCondLst>
                                  <p:childTnLst>
                                    <p:animClr clrSpc="rgb" dir="cw">
                                      <p:cBhvr>
                                        <p:cTn id="93" dur="500" fill="hold"/>
                                        <p:tgtEl>
                                          <p:spTgt spid="40"/>
                                        </p:tgtEl>
                                        <p:attrNameLst>
                                          <p:attrName>stroke.color</p:attrName>
                                        </p:attrNameLst>
                                      </p:cBhvr>
                                      <p:to>
                                        <a:srgbClr val="FF0000"/>
                                      </p:to>
                                    </p:animClr>
                                    <p:set>
                                      <p:cBhvr>
                                        <p:cTn id="94" dur="500" fill="hold"/>
                                        <p:tgtEl>
                                          <p:spTgt spid="40"/>
                                        </p:tgtEl>
                                        <p:attrNameLst>
                                          <p:attrName>stroke.on</p:attrName>
                                        </p:attrNameLst>
                                      </p:cBhvr>
                                      <p:to>
                                        <p:strVal val="true"/>
                                      </p:to>
                                    </p:set>
                                  </p:childTnLst>
                                </p:cTn>
                              </p:par>
                              <p:par>
                                <p:cTn id="95" presetID="7" presetClass="emph" presetSubtype="2" fill="hold" nodeType="withEffect">
                                  <p:stCondLst>
                                    <p:cond delay="0"/>
                                  </p:stCondLst>
                                  <p:childTnLst>
                                    <p:animClr clrSpc="rgb" dir="cw">
                                      <p:cBhvr>
                                        <p:cTn id="96" dur="500" fill="hold"/>
                                        <p:tgtEl>
                                          <p:spTgt spid="42"/>
                                        </p:tgtEl>
                                        <p:attrNameLst>
                                          <p:attrName>stroke.color</p:attrName>
                                        </p:attrNameLst>
                                      </p:cBhvr>
                                      <p:to>
                                        <a:srgbClr val="FF0000"/>
                                      </p:to>
                                    </p:animClr>
                                    <p:set>
                                      <p:cBhvr>
                                        <p:cTn id="97" dur="500" fill="hold"/>
                                        <p:tgtEl>
                                          <p:spTgt spid="42"/>
                                        </p:tgtEl>
                                        <p:attrNameLst>
                                          <p:attrName>stroke.on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43"/>
                                        </p:tgtEl>
                                        <p:attrNameLst>
                                          <p:attrName>stroke.color</p:attrName>
                                        </p:attrNameLst>
                                      </p:cBhvr>
                                      <p:to>
                                        <a:srgbClr val="FF0000"/>
                                      </p:to>
                                    </p:animClr>
                                    <p:set>
                                      <p:cBhvr>
                                        <p:cTn id="100" dur="500" fill="hold"/>
                                        <p:tgtEl>
                                          <p:spTgt spid="43"/>
                                        </p:tgtEl>
                                        <p:attrNameLst>
                                          <p:attrName>stroke.on</p:attrName>
                                        </p:attrNameLst>
                                      </p:cBhvr>
                                      <p:to>
                                        <p:strVal val="true"/>
                                      </p:to>
                                    </p:set>
                                  </p:childTnLst>
                                </p:cTn>
                              </p:par>
                              <p:par>
                                <p:cTn id="101" presetID="7" presetClass="emph" presetSubtype="2" fill="hold" nodeType="withEffect">
                                  <p:stCondLst>
                                    <p:cond delay="0"/>
                                  </p:stCondLst>
                                  <p:childTnLst>
                                    <p:animClr clrSpc="rgb" dir="cw">
                                      <p:cBhvr>
                                        <p:cTn id="102" dur="500" fill="hold"/>
                                        <p:tgtEl>
                                          <p:spTgt spid="44"/>
                                        </p:tgtEl>
                                        <p:attrNameLst>
                                          <p:attrName>stroke.color</p:attrName>
                                        </p:attrNameLst>
                                      </p:cBhvr>
                                      <p:to>
                                        <a:srgbClr val="FF0000"/>
                                      </p:to>
                                    </p:animClr>
                                    <p:set>
                                      <p:cBhvr>
                                        <p:cTn id="103" dur="500" fill="hold"/>
                                        <p:tgtEl>
                                          <p:spTgt spid="44"/>
                                        </p:tgtEl>
                                        <p:attrNameLst>
                                          <p:attrName>stroke.on</p:attrName>
                                        </p:attrNameLst>
                                      </p:cBhvr>
                                      <p:to>
                                        <p:strVal val="true"/>
                                      </p:to>
                                    </p:set>
                                  </p:childTnLst>
                                </p:cTn>
                              </p:par>
                              <p:par>
                                <p:cTn id="104" presetID="7" presetClass="emph" presetSubtype="2" fill="hold" nodeType="withEffect">
                                  <p:stCondLst>
                                    <p:cond delay="0"/>
                                  </p:stCondLst>
                                  <p:childTnLst>
                                    <p:animClr clrSpc="rgb" dir="cw">
                                      <p:cBhvr>
                                        <p:cTn id="105" dur="500" fill="hold"/>
                                        <p:tgtEl>
                                          <p:spTgt spid="45"/>
                                        </p:tgtEl>
                                        <p:attrNameLst>
                                          <p:attrName>stroke.color</p:attrName>
                                        </p:attrNameLst>
                                      </p:cBhvr>
                                      <p:to>
                                        <a:srgbClr val="FF0000"/>
                                      </p:to>
                                    </p:animClr>
                                    <p:set>
                                      <p:cBhvr>
                                        <p:cTn id="106" dur="500" fill="hold"/>
                                        <p:tgtEl>
                                          <p:spTgt spid="45"/>
                                        </p:tgtEl>
                                        <p:attrNameLst>
                                          <p:attrName>stroke.on</p:attrName>
                                        </p:attrNameLst>
                                      </p:cBhvr>
                                      <p:to>
                                        <p:strVal val="true"/>
                                      </p:to>
                                    </p:set>
                                  </p:childTnLst>
                                </p:cTn>
                              </p:par>
                              <p:par>
                                <p:cTn id="107" presetID="7" presetClass="emph" presetSubtype="2" fill="hold" nodeType="withEffect">
                                  <p:stCondLst>
                                    <p:cond delay="0"/>
                                  </p:stCondLst>
                                  <p:childTnLst>
                                    <p:animClr clrSpc="rgb" dir="cw">
                                      <p:cBhvr>
                                        <p:cTn id="108" dur="500" fill="hold"/>
                                        <p:tgtEl>
                                          <p:spTgt spid="47"/>
                                        </p:tgtEl>
                                        <p:attrNameLst>
                                          <p:attrName>stroke.color</p:attrName>
                                        </p:attrNameLst>
                                      </p:cBhvr>
                                      <p:to>
                                        <a:srgbClr val="FF0000"/>
                                      </p:to>
                                    </p:animClr>
                                    <p:set>
                                      <p:cBhvr>
                                        <p:cTn id="109" dur="500" fill="hold"/>
                                        <p:tgtEl>
                                          <p:spTgt spid="47"/>
                                        </p:tgtEl>
                                        <p:attrNameLst>
                                          <p:attrName>stroke.on</p:attrName>
                                        </p:attrNameLst>
                                      </p:cBhvr>
                                      <p:to>
                                        <p:strVal val="true"/>
                                      </p:to>
                                    </p:set>
                                  </p:childTnLst>
                                </p:cTn>
                              </p:par>
                              <p:par>
                                <p:cTn id="110" presetID="7" presetClass="emph" presetSubtype="2" fill="hold" nodeType="withEffect">
                                  <p:stCondLst>
                                    <p:cond delay="0"/>
                                  </p:stCondLst>
                                  <p:childTnLst>
                                    <p:animClr clrSpc="rgb" dir="cw">
                                      <p:cBhvr>
                                        <p:cTn id="111" dur="500" fill="hold"/>
                                        <p:tgtEl>
                                          <p:spTgt spid="48"/>
                                        </p:tgtEl>
                                        <p:attrNameLst>
                                          <p:attrName>stroke.color</p:attrName>
                                        </p:attrNameLst>
                                      </p:cBhvr>
                                      <p:to>
                                        <a:srgbClr val="FF0000"/>
                                      </p:to>
                                    </p:animClr>
                                    <p:set>
                                      <p:cBhvr>
                                        <p:cTn id="112" dur="500" fill="hold"/>
                                        <p:tgtEl>
                                          <p:spTgt spid="48"/>
                                        </p:tgtEl>
                                        <p:attrNameLst>
                                          <p:attrName>stroke.on</p:attrName>
                                        </p:attrNameLst>
                                      </p:cBhvr>
                                      <p:to>
                                        <p:strVal val="true"/>
                                      </p:to>
                                    </p:set>
                                  </p:childTnLst>
                                </p:cTn>
                              </p:par>
                              <p:par>
                                <p:cTn id="113" presetID="7" presetClass="emph" presetSubtype="2" fill="hold" nodeType="withEffect">
                                  <p:stCondLst>
                                    <p:cond delay="0"/>
                                  </p:stCondLst>
                                  <p:childTnLst>
                                    <p:animClr clrSpc="rgb" dir="cw">
                                      <p:cBhvr>
                                        <p:cTn id="114" dur="500" fill="hold"/>
                                        <p:tgtEl>
                                          <p:spTgt spid="49"/>
                                        </p:tgtEl>
                                        <p:attrNameLst>
                                          <p:attrName>stroke.color</p:attrName>
                                        </p:attrNameLst>
                                      </p:cBhvr>
                                      <p:to>
                                        <a:srgbClr val="FF0000"/>
                                      </p:to>
                                    </p:animClr>
                                    <p:set>
                                      <p:cBhvr>
                                        <p:cTn id="115" dur="500" fill="hold"/>
                                        <p:tgtEl>
                                          <p:spTgt spid="49"/>
                                        </p:tgtEl>
                                        <p:attrNameLst>
                                          <p:attrName>stroke.on</p:attrName>
                                        </p:attrNameLst>
                                      </p:cBhvr>
                                      <p:to>
                                        <p:strVal val="true"/>
                                      </p:to>
                                    </p:set>
                                  </p:childTnLst>
                                </p:cTn>
                              </p:par>
                              <p:par>
                                <p:cTn id="116" presetID="7" presetClass="emph" presetSubtype="2" fill="hold" nodeType="withEffect">
                                  <p:stCondLst>
                                    <p:cond delay="0"/>
                                  </p:stCondLst>
                                  <p:childTnLst>
                                    <p:animClr clrSpc="rgb" dir="cw">
                                      <p:cBhvr>
                                        <p:cTn id="117" dur="500" fill="hold"/>
                                        <p:tgtEl>
                                          <p:spTgt spid="50"/>
                                        </p:tgtEl>
                                        <p:attrNameLst>
                                          <p:attrName>stroke.color</p:attrName>
                                        </p:attrNameLst>
                                      </p:cBhvr>
                                      <p:to>
                                        <a:srgbClr val="FF0000"/>
                                      </p:to>
                                    </p:animClr>
                                    <p:set>
                                      <p:cBhvr>
                                        <p:cTn id="118" dur="500" fill="hold"/>
                                        <p:tgtEl>
                                          <p:spTgt spid="50"/>
                                        </p:tgtEl>
                                        <p:attrNameLst>
                                          <p:attrName>stroke.on</p:attrName>
                                        </p:attrNameLst>
                                      </p:cBhvr>
                                      <p:to>
                                        <p:strVal val="true"/>
                                      </p:to>
                                    </p:set>
                                  </p:childTnLst>
                                </p:cTn>
                              </p:par>
                              <p:par>
                                <p:cTn id="119" presetID="7" presetClass="emph" presetSubtype="2" fill="hold" nodeType="withEffect">
                                  <p:stCondLst>
                                    <p:cond delay="0"/>
                                  </p:stCondLst>
                                  <p:childTnLst>
                                    <p:animClr clrSpc="rgb" dir="cw">
                                      <p:cBhvr>
                                        <p:cTn id="120" dur="500" fill="hold"/>
                                        <p:tgtEl>
                                          <p:spTgt spid="57"/>
                                        </p:tgtEl>
                                        <p:attrNameLst>
                                          <p:attrName>stroke.color</p:attrName>
                                        </p:attrNameLst>
                                      </p:cBhvr>
                                      <p:to>
                                        <a:srgbClr val="FF0000"/>
                                      </p:to>
                                    </p:animClr>
                                    <p:set>
                                      <p:cBhvr>
                                        <p:cTn id="121" dur="500" fill="hold"/>
                                        <p:tgtEl>
                                          <p:spTgt spid="57"/>
                                        </p:tgtEl>
                                        <p:attrNameLst>
                                          <p:attrName>stroke.on</p:attrName>
                                        </p:attrNameLst>
                                      </p:cBhvr>
                                      <p:to>
                                        <p:strVal val="true"/>
                                      </p:to>
                                    </p:set>
                                  </p:childTnLst>
                                </p:cTn>
                              </p:par>
                              <p:par>
                                <p:cTn id="122" presetID="7" presetClass="emph" presetSubtype="2" fill="hold" nodeType="withEffect">
                                  <p:stCondLst>
                                    <p:cond delay="0"/>
                                  </p:stCondLst>
                                  <p:childTnLst>
                                    <p:animClr clrSpc="rgb" dir="cw">
                                      <p:cBhvr>
                                        <p:cTn id="123" dur="500" fill="hold"/>
                                        <p:tgtEl>
                                          <p:spTgt spid="58"/>
                                        </p:tgtEl>
                                        <p:attrNameLst>
                                          <p:attrName>stroke.color</p:attrName>
                                        </p:attrNameLst>
                                      </p:cBhvr>
                                      <p:to>
                                        <a:srgbClr val="FF0000"/>
                                      </p:to>
                                    </p:animClr>
                                    <p:set>
                                      <p:cBhvr>
                                        <p:cTn id="124" dur="500" fill="hold"/>
                                        <p:tgtEl>
                                          <p:spTgt spid="58"/>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59"/>
                                        </p:tgtEl>
                                        <p:attrNameLst>
                                          <p:attrName>stroke.color</p:attrName>
                                        </p:attrNameLst>
                                      </p:cBhvr>
                                      <p:to>
                                        <a:srgbClr val="FF0000"/>
                                      </p:to>
                                    </p:animClr>
                                    <p:set>
                                      <p:cBhvr>
                                        <p:cTn id="127" dur="500" fill="hold"/>
                                        <p:tgtEl>
                                          <p:spTgt spid="59"/>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500" fill="hold"/>
                                        <p:tgtEl>
                                          <p:spTgt spid="60"/>
                                        </p:tgtEl>
                                        <p:attrNameLst>
                                          <p:attrName>stroke.color</p:attrName>
                                        </p:attrNameLst>
                                      </p:cBhvr>
                                      <p:to>
                                        <a:srgbClr val="FF0000"/>
                                      </p:to>
                                    </p:animClr>
                                    <p:set>
                                      <p:cBhvr>
                                        <p:cTn id="130" dur="500" fill="hold"/>
                                        <p:tgtEl>
                                          <p:spTgt spid="60"/>
                                        </p:tgtEl>
                                        <p:attrNameLst>
                                          <p:attrName>stroke.on</p:attrName>
                                        </p:attrNameLst>
                                      </p:cBhvr>
                                      <p:to>
                                        <p:strVal val="true"/>
                                      </p:to>
                                    </p:set>
                                  </p:childTnLst>
                                </p:cTn>
                              </p:par>
                              <p:par>
                                <p:cTn id="131" presetID="7" presetClass="emph" presetSubtype="2" fill="hold" nodeType="withEffect">
                                  <p:stCondLst>
                                    <p:cond delay="0"/>
                                  </p:stCondLst>
                                  <p:childTnLst>
                                    <p:animClr clrSpc="rgb" dir="cw">
                                      <p:cBhvr>
                                        <p:cTn id="132" dur="500" fill="hold"/>
                                        <p:tgtEl>
                                          <p:spTgt spid="52"/>
                                        </p:tgtEl>
                                        <p:attrNameLst>
                                          <p:attrName>stroke.color</p:attrName>
                                        </p:attrNameLst>
                                      </p:cBhvr>
                                      <p:to>
                                        <a:srgbClr val="FF0000"/>
                                      </p:to>
                                    </p:animClr>
                                    <p:set>
                                      <p:cBhvr>
                                        <p:cTn id="133" dur="500" fill="hold"/>
                                        <p:tgtEl>
                                          <p:spTgt spid="52"/>
                                        </p:tgtEl>
                                        <p:attrNameLst>
                                          <p:attrName>stroke.on</p:attrName>
                                        </p:attrNameLst>
                                      </p:cBhvr>
                                      <p:to>
                                        <p:strVal val="true"/>
                                      </p:to>
                                    </p:set>
                                  </p:childTnLst>
                                </p:cTn>
                              </p:par>
                              <p:par>
                                <p:cTn id="134" presetID="7" presetClass="emph" presetSubtype="2" fill="hold" nodeType="withEffect">
                                  <p:stCondLst>
                                    <p:cond delay="0"/>
                                  </p:stCondLst>
                                  <p:childTnLst>
                                    <p:animClr clrSpc="rgb" dir="cw">
                                      <p:cBhvr>
                                        <p:cTn id="135" dur="500" fill="hold"/>
                                        <p:tgtEl>
                                          <p:spTgt spid="53"/>
                                        </p:tgtEl>
                                        <p:attrNameLst>
                                          <p:attrName>stroke.color</p:attrName>
                                        </p:attrNameLst>
                                      </p:cBhvr>
                                      <p:to>
                                        <a:srgbClr val="FF0000"/>
                                      </p:to>
                                    </p:animClr>
                                    <p:set>
                                      <p:cBhvr>
                                        <p:cTn id="136" dur="500" fill="hold"/>
                                        <p:tgtEl>
                                          <p:spTgt spid="53"/>
                                        </p:tgtEl>
                                        <p:attrNameLst>
                                          <p:attrName>stroke.on</p:attrName>
                                        </p:attrNameLst>
                                      </p:cBhvr>
                                      <p:to>
                                        <p:strVal val="true"/>
                                      </p:to>
                                    </p:set>
                                  </p:childTnLst>
                                </p:cTn>
                              </p:par>
                              <p:par>
                                <p:cTn id="137" presetID="7" presetClass="emph" presetSubtype="2" fill="hold" nodeType="withEffect">
                                  <p:stCondLst>
                                    <p:cond delay="0"/>
                                  </p:stCondLst>
                                  <p:childTnLst>
                                    <p:animClr clrSpc="rgb" dir="cw">
                                      <p:cBhvr>
                                        <p:cTn id="138" dur="500" fill="hold"/>
                                        <p:tgtEl>
                                          <p:spTgt spid="54"/>
                                        </p:tgtEl>
                                        <p:attrNameLst>
                                          <p:attrName>stroke.color</p:attrName>
                                        </p:attrNameLst>
                                      </p:cBhvr>
                                      <p:to>
                                        <a:srgbClr val="FF0000"/>
                                      </p:to>
                                    </p:animClr>
                                    <p:set>
                                      <p:cBhvr>
                                        <p:cTn id="139" dur="500" fill="hold"/>
                                        <p:tgtEl>
                                          <p:spTgt spid="54"/>
                                        </p:tgtEl>
                                        <p:attrNameLst>
                                          <p:attrName>stroke.on</p:attrName>
                                        </p:attrNameLst>
                                      </p:cBhvr>
                                      <p:to>
                                        <p:strVal val="true"/>
                                      </p:to>
                                    </p:set>
                                  </p:childTnLst>
                                </p:cTn>
                              </p:par>
                              <p:par>
                                <p:cTn id="140" presetID="7" presetClass="emph" presetSubtype="2" fill="hold" nodeType="withEffect">
                                  <p:stCondLst>
                                    <p:cond delay="0"/>
                                  </p:stCondLst>
                                  <p:childTnLst>
                                    <p:animClr clrSpc="rgb" dir="cw">
                                      <p:cBhvr>
                                        <p:cTn id="141" dur="500" fill="hold"/>
                                        <p:tgtEl>
                                          <p:spTgt spid="55"/>
                                        </p:tgtEl>
                                        <p:attrNameLst>
                                          <p:attrName>stroke.color</p:attrName>
                                        </p:attrNameLst>
                                      </p:cBhvr>
                                      <p:to>
                                        <a:srgbClr val="FF0000"/>
                                      </p:to>
                                    </p:animClr>
                                    <p:set>
                                      <p:cBhvr>
                                        <p:cTn id="142" dur="500" fill="hold"/>
                                        <p:tgtEl>
                                          <p:spTgt spid="55"/>
                                        </p:tgtEl>
                                        <p:attrNameLst>
                                          <p:attrName>stroke.on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7" presetClass="emph" presetSubtype="2" fill="hold" nodeType="clickEffect">
                                  <p:stCondLst>
                                    <p:cond delay="0"/>
                                  </p:stCondLst>
                                  <p:childTnLst>
                                    <p:animClr clrSpc="rgb" dir="cw">
                                      <p:cBhvr>
                                        <p:cTn id="146" dur="500" fill="hold"/>
                                        <p:tgtEl>
                                          <p:spTgt spid="9"/>
                                        </p:tgtEl>
                                        <p:attrNameLst>
                                          <p:attrName>stroke.color</p:attrName>
                                        </p:attrNameLst>
                                      </p:cBhvr>
                                      <p:to>
                                        <a:srgbClr val="000000"/>
                                      </p:to>
                                    </p:animClr>
                                    <p:set>
                                      <p:cBhvr>
                                        <p:cTn id="147" dur="500" fill="hold"/>
                                        <p:tgtEl>
                                          <p:spTgt spid="9"/>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500" fill="hold"/>
                                        <p:tgtEl>
                                          <p:spTgt spid="11"/>
                                        </p:tgtEl>
                                        <p:attrNameLst>
                                          <p:attrName>stroke.color</p:attrName>
                                        </p:attrNameLst>
                                      </p:cBhvr>
                                      <p:to>
                                        <a:srgbClr val="000000"/>
                                      </p:to>
                                    </p:animClr>
                                    <p:set>
                                      <p:cBhvr>
                                        <p:cTn id="150" dur="500" fill="hold"/>
                                        <p:tgtEl>
                                          <p:spTgt spid="11"/>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500" fill="hold"/>
                                        <p:tgtEl>
                                          <p:spTgt spid="12"/>
                                        </p:tgtEl>
                                        <p:attrNameLst>
                                          <p:attrName>stroke.color</p:attrName>
                                        </p:attrNameLst>
                                      </p:cBhvr>
                                      <p:to>
                                        <a:srgbClr val="000000"/>
                                      </p:to>
                                    </p:animClr>
                                    <p:set>
                                      <p:cBhvr>
                                        <p:cTn id="153" dur="500" fill="hold"/>
                                        <p:tgtEl>
                                          <p:spTgt spid="12"/>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500" fill="hold"/>
                                        <p:tgtEl>
                                          <p:spTgt spid="14"/>
                                        </p:tgtEl>
                                        <p:attrNameLst>
                                          <p:attrName>stroke.color</p:attrName>
                                        </p:attrNameLst>
                                      </p:cBhvr>
                                      <p:to>
                                        <a:srgbClr val="000000"/>
                                      </p:to>
                                    </p:animClr>
                                    <p:set>
                                      <p:cBhvr>
                                        <p:cTn id="156" dur="500" fill="hold"/>
                                        <p:tgtEl>
                                          <p:spTgt spid="14"/>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500" fill="hold"/>
                                        <p:tgtEl>
                                          <p:spTgt spid="17"/>
                                        </p:tgtEl>
                                        <p:attrNameLst>
                                          <p:attrName>stroke.color</p:attrName>
                                        </p:attrNameLst>
                                      </p:cBhvr>
                                      <p:to>
                                        <a:srgbClr val="000000"/>
                                      </p:to>
                                    </p:animClr>
                                    <p:set>
                                      <p:cBhvr>
                                        <p:cTn id="159" dur="500" fill="hold"/>
                                        <p:tgtEl>
                                          <p:spTgt spid="17"/>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500" fill="hold"/>
                                        <p:tgtEl>
                                          <p:spTgt spid="18"/>
                                        </p:tgtEl>
                                        <p:attrNameLst>
                                          <p:attrName>stroke.color</p:attrName>
                                        </p:attrNameLst>
                                      </p:cBhvr>
                                      <p:to>
                                        <a:srgbClr val="000000"/>
                                      </p:to>
                                    </p:animClr>
                                    <p:set>
                                      <p:cBhvr>
                                        <p:cTn id="162" dur="500" fill="hold"/>
                                        <p:tgtEl>
                                          <p:spTgt spid="18"/>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500" fill="hold"/>
                                        <p:tgtEl>
                                          <p:spTgt spid="19"/>
                                        </p:tgtEl>
                                        <p:attrNameLst>
                                          <p:attrName>stroke.color</p:attrName>
                                        </p:attrNameLst>
                                      </p:cBhvr>
                                      <p:to>
                                        <a:srgbClr val="000000"/>
                                      </p:to>
                                    </p:animClr>
                                    <p:set>
                                      <p:cBhvr>
                                        <p:cTn id="165" dur="500" fill="hold"/>
                                        <p:tgtEl>
                                          <p:spTgt spid="19"/>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500" fill="hold"/>
                                        <p:tgtEl>
                                          <p:spTgt spid="20"/>
                                        </p:tgtEl>
                                        <p:attrNameLst>
                                          <p:attrName>stroke.color</p:attrName>
                                        </p:attrNameLst>
                                      </p:cBhvr>
                                      <p:to>
                                        <a:srgbClr val="000000"/>
                                      </p:to>
                                    </p:animClr>
                                    <p:set>
                                      <p:cBhvr>
                                        <p:cTn id="168" dur="500" fill="hold"/>
                                        <p:tgtEl>
                                          <p:spTgt spid="20"/>
                                        </p:tgtEl>
                                        <p:attrNameLst>
                                          <p:attrName>stroke.on</p:attrName>
                                        </p:attrNameLst>
                                      </p:cBhvr>
                                      <p:to>
                                        <p:strVal val="true"/>
                                      </p:to>
                                    </p:set>
                                  </p:childTnLst>
                                </p:cTn>
                              </p:par>
                              <p:par>
                                <p:cTn id="169" presetID="7" presetClass="emph" presetSubtype="2" fill="hold" nodeType="withEffect">
                                  <p:stCondLst>
                                    <p:cond delay="0"/>
                                  </p:stCondLst>
                                  <p:childTnLst>
                                    <p:animClr clrSpc="rgb" dir="cw">
                                      <p:cBhvr>
                                        <p:cTn id="170" dur="500" fill="hold"/>
                                        <p:tgtEl>
                                          <p:spTgt spid="22"/>
                                        </p:tgtEl>
                                        <p:attrNameLst>
                                          <p:attrName>stroke.color</p:attrName>
                                        </p:attrNameLst>
                                      </p:cBhvr>
                                      <p:to>
                                        <a:srgbClr val="000000"/>
                                      </p:to>
                                    </p:animClr>
                                    <p:set>
                                      <p:cBhvr>
                                        <p:cTn id="171" dur="500" fill="hold"/>
                                        <p:tgtEl>
                                          <p:spTgt spid="22"/>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500" fill="hold"/>
                                        <p:tgtEl>
                                          <p:spTgt spid="23"/>
                                        </p:tgtEl>
                                        <p:attrNameLst>
                                          <p:attrName>stroke.color</p:attrName>
                                        </p:attrNameLst>
                                      </p:cBhvr>
                                      <p:to>
                                        <a:srgbClr val="000000"/>
                                      </p:to>
                                    </p:animClr>
                                    <p:set>
                                      <p:cBhvr>
                                        <p:cTn id="174" dur="500" fill="hold"/>
                                        <p:tgtEl>
                                          <p:spTgt spid="23"/>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500" fill="hold"/>
                                        <p:tgtEl>
                                          <p:spTgt spid="24"/>
                                        </p:tgtEl>
                                        <p:attrNameLst>
                                          <p:attrName>stroke.color</p:attrName>
                                        </p:attrNameLst>
                                      </p:cBhvr>
                                      <p:to>
                                        <a:srgbClr val="000000"/>
                                      </p:to>
                                    </p:animClr>
                                    <p:set>
                                      <p:cBhvr>
                                        <p:cTn id="177" dur="500" fill="hold"/>
                                        <p:tgtEl>
                                          <p:spTgt spid="24"/>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500" fill="hold"/>
                                        <p:tgtEl>
                                          <p:spTgt spid="25"/>
                                        </p:tgtEl>
                                        <p:attrNameLst>
                                          <p:attrName>stroke.color</p:attrName>
                                        </p:attrNameLst>
                                      </p:cBhvr>
                                      <p:to>
                                        <a:srgbClr val="000000"/>
                                      </p:to>
                                    </p:animClr>
                                    <p:set>
                                      <p:cBhvr>
                                        <p:cTn id="180" dur="500" fill="hold"/>
                                        <p:tgtEl>
                                          <p:spTgt spid="25"/>
                                        </p:tgtEl>
                                        <p:attrNameLst>
                                          <p:attrName>stroke.on</p:attrName>
                                        </p:attrNameLst>
                                      </p:cBhvr>
                                      <p:to>
                                        <p:strVal val="true"/>
                                      </p:to>
                                    </p:set>
                                  </p:childTnLst>
                                </p:cTn>
                              </p:par>
                              <p:par>
                                <p:cTn id="181" presetID="7" presetClass="emph" presetSubtype="2" fill="hold" nodeType="withEffect">
                                  <p:stCondLst>
                                    <p:cond delay="0"/>
                                  </p:stCondLst>
                                  <p:childTnLst>
                                    <p:animClr clrSpc="rgb" dir="cw">
                                      <p:cBhvr>
                                        <p:cTn id="182" dur="500" fill="hold"/>
                                        <p:tgtEl>
                                          <p:spTgt spid="27"/>
                                        </p:tgtEl>
                                        <p:attrNameLst>
                                          <p:attrName>stroke.color</p:attrName>
                                        </p:attrNameLst>
                                      </p:cBhvr>
                                      <p:to>
                                        <a:srgbClr val="000000"/>
                                      </p:to>
                                    </p:animClr>
                                    <p:set>
                                      <p:cBhvr>
                                        <p:cTn id="183" dur="500" fill="hold"/>
                                        <p:tgtEl>
                                          <p:spTgt spid="27"/>
                                        </p:tgtEl>
                                        <p:attrNameLst>
                                          <p:attrName>stroke.on</p:attrName>
                                        </p:attrNameLst>
                                      </p:cBhvr>
                                      <p:to>
                                        <p:strVal val="true"/>
                                      </p:to>
                                    </p:set>
                                  </p:childTnLst>
                                </p:cTn>
                              </p:par>
                              <p:par>
                                <p:cTn id="184" presetID="7" presetClass="emph" presetSubtype="2" fill="hold" nodeType="withEffect">
                                  <p:stCondLst>
                                    <p:cond delay="0"/>
                                  </p:stCondLst>
                                  <p:childTnLst>
                                    <p:animClr clrSpc="rgb" dir="cw">
                                      <p:cBhvr>
                                        <p:cTn id="185" dur="500" fill="hold"/>
                                        <p:tgtEl>
                                          <p:spTgt spid="28"/>
                                        </p:tgtEl>
                                        <p:attrNameLst>
                                          <p:attrName>stroke.color</p:attrName>
                                        </p:attrNameLst>
                                      </p:cBhvr>
                                      <p:to>
                                        <a:srgbClr val="000000"/>
                                      </p:to>
                                    </p:animClr>
                                    <p:set>
                                      <p:cBhvr>
                                        <p:cTn id="186" dur="500" fill="hold"/>
                                        <p:tgtEl>
                                          <p:spTgt spid="28"/>
                                        </p:tgtEl>
                                        <p:attrNameLst>
                                          <p:attrName>stroke.on</p:attrName>
                                        </p:attrNameLst>
                                      </p:cBhvr>
                                      <p:to>
                                        <p:strVal val="true"/>
                                      </p:to>
                                    </p:set>
                                  </p:childTnLst>
                                </p:cTn>
                              </p:par>
                              <p:par>
                                <p:cTn id="187" presetID="7" presetClass="emph" presetSubtype="2" fill="hold" nodeType="withEffect">
                                  <p:stCondLst>
                                    <p:cond delay="0"/>
                                  </p:stCondLst>
                                  <p:childTnLst>
                                    <p:animClr clrSpc="rgb" dir="cw">
                                      <p:cBhvr>
                                        <p:cTn id="188" dur="500" fill="hold"/>
                                        <p:tgtEl>
                                          <p:spTgt spid="29"/>
                                        </p:tgtEl>
                                        <p:attrNameLst>
                                          <p:attrName>stroke.color</p:attrName>
                                        </p:attrNameLst>
                                      </p:cBhvr>
                                      <p:to>
                                        <a:srgbClr val="000000"/>
                                      </p:to>
                                    </p:animClr>
                                    <p:set>
                                      <p:cBhvr>
                                        <p:cTn id="189" dur="500" fill="hold"/>
                                        <p:tgtEl>
                                          <p:spTgt spid="29"/>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500" fill="hold"/>
                                        <p:tgtEl>
                                          <p:spTgt spid="30"/>
                                        </p:tgtEl>
                                        <p:attrNameLst>
                                          <p:attrName>stroke.color</p:attrName>
                                        </p:attrNameLst>
                                      </p:cBhvr>
                                      <p:to>
                                        <a:srgbClr val="000000"/>
                                      </p:to>
                                    </p:animClr>
                                    <p:set>
                                      <p:cBhvr>
                                        <p:cTn id="192" dur="500" fill="hold"/>
                                        <p:tgtEl>
                                          <p:spTgt spid="30"/>
                                        </p:tgtEl>
                                        <p:attrNameLst>
                                          <p:attrName>stroke.on</p:attrName>
                                        </p:attrNameLst>
                                      </p:cBhvr>
                                      <p:to>
                                        <p:strVal val="true"/>
                                      </p:to>
                                    </p:set>
                                  </p:childTnLst>
                                </p:cTn>
                              </p:par>
                              <p:par>
                                <p:cTn id="193" presetID="7" presetClass="emph" presetSubtype="2" fill="hold" nodeType="withEffect">
                                  <p:stCondLst>
                                    <p:cond delay="0"/>
                                  </p:stCondLst>
                                  <p:childTnLst>
                                    <p:animClr clrSpc="rgb" dir="cw">
                                      <p:cBhvr>
                                        <p:cTn id="194" dur="500" fill="hold"/>
                                        <p:tgtEl>
                                          <p:spTgt spid="32"/>
                                        </p:tgtEl>
                                        <p:attrNameLst>
                                          <p:attrName>stroke.color</p:attrName>
                                        </p:attrNameLst>
                                      </p:cBhvr>
                                      <p:to>
                                        <a:srgbClr val="000000"/>
                                      </p:to>
                                    </p:animClr>
                                    <p:set>
                                      <p:cBhvr>
                                        <p:cTn id="195" dur="500" fill="hold"/>
                                        <p:tgtEl>
                                          <p:spTgt spid="32"/>
                                        </p:tgtEl>
                                        <p:attrNameLst>
                                          <p:attrName>stroke.on</p:attrName>
                                        </p:attrNameLst>
                                      </p:cBhvr>
                                      <p:to>
                                        <p:strVal val="true"/>
                                      </p:to>
                                    </p:set>
                                  </p:childTnLst>
                                </p:cTn>
                              </p:par>
                              <p:par>
                                <p:cTn id="196" presetID="7" presetClass="emph" presetSubtype="2" fill="hold" nodeType="withEffect">
                                  <p:stCondLst>
                                    <p:cond delay="0"/>
                                  </p:stCondLst>
                                  <p:childTnLst>
                                    <p:animClr clrSpc="rgb" dir="cw">
                                      <p:cBhvr>
                                        <p:cTn id="197" dur="500" fill="hold"/>
                                        <p:tgtEl>
                                          <p:spTgt spid="33"/>
                                        </p:tgtEl>
                                        <p:attrNameLst>
                                          <p:attrName>stroke.color</p:attrName>
                                        </p:attrNameLst>
                                      </p:cBhvr>
                                      <p:to>
                                        <a:srgbClr val="000000"/>
                                      </p:to>
                                    </p:animClr>
                                    <p:set>
                                      <p:cBhvr>
                                        <p:cTn id="198" dur="500" fill="hold"/>
                                        <p:tgtEl>
                                          <p:spTgt spid="33"/>
                                        </p:tgtEl>
                                        <p:attrNameLst>
                                          <p:attrName>stroke.on</p:attrName>
                                        </p:attrNameLst>
                                      </p:cBhvr>
                                      <p:to>
                                        <p:strVal val="true"/>
                                      </p:to>
                                    </p:set>
                                  </p:childTnLst>
                                </p:cTn>
                              </p:par>
                              <p:par>
                                <p:cTn id="199" presetID="7" presetClass="emph" presetSubtype="2" fill="hold" nodeType="withEffect">
                                  <p:stCondLst>
                                    <p:cond delay="0"/>
                                  </p:stCondLst>
                                  <p:childTnLst>
                                    <p:animClr clrSpc="rgb" dir="cw">
                                      <p:cBhvr>
                                        <p:cTn id="200" dur="500" fill="hold"/>
                                        <p:tgtEl>
                                          <p:spTgt spid="34"/>
                                        </p:tgtEl>
                                        <p:attrNameLst>
                                          <p:attrName>stroke.color</p:attrName>
                                        </p:attrNameLst>
                                      </p:cBhvr>
                                      <p:to>
                                        <a:srgbClr val="000000"/>
                                      </p:to>
                                    </p:animClr>
                                    <p:set>
                                      <p:cBhvr>
                                        <p:cTn id="201" dur="500" fill="hold"/>
                                        <p:tgtEl>
                                          <p:spTgt spid="34"/>
                                        </p:tgtEl>
                                        <p:attrNameLst>
                                          <p:attrName>stroke.on</p:attrName>
                                        </p:attrNameLst>
                                      </p:cBhvr>
                                      <p:to>
                                        <p:strVal val="true"/>
                                      </p:to>
                                    </p:set>
                                  </p:childTnLst>
                                </p:cTn>
                              </p:par>
                              <p:par>
                                <p:cTn id="202" presetID="7" presetClass="emph" presetSubtype="2" fill="hold" nodeType="withEffect">
                                  <p:stCondLst>
                                    <p:cond delay="0"/>
                                  </p:stCondLst>
                                  <p:childTnLst>
                                    <p:animClr clrSpc="rgb" dir="cw">
                                      <p:cBhvr>
                                        <p:cTn id="203" dur="500" fill="hold"/>
                                        <p:tgtEl>
                                          <p:spTgt spid="35"/>
                                        </p:tgtEl>
                                        <p:attrNameLst>
                                          <p:attrName>stroke.color</p:attrName>
                                        </p:attrNameLst>
                                      </p:cBhvr>
                                      <p:to>
                                        <a:srgbClr val="000000"/>
                                      </p:to>
                                    </p:animClr>
                                    <p:set>
                                      <p:cBhvr>
                                        <p:cTn id="204" dur="500" fill="hold"/>
                                        <p:tgtEl>
                                          <p:spTgt spid="35"/>
                                        </p:tgtEl>
                                        <p:attrNameLst>
                                          <p:attrName>stroke.on</p:attrName>
                                        </p:attrNameLst>
                                      </p:cBhvr>
                                      <p:to>
                                        <p:strVal val="true"/>
                                      </p:to>
                                    </p:set>
                                  </p:childTnLst>
                                </p:cTn>
                              </p:par>
                              <p:par>
                                <p:cTn id="205" presetID="7" presetClass="emph" presetSubtype="2" fill="hold" nodeType="withEffect">
                                  <p:stCondLst>
                                    <p:cond delay="0"/>
                                  </p:stCondLst>
                                  <p:childTnLst>
                                    <p:animClr clrSpc="rgb" dir="cw">
                                      <p:cBhvr>
                                        <p:cTn id="206" dur="500" fill="hold"/>
                                        <p:tgtEl>
                                          <p:spTgt spid="37"/>
                                        </p:tgtEl>
                                        <p:attrNameLst>
                                          <p:attrName>stroke.color</p:attrName>
                                        </p:attrNameLst>
                                      </p:cBhvr>
                                      <p:to>
                                        <a:srgbClr val="000000"/>
                                      </p:to>
                                    </p:animClr>
                                    <p:set>
                                      <p:cBhvr>
                                        <p:cTn id="207" dur="500" fill="hold"/>
                                        <p:tgtEl>
                                          <p:spTgt spid="37"/>
                                        </p:tgtEl>
                                        <p:attrNameLst>
                                          <p:attrName>stroke.on</p:attrName>
                                        </p:attrNameLst>
                                      </p:cBhvr>
                                      <p:to>
                                        <p:strVal val="true"/>
                                      </p:to>
                                    </p:set>
                                  </p:childTnLst>
                                </p:cTn>
                              </p:par>
                              <p:par>
                                <p:cTn id="208" presetID="7" presetClass="emph" presetSubtype="2" fill="hold" nodeType="withEffect">
                                  <p:stCondLst>
                                    <p:cond delay="0"/>
                                  </p:stCondLst>
                                  <p:childTnLst>
                                    <p:animClr clrSpc="rgb" dir="cw">
                                      <p:cBhvr>
                                        <p:cTn id="209" dur="500" fill="hold"/>
                                        <p:tgtEl>
                                          <p:spTgt spid="38"/>
                                        </p:tgtEl>
                                        <p:attrNameLst>
                                          <p:attrName>stroke.color</p:attrName>
                                        </p:attrNameLst>
                                      </p:cBhvr>
                                      <p:to>
                                        <a:srgbClr val="000000"/>
                                      </p:to>
                                    </p:animClr>
                                    <p:set>
                                      <p:cBhvr>
                                        <p:cTn id="210" dur="500" fill="hold"/>
                                        <p:tgtEl>
                                          <p:spTgt spid="38"/>
                                        </p:tgtEl>
                                        <p:attrNameLst>
                                          <p:attrName>stroke.on</p:attrName>
                                        </p:attrNameLst>
                                      </p:cBhvr>
                                      <p:to>
                                        <p:strVal val="true"/>
                                      </p:to>
                                    </p:set>
                                  </p:childTnLst>
                                </p:cTn>
                              </p:par>
                              <p:par>
                                <p:cTn id="211" presetID="7" presetClass="emph" presetSubtype="2" fill="hold" nodeType="withEffect">
                                  <p:stCondLst>
                                    <p:cond delay="0"/>
                                  </p:stCondLst>
                                  <p:childTnLst>
                                    <p:animClr clrSpc="rgb" dir="cw">
                                      <p:cBhvr>
                                        <p:cTn id="212" dur="500" fill="hold"/>
                                        <p:tgtEl>
                                          <p:spTgt spid="39"/>
                                        </p:tgtEl>
                                        <p:attrNameLst>
                                          <p:attrName>stroke.color</p:attrName>
                                        </p:attrNameLst>
                                      </p:cBhvr>
                                      <p:to>
                                        <a:srgbClr val="000000"/>
                                      </p:to>
                                    </p:animClr>
                                    <p:set>
                                      <p:cBhvr>
                                        <p:cTn id="213" dur="500" fill="hold"/>
                                        <p:tgtEl>
                                          <p:spTgt spid="39"/>
                                        </p:tgtEl>
                                        <p:attrNameLst>
                                          <p:attrName>stroke.on</p:attrName>
                                        </p:attrNameLst>
                                      </p:cBhvr>
                                      <p:to>
                                        <p:strVal val="true"/>
                                      </p:to>
                                    </p:set>
                                  </p:childTnLst>
                                </p:cTn>
                              </p:par>
                              <p:par>
                                <p:cTn id="214" presetID="7" presetClass="emph" presetSubtype="2" fill="hold" nodeType="withEffect">
                                  <p:stCondLst>
                                    <p:cond delay="0"/>
                                  </p:stCondLst>
                                  <p:childTnLst>
                                    <p:animClr clrSpc="rgb" dir="cw">
                                      <p:cBhvr>
                                        <p:cTn id="215" dur="500" fill="hold"/>
                                        <p:tgtEl>
                                          <p:spTgt spid="40"/>
                                        </p:tgtEl>
                                        <p:attrNameLst>
                                          <p:attrName>stroke.color</p:attrName>
                                        </p:attrNameLst>
                                      </p:cBhvr>
                                      <p:to>
                                        <a:srgbClr val="000000"/>
                                      </p:to>
                                    </p:animClr>
                                    <p:set>
                                      <p:cBhvr>
                                        <p:cTn id="216" dur="500" fill="hold"/>
                                        <p:tgtEl>
                                          <p:spTgt spid="40"/>
                                        </p:tgtEl>
                                        <p:attrNameLst>
                                          <p:attrName>stroke.on</p:attrName>
                                        </p:attrNameLst>
                                      </p:cBhvr>
                                      <p:to>
                                        <p:strVal val="true"/>
                                      </p:to>
                                    </p:set>
                                  </p:childTnLst>
                                </p:cTn>
                              </p:par>
                              <p:par>
                                <p:cTn id="217" presetID="7" presetClass="emph" presetSubtype="2" fill="hold" nodeType="withEffect">
                                  <p:stCondLst>
                                    <p:cond delay="0"/>
                                  </p:stCondLst>
                                  <p:childTnLst>
                                    <p:animClr clrSpc="rgb" dir="cw">
                                      <p:cBhvr>
                                        <p:cTn id="218" dur="500" fill="hold"/>
                                        <p:tgtEl>
                                          <p:spTgt spid="42"/>
                                        </p:tgtEl>
                                        <p:attrNameLst>
                                          <p:attrName>stroke.color</p:attrName>
                                        </p:attrNameLst>
                                      </p:cBhvr>
                                      <p:to>
                                        <a:srgbClr val="000000"/>
                                      </p:to>
                                    </p:animClr>
                                    <p:set>
                                      <p:cBhvr>
                                        <p:cTn id="219" dur="500" fill="hold"/>
                                        <p:tgtEl>
                                          <p:spTgt spid="42"/>
                                        </p:tgtEl>
                                        <p:attrNameLst>
                                          <p:attrName>stroke.on</p:attrName>
                                        </p:attrNameLst>
                                      </p:cBhvr>
                                      <p:to>
                                        <p:strVal val="true"/>
                                      </p:to>
                                    </p:set>
                                  </p:childTnLst>
                                </p:cTn>
                              </p:par>
                              <p:par>
                                <p:cTn id="220" presetID="7" presetClass="emph" presetSubtype="2" fill="hold" nodeType="withEffect">
                                  <p:stCondLst>
                                    <p:cond delay="0"/>
                                  </p:stCondLst>
                                  <p:childTnLst>
                                    <p:animClr clrSpc="rgb" dir="cw">
                                      <p:cBhvr>
                                        <p:cTn id="221" dur="500" fill="hold"/>
                                        <p:tgtEl>
                                          <p:spTgt spid="43"/>
                                        </p:tgtEl>
                                        <p:attrNameLst>
                                          <p:attrName>stroke.color</p:attrName>
                                        </p:attrNameLst>
                                      </p:cBhvr>
                                      <p:to>
                                        <a:srgbClr val="000000"/>
                                      </p:to>
                                    </p:animClr>
                                    <p:set>
                                      <p:cBhvr>
                                        <p:cTn id="222" dur="500" fill="hold"/>
                                        <p:tgtEl>
                                          <p:spTgt spid="43"/>
                                        </p:tgtEl>
                                        <p:attrNameLst>
                                          <p:attrName>stroke.on</p:attrName>
                                        </p:attrNameLst>
                                      </p:cBhvr>
                                      <p:to>
                                        <p:strVal val="true"/>
                                      </p:to>
                                    </p:set>
                                  </p:childTnLst>
                                </p:cTn>
                              </p:par>
                              <p:par>
                                <p:cTn id="223" presetID="7" presetClass="emph" presetSubtype="2" fill="hold" nodeType="withEffect">
                                  <p:stCondLst>
                                    <p:cond delay="0"/>
                                  </p:stCondLst>
                                  <p:childTnLst>
                                    <p:animClr clrSpc="rgb" dir="cw">
                                      <p:cBhvr>
                                        <p:cTn id="224" dur="500" fill="hold"/>
                                        <p:tgtEl>
                                          <p:spTgt spid="44"/>
                                        </p:tgtEl>
                                        <p:attrNameLst>
                                          <p:attrName>stroke.color</p:attrName>
                                        </p:attrNameLst>
                                      </p:cBhvr>
                                      <p:to>
                                        <a:srgbClr val="000000"/>
                                      </p:to>
                                    </p:animClr>
                                    <p:set>
                                      <p:cBhvr>
                                        <p:cTn id="225" dur="500" fill="hold"/>
                                        <p:tgtEl>
                                          <p:spTgt spid="44"/>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500" fill="hold"/>
                                        <p:tgtEl>
                                          <p:spTgt spid="45"/>
                                        </p:tgtEl>
                                        <p:attrNameLst>
                                          <p:attrName>stroke.color</p:attrName>
                                        </p:attrNameLst>
                                      </p:cBhvr>
                                      <p:to>
                                        <a:srgbClr val="000000"/>
                                      </p:to>
                                    </p:animClr>
                                    <p:set>
                                      <p:cBhvr>
                                        <p:cTn id="228" dur="500" fill="hold"/>
                                        <p:tgtEl>
                                          <p:spTgt spid="45"/>
                                        </p:tgtEl>
                                        <p:attrNameLst>
                                          <p:attrName>stroke.on</p:attrName>
                                        </p:attrNameLst>
                                      </p:cBhvr>
                                      <p:to>
                                        <p:strVal val="true"/>
                                      </p:to>
                                    </p:set>
                                  </p:childTnLst>
                                </p:cTn>
                              </p:par>
                              <p:par>
                                <p:cTn id="229" presetID="7" presetClass="emph" presetSubtype="2" fill="hold" nodeType="withEffect">
                                  <p:stCondLst>
                                    <p:cond delay="0"/>
                                  </p:stCondLst>
                                  <p:childTnLst>
                                    <p:animClr clrSpc="rgb" dir="cw">
                                      <p:cBhvr>
                                        <p:cTn id="230" dur="500" fill="hold"/>
                                        <p:tgtEl>
                                          <p:spTgt spid="47"/>
                                        </p:tgtEl>
                                        <p:attrNameLst>
                                          <p:attrName>stroke.color</p:attrName>
                                        </p:attrNameLst>
                                      </p:cBhvr>
                                      <p:to>
                                        <a:srgbClr val="000000"/>
                                      </p:to>
                                    </p:animClr>
                                    <p:set>
                                      <p:cBhvr>
                                        <p:cTn id="231" dur="500" fill="hold"/>
                                        <p:tgtEl>
                                          <p:spTgt spid="47"/>
                                        </p:tgtEl>
                                        <p:attrNameLst>
                                          <p:attrName>stroke.on</p:attrName>
                                        </p:attrNameLst>
                                      </p:cBhvr>
                                      <p:to>
                                        <p:strVal val="true"/>
                                      </p:to>
                                    </p:set>
                                  </p:childTnLst>
                                </p:cTn>
                              </p:par>
                              <p:par>
                                <p:cTn id="232" presetID="7" presetClass="emph" presetSubtype="2" fill="hold" nodeType="withEffect">
                                  <p:stCondLst>
                                    <p:cond delay="0"/>
                                  </p:stCondLst>
                                  <p:childTnLst>
                                    <p:animClr clrSpc="rgb" dir="cw">
                                      <p:cBhvr>
                                        <p:cTn id="233" dur="500" fill="hold"/>
                                        <p:tgtEl>
                                          <p:spTgt spid="48"/>
                                        </p:tgtEl>
                                        <p:attrNameLst>
                                          <p:attrName>stroke.color</p:attrName>
                                        </p:attrNameLst>
                                      </p:cBhvr>
                                      <p:to>
                                        <a:srgbClr val="000000"/>
                                      </p:to>
                                    </p:animClr>
                                    <p:set>
                                      <p:cBhvr>
                                        <p:cTn id="234" dur="500" fill="hold"/>
                                        <p:tgtEl>
                                          <p:spTgt spid="48"/>
                                        </p:tgtEl>
                                        <p:attrNameLst>
                                          <p:attrName>stroke.on</p:attrName>
                                        </p:attrNameLst>
                                      </p:cBhvr>
                                      <p:to>
                                        <p:strVal val="true"/>
                                      </p:to>
                                    </p:set>
                                  </p:childTnLst>
                                </p:cTn>
                              </p:par>
                              <p:par>
                                <p:cTn id="235" presetID="7" presetClass="emph" presetSubtype="2" fill="hold" nodeType="withEffect">
                                  <p:stCondLst>
                                    <p:cond delay="0"/>
                                  </p:stCondLst>
                                  <p:childTnLst>
                                    <p:animClr clrSpc="rgb" dir="cw">
                                      <p:cBhvr>
                                        <p:cTn id="236" dur="500" fill="hold"/>
                                        <p:tgtEl>
                                          <p:spTgt spid="49"/>
                                        </p:tgtEl>
                                        <p:attrNameLst>
                                          <p:attrName>stroke.color</p:attrName>
                                        </p:attrNameLst>
                                      </p:cBhvr>
                                      <p:to>
                                        <a:srgbClr val="000000"/>
                                      </p:to>
                                    </p:animClr>
                                    <p:set>
                                      <p:cBhvr>
                                        <p:cTn id="237" dur="500" fill="hold"/>
                                        <p:tgtEl>
                                          <p:spTgt spid="49"/>
                                        </p:tgtEl>
                                        <p:attrNameLst>
                                          <p:attrName>stroke.on</p:attrName>
                                        </p:attrNameLst>
                                      </p:cBhvr>
                                      <p:to>
                                        <p:strVal val="true"/>
                                      </p:to>
                                    </p:set>
                                  </p:childTnLst>
                                </p:cTn>
                              </p:par>
                              <p:par>
                                <p:cTn id="238" presetID="7" presetClass="emph" presetSubtype="2" fill="hold" nodeType="withEffect">
                                  <p:stCondLst>
                                    <p:cond delay="0"/>
                                  </p:stCondLst>
                                  <p:childTnLst>
                                    <p:animClr clrSpc="rgb" dir="cw">
                                      <p:cBhvr>
                                        <p:cTn id="239" dur="500" fill="hold"/>
                                        <p:tgtEl>
                                          <p:spTgt spid="50"/>
                                        </p:tgtEl>
                                        <p:attrNameLst>
                                          <p:attrName>stroke.color</p:attrName>
                                        </p:attrNameLst>
                                      </p:cBhvr>
                                      <p:to>
                                        <a:srgbClr val="000000"/>
                                      </p:to>
                                    </p:animClr>
                                    <p:set>
                                      <p:cBhvr>
                                        <p:cTn id="240" dur="500" fill="hold"/>
                                        <p:tgtEl>
                                          <p:spTgt spid="50"/>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500" fill="hold"/>
                                        <p:tgtEl>
                                          <p:spTgt spid="57"/>
                                        </p:tgtEl>
                                        <p:attrNameLst>
                                          <p:attrName>stroke.color</p:attrName>
                                        </p:attrNameLst>
                                      </p:cBhvr>
                                      <p:to>
                                        <a:srgbClr val="000000"/>
                                      </p:to>
                                    </p:animClr>
                                    <p:set>
                                      <p:cBhvr>
                                        <p:cTn id="243" dur="500" fill="hold"/>
                                        <p:tgtEl>
                                          <p:spTgt spid="57"/>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500" fill="hold"/>
                                        <p:tgtEl>
                                          <p:spTgt spid="58"/>
                                        </p:tgtEl>
                                        <p:attrNameLst>
                                          <p:attrName>stroke.color</p:attrName>
                                        </p:attrNameLst>
                                      </p:cBhvr>
                                      <p:to>
                                        <a:srgbClr val="000000"/>
                                      </p:to>
                                    </p:animClr>
                                    <p:set>
                                      <p:cBhvr>
                                        <p:cTn id="246" dur="500" fill="hold"/>
                                        <p:tgtEl>
                                          <p:spTgt spid="58"/>
                                        </p:tgtEl>
                                        <p:attrNameLst>
                                          <p:attrName>stroke.on</p:attrName>
                                        </p:attrNameLst>
                                      </p:cBhvr>
                                      <p:to>
                                        <p:strVal val="true"/>
                                      </p:to>
                                    </p:set>
                                  </p:childTnLst>
                                </p:cTn>
                              </p:par>
                              <p:par>
                                <p:cTn id="247" presetID="7" presetClass="emph" presetSubtype="2" fill="hold" nodeType="withEffect">
                                  <p:stCondLst>
                                    <p:cond delay="0"/>
                                  </p:stCondLst>
                                  <p:childTnLst>
                                    <p:animClr clrSpc="rgb" dir="cw">
                                      <p:cBhvr>
                                        <p:cTn id="248" dur="500" fill="hold"/>
                                        <p:tgtEl>
                                          <p:spTgt spid="59"/>
                                        </p:tgtEl>
                                        <p:attrNameLst>
                                          <p:attrName>stroke.color</p:attrName>
                                        </p:attrNameLst>
                                      </p:cBhvr>
                                      <p:to>
                                        <a:srgbClr val="000000"/>
                                      </p:to>
                                    </p:animClr>
                                    <p:set>
                                      <p:cBhvr>
                                        <p:cTn id="249" dur="500" fill="hold"/>
                                        <p:tgtEl>
                                          <p:spTgt spid="59"/>
                                        </p:tgtEl>
                                        <p:attrNameLst>
                                          <p:attrName>stroke.on</p:attrName>
                                        </p:attrNameLst>
                                      </p:cBhvr>
                                      <p:to>
                                        <p:strVal val="true"/>
                                      </p:to>
                                    </p:set>
                                  </p:childTnLst>
                                </p:cTn>
                              </p:par>
                              <p:par>
                                <p:cTn id="250" presetID="7" presetClass="emph" presetSubtype="2" fill="hold" nodeType="withEffect">
                                  <p:stCondLst>
                                    <p:cond delay="0"/>
                                  </p:stCondLst>
                                  <p:childTnLst>
                                    <p:animClr clrSpc="rgb" dir="cw">
                                      <p:cBhvr>
                                        <p:cTn id="251" dur="500" fill="hold"/>
                                        <p:tgtEl>
                                          <p:spTgt spid="60"/>
                                        </p:tgtEl>
                                        <p:attrNameLst>
                                          <p:attrName>stroke.color</p:attrName>
                                        </p:attrNameLst>
                                      </p:cBhvr>
                                      <p:to>
                                        <a:srgbClr val="000000"/>
                                      </p:to>
                                    </p:animClr>
                                    <p:set>
                                      <p:cBhvr>
                                        <p:cTn id="252" dur="500" fill="hold"/>
                                        <p:tgtEl>
                                          <p:spTgt spid="60"/>
                                        </p:tgtEl>
                                        <p:attrNameLst>
                                          <p:attrName>stroke.on</p:attrName>
                                        </p:attrNameLst>
                                      </p:cBhvr>
                                      <p:to>
                                        <p:strVal val="true"/>
                                      </p:to>
                                    </p:set>
                                  </p:childTnLst>
                                </p:cTn>
                              </p:par>
                              <p:par>
                                <p:cTn id="253" presetID="7" presetClass="emph" presetSubtype="2" fill="hold" nodeType="withEffect">
                                  <p:stCondLst>
                                    <p:cond delay="0"/>
                                  </p:stCondLst>
                                  <p:childTnLst>
                                    <p:animClr clrSpc="rgb" dir="cw">
                                      <p:cBhvr>
                                        <p:cTn id="254" dur="500" fill="hold"/>
                                        <p:tgtEl>
                                          <p:spTgt spid="52"/>
                                        </p:tgtEl>
                                        <p:attrNameLst>
                                          <p:attrName>stroke.color</p:attrName>
                                        </p:attrNameLst>
                                      </p:cBhvr>
                                      <p:to>
                                        <a:srgbClr val="000000"/>
                                      </p:to>
                                    </p:animClr>
                                    <p:set>
                                      <p:cBhvr>
                                        <p:cTn id="255" dur="500" fill="hold"/>
                                        <p:tgtEl>
                                          <p:spTgt spid="52"/>
                                        </p:tgtEl>
                                        <p:attrNameLst>
                                          <p:attrName>stroke.on</p:attrName>
                                        </p:attrNameLst>
                                      </p:cBhvr>
                                      <p:to>
                                        <p:strVal val="true"/>
                                      </p:to>
                                    </p:set>
                                  </p:childTnLst>
                                </p:cTn>
                              </p:par>
                              <p:par>
                                <p:cTn id="256" presetID="7" presetClass="emph" presetSubtype="2" fill="hold" nodeType="withEffect">
                                  <p:stCondLst>
                                    <p:cond delay="0"/>
                                  </p:stCondLst>
                                  <p:childTnLst>
                                    <p:animClr clrSpc="rgb" dir="cw">
                                      <p:cBhvr>
                                        <p:cTn id="257" dur="500" fill="hold"/>
                                        <p:tgtEl>
                                          <p:spTgt spid="53"/>
                                        </p:tgtEl>
                                        <p:attrNameLst>
                                          <p:attrName>stroke.color</p:attrName>
                                        </p:attrNameLst>
                                      </p:cBhvr>
                                      <p:to>
                                        <a:srgbClr val="000000"/>
                                      </p:to>
                                    </p:animClr>
                                    <p:set>
                                      <p:cBhvr>
                                        <p:cTn id="258" dur="500" fill="hold"/>
                                        <p:tgtEl>
                                          <p:spTgt spid="53"/>
                                        </p:tgtEl>
                                        <p:attrNameLst>
                                          <p:attrName>stroke.on</p:attrName>
                                        </p:attrNameLst>
                                      </p:cBhvr>
                                      <p:to>
                                        <p:strVal val="true"/>
                                      </p:to>
                                    </p:set>
                                  </p:childTnLst>
                                </p:cTn>
                              </p:par>
                              <p:par>
                                <p:cTn id="259" presetID="7" presetClass="emph" presetSubtype="2" fill="hold" nodeType="withEffect">
                                  <p:stCondLst>
                                    <p:cond delay="0"/>
                                  </p:stCondLst>
                                  <p:childTnLst>
                                    <p:animClr clrSpc="rgb" dir="cw">
                                      <p:cBhvr>
                                        <p:cTn id="260" dur="500" fill="hold"/>
                                        <p:tgtEl>
                                          <p:spTgt spid="54"/>
                                        </p:tgtEl>
                                        <p:attrNameLst>
                                          <p:attrName>stroke.color</p:attrName>
                                        </p:attrNameLst>
                                      </p:cBhvr>
                                      <p:to>
                                        <a:srgbClr val="000000"/>
                                      </p:to>
                                    </p:animClr>
                                    <p:set>
                                      <p:cBhvr>
                                        <p:cTn id="261" dur="500" fill="hold"/>
                                        <p:tgtEl>
                                          <p:spTgt spid="54"/>
                                        </p:tgtEl>
                                        <p:attrNameLst>
                                          <p:attrName>stroke.on</p:attrName>
                                        </p:attrNameLst>
                                      </p:cBhvr>
                                      <p:to>
                                        <p:strVal val="true"/>
                                      </p:to>
                                    </p:set>
                                  </p:childTnLst>
                                </p:cTn>
                              </p:par>
                              <p:par>
                                <p:cTn id="262" presetID="7" presetClass="emph" presetSubtype="2" fill="hold" nodeType="withEffect">
                                  <p:stCondLst>
                                    <p:cond delay="0"/>
                                  </p:stCondLst>
                                  <p:childTnLst>
                                    <p:animClr clrSpc="rgb" dir="cw">
                                      <p:cBhvr>
                                        <p:cTn id="263" dur="500" fill="hold"/>
                                        <p:tgtEl>
                                          <p:spTgt spid="55"/>
                                        </p:tgtEl>
                                        <p:attrNameLst>
                                          <p:attrName>stroke.color</p:attrName>
                                        </p:attrNameLst>
                                      </p:cBhvr>
                                      <p:to>
                                        <a:srgbClr val="000000"/>
                                      </p:to>
                                    </p:animClr>
                                    <p:set>
                                      <p:cBhvr>
                                        <p:cTn id="264" dur="500" fill="hold"/>
                                        <p:tgtEl>
                                          <p:spTgt spid="55"/>
                                        </p:tgtEl>
                                        <p:attrNameLst>
                                          <p:attrName>stroke.on</p:attrName>
                                        </p:attrNameLst>
                                      </p:cBhvr>
                                      <p:to>
                                        <p:strVal val="true"/>
                                      </p:to>
                                    </p:set>
                                  </p:childTnLst>
                                </p:cTn>
                              </p:par>
                            </p:childTnLst>
                          </p:cTn>
                        </p:par>
                        <p:par>
                          <p:cTn id="265" fill="hold">
                            <p:stCondLst>
                              <p:cond delay="500"/>
                            </p:stCondLst>
                            <p:childTnLst>
                              <p:par>
                                <p:cTn id="266" presetID="7" presetClass="emph" presetSubtype="2" fill="hold" nodeType="afterEffect">
                                  <p:stCondLst>
                                    <p:cond delay="0"/>
                                  </p:stCondLst>
                                  <p:childTnLst>
                                    <p:animClr clrSpc="rgb" dir="cw">
                                      <p:cBhvr>
                                        <p:cTn id="267" dur="500" fill="hold"/>
                                        <p:tgtEl>
                                          <p:spTgt spid="62"/>
                                        </p:tgtEl>
                                        <p:attrNameLst>
                                          <p:attrName>stroke.color</p:attrName>
                                        </p:attrNameLst>
                                      </p:cBhvr>
                                      <p:to>
                                        <a:srgbClr val="FF0000"/>
                                      </p:to>
                                    </p:animClr>
                                    <p:set>
                                      <p:cBhvr>
                                        <p:cTn id="268" dur="500" fill="hold"/>
                                        <p:tgtEl>
                                          <p:spTgt spid="62"/>
                                        </p:tgtEl>
                                        <p:attrNameLst>
                                          <p:attrName>stroke.on</p:attrName>
                                        </p:attrNameLst>
                                      </p:cBhvr>
                                      <p:to>
                                        <p:strVal val="true"/>
                                      </p:to>
                                    </p:set>
                                  </p:childTnLst>
                                </p:cTn>
                              </p:par>
                              <p:par>
                                <p:cTn id="269" presetID="7" presetClass="emph" presetSubtype="2" fill="hold" nodeType="withEffect">
                                  <p:stCondLst>
                                    <p:cond delay="0"/>
                                  </p:stCondLst>
                                  <p:childTnLst>
                                    <p:animClr clrSpc="rgb" dir="cw">
                                      <p:cBhvr>
                                        <p:cTn id="270" dur="500" fill="hold"/>
                                        <p:tgtEl>
                                          <p:spTgt spid="63"/>
                                        </p:tgtEl>
                                        <p:attrNameLst>
                                          <p:attrName>stroke.color</p:attrName>
                                        </p:attrNameLst>
                                      </p:cBhvr>
                                      <p:to>
                                        <a:srgbClr val="FF0000"/>
                                      </p:to>
                                    </p:animClr>
                                    <p:set>
                                      <p:cBhvr>
                                        <p:cTn id="271" dur="500" fill="hold"/>
                                        <p:tgtEl>
                                          <p:spTgt spid="63"/>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65"/>
                                        </p:tgtEl>
                                        <p:attrNameLst>
                                          <p:attrName>stroke.color</p:attrName>
                                        </p:attrNameLst>
                                      </p:cBhvr>
                                      <p:to>
                                        <a:srgbClr val="FF0000"/>
                                      </p:to>
                                    </p:animClr>
                                    <p:set>
                                      <p:cBhvr>
                                        <p:cTn id="274" dur="500" fill="hold"/>
                                        <p:tgtEl>
                                          <p:spTgt spid="65"/>
                                        </p:tgtEl>
                                        <p:attrNameLst>
                                          <p:attrName>stroke.on</p:attrName>
                                        </p:attrNameLst>
                                      </p:cBhvr>
                                      <p:to>
                                        <p:strVal val="true"/>
                                      </p:to>
                                    </p:set>
                                  </p:childTnLst>
                                </p:cTn>
                              </p:par>
                              <p:par>
                                <p:cTn id="275" presetID="7" presetClass="emph" presetSubtype="2" fill="hold" nodeType="withEffect">
                                  <p:stCondLst>
                                    <p:cond delay="0"/>
                                  </p:stCondLst>
                                  <p:childTnLst>
                                    <p:animClr clrSpc="rgb" dir="cw">
                                      <p:cBhvr>
                                        <p:cTn id="276" dur="500" fill="hold"/>
                                        <p:tgtEl>
                                          <p:spTgt spid="66"/>
                                        </p:tgtEl>
                                        <p:attrNameLst>
                                          <p:attrName>stroke.color</p:attrName>
                                        </p:attrNameLst>
                                      </p:cBhvr>
                                      <p:to>
                                        <a:srgbClr val="FF0000"/>
                                      </p:to>
                                    </p:animClr>
                                    <p:set>
                                      <p:cBhvr>
                                        <p:cTn id="277" dur="500" fill="hold"/>
                                        <p:tgtEl>
                                          <p:spTgt spid="66"/>
                                        </p:tgtEl>
                                        <p:attrNameLst>
                                          <p:attrName>stroke.on</p:attrName>
                                        </p:attrNameLst>
                                      </p:cBhvr>
                                      <p:to>
                                        <p:strVal val="true"/>
                                      </p:to>
                                    </p:set>
                                  </p:childTnLst>
                                </p:cTn>
                              </p:par>
                              <p:par>
                                <p:cTn id="278" presetID="7" presetClass="emph" presetSubtype="2" fill="hold" nodeType="withEffect">
                                  <p:stCondLst>
                                    <p:cond delay="0"/>
                                  </p:stCondLst>
                                  <p:childTnLst>
                                    <p:animClr clrSpc="rgb" dir="cw">
                                      <p:cBhvr>
                                        <p:cTn id="279" dur="500" fill="hold"/>
                                        <p:tgtEl>
                                          <p:spTgt spid="67"/>
                                        </p:tgtEl>
                                        <p:attrNameLst>
                                          <p:attrName>stroke.color</p:attrName>
                                        </p:attrNameLst>
                                      </p:cBhvr>
                                      <p:to>
                                        <a:srgbClr val="FF0000"/>
                                      </p:to>
                                    </p:animClr>
                                    <p:set>
                                      <p:cBhvr>
                                        <p:cTn id="280" dur="500" fill="hold"/>
                                        <p:tgtEl>
                                          <p:spTgt spid="67"/>
                                        </p:tgtEl>
                                        <p:attrNameLst>
                                          <p:attrName>stroke.on</p:attrName>
                                        </p:attrNameLst>
                                      </p:cBhvr>
                                      <p:to>
                                        <p:strVal val="true"/>
                                      </p:to>
                                    </p:set>
                                  </p:childTnLst>
                                </p:cTn>
                              </p:par>
                              <p:par>
                                <p:cTn id="281" presetID="7" presetClass="emph" presetSubtype="2" fill="hold" nodeType="withEffect">
                                  <p:stCondLst>
                                    <p:cond delay="0"/>
                                  </p:stCondLst>
                                  <p:childTnLst>
                                    <p:animClr clrSpc="rgb" dir="cw">
                                      <p:cBhvr>
                                        <p:cTn id="282" dur="500" fill="hold"/>
                                        <p:tgtEl>
                                          <p:spTgt spid="68"/>
                                        </p:tgtEl>
                                        <p:attrNameLst>
                                          <p:attrName>stroke.color</p:attrName>
                                        </p:attrNameLst>
                                      </p:cBhvr>
                                      <p:to>
                                        <a:srgbClr val="FF0000"/>
                                      </p:to>
                                    </p:animClr>
                                    <p:set>
                                      <p:cBhvr>
                                        <p:cTn id="283" dur="500" fill="hold"/>
                                        <p:tgtEl>
                                          <p:spTgt spid="68"/>
                                        </p:tgtEl>
                                        <p:attrNameLst>
                                          <p:attrName>stroke.on</p:attrName>
                                        </p:attrNameLst>
                                      </p:cBhvr>
                                      <p:to>
                                        <p:strVal val="true"/>
                                      </p:to>
                                    </p:set>
                                  </p:childTnLst>
                                </p:cTn>
                              </p:par>
                              <p:par>
                                <p:cTn id="284" presetID="7" presetClass="emph" presetSubtype="2" fill="hold" nodeType="withEffect">
                                  <p:stCondLst>
                                    <p:cond delay="0"/>
                                  </p:stCondLst>
                                  <p:childTnLst>
                                    <p:animClr clrSpc="rgb" dir="cw">
                                      <p:cBhvr>
                                        <p:cTn id="285" dur="500" fill="hold"/>
                                        <p:tgtEl>
                                          <p:spTgt spid="69"/>
                                        </p:tgtEl>
                                        <p:attrNameLst>
                                          <p:attrName>stroke.color</p:attrName>
                                        </p:attrNameLst>
                                      </p:cBhvr>
                                      <p:to>
                                        <a:srgbClr val="FF0000"/>
                                      </p:to>
                                    </p:animClr>
                                    <p:set>
                                      <p:cBhvr>
                                        <p:cTn id="286" dur="500" fill="hold"/>
                                        <p:tgtEl>
                                          <p:spTgt spid="69"/>
                                        </p:tgtEl>
                                        <p:attrNameLst>
                                          <p:attrName>stroke.on</p:attrName>
                                        </p:attrNameLst>
                                      </p:cBhvr>
                                      <p:to>
                                        <p:strVal val="true"/>
                                      </p:to>
                                    </p:set>
                                  </p:childTnLst>
                                </p:cTn>
                              </p:par>
                              <p:par>
                                <p:cTn id="287" presetID="7" presetClass="emph" presetSubtype="2" fill="hold" nodeType="withEffect">
                                  <p:stCondLst>
                                    <p:cond delay="0"/>
                                  </p:stCondLst>
                                  <p:childTnLst>
                                    <p:animClr clrSpc="rgb" dir="cw">
                                      <p:cBhvr>
                                        <p:cTn id="288" dur="500" fill="hold"/>
                                        <p:tgtEl>
                                          <p:spTgt spid="64"/>
                                        </p:tgtEl>
                                        <p:attrNameLst>
                                          <p:attrName>stroke.color</p:attrName>
                                        </p:attrNameLst>
                                      </p:cBhvr>
                                      <p:to>
                                        <a:srgbClr val="FF0000"/>
                                      </p:to>
                                    </p:animClr>
                                    <p:set>
                                      <p:cBhvr>
                                        <p:cTn id="289" dur="500" fill="hold"/>
                                        <p:tgtEl>
                                          <p:spTgt spid="64"/>
                                        </p:tgtEl>
                                        <p:attrNameLst>
                                          <p:attrName>stroke.on</p:attrName>
                                        </p:attrNameLst>
                                      </p:cBhvr>
                                      <p:to>
                                        <p:strVal val="true"/>
                                      </p:to>
                                    </p:set>
                                  </p:childTnLst>
                                </p:cTn>
                              </p:par>
                              <p:par>
                                <p:cTn id="290" presetID="7" presetClass="emph" presetSubtype="2" fill="hold" nodeType="withEffect">
                                  <p:stCondLst>
                                    <p:cond delay="0"/>
                                  </p:stCondLst>
                                  <p:childTnLst>
                                    <p:animClr clrSpc="rgb" dir="cw">
                                      <p:cBhvr>
                                        <p:cTn id="291" dur="500" fill="hold"/>
                                        <p:tgtEl>
                                          <p:spTgt spid="70"/>
                                        </p:tgtEl>
                                        <p:attrNameLst>
                                          <p:attrName>stroke.color</p:attrName>
                                        </p:attrNameLst>
                                      </p:cBhvr>
                                      <p:to>
                                        <a:srgbClr val="FF0000"/>
                                      </p:to>
                                    </p:animClr>
                                    <p:set>
                                      <p:cBhvr>
                                        <p:cTn id="292" dur="500" fill="hold"/>
                                        <p:tgtEl>
                                          <p:spTgt spid="70"/>
                                        </p:tgtEl>
                                        <p:attrNameLst>
                                          <p:attrName>stroke.on</p:attrName>
                                        </p:attrNameLst>
                                      </p:cBhvr>
                                      <p:to>
                                        <p:strVal val="true"/>
                                      </p:to>
                                    </p:set>
                                  </p:childTnLst>
                                </p:cTn>
                              </p:par>
                              <p:par>
                                <p:cTn id="293" presetID="7" presetClass="emph" presetSubtype="2" fill="hold" nodeType="withEffect">
                                  <p:stCondLst>
                                    <p:cond delay="0"/>
                                  </p:stCondLst>
                                  <p:childTnLst>
                                    <p:animClr clrSpc="rgb" dir="cw">
                                      <p:cBhvr>
                                        <p:cTn id="294" dur="500" fill="hold"/>
                                        <p:tgtEl>
                                          <p:spTgt spid="71"/>
                                        </p:tgtEl>
                                        <p:attrNameLst>
                                          <p:attrName>stroke.color</p:attrName>
                                        </p:attrNameLst>
                                      </p:cBhvr>
                                      <p:to>
                                        <a:srgbClr val="FF0000"/>
                                      </p:to>
                                    </p:animClr>
                                    <p:set>
                                      <p:cBhvr>
                                        <p:cTn id="295" dur="500" fill="hold"/>
                                        <p:tgtEl>
                                          <p:spTgt spid="71"/>
                                        </p:tgtEl>
                                        <p:attrNameLst>
                                          <p:attrName>stroke.on</p:attrName>
                                        </p:attrNameLst>
                                      </p:cBhvr>
                                      <p:to>
                                        <p:strVal val="true"/>
                                      </p:to>
                                    </p:set>
                                  </p:childTnLst>
                                </p:cTn>
                              </p:par>
                            </p:childTnLst>
                          </p:cTn>
                        </p:par>
                      </p:childTnLst>
                    </p:cTn>
                  </p:par>
                  <p:par>
                    <p:cTn id="296" fill="hold">
                      <p:stCondLst>
                        <p:cond delay="indefinite"/>
                      </p:stCondLst>
                      <p:childTnLst>
                        <p:par>
                          <p:cTn id="297" fill="hold">
                            <p:stCondLst>
                              <p:cond delay="0"/>
                            </p:stCondLst>
                            <p:childTnLst>
                              <p:par>
                                <p:cTn id="298" presetID="7" presetClass="emph" presetSubtype="2" fill="hold" nodeType="clickEffect">
                                  <p:stCondLst>
                                    <p:cond delay="0"/>
                                  </p:stCondLst>
                                  <p:childTnLst>
                                    <p:animClr clrSpc="rgb" dir="cw">
                                      <p:cBhvr>
                                        <p:cTn id="299" dur="500" fill="hold"/>
                                        <p:tgtEl>
                                          <p:spTgt spid="62"/>
                                        </p:tgtEl>
                                        <p:attrNameLst>
                                          <p:attrName>stroke.color</p:attrName>
                                        </p:attrNameLst>
                                      </p:cBhvr>
                                      <p:to>
                                        <a:srgbClr val="000000"/>
                                      </p:to>
                                    </p:animClr>
                                    <p:set>
                                      <p:cBhvr>
                                        <p:cTn id="300" dur="500" fill="hold"/>
                                        <p:tgtEl>
                                          <p:spTgt spid="62"/>
                                        </p:tgtEl>
                                        <p:attrNameLst>
                                          <p:attrName>stroke.on</p:attrName>
                                        </p:attrNameLst>
                                      </p:cBhvr>
                                      <p:to>
                                        <p:strVal val="true"/>
                                      </p:to>
                                    </p:set>
                                  </p:childTnLst>
                                </p:cTn>
                              </p:par>
                              <p:par>
                                <p:cTn id="301" presetID="7" presetClass="emph" presetSubtype="2" fill="hold" nodeType="withEffect">
                                  <p:stCondLst>
                                    <p:cond delay="0"/>
                                  </p:stCondLst>
                                  <p:childTnLst>
                                    <p:animClr clrSpc="rgb" dir="cw">
                                      <p:cBhvr>
                                        <p:cTn id="302" dur="500" fill="hold"/>
                                        <p:tgtEl>
                                          <p:spTgt spid="63"/>
                                        </p:tgtEl>
                                        <p:attrNameLst>
                                          <p:attrName>stroke.color</p:attrName>
                                        </p:attrNameLst>
                                      </p:cBhvr>
                                      <p:to>
                                        <a:srgbClr val="000000"/>
                                      </p:to>
                                    </p:animClr>
                                    <p:set>
                                      <p:cBhvr>
                                        <p:cTn id="303" dur="500" fill="hold"/>
                                        <p:tgtEl>
                                          <p:spTgt spid="63"/>
                                        </p:tgtEl>
                                        <p:attrNameLst>
                                          <p:attrName>stroke.on</p:attrName>
                                        </p:attrNameLst>
                                      </p:cBhvr>
                                      <p:to>
                                        <p:strVal val="true"/>
                                      </p:to>
                                    </p:set>
                                  </p:childTnLst>
                                </p:cTn>
                              </p:par>
                              <p:par>
                                <p:cTn id="304" presetID="7" presetClass="emph" presetSubtype="2" fill="hold" nodeType="withEffect">
                                  <p:stCondLst>
                                    <p:cond delay="0"/>
                                  </p:stCondLst>
                                  <p:childTnLst>
                                    <p:animClr clrSpc="rgb" dir="cw">
                                      <p:cBhvr>
                                        <p:cTn id="305" dur="500" fill="hold"/>
                                        <p:tgtEl>
                                          <p:spTgt spid="65"/>
                                        </p:tgtEl>
                                        <p:attrNameLst>
                                          <p:attrName>stroke.color</p:attrName>
                                        </p:attrNameLst>
                                      </p:cBhvr>
                                      <p:to>
                                        <a:srgbClr val="000000"/>
                                      </p:to>
                                    </p:animClr>
                                    <p:set>
                                      <p:cBhvr>
                                        <p:cTn id="306" dur="500" fill="hold"/>
                                        <p:tgtEl>
                                          <p:spTgt spid="65"/>
                                        </p:tgtEl>
                                        <p:attrNameLst>
                                          <p:attrName>stroke.on</p:attrName>
                                        </p:attrNameLst>
                                      </p:cBhvr>
                                      <p:to>
                                        <p:strVal val="true"/>
                                      </p:to>
                                    </p:set>
                                  </p:childTnLst>
                                </p:cTn>
                              </p:par>
                              <p:par>
                                <p:cTn id="307" presetID="7" presetClass="emph" presetSubtype="2" fill="hold" nodeType="withEffect">
                                  <p:stCondLst>
                                    <p:cond delay="0"/>
                                  </p:stCondLst>
                                  <p:childTnLst>
                                    <p:animClr clrSpc="rgb" dir="cw">
                                      <p:cBhvr>
                                        <p:cTn id="308" dur="500" fill="hold"/>
                                        <p:tgtEl>
                                          <p:spTgt spid="66"/>
                                        </p:tgtEl>
                                        <p:attrNameLst>
                                          <p:attrName>stroke.color</p:attrName>
                                        </p:attrNameLst>
                                      </p:cBhvr>
                                      <p:to>
                                        <a:srgbClr val="000000"/>
                                      </p:to>
                                    </p:animClr>
                                    <p:set>
                                      <p:cBhvr>
                                        <p:cTn id="309" dur="500" fill="hold"/>
                                        <p:tgtEl>
                                          <p:spTgt spid="66"/>
                                        </p:tgtEl>
                                        <p:attrNameLst>
                                          <p:attrName>stroke.on</p:attrName>
                                        </p:attrNameLst>
                                      </p:cBhvr>
                                      <p:to>
                                        <p:strVal val="true"/>
                                      </p:to>
                                    </p:set>
                                  </p:childTnLst>
                                </p:cTn>
                              </p:par>
                              <p:par>
                                <p:cTn id="310" presetID="7" presetClass="emph" presetSubtype="2" fill="hold" nodeType="withEffect">
                                  <p:stCondLst>
                                    <p:cond delay="0"/>
                                  </p:stCondLst>
                                  <p:childTnLst>
                                    <p:animClr clrSpc="rgb" dir="cw">
                                      <p:cBhvr>
                                        <p:cTn id="311" dur="500" fill="hold"/>
                                        <p:tgtEl>
                                          <p:spTgt spid="67"/>
                                        </p:tgtEl>
                                        <p:attrNameLst>
                                          <p:attrName>stroke.color</p:attrName>
                                        </p:attrNameLst>
                                      </p:cBhvr>
                                      <p:to>
                                        <a:srgbClr val="000000"/>
                                      </p:to>
                                    </p:animClr>
                                    <p:set>
                                      <p:cBhvr>
                                        <p:cTn id="312" dur="500" fill="hold"/>
                                        <p:tgtEl>
                                          <p:spTgt spid="67"/>
                                        </p:tgtEl>
                                        <p:attrNameLst>
                                          <p:attrName>stroke.on</p:attrName>
                                        </p:attrNameLst>
                                      </p:cBhvr>
                                      <p:to>
                                        <p:strVal val="true"/>
                                      </p:to>
                                    </p:set>
                                  </p:childTnLst>
                                </p:cTn>
                              </p:par>
                              <p:par>
                                <p:cTn id="313" presetID="7" presetClass="emph" presetSubtype="2" fill="hold" nodeType="withEffect">
                                  <p:stCondLst>
                                    <p:cond delay="0"/>
                                  </p:stCondLst>
                                  <p:childTnLst>
                                    <p:animClr clrSpc="rgb" dir="cw">
                                      <p:cBhvr>
                                        <p:cTn id="314" dur="500" fill="hold"/>
                                        <p:tgtEl>
                                          <p:spTgt spid="68"/>
                                        </p:tgtEl>
                                        <p:attrNameLst>
                                          <p:attrName>stroke.color</p:attrName>
                                        </p:attrNameLst>
                                      </p:cBhvr>
                                      <p:to>
                                        <a:srgbClr val="000000"/>
                                      </p:to>
                                    </p:animClr>
                                    <p:set>
                                      <p:cBhvr>
                                        <p:cTn id="315" dur="500" fill="hold"/>
                                        <p:tgtEl>
                                          <p:spTgt spid="68"/>
                                        </p:tgtEl>
                                        <p:attrNameLst>
                                          <p:attrName>stroke.on</p:attrName>
                                        </p:attrNameLst>
                                      </p:cBhvr>
                                      <p:to>
                                        <p:strVal val="true"/>
                                      </p:to>
                                    </p:set>
                                  </p:childTnLst>
                                </p:cTn>
                              </p:par>
                              <p:par>
                                <p:cTn id="316" presetID="7" presetClass="emph" presetSubtype="2" fill="hold" nodeType="withEffect">
                                  <p:stCondLst>
                                    <p:cond delay="0"/>
                                  </p:stCondLst>
                                  <p:childTnLst>
                                    <p:animClr clrSpc="rgb" dir="cw">
                                      <p:cBhvr>
                                        <p:cTn id="317" dur="500" fill="hold"/>
                                        <p:tgtEl>
                                          <p:spTgt spid="69"/>
                                        </p:tgtEl>
                                        <p:attrNameLst>
                                          <p:attrName>stroke.color</p:attrName>
                                        </p:attrNameLst>
                                      </p:cBhvr>
                                      <p:to>
                                        <a:srgbClr val="000000"/>
                                      </p:to>
                                    </p:animClr>
                                    <p:set>
                                      <p:cBhvr>
                                        <p:cTn id="318" dur="500" fill="hold"/>
                                        <p:tgtEl>
                                          <p:spTgt spid="69"/>
                                        </p:tgtEl>
                                        <p:attrNameLst>
                                          <p:attrName>stroke.on</p:attrName>
                                        </p:attrNameLst>
                                      </p:cBhvr>
                                      <p:to>
                                        <p:strVal val="true"/>
                                      </p:to>
                                    </p:set>
                                  </p:childTnLst>
                                </p:cTn>
                              </p:par>
                              <p:par>
                                <p:cTn id="319" presetID="7" presetClass="emph" presetSubtype="2" fill="hold" nodeType="withEffect">
                                  <p:stCondLst>
                                    <p:cond delay="0"/>
                                  </p:stCondLst>
                                  <p:childTnLst>
                                    <p:animClr clrSpc="rgb" dir="cw">
                                      <p:cBhvr>
                                        <p:cTn id="320" dur="500" fill="hold"/>
                                        <p:tgtEl>
                                          <p:spTgt spid="64"/>
                                        </p:tgtEl>
                                        <p:attrNameLst>
                                          <p:attrName>stroke.color</p:attrName>
                                        </p:attrNameLst>
                                      </p:cBhvr>
                                      <p:to>
                                        <a:srgbClr val="000000"/>
                                      </p:to>
                                    </p:animClr>
                                    <p:set>
                                      <p:cBhvr>
                                        <p:cTn id="321" dur="500" fill="hold"/>
                                        <p:tgtEl>
                                          <p:spTgt spid="64"/>
                                        </p:tgtEl>
                                        <p:attrNameLst>
                                          <p:attrName>stroke.on</p:attrName>
                                        </p:attrNameLst>
                                      </p:cBhvr>
                                      <p:to>
                                        <p:strVal val="true"/>
                                      </p:to>
                                    </p:set>
                                  </p:childTnLst>
                                </p:cTn>
                              </p:par>
                              <p:par>
                                <p:cTn id="322" presetID="7" presetClass="emph" presetSubtype="2" fill="hold" nodeType="withEffect">
                                  <p:stCondLst>
                                    <p:cond delay="0"/>
                                  </p:stCondLst>
                                  <p:childTnLst>
                                    <p:animClr clrSpc="rgb" dir="cw">
                                      <p:cBhvr>
                                        <p:cTn id="323" dur="500" fill="hold"/>
                                        <p:tgtEl>
                                          <p:spTgt spid="70"/>
                                        </p:tgtEl>
                                        <p:attrNameLst>
                                          <p:attrName>stroke.color</p:attrName>
                                        </p:attrNameLst>
                                      </p:cBhvr>
                                      <p:to>
                                        <a:srgbClr val="000000"/>
                                      </p:to>
                                    </p:animClr>
                                    <p:set>
                                      <p:cBhvr>
                                        <p:cTn id="324" dur="500" fill="hold"/>
                                        <p:tgtEl>
                                          <p:spTgt spid="70"/>
                                        </p:tgtEl>
                                        <p:attrNameLst>
                                          <p:attrName>stroke.on</p:attrName>
                                        </p:attrNameLst>
                                      </p:cBhvr>
                                      <p:to>
                                        <p:strVal val="true"/>
                                      </p:to>
                                    </p:set>
                                  </p:childTnLst>
                                </p:cTn>
                              </p:par>
                              <p:par>
                                <p:cTn id="325" presetID="7" presetClass="emph" presetSubtype="2" fill="hold" nodeType="withEffect">
                                  <p:stCondLst>
                                    <p:cond delay="0"/>
                                  </p:stCondLst>
                                  <p:childTnLst>
                                    <p:animClr clrSpc="rgb" dir="cw">
                                      <p:cBhvr>
                                        <p:cTn id="326" dur="500" fill="hold"/>
                                        <p:tgtEl>
                                          <p:spTgt spid="71"/>
                                        </p:tgtEl>
                                        <p:attrNameLst>
                                          <p:attrName>stroke.color</p:attrName>
                                        </p:attrNameLst>
                                      </p:cBhvr>
                                      <p:to>
                                        <a:srgbClr val="000000"/>
                                      </p:to>
                                    </p:animClr>
                                    <p:set>
                                      <p:cBhvr>
                                        <p:cTn id="327" dur="500" fill="hold"/>
                                        <p:tgtEl>
                                          <p:spTgt spid="71"/>
                                        </p:tgtEl>
                                        <p:attrNameLst>
                                          <p:attrName>stroke.on</p:attrName>
                                        </p:attrNameLst>
                                      </p:cBhvr>
                                      <p:to>
                                        <p:strVal val="true"/>
                                      </p:to>
                                    </p:set>
                                  </p:childTnLst>
                                </p:cTn>
                              </p:par>
                            </p:childTnLst>
                          </p:cTn>
                        </p:par>
                        <p:par>
                          <p:cTn id="328" fill="hold">
                            <p:stCondLst>
                              <p:cond delay="500"/>
                            </p:stCondLst>
                            <p:childTnLst>
                              <p:par>
                                <p:cTn id="329" presetID="10" presetClass="entr" presetSubtype="0" fill="hold" grpId="0" nodeType="afterEffect">
                                  <p:stCondLst>
                                    <p:cond delay="0"/>
                                  </p:stCondLst>
                                  <p:childTnLst>
                                    <p:set>
                                      <p:cBhvr>
                                        <p:cTn id="330" dur="1" fill="hold">
                                          <p:stCondLst>
                                            <p:cond delay="0"/>
                                          </p:stCondLst>
                                        </p:cTn>
                                        <p:tgtEl>
                                          <p:spTgt spid="140"/>
                                        </p:tgtEl>
                                        <p:attrNameLst>
                                          <p:attrName>style.visibility</p:attrName>
                                        </p:attrNameLst>
                                      </p:cBhvr>
                                      <p:to>
                                        <p:strVal val="visible"/>
                                      </p:to>
                                    </p:set>
                                    <p:animEffect transition="in" filter="fade">
                                      <p:cBhvr>
                                        <p:cTn id="331" dur="500"/>
                                        <p:tgtEl>
                                          <p:spTgt spid="140"/>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43"/>
                                        </p:tgtEl>
                                        <p:attrNameLst>
                                          <p:attrName>style.visibility</p:attrName>
                                        </p:attrNameLst>
                                      </p:cBhvr>
                                      <p:to>
                                        <p:strVal val="visible"/>
                                      </p:to>
                                    </p:set>
                                    <p:animEffect transition="in" filter="fade">
                                      <p:cBhvr>
                                        <p:cTn id="334" dur="500"/>
                                        <p:tgtEl>
                                          <p:spTgt spid="143"/>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41"/>
                                        </p:tgtEl>
                                        <p:attrNameLst>
                                          <p:attrName>style.visibility</p:attrName>
                                        </p:attrNameLst>
                                      </p:cBhvr>
                                      <p:to>
                                        <p:strVal val="visible"/>
                                      </p:to>
                                    </p:set>
                                    <p:animEffect transition="in" filter="fade">
                                      <p:cBhvr>
                                        <p:cTn id="337" dur="500"/>
                                        <p:tgtEl>
                                          <p:spTgt spid="141"/>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42"/>
                                        </p:tgtEl>
                                        <p:attrNameLst>
                                          <p:attrName>style.visibility</p:attrName>
                                        </p:attrNameLst>
                                      </p:cBhvr>
                                      <p:to>
                                        <p:strVal val="visible"/>
                                      </p:to>
                                    </p:set>
                                    <p:animEffect transition="in" filter="fade">
                                      <p:cBhvr>
                                        <p:cTn id="340" dur="500"/>
                                        <p:tgtEl>
                                          <p:spTgt spid="142"/>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39"/>
                                        </p:tgtEl>
                                        <p:attrNameLst>
                                          <p:attrName>style.visibility</p:attrName>
                                        </p:attrNameLst>
                                      </p:cBhvr>
                                      <p:to>
                                        <p:strVal val="visible"/>
                                      </p:to>
                                    </p:set>
                                    <p:animEffect transition="in" filter="fade">
                                      <p:cBhvr>
                                        <p:cTn id="343" dur="500"/>
                                        <p:tgtEl>
                                          <p:spTgt spid="139"/>
                                        </p:tgtEl>
                                      </p:cBhvr>
                                    </p:animEffect>
                                  </p:childTnLst>
                                </p:cTn>
                              </p:par>
                            </p:childTnLst>
                          </p:cTn>
                        </p:par>
                      </p:childTnLst>
                    </p:cTn>
                  </p:par>
                  <p:par>
                    <p:cTn id="344" fill="hold">
                      <p:stCondLst>
                        <p:cond delay="indefinite"/>
                      </p:stCondLst>
                      <p:childTnLst>
                        <p:par>
                          <p:cTn id="345" fill="hold">
                            <p:stCondLst>
                              <p:cond delay="0"/>
                            </p:stCondLst>
                            <p:childTnLst>
                              <p:par>
                                <p:cTn id="346" presetID="42" presetClass="path" presetSubtype="0" accel="50000" decel="50000" fill="hold" grpId="1" nodeType="clickEffect">
                                  <p:stCondLst>
                                    <p:cond delay="0"/>
                                  </p:stCondLst>
                                  <p:childTnLst>
                                    <p:animMotion origin="layout" path="M 0 0 L 0 0.25 E" pathEditMode="relative" ptsTypes="">
                                      <p:cBhvr>
                                        <p:cTn id="347" dur="250" fill="hold"/>
                                        <p:tgtEl>
                                          <p:spTgt spid="139"/>
                                        </p:tgtEl>
                                        <p:attrNameLst>
                                          <p:attrName>ppt_x</p:attrName>
                                          <p:attrName>ppt_y</p:attrName>
                                        </p:attrNameLst>
                                      </p:cBhvr>
                                    </p:animMotion>
                                  </p:childTnLst>
                                </p:cTn>
                              </p:par>
                            </p:childTnLst>
                          </p:cTn>
                        </p:par>
                        <p:par>
                          <p:cTn id="348" fill="hold">
                            <p:stCondLst>
                              <p:cond delay="250"/>
                            </p:stCondLst>
                            <p:childTnLst>
                              <p:par>
                                <p:cTn id="349" presetID="35" presetClass="path" presetSubtype="0" accel="50000" decel="50000" fill="hold" grpId="2" nodeType="afterEffect">
                                  <p:stCondLst>
                                    <p:cond delay="0"/>
                                  </p:stCondLst>
                                  <p:childTnLst>
                                    <p:animMotion origin="layout" path="M -1.66667E-6 0.25 L -0.10521 0.25556 " pathEditMode="relative" rAng="0" ptsTypes="AA">
                                      <p:cBhvr>
                                        <p:cTn id="350" dur="250" fill="hold"/>
                                        <p:tgtEl>
                                          <p:spTgt spid="139"/>
                                        </p:tgtEl>
                                        <p:attrNameLst>
                                          <p:attrName>ppt_x</p:attrName>
                                          <p:attrName>ppt_y</p:attrName>
                                        </p:attrNameLst>
                                      </p:cBhvr>
                                      <p:rCtr x="-5260" y="278"/>
                                    </p:animMotion>
                                  </p:childTnLst>
                                </p:cTn>
                              </p:par>
                            </p:childTnLst>
                          </p:cTn>
                        </p:par>
                        <p:par>
                          <p:cTn id="351" fill="hold">
                            <p:stCondLst>
                              <p:cond delay="500"/>
                            </p:stCondLst>
                            <p:childTnLst>
                              <p:par>
                                <p:cTn id="352" presetID="42" presetClass="path" presetSubtype="0" accel="50000" decel="50000" fill="hold" grpId="3" nodeType="afterEffect">
                                  <p:stCondLst>
                                    <p:cond delay="0"/>
                                  </p:stCondLst>
                                  <p:childTnLst>
                                    <p:animMotion origin="layout" path="M -0.10521 0.25556 L -0.10521 0.62223 " pathEditMode="relative" rAng="0" ptsTypes="AA">
                                      <p:cBhvr>
                                        <p:cTn id="353" dur="250" fill="hold"/>
                                        <p:tgtEl>
                                          <p:spTgt spid="139"/>
                                        </p:tgtEl>
                                        <p:attrNameLst>
                                          <p:attrName>ppt_x</p:attrName>
                                          <p:attrName>ppt_y</p:attrName>
                                        </p:attrNameLst>
                                      </p:cBhvr>
                                      <p:rCtr x="0" y="18333"/>
                                    </p:animMotion>
                                  </p:childTnLst>
                                </p:cTn>
                              </p:par>
                            </p:childTnLst>
                          </p:cTn>
                        </p:par>
                        <p:par>
                          <p:cTn id="354" fill="hold">
                            <p:stCondLst>
                              <p:cond delay="750"/>
                            </p:stCondLst>
                            <p:childTnLst>
                              <p:par>
                                <p:cTn id="355" presetID="63" presetClass="path" presetSubtype="0" accel="50000" decel="50000" fill="hold" grpId="1" nodeType="afterEffect">
                                  <p:stCondLst>
                                    <p:cond delay="0"/>
                                  </p:stCondLst>
                                  <p:childTnLst>
                                    <p:animMotion origin="layout" path="M 3.61111E-6 -7.40741E-7 L 0.271 -0.00393 " pathEditMode="relative" rAng="0" ptsTypes="AA">
                                      <p:cBhvr>
                                        <p:cTn id="356" dur="250" fill="hold"/>
                                        <p:tgtEl>
                                          <p:spTgt spid="143"/>
                                        </p:tgtEl>
                                        <p:attrNameLst>
                                          <p:attrName>ppt_x</p:attrName>
                                          <p:attrName>ppt_y</p:attrName>
                                        </p:attrNameLst>
                                      </p:cBhvr>
                                      <p:rCtr x="13542" y="-208"/>
                                    </p:animMotion>
                                  </p:childTnLst>
                                </p:cTn>
                              </p:par>
                            </p:childTnLst>
                          </p:cTn>
                        </p:par>
                        <p:par>
                          <p:cTn id="357" fill="hold">
                            <p:stCondLst>
                              <p:cond delay="1000"/>
                            </p:stCondLst>
                            <p:childTnLst>
                              <p:par>
                                <p:cTn id="358" presetID="42" presetClass="path" presetSubtype="0" accel="50000" decel="50000" fill="hold" grpId="2" nodeType="afterEffect">
                                  <p:stCondLst>
                                    <p:cond delay="0"/>
                                  </p:stCondLst>
                                  <p:childTnLst>
                                    <p:animMotion origin="layout" path="M 0.271 -0.00393 L 0.271 0.30718 " pathEditMode="relative" rAng="0" ptsTypes="AA">
                                      <p:cBhvr>
                                        <p:cTn id="359" dur="250" fill="hold"/>
                                        <p:tgtEl>
                                          <p:spTgt spid="143"/>
                                        </p:tgtEl>
                                        <p:attrNameLst>
                                          <p:attrName>ppt_x</p:attrName>
                                          <p:attrName>ppt_y</p:attrName>
                                        </p:attrNameLst>
                                      </p:cBhvr>
                                      <p:rCtr x="0" y="15556"/>
                                    </p:animMotion>
                                  </p:childTnLst>
                                </p:cTn>
                              </p:par>
                            </p:childTnLst>
                          </p:cTn>
                        </p:par>
                        <p:par>
                          <p:cTn id="360" fill="hold">
                            <p:stCondLst>
                              <p:cond delay="1250"/>
                            </p:stCondLst>
                            <p:childTnLst>
                              <p:par>
                                <p:cTn id="361" presetID="63" presetClass="path" presetSubtype="0" accel="50000" decel="50000" fill="hold" grpId="3" nodeType="afterEffect">
                                  <p:stCondLst>
                                    <p:cond delay="0"/>
                                  </p:stCondLst>
                                  <p:childTnLst>
                                    <p:animMotion origin="layout" path="M 0.271 0.30718 L 0.30434 0.30718 " pathEditMode="relative" rAng="0" ptsTypes="AA">
                                      <p:cBhvr>
                                        <p:cTn id="362" dur="250" fill="hold"/>
                                        <p:tgtEl>
                                          <p:spTgt spid="143"/>
                                        </p:tgtEl>
                                        <p:attrNameLst>
                                          <p:attrName>ppt_x</p:attrName>
                                          <p:attrName>ppt_y</p:attrName>
                                        </p:attrNameLst>
                                      </p:cBhvr>
                                      <p:rCtr x="1667" y="0"/>
                                    </p:animMotion>
                                  </p:childTnLst>
                                </p:cTn>
                              </p:par>
                            </p:childTnLst>
                          </p:cTn>
                        </p:par>
                        <p:par>
                          <p:cTn id="363" fill="hold">
                            <p:stCondLst>
                              <p:cond delay="1500"/>
                            </p:stCondLst>
                            <p:childTnLst>
                              <p:par>
                                <p:cTn id="364" presetID="63" presetClass="path" presetSubtype="0" accel="50000" decel="50000" fill="hold" grpId="1" nodeType="afterEffect">
                                  <p:stCondLst>
                                    <p:cond delay="0"/>
                                  </p:stCondLst>
                                  <p:childTnLst>
                                    <p:animMotion origin="layout" path="M 3.61111E-6 -3.7037E-6 L 0.271 -0.00648 " pathEditMode="relative" rAng="0" ptsTypes="AA">
                                      <p:cBhvr>
                                        <p:cTn id="365" dur="250" fill="hold"/>
                                        <p:tgtEl>
                                          <p:spTgt spid="140"/>
                                        </p:tgtEl>
                                        <p:attrNameLst>
                                          <p:attrName>ppt_x</p:attrName>
                                          <p:attrName>ppt_y</p:attrName>
                                        </p:attrNameLst>
                                      </p:cBhvr>
                                      <p:rCtr x="13542" y="-324"/>
                                    </p:animMotion>
                                  </p:childTnLst>
                                </p:cTn>
                              </p:par>
                            </p:childTnLst>
                          </p:cTn>
                        </p:par>
                        <p:par>
                          <p:cTn id="366" fill="hold">
                            <p:stCondLst>
                              <p:cond delay="1750"/>
                            </p:stCondLst>
                            <p:childTnLst>
                              <p:par>
                                <p:cTn id="367" presetID="42" presetClass="path" presetSubtype="0" accel="50000" decel="50000" fill="hold" grpId="2" nodeType="afterEffect">
                                  <p:stCondLst>
                                    <p:cond delay="0"/>
                                  </p:stCondLst>
                                  <p:childTnLst>
                                    <p:animMotion origin="layout" path="M 0.271 -0.00648 L 0.271 0.23797 " pathEditMode="relative" rAng="0" ptsTypes="AA">
                                      <p:cBhvr>
                                        <p:cTn id="368" dur="250" fill="hold"/>
                                        <p:tgtEl>
                                          <p:spTgt spid="140"/>
                                        </p:tgtEl>
                                        <p:attrNameLst>
                                          <p:attrName>ppt_x</p:attrName>
                                          <p:attrName>ppt_y</p:attrName>
                                        </p:attrNameLst>
                                      </p:cBhvr>
                                      <p:rCtr x="0" y="12222"/>
                                    </p:animMotion>
                                  </p:childTnLst>
                                </p:cTn>
                              </p:par>
                            </p:childTnLst>
                          </p:cTn>
                        </p:par>
                        <p:par>
                          <p:cTn id="369" fill="hold">
                            <p:stCondLst>
                              <p:cond delay="2000"/>
                            </p:stCondLst>
                            <p:childTnLst>
                              <p:par>
                                <p:cTn id="370" presetID="63" presetClass="path" presetSubtype="0" accel="50000" decel="50000" fill="hold" grpId="3" nodeType="afterEffect">
                                  <p:stCondLst>
                                    <p:cond delay="0"/>
                                  </p:stCondLst>
                                  <p:childTnLst>
                                    <p:animMotion origin="layout" path="M 0.271 0.23797 L 0.33767 0.23797 " pathEditMode="relative" rAng="0" ptsTypes="AA">
                                      <p:cBhvr>
                                        <p:cTn id="371" dur="250" fill="hold"/>
                                        <p:tgtEl>
                                          <p:spTgt spid="140"/>
                                        </p:tgtEl>
                                        <p:attrNameLst>
                                          <p:attrName>ppt_x</p:attrName>
                                          <p:attrName>ppt_y</p:attrName>
                                        </p:attrNameLst>
                                      </p:cBhvr>
                                      <p:rCtr x="3333" y="0"/>
                                    </p:animMotion>
                                  </p:childTnLst>
                                </p:cTn>
                              </p:par>
                            </p:childTnLst>
                          </p:cTn>
                        </p:par>
                        <p:par>
                          <p:cTn id="372" fill="hold">
                            <p:stCondLst>
                              <p:cond delay="2250"/>
                            </p:stCondLst>
                            <p:childTnLst>
                              <p:par>
                                <p:cTn id="373" presetID="63" presetClass="path" presetSubtype="0" accel="50000" decel="50000" fill="hold" grpId="1" nodeType="afterEffect">
                                  <p:stCondLst>
                                    <p:cond delay="0"/>
                                  </p:stCondLst>
                                  <p:childTnLst>
                                    <p:animMotion origin="layout" path="M 3.61111E-6 -4.07407E-6 L 0.271 -0.00393 " pathEditMode="relative" rAng="0" ptsTypes="AA">
                                      <p:cBhvr>
                                        <p:cTn id="374" dur="250" fill="hold"/>
                                        <p:tgtEl>
                                          <p:spTgt spid="141"/>
                                        </p:tgtEl>
                                        <p:attrNameLst>
                                          <p:attrName>ppt_x</p:attrName>
                                          <p:attrName>ppt_y</p:attrName>
                                        </p:attrNameLst>
                                      </p:cBhvr>
                                      <p:rCtr x="13542" y="-208"/>
                                    </p:animMotion>
                                  </p:childTnLst>
                                </p:cTn>
                              </p:par>
                            </p:childTnLst>
                          </p:cTn>
                        </p:par>
                        <p:par>
                          <p:cTn id="375" fill="hold">
                            <p:stCondLst>
                              <p:cond delay="2500"/>
                            </p:stCondLst>
                            <p:childTnLst>
                              <p:par>
                                <p:cTn id="376" presetID="42" presetClass="path" presetSubtype="0" accel="50000" decel="50000" fill="hold" grpId="2" nodeType="afterEffect">
                                  <p:stCondLst>
                                    <p:cond delay="0"/>
                                  </p:stCondLst>
                                  <p:childTnLst>
                                    <p:animMotion origin="layout" path="M 0.271 -0.00393 L 0.271 0.17385 " pathEditMode="relative" rAng="0" ptsTypes="AA">
                                      <p:cBhvr>
                                        <p:cTn id="377" dur="250" fill="hold"/>
                                        <p:tgtEl>
                                          <p:spTgt spid="141"/>
                                        </p:tgtEl>
                                        <p:attrNameLst>
                                          <p:attrName>ppt_x</p:attrName>
                                          <p:attrName>ppt_y</p:attrName>
                                        </p:attrNameLst>
                                      </p:cBhvr>
                                      <p:rCtr x="0" y="8889"/>
                                    </p:animMotion>
                                  </p:childTnLst>
                                </p:cTn>
                              </p:par>
                            </p:childTnLst>
                          </p:cTn>
                        </p:par>
                        <p:par>
                          <p:cTn id="378" fill="hold">
                            <p:stCondLst>
                              <p:cond delay="2750"/>
                            </p:stCondLst>
                            <p:childTnLst>
                              <p:par>
                                <p:cTn id="379" presetID="63" presetClass="path" presetSubtype="0" accel="50000" decel="50000" fill="hold" grpId="3" nodeType="afterEffect">
                                  <p:stCondLst>
                                    <p:cond delay="0"/>
                                  </p:stCondLst>
                                  <p:childTnLst>
                                    <p:animMotion origin="layout" path="M 0.271 0.17385 L 0.371 0.17385 " pathEditMode="relative" rAng="0" ptsTypes="AA">
                                      <p:cBhvr>
                                        <p:cTn id="380" dur="250" fill="hold"/>
                                        <p:tgtEl>
                                          <p:spTgt spid="141"/>
                                        </p:tgtEl>
                                        <p:attrNameLst>
                                          <p:attrName>ppt_x</p:attrName>
                                          <p:attrName>ppt_y</p:attrName>
                                        </p:attrNameLst>
                                      </p:cBhvr>
                                      <p:rCtr x="5000" y="0"/>
                                    </p:animMotion>
                                  </p:childTnLst>
                                </p:cTn>
                              </p:par>
                            </p:childTnLst>
                          </p:cTn>
                        </p:par>
                        <p:par>
                          <p:cTn id="381" fill="hold">
                            <p:stCondLst>
                              <p:cond delay="3000"/>
                            </p:stCondLst>
                            <p:childTnLst>
                              <p:par>
                                <p:cTn id="382" presetID="63" presetClass="path" presetSubtype="0" accel="50000" decel="50000" fill="hold" grpId="1" nodeType="afterEffect">
                                  <p:stCondLst>
                                    <p:cond delay="0"/>
                                  </p:stCondLst>
                                  <p:childTnLst>
                                    <p:animMotion origin="layout" path="M 3.61111E-6 -1.85185E-6 L 0.271 0.00232 " pathEditMode="relative" rAng="0" ptsTypes="AA">
                                      <p:cBhvr>
                                        <p:cTn id="383" dur="250" fill="hold"/>
                                        <p:tgtEl>
                                          <p:spTgt spid="142"/>
                                        </p:tgtEl>
                                        <p:attrNameLst>
                                          <p:attrName>ppt_x</p:attrName>
                                          <p:attrName>ppt_y</p:attrName>
                                        </p:attrNameLst>
                                      </p:cBhvr>
                                      <p:rCtr x="13542" y="116"/>
                                    </p:animMotion>
                                  </p:childTnLst>
                                </p:cTn>
                              </p:par>
                            </p:childTnLst>
                          </p:cTn>
                        </p:par>
                        <p:par>
                          <p:cTn id="384" fill="hold">
                            <p:stCondLst>
                              <p:cond delay="3250"/>
                            </p:stCondLst>
                            <p:childTnLst>
                              <p:par>
                                <p:cTn id="385" presetID="42" presetClass="path" presetSubtype="0" accel="50000" decel="50000" fill="hold" grpId="2" nodeType="afterEffect">
                                  <p:stCondLst>
                                    <p:cond delay="0"/>
                                  </p:stCondLst>
                                  <p:childTnLst>
                                    <p:animMotion origin="layout" path="M 0.271 0.00232 L 0.271 0.10232 " pathEditMode="relative" rAng="0" ptsTypes="AA">
                                      <p:cBhvr>
                                        <p:cTn id="386" dur="250" fill="hold"/>
                                        <p:tgtEl>
                                          <p:spTgt spid="142"/>
                                        </p:tgtEl>
                                        <p:attrNameLst>
                                          <p:attrName>ppt_x</p:attrName>
                                          <p:attrName>ppt_y</p:attrName>
                                        </p:attrNameLst>
                                      </p:cBhvr>
                                      <p:rCtr x="0" y="5000"/>
                                    </p:animMotion>
                                  </p:childTnLst>
                                </p:cTn>
                              </p:par>
                            </p:childTnLst>
                          </p:cTn>
                        </p:par>
                        <p:par>
                          <p:cTn id="387" fill="hold">
                            <p:stCondLst>
                              <p:cond delay="3500"/>
                            </p:stCondLst>
                            <p:childTnLst>
                              <p:par>
                                <p:cTn id="388" presetID="63" presetClass="path" presetSubtype="0" accel="50000" decel="50000" fill="hold" grpId="3" nodeType="afterEffect">
                                  <p:stCondLst>
                                    <p:cond delay="0"/>
                                  </p:stCondLst>
                                  <p:childTnLst>
                                    <p:animMotion origin="layout" path="M 0.271 0.10232 L 0.40434 0.10232 " pathEditMode="relative" rAng="0" ptsTypes="AA">
                                      <p:cBhvr>
                                        <p:cTn id="389" dur="250" fill="hold"/>
                                        <p:tgtEl>
                                          <p:spTgt spid="142"/>
                                        </p:tgtEl>
                                        <p:attrNameLst>
                                          <p:attrName>ppt_x</p:attrName>
                                          <p:attrName>ppt_y</p:attrName>
                                        </p:attrNameLst>
                                      </p:cBhvr>
                                      <p:rCtr x="6667" y="0"/>
                                    </p:animMotion>
                                  </p:childTnLst>
                                </p:cTn>
                              </p:par>
                            </p:childTnLst>
                          </p:cTn>
                        </p:par>
                      </p:childTnLst>
                    </p:cTn>
                  </p:par>
                  <p:par>
                    <p:cTn id="390" fill="hold">
                      <p:stCondLst>
                        <p:cond delay="indefinite"/>
                      </p:stCondLst>
                      <p:childTnLst>
                        <p:par>
                          <p:cTn id="391" fill="hold">
                            <p:stCondLst>
                              <p:cond delay="0"/>
                            </p:stCondLst>
                            <p:childTnLst>
                              <p:par>
                                <p:cTn id="392" presetID="63" presetClass="path" presetSubtype="0" accel="50000" decel="50000" fill="hold" grpId="4" nodeType="clickEffect">
                                  <p:stCondLst>
                                    <p:cond delay="0"/>
                                  </p:stCondLst>
                                  <p:childTnLst>
                                    <p:animMotion origin="layout" path="M -0.10521 0.62217 L 0.06146 0.62194 " pathEditMode="relative" rAng="0" ptsTypes="AA">
                                      <p:cBhvr>
                                        <p:cTn id="393" dur="250" fill="hold"/>
                                        <p:tgtEl>
                                          <p:spTgt spid="139"/>
                                        </p:tgtEl>
                                        <p:attrNameLst>
                                          <p:attrName>ppt_x</p:attrName>
                                          <p:attrName>ppt_y</p:attrName>
                                        </p:attrNameLst>
                                      </p:cBhvr>
                                      <p:rCtr x="8333" y="-23"/>
                                    </p:animMotion>
                                  </p:childTnLst>
                                </p:cTn>
                              </p:par>
                            </p:childTnLst>
                          </p:cTn>
                        </p:par>
                        <p:par>
                          <p:cTn id="394" fill="hold">
                            <p:stCondLst>
                              <p:cond delay="250"/>
                            </p:stCondLst>
                            <p:childTnLst>
                              <p:par>
                                <p:cTn id="395" presetID="64" presetClass="path" presetSubtype="0" accel="50000" decel="50000" fill="hold" grpId="5" nodeType="afterEffect">
                                  <p:stCondLst>
                                    <p:cond delay="0"/>
                                  </p:stCondLst>
                                  <p:childTnLst>
                                    <p:animMotion origin="layout" path="M 0.06146 0.62223 L 0.06146 0.31112 " pathEditMode="relative" rAng="0" ptsTypes="AA">
                                      <p:cBhvr>
                                        <p:cTn id="396" dur="250" fill="hold"/>
                                        <p:tgtEl>
                                          <p:spTgt spid="139"/>
                                        </p:tgtEl>
                                        <p:attrNameLst>
                                          <p:attrName>ppt_x</p:attrName>
                                          <p:attrName>ppt_y</p:attrName>
                                        </p:attrNameLst>
                                      </p:cBhvr>
                                      <p:rCtr x="0" y="-15556"/>
                                    </p:animMotion>
                                  </p:childTnLst>
                                </p:cTn>
                              </p:par>
                            </p:childTnLst>
                          </p:cTn>
                        </p:par>
                        <p:par>
                          <p:cTn id="397" fill="hold">
                            <p:stCondLst>
                              <p:cond delay="500"/>
                            </p:stCondLst>
                            <p:childTnLst>
                              <p:par>
                                <p:cTn id="398" presetID="63" presetClass="path" presetSubtype="0" accel="50000" decel="50000" fill="hold" grpId="6" nodeType="afterEffect">
                                  <p:stCondLst>
                                    <p:cond delay="0"/>
                                  </p:stCondLst>
                                  <p:childTnLst>
                                    <p:animMotion origin="layout" path="M 0.06146 0.31112 L 0.46979 0.31112 " pathEditMode="relative" rAng="0" ptsTypes="AA">
                                      <p:cBhvr>
                                        <p:cTn id="399" dur="250" fill="hold"/>
                                        <p:tgtEl>
                                          <p:spTgt spid="139"/>
                                        </p:tgtEl>
                                        <p:attrNameLst>
                                          <p:attrName>ppt_x</p:attrName>
                                          <p:attrName>ppt_y</p:attrName>
                                        </p:attrNameLst>
                                      </p:cBhvr>
                                      <p:rCtr x="20417" y="0"/>
                                    </p:animMotion>
                                  </p:childTnLst>
                                </p:cTn>
                              </p:par>
                            </p:childTnLst>
                          </p:cTn>
                        </p:par>
                      </p:childTnLst>
                    </p:cTn>
                  </p:par>
                  <p:par>
                    <p:cTn id="400" fill="hold">
                      <p:stCondLst>
                        <p:cond delay="indefinite"/>
                      </p:stCondLst>
                      <p:childTnLst>
                        <p:par>
                          <p:cTn id="401" fill="hold">
                            <p:stCondLst>
                              <p:cond delay="0"/>
                            </p:stCondLst>
                            <p:childTnLst>
                              <p:par>
                                <p:cTn id="402" presetID="63" presetClass="path" presetSubtype="0" accel="50000" decel="50000" fill="hold" grpId="4" nodeType="clickEffect">
                                  <p:stCondLst>
                                    <p:cond delay="0"/>
                                  </p:stCondLst>
                                  <p:childTnLst>
                                    <p:animMotion origin="layout" path="M 0.30434 0.30741 L 0.43767 0.30718 " pathEditMode="relative" rAng="0" ptsTypes="AA">
                                      <p:cBhvr>
                                        <p:cTn id="403" dur="250" fill="hold"/>
                                        <p:tgtEl>
                                          <p:spTgt spid="143"/>
                                        </p:tgtEl>
                                        <p:attrNameLst>
                                          <p:attrName>ppt_x</p:attrName>
                                          <p:attrName>ppt_y</p:attrName>
                                        </p:attrNameLst>
                                      </p:cBhvr>
                                      <p:rCtr x="6667" y="-23"/>
                                    </p:animMotion>
                                  </p:childTnLst>
                                </p:cTn>
                              </p:par>
                            </p:childTnLst>
                          </p:cTn>
                        </p:par>
                        <p:par>
                          <p:cTn id="404" fill="hold">
                            <p:stCondLst>
                              <p:cond delay="250"/>
                            </p:stCondLst>
                            <p:childTnLst>
                              <p:par>
                                <p:cTn id="405" presetID="64" presetClass="path" presetSubtype="0" accel="50000" decel="50000" fill="hold" grpId="5" nodeType="afterEffect">
                                  <p:stCondLst>
                                    <p:cond delay="0"/>
                                  </p:stCondLst>
                                  <p:childTnLst>
                                    <p:animMotion origin="layout" path="M 0.43767 0.30718 L 0.43767 0.20718 " pathEditMode="relative" rAng="0" ptsTypes="AA">
                                      <p:cBhvr>
                                        <p:cTn id="406" dur="250" fill="hold"/>
                                        <p:tgtEl>
                                          <p:spTgt spid="143"/>
                                        </p:tgtEl>
                                        <p:attrNameLst>
                                          <p:attrName>ppt_x</p:attrName>
                                          <p:attrName>ppt_y</p:attrName>
                                        </p:attrNameLst>
                                      </p:cBhvr>
                                      <p:rCtr x="0" y="-5000"/>
                                    </p:animMotion>
                                  </p:childTnLst>
                                </p:cTn>
                              </p:par>
                            </p:childTnLst>
                          </p:cTn>
                        </p:par>
                        <p:par>
                          <p:cTn id="407" fill="hold">
                            <p:stCondLst>
                              <p:cond delay="500"/>
                            </p:stCondLst>
                            <p:childTnLst>
                              <p:par>
                                <p:cTn id="408" presetID="63" presetClass="path" presetSubtype="0" accel="50000" decel="50000" fill="hold" grpId="6" nodeType="afterEffect">
                                  <p:stCondLst>
                                    <p:cond delay="0"/>
                                  </p:stCondLst>
                                  <p:childTnLst>
                                    <p:animMotion origin="layout" path="M 0.43767 0.20718 L 0.846 0.20718 " pathEditMode="relative" rAng="0" ptsTypes="AA">
                                      <p:cBhvr>
                                        <p:cTn id="409" dur="250" fill="hold"/>
                                        <p:tgtEl>
                                          <p:spTgt spid="143"/>
                                        </p:tgtEl>
                                        <p:attrNameLst>
                                          <p:attrName>ppt_x</p:attrName>
                                          <p:attrName>ppt_y</p:attrName>
                                        </p:attrNameLst>
                                      </p:cBhvr>
                                      <p:rCtr x="20417" y="0"/>
                                    </p:animMotion>
                                  </p:childTnLst>
                                </p:cTn>
                              </p:par>
                            </p:childTnLst>
                          </p:cTn>
                        </p:par>
                      </p:childTnLst>
                    </p:cTn>
                  </p:par>
                  <p:par>
                    <p:cTn id="410" fill="hold">
                      <p:stCondLst>
                        <p:cond delay="indefinite"/>
                      </p:stCondLst>
                      <p:childTnLst>
                        <p:par>
                          <p:cTn id="411" fill="hold">
                            <p:stCondLst>
                              <p:cond delay="0"/>
                            </p:stCondLst>
                            <p:childTnLst>
                              <p:par>
                                <p:cTn id="412" presetID="63" presetClass="path" presetSubtype="0" accel="50000" decel="50000" fill="hold" grpId="4" nodeType="clickEffect">
                                  <p:stCondLst>
                                    <p:cond delay="0"/>
                                  </p:stCondLst>
                                  <p:childTnLst>
                                    <p:animMotion origin="layout" path="M 0.33767 0.2382 L 0.43767 0.23797 " pathEditMode="relative" rAng="0" ptsTypes="AA">
                                      <p:cBhvr>
                                        <p:cTn id="413" dur="250" fill="hold"/>
                                        <p:tgtEl>
                                          <p:spTgt spid="140"/>
                                        </p:tgtEl>
                                        <p:attrNameLst>
                                          <p:attrName>ppt_x</p:attrName>
                                          <p:attrName>ppt_y</p:attrName>
                                        </p:attrNameLst>
                                      </p:cBhvr>
                                      <p:rCtr x="5000" y="-23"/>
                                    </p:animMotion>
                                  </p:childTnLst>
                                </p:cTn>
                              </p:par>
                            </p:childTnLst>
                          </p:cTn>
                        </p:par>
                        <p:par>
                          <p:cTn id="414" fill="hold">
                            <p:stCondLst>
                              <p:cond delay="250"/>
                            </p:stCondLst>
                            <p:childTnLst>
                              <p:par>
                                <p:cTn id="415" presetID="64" presetClass="path" presetSubtype="0" accel="50000" decel="50000" fill="hold" grpId="5" nodeType="afterEffect">
                                  <p:stCondLst>
                                    <p:cond delay="0"/>
                                  </p:stCondLst>
                                  <p:childTnLst>
                                    <p:animMotion origin="layout" path="M 0.43767 0.23797 L 0.43767 -0.07314 " pathEditMode="relative" rAng="0" ptsTypes="AA">
                                      <p:cBhvr>
                                        <p:cTn id="416" dur="250" fill="hold"/>
                                        <p:tgtEl>
                                          <p:spTgt spid="140"/>
                                        </p:tgtEl>
                                        <p:attrNameLst>
                                          <p:attrName>ppt_x</p:attrName>
                                          <p:attrName>ppt_y</p:attrName>
                                        </p:attrNameLst>
                                      </p:cBhvr>
                                      <p:rCtr x="0" y="-15556"/>
                                    </p:animMotion>
                                  </p:childTnLst>
                                </p:cTn>
                              </p:par>
                            </p:childTnLst>
                          </p:cTn>
                        </p:par>
                        <p:par>
                          <p:cTn id="417" fill="hold">
                            <p:stCondLst>
                              <p:cond delay="500"/>
                            </p:stCondLst>
                            <p:childTnLst>
                              <p:par>
                                <p:cTn id="418" presetID="63" presetClass="path" presetSubtype="0" accel="50000" decel="50000" fill="hold" grpId="6" nodeType="afterEffect">
                                  <p:stCondLst>
                                    <p:cond delay="0"/>
                                  </p:stCondLst>
                                  <p:childTnLst>
                                    <p:animMotion origin="layout" path="M 0.43767 -0.0731 L 0.73767 -0.0731 " pathEditMode="relative" rAng="0" ptsTypes="AA">
                                      <p:cBhvr>
                                        <p:cTn id="419" dur="250" fill="hold"/>
                                        <p:tgtEl>
                                          <p:spTgt spid="140"/>
                                        </p:tgtEl>
                                        <p:attrNameLst>
                                          <p:attrName>ppt_x</p:attrName>
                                          <p:attrName>ppt_y</p:attrName>
                                        </p:attrNameLst>
                                      </p:cBhvr>
                                      <p:rCtr x="15000" y="0"/>
                                    </p:animMotion>
                                  </p:childTnLst>
                                </p:cTn>
                              </p:par>
                            </p:childTnLst>
                          </p:cTn>
                        </p:par>
                      </p:childTnLst>
                    </p:cTn>
                  </p:par>
                  <p:par>
                    <p:cTn id="420" fill="hold">
                      <p:stCondLst>
                        <p:cond delay="indefinite"/>
                      </p:stCondLst>
                      <p:childTnLst>
                        <p:par>
                          <p:cTn id="421" fill="hold">
                            <p:stCondLst>
                              <p:cond delay="0"/>
                            </p:stCondLst>
                            <p:childTnLst>
                              <p:par>
                                <p:cTn id="422" presetID="63" presetClass="path" presetSubtype="0" accel="50000" decel="50000" fill="hold" grpId="4" nodeType="clickEffect">
                                  <p:stCondLst>
                                    <p:cond delay="0"/>
                                  </p:stCondLst>
                                  <p:childTnLst>
                                    <p:animMotion origin="layout" path="M 0.371 0.17373 L 0.43767 0.17373 " pathEditMode="relative" rAng="0" ptsTypes="AA">
                                      <p:cBhvr>
                                        <p:cTn id="423" dur="250" fill="hold"/>
                                        <p:tgtEl>
                                          <p:spTgt spid="141"/>
                                        </p:tgtEl>
                                        <p:attrNameLst>
                                          <p:attrName>ppt_x</p:attrName>
                                          <p:attrName>ppt_y</p:attrName>
                                        </p:attrNameLst>
                                      </p:cBhvr>
                                      <p:rCtr x="3333" y="0"/>
                                    </p:animMotion>
                                  </p:childTnLst>
                                </p:cTn>
                              </p:par>
                            </p:childTnLst>
                          </p:cTn>
                        </p:par>
                        <p:par>
                          <p:cTn id="424" fill="hold">
                            <p:stCondLst>
                              <p:cond delay="250"/>
                            </p:stCondLst>
                            <p:childTnLst>
                              <p:par>
                                <p:cTn id="425" presetID="64" presetClass="path" presetSubtype="0" accel="50000" decel="50000" fill="hold" grpId="5" nodeType="afterEffect">
                                  <p:stCondLst>
                                    <p:cond delay="0"/>
                                  </p:stCondLst>
                                  <p:childTnLst>
                                    <p:animMotion origin="layout" path="M 0.43767 0.17373 L 0.43767 -0.13717 " pathEditMode="relative" rAng="0" ptsTypes="AA">
                                      <p:cBhvr>
                                        <p:cTn id="426" dur="250" fill="hold"/>
                                        <p:tgtEl>
                                          <p:spTgt spid="141"/>
                                        </p:tgtEl>
                                        <p:attrNameLst>
                                          <p:attrName>ppt_x</p:attrName>
                                          <p:attrName>ppt_y</p:attrName>
                                        </p:attrNameLst>
                                      </p:cBhvr>
                                      <p:rCtr x="0" y="-15545"/>
                                    </p:animMotion>
                                  </p:childTnLst>
                                </p:cTn>
                              </p:par>
                            </p:childTnLst>
                          </p:cTn>
                        </p:par>
                        <p:par>
                          <p:cTn id="427" fill="hold">
                            <p:stCondLst>
                              <p:cond delay="500"/>
                            </p:stCondLst>
                            <p:childTnLst>
                              <p:par>
                                <p:cTn id="428" presetID="63" presetClass="path" presetSubtype="0" accel="50000" decel="50000" fill="hold" grpId="6" nodeType="afterEffect">
                                  <p:stCondLst>
                                    <p:cond delay="0"/>
                                  </p:stCondLst>
                                  <p:childTnLst>
                                    <p:animMotion origin="layout" path="M 0.43767 -0.13717 L 0.70434 -0.13717 " pathEditMode="relative" rAng="0" ptsTypes="AA">
                                      <p:cBhvr>
                                        <p:cTn id="429" dur="250" fill="hold"/>
                                        <p:tgtEl>
                                          <p:spTgt spid="141"/>
                                        </p:tgtEl>
                                        <p:attrNameLst>
                                          <p:attrName>ppt_x</p:attrName>
                                          <p:attrName>ppt_y</p:attrName>
                                        </p:attrNameLst>
                                      </p:cBhvr>
                                      <p:rCtr x="13333" y="0"/>
                                    </p:animMotion>
                                  </p:childTnLst>
                                </p:cTn>
                              </p:par>
                            </p:childTnLst>
                          </p:cTn>
                        </p:par>
                      </p:childTnLst>
                    </p:cTn>
                  </p:par>
                  <p:par>
                    <p:cTn id="430" fill="hold">
                      <p:stCondLst>
                        <p:cond delay="indefinite"/>
                      </p:stCondLst>
                      <p:childTnLst>
                        <p:par>
                          <p:cTn id="431" fill="hold">
                            <p:stCondLst>
                              <p:cond delay="0"/>
                            </p:stCondLst>
                            <p:childTnLst>
                              <p:par>
                                <p:cTn id="432" presetID="63" presetClass="path" presetSubtype="0" accel="50000" decel="50000" fill="hold" grpId="4" nodeType="clickEffect">
                                  <p:stCondLst>
                                    <p:cond delay="0"/>
                                  </p:stCondLst>
                                  <p:childTnLst>
                                    <p:animMotion origin="layout" path="M 0.40434 0.10225 L 0.43767 0.10225 " pathEditMode="relative" rAng="0" ptsTypes="AA">
                                      <p:cBhvr>
                                        <p:cTn id="433" dur="250" fill="hold"/>
                                        <p:tgtEl>
                                          <p:spTgt spid="142"/>
                                        </p:tgtEl>
                                        <p:attrNameLst>
                                          <p:attrName>ppt_x</p:attrName>
                                          <p:attrName>ppt_y</p:attrName>
                                        </p:attrNameLst>
                                      </p:cBhvr>
                                      <p:rCtr x="1667" y="0"/>
                                    </p:animMotion>
                                  </p:childTnLst>
                                </p:cTn>
                              </p:par>
                            </p:childTnLst>
                          </p:cTn>
                        </p:par>
                        <p:par>
                          <p:cTn id="434" fill="hold">
                            <p:stCondLst>
                              <p:cond delay="250"/>
                            </p:stCondLst>
                            <p:childTnLst>
                              <p:par>
                                <p:cTn id="435" presetID="64" presetClass="path" presetSubtype="0" accel="50000" decel="50000" fill="hold" grpId="5" nodeType="afterEffect">
                                  <p:stCondLst>
                                    <p:cond delay="0"/>
                                  </p:stCondLst>
                                  <p:childTnLst>
                                    <p:animMotion origin="layout" path="M 0.43767 0.10225 L 0.43767 -0.06431 " pathEditMode="relative" rAng="0" ptsTypes="AA">
                                      <p:cBhvr>
                                        <p:cTn id="436" dur="250" fill="hold"/>
                                        <p:tgtEl>
                                          <p:spTgt spid="142"/>
                                        </p:tgtEl>
                                        <p:attrNameLst>
                                          <p:attrName>ppt_x</p:attrName>
                                          <p:attrName>ppt_y</p:attrName>
                                        </p:attrNameLst>
                                      </p:cBhvr>
                                      <p:rCtr x="0" y="-8328"/>
                                    </p:animMotion>
                                  </p:childTnLst>
                                </p:cTn>
                              </p:par>
                            </p:childTnLst>
                          </p:cTn>
                        </p:par>
                        <p:par>
                          <p:cTn id="437" fill="hold">
                            <p:stCondLst>
                              <p:cond delay="500"/>
                            </p:stCondLst>
                            <p:childTnLst>
                              <p:par>
                                <p:cTn id="438" presetID="63" presetClass="path" presetSubtype="0" accel="50000" decel="50000" fill="hold" grpId="6" nodeType="afterEffect">
                                  <p:stCondLst>
                                    <p:cond delay="0"/>
                                  </p:stCondLst>
                                  <p:childTnLst>
                                    <p:animMotion origin="layout" path="M 0.43767 -0.06431 L 0.846 -0.07541 " pathEditMode="relative" rAng="0" ptsTypes="AA">
                                      <p:cBhvr>
                                        <p:cTn id="439" dur="250" fill="hold"/>
                                        <p:tgtEl>
                                          <p:spTgt spid="142"/>
                                        </p:tgtEl>
                                        <p:attrNameLst>
                                          <p:attrName>ppt_x</p:attrName>
                                          <p:attrName>ppt_y</p:attrName>
                                        </p:attrNameLst>
                                      </p:cBhvr>
                                      <p:rCtr x="20417" y="-5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39" grpId="1" animBg="1"/>
      <p:bldP spid="139" grpId="2" animBg="1"/>
      <p:bldP spid="139" grpId="3" animBg="1"/>
      <p:bldP spid="139" grpId="4" animBg="1"/>
      <p:bldP spid="139" grpId="5" animBg="1"/>
      <p:bldP spid="139" grpId="6" animBg="1"/>
      <p:bldP spid="140" grpId="0" animBg="1"/>
      <p:bldP spid="140" grpId="1" animBg="1"/>
      <p:bldP spid="140" grpId="2" animBg="1"/>
      <p:bldP spid="140" grpId="3" animBg="1"/>
      <p:bldP spid="140" grpId="4" animBg="1"/>
      <p:bldP spid="140" grpId="5" animBg="1"/>
      <p:bldP spid="140" grpId="6" animBg="1"/>
      <p:bldP spid="141" grpId="0" animBg="1"/>
      <p:bldP spid="141" grpId="1" animBg="1"/>
      <p:bldP spid="141" grpId="2" animBg="1"/>
      <p:bldP spid="141" grpId="3" animBg="1"/>
      <p:bldP spid="141" grpId="4" animBg="1"/>
      <p:bldP spid="141" grpId="5" animBg="1"/>
      <p:bldP spid="141" grpId="6" animBg="1"/>
      <p:bldP spid="142" grpId="0" animBg="1"/>
      <p:bldP spid="142" grpId="1" animBg="1"/>
      <p:bldP spid="142" grpId="2" animBg="1"/>
      <p:bldP spid="142" grpId="3" animBg="1"/>
      <p:bldP spid="142" grpId="4" animBg="1"/>
      <p:bldP spid="142" grpId="5" animBg="1"/>
      <p:bldP spid="142" grpId="6" animBg="1"/>
      <p:bldP spid="143" grpId="0" animBg="1"/>
      <p:bldP spid="143" grpId="1" animBg="1"/>
      <p:bldP spid="143" grpId="2" animBg="1"/>
      <p:bldP spid="143" grpId="3" animBg="1"/>
      <p:bldP spid="143" grpId="4" animBg="1"/>
      <p:bldP spid="143" grpId="5" animBg="1"/>
      <p:bldP spid="143" grpId="6"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chor="ctr"/>
          <a:lstStyle/>
          <a:p>
            <a:pPr marL="118872" indent="0" algn="ctr">
              <a:buNone/>
            </a:pPr>
            <a:r>
              <a:rPr lang="en-US" sz="5400" dirty="0" smtClean="0"/>
              <a:t>Problems ?</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0376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Rectangle 5"/>
          <p:cNvSpPr/>
          <p:nvPr/>
        </p:nvSpPr>
        <p:spPr>
          <a:xfrm>
            <a:off x="3581400" y="3619500"/>
            <a:ext cx="1866900" cy="1866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Switch</a:t>
            </a:r>
            <a:endParaRPr lang="en-US" sz="2400" dirty="0"/>
          </a:p>
        </p:txBody>
      </p:sp>
      <p:sp>
        <p:nvSpPr>
          <p:cNvPr id="7" name="Rectangle 6"/>
          <p:cNvSpPr/>
          <p:nvPr/>
        </p:nvSpPr>
        <p:spPr>
          <a:xfrm>
            <a:off x="914400" y="1893332"/>
            <a:ext cx="7315200" cy="4507468"/>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61" name="Rectangle 60"/>
          <p:cNvSpPr/>
          <p:nvPr/>
        </p:nvSpPr>
        <p:spPr>
          <a:xfrm>
            <a:off x="2705100" y="5715001"/>
            <a:ext cx="3619500" cy="533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Routing + Ranking</a:t>
            </a:r>
            <a:endParaRPr lang="en-US" sz="2400" dirty="0"/>
          </a:p>
        </p:txBody>
      </p:sp>
      <p:sp>
        <p:nvSpPr>
          <p:cNvPr id="62" name="Right Arrow 61"/>
          <p:cNvSpPr/>
          <p:nvPr/>
        </p:nvSpPr>
        <p:spPr>
          <a:xfrm>
            <a:off x="533400" y="3738562"/>
            <a:ext cx="2171700" cy="193157"/>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ight Arrow 62"/>
          <p:cNvSpPr/>
          <p:nvPr/>
        </p:nvSpPr>
        <p:spPr>
          <a:xfrm>
            <a:off x="533400" y="4214812"/>
            <a:ext cx="21717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ight Arrow 63"/>
          <p:cNvSpPr/>
          <p:nvPr/>
        </p:nvSpPr>
        <p:spPr>
          <a:xfrm>
            <a:off x="533400" y="4652962"/>
            <a:ext cx="21717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ight Arrow 64"/>
          <p:cNvSpPr/>
          <p:nvPr/>
        </p:nvSpPr>
        <p:spPr>
          <a:xfrm>
            <a:off x="533400" y="5136680"/>
            <a:ext cx="21717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ight Arrow 65"/>
          <p:cNvSpPr/>
          <p:nvPr/>
        </p:nvSpPr>
        <p:spPr>
          <a:xfrm>
            <a:off x="6324600" y="3731694"/>
            <a:ext cx="22860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ight Arrow 66"/>
          <p:cNvSpPr/>
          <p:nvPr/>
        </p:nvSpPr>
        <p:spPr>
          <a:xfrm>
            <a:off x="6324600" y="4207944"/>
            <a:ext cx="2286000" cy="206893"/>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ight Arrow 67"/>
          <p:cNvSpPr/>
          <p:nvPr/>
        </p:nvSpPr>
        <p:spPr>
          <a:xfrm>
            <a:off x="6324600" y="4646094"/>
            <a:ext cx="2286000" cy="210177"/>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ight Arrow 68"/>
          <p:cNvSpPr/>
          <p:nvPr/>
        </p:nvSpPr>
        <p:spPr>
          <a:xfrm>
            <a:off x="6324600" y="5129812"/>
            <a:ext cx="2286000" cy="21704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ight Arrow 69"/>
          <p:cNvSpPr/>
          <p:nvPr/>
        </p:nvSpPr>
        <p:spPr>
          <a:xfrm rot="5400000">
            <a:off x="3216085" y="2370327"/>
            <a:ext cx="1587875"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ight Arrow 70"/>
          <p:cNvSpPr/>
          <p:nvPr/>
        </p:nvSpPr>
        <p:spPr>
          <a:xfrm rot="16200000" flipV="1">
            <a:off x="4282885" y="2370325"/>
            <a:ext cx="1587877"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a:stCxn id="61" idx="0"/>
            <a:endCxn id="6" idx="2"/>
          </p:cNvCxnSpPr>
          <p:nvPr/>
        </p:nvCxnSpPr>
        <p:spPr>
          <a:xfrm flipV="1">
            <a:off x="4514850" y="5486400"/>
            <a:ext cx="0" cy="22860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010023" y="3264277"/>
            <a:ext cx="2" cy="35522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V="1">
            <a:off x="5076825" y="3276599"/>
            <a:ext cx="0" cy="34290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a:off x="2705100" y="383857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a:off x="2705100" y="431482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a:off x="2705100" y="477202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2705100" y="5255743"/>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a:off x="5448300" y="381952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a:off x="5448300" y="429577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flipV="1">
            <a:off x="5448300" y="4752975"/>
            <a:ext cx="876300" cy="1055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5448300" y="5236693"/>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9" name="Elbow Connector 118"/>
          <p:cNvCxnSpPr/>
          <p:nvPr/>
        </p:nvCxnSpPr>
        <p:spPr>
          <a:xfrm rot="5400000">
            <a:off x="2386012" y="4090989"/>
            <a:ext cx="2286001" cy="962023"/>
          </a:xfrm>
          <a:prstGeom prst="bentConnector3">
            <a:avLst>
              <a:gd name="adj1" fmla="val -116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Flowchart: Connector 121"/>
          <p:cNvSpPr/>
          <p:nvPr/>
        </p:nvSpPr>
        <p:spPr>
          <a:xfrm>
            <a:off x="3971925" y="3378676"/>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Flowchart: Connector 122"/>
          <p:cNvSpPr/>
          <p:nvPr/>
        </p:nvSpPr>
        <p:spPr>
          <a:xfrm>
            <a:off x="3009901" y="3800475"/>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Flowchart: Connector 123"/>
          <p:cNvSpPr/>
          <p:nvPr/>
        </p:nvSpPr>
        <p:spPr>
          <a:xfrm>
            <a:off x="3009901" y="4276725"/>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Flowchart: Connector 124"/>
          <p:cNvSpPr/>
          <p:nvPr/>
        </p:nvSpPr>
        <p:spPr>
          <a:xfrm>
            <a:off x="3009901" y="4733925"/>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6" name="Flowchart: Connector 125"/>
          <p:cNvSpPr/>
          <p:nvPr/>
        </p:nvSpPr>
        <p:spPr>
          <a:xfrm>
            <a:off x="3017830" y="5217643"/>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TextBox 126"/>
          <p:cNvSpPr txBox="1"/>
          <p:nvPr/>
        </p:nvSpPr>
        <p:spPr>
          <a:xfrm>
            <a:off x="92230" y="3634859"/>
            <a:ext cx="461986" cy="369332"/>
          </a:xfrm>
          <a:prstGeom prst="rect">
            <a:avLst/>
          </a:prstGeom>
          <a:noFill/>
        </p:spPr>
        <p:txBody>
          <a:bodyPr wrap="none" rtlCol="0">
            <a:spAutoFit/>
          </a:bodyPr>
          <a:lstStyle/>
          <a:p>
            <a:r>
              <a:rPr lang="en-US" dirty="0" smtClean="0"/>
              <a:t>N</a:t>
            </a:r>
            <a:r>
              <a:rPr lang="en-US" sz="1050" dirty="0" smtClean="0"/>
              <a:t>in</a:t>
            </a:r>
            <a:endParaRPr lang="en-US" dirty="0"/>
          </a:p>
        </p:txBody>
      </p:sp>
      <p:sp>
        <p:nvSpPr>
          <p:cNvPr id="128" name="TextBox 127"/>
          <p:cNvSpPr txBox="1"/>
          <p:nvPr/>
        </p:nvSpPr>
        <p:spPr>
          <a:xfrm>
            <a:off x="109062" y="4130159"/>
            <a:ext cx="428322" cy="369332"/>
          </a:xfrm>
          <a:prstGeom prst="rect">
            <a:avLst/>
          </a:prstGeom>
          <a:noFill/>
        </p:spPr>
        <p:txBody>
          <a:bodyPr wrap="none" rtlCol="0">
            <a:spAutoFit/>
          </a:bodyPr>
          <a:lstStyle/>
          <a:p>
            <a:r>
              <a:rPr lang="en-US" dirty="0" smtClean="0"/>
              <a:t>S</a:t>
            </a:r>
            <a:r>
              <a:rPr lang="en-US" sz="1050" dirty="0"/>
              <a:t>in</a:t>
            </a:r>
            <a:endParaRPr lang="en-US" dirty="0"/>
          </a:p>
        </p:txBody>
      </p:sp>
      <p:sp>
        <p:nvSpPr>
          <p:cNvPr id="129" name="TextBox 128"/>
          <p:cNvSpPr txBox="1"/>
          <p:nvPr/>
        </p:nvSpPr>
        <p:spPr>
          <a:xfrm>
            <a:off x="109063" y="4564771"/>
            <a:ext cx="428322" cy="369332"/>
          </a:xfrm>
          <a:prstGeom prst="rect">
            <a:avLst/>
          </a:prstGeom>
          <a:noFill/>
        </p:spPr>
        <p:txBody>
          <a:bodyPr wrap="none" rtlCol="0">
            <a:spAutoFit/>
          </a:bodyPr>
          <a:lstStyle/>
          <a:p>
            <a:r>
              <a:rPr lang="en-US" dirty="0" err="1" smtClean="0"/>
              <a:t>E</a:t>
            </a:r>
            <a:r>
              <a:rPr lang="en-US" sz="1050" dirty="0" err="1" smtClean="0"/>
              <a:t>in</a:t>
            </a:r>
            <a:endParaRPr lang="en-US" dirty="0"/>
          </a:p>
        </p:txBody>
      </p:sp>
      <p:sp>
        <p:nvSpPr>
          <p:cNvPr id="130" name="TextBox 129"/>
          <p:cNvSpPr txBox="1"/>
          <p:nvPr/>
        </p:nvSpPr>
        <p:spPr>
          <a:xfrm>
            <a:off x="76200" y="5052027"/>
            <a:ext cx="494046" cy="369332"/>
          </a:xfrm>
          <a:prstGeom prst="rect">
            <a:avLst/>
          </a:prstGeom>
          <a:noFill/>
        </p:spPr>
        <p:txBody>
          <a:bodyPr wrap="none" rtlCol="0">
            <a:spAutoFit/>
          </a:bodyPr>
          <a:lstStyle/>
          <a:p>
            <a:r>
              <a:rPr lang="en-US" dirty="0" smtClean="0"/>
              <a:t>W</a:t>
            </a:r>
            <a:r>
              <a:rPr lang="en-US" sz="1100" dirty="0" smtClean="0"/>
              <a:t>in</a:t>
            </a:r>
            <a:endParaRPr lang="en-US" dirty="0"/>
          </a:p>
        </p:txBody>
      </p:sp>
      <p:sp>
        <p:nvSpPr>
          <p:cNvPr id="131" name="TextBox 130"/>
          <p:cNvSpPr txBox="1"/>
          <p:nvPr/>
        </p:nvSpPr>
        <p:spPr>
          <a:xfrm>
            <a:off x="8620183" y="3647040"/>
            <a:ext cx="532518" cy="369332"/>
          </a:xfrm>
          <a:prstGeom prst="rect">
            <a:avLst/>
          </a:prstGeom>
          <a:noFill/>
        </p:spPr>
        <p:txBody>
          <a:bodyPr wrap="none" rtlCol="0">
            <a:spAutoFit/>
          </a:bodyPr>
          <a:lstStyle/>
          <a:p>
            <a:r>
              <a:rPr lang="en-US" dirty="0" err="1" smtClean="0"/>
              <a:t>N</a:t>
            </a:r>
            <a:r>
              <a:rPr lang="en-US" sz="1050" dirty="0" err="1" smtClean="0"/>
              <a:t>out</a:t>
            </a:r>
            <a:endParaRPr lang="en-US" dirty="0"/>
          </a:p>
        </p:txBody>
      </p:sp>
      <p:sp>
        <p:nvSpPr>
          <p:cNvPr id="132" name="TextBox 131"/>
          <p:cNvSpPr txBox="1"/>
          <p:nvPr/>
        </p:nvSpPr>
        <p:spPr>
          <a:xfrm>
            <a:off x="8637014" y="4126468"/>
            <a:ext cx="498855" cy="369332"/>
          </a:xfrm>
          <a:prstGeom prst="rect">
            <a:avLst/>
          </a:prstGeom>
          <a:noFill/>
        </p:spPr>
        <p:txBody>
          <a:bodyPr wrap="none" rtlCol="0">
            <a:spAutoFit/>
          </a:bodyPr>
          <a:lstStyle/>
          <a:p>
            <a:r>
              <a:rPr lang="en-US" dirty="0" err="1" smtClean="0"/>
              <a:t>S</a:t>
            </a:r>
            <a:r>
              <a:rPr lang="en-US" sz="1050" dirty="0" err="1" smtClean="0"/>
              <a:t>out</a:t>
            </a:r>
            <a:endParaRPr lang="en-US" dirty="0"/>
          </a:p>
        </p:txBody>
      </p:sp>
      <p:sp>
        <p:nvSpPr>
          <p:cNvPr id="133" name="TextBox 132"/>
          <p:cNvSpPr txBox="1"/>
          <p:nvPr/>
        </p:nvSpPr>
        <p:spPr>
          <a:xfrm>
            <a:off x="8620183" y="4564874"/>
            <a:ext cx="498855" cy="369332"/>
          </a:xfrm>
          <a:prstGeom prst="rect">
            <a:avLst/>
          </a:prstGeom>
          <a:noFill/>
        </p:spPr>
        <p:txBody>
          <a:bodyPr wrap="none" rtlCol="0">
            <a:spAutoFit/>
          </a:bodyPr>
          <a:lstStyle/>
          <a:p>
            <a:r>
              <a:rPr lang="en-US" dirty="0" err="1" smtClean="0"/>
              <a:t>E</a:t>
            </a:r>
            <a:r>
              <a:rPr lang="en-US" sz="1050" dirty="0" err="1" smtClean="0"/>
              <a:t>out</a:t>
            </a:r>
            <a:endParaRPr lang="en-US" dirty="0"/>
          </a:p>
        </p:txBody>
      </p:sp>
      <p:sp>
        <p:nvSpPr>
          <p:cNvPr id="134" name="TextBox 133"/>
          <p:cNvSpPr txBox="1"/>
          <p:nvPr/>
        </p:nvSpPr>
        <p:spPr>
          <a:xfrm>
            <a:off x="8597723" y="5048592"/>
            <a:ext cx="575799" cy="369332"/>
          </a:xfrm>
          <a:prstGeom prst="rect">
            <a:avLst/>
          </a:prstGeom>
          <a:noFill/>
        </p:spPr>
        <p:txBody>
          <a:bodyPr wrap="none" rtlCol="0">
            <a:spAutoFit/>
          </a:bodyPr>
          <a:lstStyle/>
          <a:p>
            <a:r>
              <a:rPr lang="en-US" dirty="0" err="1" smtClean="0"/>
              <a:t>W</a:t>
            </a:r>
            <a:r>
              <a:rPr lang="en-US" sz="1050" dirty="0" err="1" smtClean="0"/>
              <a:t>out</a:t>
            </a:r>
            <a:endParaRPr lang="en-US" dirty="0"/>
          </a:p>
        </p:txBody>
      </p:sp>
      <p:sp>
        <p:nvSpPr>
          <p:cNvPr id="135" name="TextBox 134"/>
          <p:cNvSpPr txBox="1"/>
          <p:nvPr/>
        </p:nvSpPr>
        <p:spPr>
          <a:xfrm>
            <a:off x="2971800" y="1524000"/>
            <a:ext cx="1013419" cy="369332"/>
          </a:xfrm>
          <a:prstGeom prst="rect">
            <a:avLst/>
          </a:prstGeom>
          <a:noFill/>
        </p:spPr>
        <p:txBody>
          <a:bodyPr wrap="none" rtlCol="0">
            <a:spAutoFit/>
          </a:bodyPr>
          <a:lstStyle/>
          <a:p>
            <a:pPr algn="ctr"/>
            <a:r>
              <a:rPr lang="en-US" dirty="0" smtClean="0"/>
              <a:t>Injection</a:t>
            </a:r>
            <a:endParaRPr lang="en-US" dirty="0"/>
          </a:p>
        </p:txBody>
      </p:sp>
      <p:sp>
        <p:nvSpPr>
          <p:cNvPr id="136" name="TextBox 135"/>
          <p:cNvSpPr txBox="1"/>
          <p:nvPr/>
        </p:nvSpPr>
        <p:spPr>
          <a:xfrm>
            <a:off x="5181600" y="1524000"/>
            <a:ext cx="962123" cy="369332"/>
          </a:xfrm>
          <a:prstGeom prst="rect">
            <a:avLst/>
          </a:prstGeom>
          <a:noFill/>
        </p:spPr>
        <p:txBody>
          <a:bodyPr wrap="none" rtlCol="0">
            <a:spAutoFit/>
          </a:bodyPr>
          <a:lstStyle/>
          <a:p>
            <a:pPr algn="ctr"/>
            <a:r>
              <a:rPr lang="en-US" dirty="0" smtClean="0"/>
              <a:t>Ejection</a:t>
            </a:r>
            <a:endParaRPr lang="en-US" dirty="0"/>
          </a:p>
        </p:txBody>
      </p:sp>
      <p:sp>
        <p:nvSpPr>
          <p:cNvPr id="90" name="Rectangle 89"/>
          <p:cNvSpPr/>
          <p:nvPr/>
        </p:nvSpPr>
        <p:spPr>
          <a:xfrm>
            <a:off x="3904936" y="1571311"/>
            <a:ext cx="210177" cy="210177"/>
          </a:xfrm>
          <a:prstGeom prst="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
        <p:nvSpPr>
          <p:cNvPr id="91" name="Rectangle 90"/>
          <p:cNvSpPr/>
          <p:nvPr/>
        </p:nvSpPr>
        <p:spPr>
          <a:xfrm>
            <a:off x="465157" y="4206301"/>
            <a:ext cx="210177" cy="210177"/>
          </a:xfrm>
          <a:prstGeom prst="rect">
            <a:avLst/>
          </a:prstGeom>
          <a:ln w="1905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
        <p:nvSpPr>
          <p:cNvPr id="93" name="Rectangle 92"/>
          <p:cNvSpPr/>
          <p:nvPr/>
        </p:nvSpPr>
        <p:spPr>
          <a:xfrm>
            <a:off x="465156" y="4646094"/>
            <a:ext cx="210177" cy="210177"/>
          </a:xfrm>
          <a:prstGeom prst="rect">
            <a:avLst/>
          </a:prstGeom>
          <a:ln w="190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
        <p:nvSpPr>
          <p:cNvPr id="94" name="Rectangle 93"/>
          <p:cNvSpPr/>
          <p:nvPr/>
        </p:nvSpPr>
        <p:spPr>
          <a:xfrm>
            <a:off x="465155" y="5136680"/>
            <a:ext cx="210177" cy="210177"/>
          </a:xfrm>
          <a:prstGeom prst="rect">
            <a:avLst/>
          </a:prstGeom>
          <a:ln w="19050">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96" name="Rectangle 95"/>
          <p:cNvSpPr/>
          <p:nvPr/>
        </p:nvSpPr>
        <p:spPr>
          <a:xfrm>
            <a:off x="465154" y="3731694"/>
            <a:ext cx="210177" cy="210177"/>
          </a:xfrm>
          <a:prstGeom prst="rect">
            <a:avLst/>
          </a:prstGeom>
          <a:ln w="19050">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a:t>
            </a:r>
            <a:endParaRPr lang="en-US" dirty="0"/>
          </a:p>
        </p:txBody>
      </p:sp>
      <p:sp>
        <p:nvSpPr>
          <p:cNvPr id="50" name="Rectangle 49"/>
          <p:cNvSpPr/>
          <p:nvPr/>
        </p:nvSpPr>
        <p:spPr>
          <a:xfrm>
            <a:off x="2950841" y="5876612"/>
            <a:ext cx="210177" cy="210177"/>
          </a:xfrm>
          <a:prstGeom prst="rect">
            <a:avLst/>
          </a:prstGeom>
          <a:ln w="1905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
        <p:nvSpPr>
          <p:cNvPr id="51" name="Rectangle 50"/>
          <p:cNvSpPr/>
          <p:nvPr/>
        </p:nvSpPr>
        <p:spPr>
          <a:xfrm>
            <a:off x="3268332" y="5876611"/>
            <a:ext cx="210177" cy="210177"/>
          </a:xfrm>
          <a:prstGeom prst="rect">
            <a:avLst/>
          </a:prstGeom>
          <a:ln w="190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Tree>
    <p:extLst>
      <p:ext uri="{BB962C8B-B14F-4D97-AF65-F5344CB8AC3E}">
        <p14:creationId xmlns:p14="http://schemas.microsoft.com/office/powerpoint/2010/main" val="180187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7" nodeType="clickEffect">
                                  <p:stCondLst>
                                    <p:cond delay="0"/>
                                  </p:stCondLst>
                                  <p:childTnLst>
                                    <p:animEffect transition="out" filter="fade">
                                      <p:cBhvr>
                                        <p:cTn id="23" dur="500"/>
                                        <p:tgtEl>
                                          <p:spTgt spid="90"/>
                                        </p:tgtEl>
                                      </p:cBhvr>
                                    </p:animEffect>
                                    <p:set>
                                      <p:cBhvr>
                                        <p:cTn id="24" dur="1" fill="hold">
                                          <p:stCondLst>
                                            <p:cond delay="499"/>
                                          </p:stCondLst>
                                        </p:cTn>
                                        <p:tgtEl>
                                          <p:spTgt spid="9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1"/>
                                        </p:tgtEl>
                                      </p:cBhvr>
                                    </p:animEffect>
                                    <p:set>
                                      <p:cBhvr>
                                        <p:cTn id="29" dur="1" fill="hold">
                                          <p:stCondLst>
                                            <p:cond delay="499"/>
                                          </p:stCondLst>
                                        </p:cTn>
                                        <p:tgtEl>
                                          <p:spTgt spid="91"/>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6"/>
                                        </p:tgtEl>
                                      </p:cBhvr>
                                    </p:animEffect>
                                    <p:set>
                                      <p:cBhvr>
                                        <p:cTn id="32" dur="1" fill="hold">
                                          <p:stCondLst>
                                            <p:cond delay="499"/>
                                          </p:stCondLst>
                                        </p:cTn>
                                        <p:tgtEl>
                                          <p:spTgt spid="9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3"/>
                                        </p:tgtEl>
                                      </p:cBhvr>
                                    </p:animEffect>
                                    <p:set>
                                      <p:cBhvr>
                                        <p:cTn id="35" dur="1" fill="hold">
                                          <p:stCondLst>
                                            <p:cond delay="499"/>
                                          </p:stCondLst>
                                        </p:cTn>
                                        <p:tgtEl>
                                          <p:spTgt spid="9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4"/>
                                        </p:tgtEl>
                                      </p:cBhvr>
                                    </p:animEffect>
                                    <p:set>
                                      <p:cBhvr>
                                        <p:cTn id="38" dur="1" fill="hold">
                                          <p:stCondLst>
                                            <p:cond delay="499"/>
                                          </p:stCondLst>
                                        </p:cTn>
                                        <p:tgtEl>
                                          <p:spTgt spid="94"/>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63" presetClass="path" presetSubtype="0" accel="50000" decel="50000" fill="hold" grpId="1" nodeType="clickEffect">
                                  <p:stCondLst>
                                    <p:cond delay="0"/>
                                  </p:stCondLst>
                                  <p:childTnLst>
                                    <p:animMotion origin="layout" path="M -1.38889E-6 -2.22222E-6 L 0.1658 0.00556 " pathEditMode="relative" rAng="0" ptsTypes="AA">
                                      <p:cBhvr>
                                        <p:cTn id="49" dur="250" fill="hold"/>
                                        <p:tgtEl>
                                          <p:spTgt spid="50"/>
                                        </p:tgtEl>
                                        <p:attrNameLst>
                                          <p:attrName>ppt_x</p:attrName>
                                          <p:attrName>ppt_y</p:attrName>
                                        </p:attrNameLst>
                                      </p:cBhvr>
                                      <p:rCtr x="8281" y="278"/>
                                    </p:animMotion>
                                  </p:childTnLst>
                                </p:cTn>
                              </p:par>
                            </p:childTnLst>
                          </p:cTn>
                        </p:par>
                        <p:par>
                          <p:cTn id="50" fill="hold">
                            <p:stCondLst>
                              <p:cond delay="250"/>
                            </p:stCondLst>
                            <p:childTnLst>
                              <p:par>
                                <p:cTn id="51" presetID="64" presetClass="path" presetSubtype="0" accel="50000" decel="50000" fill="hold" grpId="2" nodeType="afterEffect">
                                  <p:stCondLst>
                                    <p:cond delay="0"/>
                                  </p:stCondLst>
                                  <p:childTnLst>
                                    <p:animMotion origin="layout" path="M 0.1658 0.00556 L 0.1658 -0.31666 " pathEditMode="relative" rAng="0" ptsTypes="AA">
                                      <p:cBhvr>
                                        <p:cTn id="52" dur="250" fill="hold"/>
                                        <p:tgtEl>
                                          <p:spTgt spid="50"/>
                                        </p:tgtEl>
                                        <p:attrNameLst>
                                          <p:attrName>ppt_x</p:attrName>
                                          <p:attrName>ppt_y</p:attrName>
                                        </p:attrNameLst>
                                      </p:cBhvr>
                                      <p:rCtr x="0" y="-16111"/>
                                    </p:animMotion>
                                  </p:childTnLst>
                                </p:cTn>
                              </p:par>
                            </p:childTnLst>
                          </p:cTn>
                        </p:par>
                        <p:par>
                          <p:cTn id="53" fill="hold">
                            <p:stCondLst>
                              <p:cond delay="500"/>
                            </p:stCondLst>
                            <p:childTnLst>
                              <p:par>
                                <p:cTn id="54" presetID="63" presetClass="path" presetSubtype="0" accel="50000" decel="50000" fill="hold" grpId="3" nodeType="afterEffect">
                                  <p:stCondLst>
                                    <p:cond delay="0"/>
                                  </p:stCondLst>
                                  <p:childTnLst>
                                    <p:animMotion origin="layout" path="M 0.1658 -0.31666 L 0.57413 -0.31666 " pathEditMode="relative" rAng="0" ptsTypes="AA">
                                      <p:cBhvr>
                                        <p:cTn id="55" dur="250" fill="hold"/>
                                        <p:tgtEl>
                                          <p:spTgt spid="50"/>
                                        </p:tgtEl>
                                        <p:attrNameLst>
                                          <p:attrName>ppt_x</p:attrName>
                                          <p:attrName>ppt_y</p:attrName>
                                        </p:attrNameLst>
                                      </p:cBhvr>
                                      <p:rCtr x="20417" y="0"/>
                                    </p:animMotion>
                                  </p:childTnLst>
                                </p:cTn>
                              </p:par>
                            </p:childTnLst>
                          </p:cTn>
                        </p:par>
                      </p:childTnLst>
                    </p:cTn>
                  </p:par>
                  <p:par>
                    <p:cTn id="56" fill="hold">
                      <p:stCondLst>
                        <p:cond delay="indefinite"/>
                      </p:stCondLst>
                      <p:childTnLst>
                        <p:par>
                          <p:cTn id="57" fill="hold">
                            <p:stCondLst>
                              <p:cond delay="0"/>
                            </p:stCondLst>
                            <p:childTnLst>
                              <p:par>
                                <p:cTn id="58" presetID="63" presetClass="path" presetSubtype="0" accel="50000" decel="50000" fill="hold" grpId="1" nodeType="clickEffect">
                                  <p:stCondLst>
                                    <p:cond delay="0"/>
                                  </p:stCondLst>
                                  <p:childTnLst>
                                    <p:animMotion origin="layout" path="M -3.61111E-6 -2.22222E-6 L 0.13108 0.00556 " pathEditMode="relative" rAng="0" ptsTypes="AA">
                                      <p:cBhvr>
                                        <p:cTn id="59" dur="250" fill="hold"/>
                                        <p:tgtEl>
                                          <p:spTgt spid="51"/>
                                        </p:tgtEl>
                                        <p:attrNameLst>
                                          <p:attrName>ppt_x</p:attrName>
                                          <p:attrName>ppt_y</p:attrName>
                                        </p:attrNameLst>
                                      </p:cBhvr>
                                      <p:rCtr x="6545" y="278"/>
                                    </p:animMotion>
                                  </p:childTnLst>
                                </p:cTn>
                              </p:par>
                            </p:childTnLst>
                          </p:cTn>
                        </p:par>
                        <p:par>
                          <p:cTn id="60" fill="hold">
                            <p:stCondLst>
                              <p:cond delay="250"/>
                            </p:stCondLst>
                            <p:childTnLst>
                              <p:par>
                                <p:cTn id="61" presetID="64" presetClass="path" presetSubtype="0" accel="50000" decel="50000" fill="hold" grpId="2" nodeType="afterEffect">
                                  <p:stCondLst>
                                    <p:cond delay="0"/>
                                  </p:stCondLst>
                                  <p:childTnLst>
                                    <p:animMotion origin="layout" path="M 0.13108 0.00556 L 0.13108 -0.31666 " pathEditMode="relative" rAng="0" ptsTypes="AA">
                                      <p:cBhvr>
                                        <p:cTn id="62" dur="250" fill="hold"/>
                                        <p:tgtEl>
                                          <p:spTgt spid="51"/>
                                        </p:tgtEl>
                                        <p:attrNameLst>
                                          <p:attrName>ppt_x</p:attrName>
                                          <p:attrName>ppt_y</p:attrName>
                                        </p:attrNameLst>
                                      </p:cBhvr>
                                      <p:rCtr x="0" y="-16111"/>
                                    </p:animMotion>
                                  </p:childTnLst>
                                </p:cTn>
                              </p:par>
                            </p:childTnLst>
                          </p:cTn>
                        </p:par>
                        <p:par>
                          <p:cTn id="63" fill="hold">
                            <p:stCondLst>
                              <p:cond delay="500"/>
                            </p:stCondLst>
                            <p:childTnLst>
                              <p:par>
                                <p:cTn id="64" presetID="63" presetClass="path" presetSubtype="0" accel="50000" decel="50000" fill="hold" grpId="3" nodeType="afterEffect">
                                  <p:stCondLst>
                                    <p:cond delay="0"/>
                                  </p:stCondLst>
                                  <p:childTnLst>
                                    <p:animMotion origin="layout" path="M 0.13108 -0.31666 L 0.28108 -0.31666 " pathEditMode="relative" rAng="0" ptsTypes="AA">
                                      <p:cBhvr>
                                        <p:cTn id="65" dur="250" fill="hold"/>
                                        <p:tgtEl>
                                          <p:spTgt spid="51"/>
                                        </p:tgtEl>
                                        <p:attrNameLst>
                                          <p:attrName>ppt_x</p:attrName>
                                          <p:attrName>ppt_y</p:attrName>
                                        </p:attrNameLst>
                                      </p:cBhvr>
                                      <p:rCtr x="7500" y="0"/>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4" nodeType="clickEffect">
                                  <p:stCondLst>
                                    <p:cond delay="0"/>
                                  </p:stCondLst>
                                  <p:childTnLst>
                                    <p:animEffect transition="out" filter="fade">
                                      <p:cBhvr>
                                        <p:cTn id="69" dur="500"/>
                                        <p:tgtEl>
                                          <p:spTgt spid="51"/>
                                        </p:tgtEl>
                                      </p:cBhvr>
                                    </p:animEffect>
                                    <p:set>
                                      <p:cBhvr>
                                        <p:cTn id="70"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7" animBg="1"/>
      <p:bldP spid="91" grpId="0" animBg="1"/>
      <p:bldP spid="91" grpId="1" animBg="1"/>
      <p:bldP spid="93" grpId="0" animBg="1"/>
      <p:bldP spid="93" grpId="1" animBg="1"/>
      <p:bldP spid="94" grpId="0" animBg="1"/>
      <p:bldP spid="94" grpId="1" animBg="1"/>
      <p:bldP spid="96" grpId="0" animBg="1"/>
      <p:bldP spid="96" grpId="1" animBg="1"/>
      <p:bldP spid="50" grpId="0" animBg="1"/>
      <p:bldP spid="50" grpId="1" animBg="1"/>
      <p:bldP spid="50" grpId="2" animBg="1"/>
      <p:bldP spid="50" grpId="3" animBg="1"/>
      <p:bldP spid="51" grpId="0" animBg="1"/>
      <p:bldP spid="51" grpId="1" animBg="1"/>
      <p:bldP spid="51" grpId="2" animBg="1"/>
      <p:bldP spid="51" grpId="3" animBg="1"/>
      <p:bldP spid="51" grpId="4"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chor="ctr"/>
          <a:lstStyle/>
          <a:p>
            <a:pPr marL="118872" indent="0" algn="ctr">
              <a:buNone/>
            </a:pPr>
            <a:r>
              <a:rPr lang="en-US" sz="5400" dirty="0" smtClean="0"/>
              <a:t>Problems ?</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08724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Rectangle 5"/>
          <p:cNvSpPr/>
          <p:nvPr/>
        </p:nvSpPr>
        <p:spPr>
          <a:xfrm>
            <a:off x="3581400" y="3619500"/>
            <a:ext cx="1866900" cy="1866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Switch</a:t>
            </a:r>
            <a:endParaRPr lang="en-US" sz="2400" dirty="0"/>
          </a:p>
        </p:txBody>
      </p:sp>
      <p:sp>
        <p:nvSpPr>
          <p:cNvPr id="7" name="Rectangle 6"/>
          <p:cNvSpPr/>
          <p:nvPr/>
        </p:nvSpPr>
        <p:spPr>
          <a:xfrm>
            <a:off x="914400" y="1893332"/>
            <a:ext cx="7315200" cy="4507468"/>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61" name="Rectangle 60"/>
          <p:cNvSpPr/>
          <p:nvPr/>
        </p:nvSpPr>
        <p:spPr>
          <a:xfrm>
            <a:off x="2705100" y="5715001"/>
            <a:ext cx="3619500" cy="533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Routing + Ranking</a:t>
            </a:r>
            <a:endParaRPr lang="en-US" sz="2400" dirty="0"/>
          </a:p>
        </p:txBody>
      </p:sp>
      <p:sp>
        <p:nvSpPr>
          <p:cNvPr id="62" name="Right Arrow 61"/>
          <p:cNvSpPr/>
          <p:nvPr/>
        </p:nvSpPr>
        <p:spPr>
          <a:xfrm>
            <a:off x="533400" y="3738562"/>
            <a:ext cx="2171700" cy="193157"/>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ight Arrow 62"/>
          <p:cNvSpPr/>
          <p:nvPr/>
        </p:nvSpPr>
        <p:spPr>
          <a:xfrm>
            <a:off x="533400" y="4214812"/>
            <a:ext cx="21717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ight Arrow 63"/>
          <p:cNvSpPr/>
          <p:nvPr/>
        </p:nvSpPr>
        <p:spPr>
          <a:xfrm>
            <a:off x="533400" y="4652962"/>
            <a:ext cx="21717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ight Arrow 64"/>
          <p:cNvSpPr/>
          <p:nvPr/>
        </p:nvSpPr>
        <p:spPr>
          <a:xfrm>
            <a:off x="533400" y="5136680"/>
            <a:ext cx="21717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ight Arrow 65"/>
          <p:cNvSpPr/>
          <p:nvPr/>
        </p:nvSpPr>
        <p:spPr>
          <a:xfrm>
            <a:off x="6324600" y="3731694"/>
            <a:ext cx="2286000"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ight Arrow 66"/>
          <p:cNvSpPr/>
          <p:nvPr/>
        </p:nvSpPr>
        <p:spPr>
          <a:xfrm>
            <a:off x="6324600" y="4207944"/>
            <a:ext cx="2286000" cy="206893"/>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ight Arrow 67"/>
          <p:cNvSpPr/>
          <p:nvPr/>
        </p:nvSpPr>
        <p:spPr>
          <a:xfrm>
            <a:off x="6324600" y="4646094"/>
            <a:ext cx="2286000" cy="210177"/>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ight Arrow 68"/>
          <p:cNvSpPr/>
          <p:nvPr/>
        </p:nvSpPr>
        <p:spPr>
          <a:xfrm>
            <a:off x="6324600" y="5129812"/>
            <a:ext cx="2286000" cy="21704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ight Arrow 69"/>
          <p:cNvSpPr/>
          <p:nvPr/>
        </p:nvSpPr>
        <p:spPr>
          <a:xfrm rot="5400000">
            <a:off x="3216085" y="2370327"/>
            <a:ext cx="1587875"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ight Arrow 70"/>
          <p:cNvSpPr/>
          <p:nvPr/>
        </p:nvSpPr>
        <p:spPr>
          <a:xfrm rot="16200000" flipV="1">
            <a:off x="4282885" y="2370325"/>
            <a:ext cx="1587877" cy="200025"/>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a:stCxn id="61" idx="0"/>
            <a:endCxn id="6" idx="2"/>
          </p:cNvCxnSpPr>
          <p:nvPr/>
        </p:nvCxnSpPr>
        <p:spPr>
          <a:xfrm flipV="1">
            <a:off x="4514850" y="5486400"/>
            <a:ext cx="0" cy="22860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010023" y="3264277"/>
            <a:ext cx="2" cy="35522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V="1">
            <a:off x="5076825" y="3276599"/>
            <a:ext cx="0" cy="34290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a:off x="2705100" y="383857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a:off x="2705100" y="431482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a:off x="2705100" y="477202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2705100" y="5255743"/>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a:off x="5448300" y="381952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a:off x="5448300" y="4295775"/>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flipV="1">
            <a:off x="5448300" y="4752975"/>
            <a:ext cx="876300" cy="1055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5448300" y="5236693"/>
            <a:ext cx="8763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9" name="Elbow Connector 118"/>
          <p:cNvCxnSpPr/>
          <p:nvPr/>
        </p:nvCxnSpPr>
        <p:spPr>
          <a:xfrm rot="5400000">
            <a:off x="2386012" y="4090989"/>
            <a:ext cx="2286001" cy="962023"/>
          </a:xfrm>
          <a:prstGeom prst="bentConnector3">
            <a:avLst>
              <a:gd name="adj1" fmla="val -116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Flowchart: Connector 121"/>
          <p:cNvSpPr/>
          <p:nvPr/>
        </p:nvSpPr>
        <p:spPr>
          <a:xfrm>
            <a:off x="3971925" y="3378676"/>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Flowchart: Connector 122"/>
          <p:cNvSpPr/>
          <p:nvPr/>
        </p:nvSpPr>
        <p:spPr>
          <a:xfrm>
            <a:off x="3009901" y="3800475"/>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Flowchart: Connector 123"/>
          <p:cNvSpPr/>
          <p:nvPr/>
        </p:nvSpPr>
        <p:spPr>
          <a:xfrm>
            <a:off x="3009901" y="4276725"/>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Flowchart: Connector 124"/>
          <p:cNvSpPr/>
          <p:nvPr/>
        </p:nvSpPr>
        <p:spPr>
          <a:xfrm>
            <a:off x="3009901" y="4733925"/>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6" name="Flowchart: Connector 125"/>
          <p:cNvSpPr/>
          <p:nvPr/>
        </p:nvSpPr>
        <p:spPr>
          <a:xfrm>
            <a:off x="3017830" y="5217643"/>
            <a:ext cx="76200" cy="76200"/>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TextBox 126"/>
          <p:cNvSpPr txBox="1"/>
          <p:nvPr/>
        </p:nvSpPr>
        <p:spPr>
          <a:xfrm>
            <a:off x="92230" y="3634859"/>
            <a:ext cx="461986" cy="369332"/>
          </a:xfrm>
          <a:prstGeom prst="rect">
            <a:avLst/>
          </a:prstGeom>
          <a:noFill/>
        </p:spPr>
        <p:txBody>
          <a:bodyPr wrap="none" rtlCol="0">
            <a:spAutoFit/>
          </a:bodyPr>
          <a:lstStyle/>
          <a:p>
            <a:r>
              <a:rPr lang="en-US" dirty="0" smtClean="0"/>
              <a:t>N</a:t>
            </a:r>
            <a:r>
              <a:rPr lang="en-US" sz="1050" dirty="0" smtClean="0"/>
              <a:t>in</a:t>
            </a:r>
            <a:endParaRPr lang="en-US" dirty="0"/>
          </a:p>
        </p:txBody>
      </p:sp>
      <p:sp>
        <p:nvSpPr>
          <p:cNvPr id="128" name="TextBox 127"/>
          <p:cNvSpPr txBox="1"/>
          <p:nvPr/>
        </p:nvSpPr>
        <p:spPr>
          <a:xfrm>
            <a:off x="109062" y="4130159"/>
            <a:ext cx="428322" cy="369332"/>
          </a:xfrm>
          <a:prstGeom prst="rect">
            <a:avLst/>
          </a:prstGeom>
          <a:noFill/>
        </p:spPr>
        <p:txBody>
          <a:bodyPr wrap="none" rtlCol="0">
            <a:spAutoFit/>
          </a:bodyPr>
          <a:lstStyle/>
          <a:p>
            <a:r>
              <a:rPr lang="en-US" dirty="0" smtClean="0"/>
              <a:t>S</a:t>
            </a:r>
            <a:r>
              <a:rPr lang="en-US" sz="1050" dirty="0"/>
              <a:t>in</a:t>
            </a:r>
            <a:endParaRPr lang="en-US" dirty="0"/>
          </a:p>
        </p:txBody>
      </p:sp>
      <p:sp>
        <p:nvSpPr>
          <p:cNvPr id="129" name="TextBox 128"/>
          <p:cNvSpPr txBox="1"/>
          <p:nvPr/>
        </p:nvSpPr>
        <p:spPr>
          <a:xfrm>
            <a:off x="109063" y="4564771"/>
            <a:ext cx="428322" cy="369332"/>
          </a:xfrm>
          <a:prstGeom prst="rect">
            <a:avLst/>
          </a:prstGeom>
          <a:noFill/>
        </p:spPr>
        <p:txBody>
          <a:bodyPr wrap="none" rtlCol="0">
            <a:spAutoFit/>
          </a:bodyPr>
          <a:lstStyle/>
          <a:p>
            <a:r>
              <a:rPr lang="en-US" dirty="0" err="1" smtClean="0"/>
              <a:t>E</a:t>
            </a:r>
            <a:r>
              <a:rPr lang="en-US" sz="1050" dirty="0" err="1" smtClean="0"/>
              <a:t>in</a:t>
            </a:r>
            <a:endParaRPr lang="en-US" dirty="0"/>
          </a:p>
        </p:txBody>
      </p:sp>
      <p:sp>
        <p:nvSpPr>
          <p:cNvPr id="130" name="TextBox 129"/>
          <p:cNvSpPr txBox="1"/>
          <p:nvPr/>
        </p:nvSpPr>
        <p:spPr>
          <a:xfrm>
            <a:off x="76200" y="5052027"/>
            <a:ext cx="494046" cy="369332"/>
          </a:xfrm>
          <a:prstGeom prst="rect">
            <a:avLst/>
          </a:prstGeom>
          <a:noFill/>
        </p:spPr>
        <p:txBody>
          <a:bodyPr wrap="none" rtlCol="0">
            <a:spAutoFit/>
          </a:bodyPr>
          <a:lstStyle/>
          <a:p>
            <a:r>
              <a:rPr lang="en-US" dirty="0" smtClean="0"/>
              <a:t>W</a:t>
            </a:r>
            <a:r>
              <a:rPr lang="en-US" sz="1100" dirty="0" smtClean="0"/>
              <a:t>in</a:t>
            </a:r>
            <a:endParaRPr lang="en-US" dirty="0"/>
          </a:p>
        </p:txBody>
      </p:sp>
      <p:sp>
        <p:nvSpPr>
          <p:cNvPr id="131" name="TextBox 130"/>
          <p:cNvSpPr txBox="1"/>
          <p:nvPr/>
        </p:nvSpPr>
        <p:spPr>
          <a:xfrm>
            <a:off x="8620183" y="3647040"/>
            <a:ext cx="532518" cy="369332"/>
          </a:xfrm>
          <a:prstGeom prst="rect">
            <a:avLst/>
          </a:prstGeom>
          <a:noFill/>
        </p:spPr>
        <p:txBody>
          <a:bodyPr wrap="none" rtlCol="0">
            <a:spAutoFit/>
          </a:bodyPr>
          <a:lstStyle/>
          <a:p>
            <a:r>
              <a:rPr lang="en-US" dirty="0" err="1" smtClean="0"/>
              <a:t>N</a:t>
            </a:r>
            <a:r>
              <a:rPr lang="en-US" sz="1050" dirty="0" err="1" smtClean="0"/>
              <a:t>out</a:t>
            </a:r>
            <a:endParaRPr lang="en-US" dirty="0"/>
          </a:p>
        </p:txBody>
      </p:sp>
      <p:sp>
        <p:nvSpPr>
          <p:cNvPr id="132" name="TextBox 131"/>
          <p:cNvSpPr txBox="1"/>
          <p:nvPr/>
        </p:nvSpPr>
        <p:spPr>
          <a:xfrm>
            <a:off x="8637014" y="4126468"/>
            <a:ext cx="498855" cy="369332"/>
          </a:xfrm>
          <a:prstGeom prst="rect">
            <a:avLst/>
          </a:prstGeom>
          <a:noFill/>
        </p:spPr>
        <p:txBody>
          <a:bodyPr wrap="none" rtlCol="0">
            <a:spAutoFit/>
          </a:bodyPr>
          <a:lstStyle/>
          <a:p>
            <a:r>
              <a:rPr lang="en-US" dirty="0" err="1" smtClean="0"/>
              <a:t>S</a:t>
            </a:r>
            <a:r>
              <a:rPr lang="en-US" sz="1050" dirty="0" err="1" smtClean="0"/>
              <a:t>out</a:t>
            </a:r>
            <a:endParaRPr lang="en-US" dirty="0"/>
          </a:p>
        </p:txBody>
      </p:sp>
      <p:sp>
        <p:nvSpPr>
          <p:cNvPr id="133" name="TextBox 132"/>
          <p:cNvSpPr txBox="1"/>
          <p:nvPr/>
        </p:nvSpPr>
        <p:spPr>
          <a:xfrm>
            <a:off x="8620183" y="4564874"/>
            <a:ext cx="498855" cy="369332"/>
          </a:xfrm>
          <a:prstGeom prst="rect">
            <a:avLst/>
          </a:prstGeom>
          <a:noFill/>
        </p:spPr>
        <p:txBody>
          <a:bodyPr wrap="none" rtlCol="0">
            <a:spAutoFit/>
          </a:bodyPr>
          <a:lstStyle/>
          <a:p>
            <a:r>
              <a:rPr lang="en-US" dirty="0" err="1" smtClean="0"/>
              <a:t>E</a:t>
            </a:r>
            <a:r>
              <a:rPr lang="en-US" sz="1050" dirty="0" err="1" smtClean="0"/>
              <a:t>out</a:t>
            </a:r>
            <a:endParaRPr lang="en-US" dirty="0"/>
          </a:p>
        </p:txBody>
      </p:sp>
      <p:sp>
        <p:nvSpPr>
          <p:cNvPr id="134" name="TextBox 133"/>
          <p:cNvSpPr txBox="1"/>
          <p:nvPr/>
        </p:nvSpPr>
        <p:spPr>
          <a:xfrm>
            <a:off x="8597723" y="5048592"/>
            <a:ext cx="575799" cy="369332"/>
          </a:xfrm>
          <a:prstGeom prst="rect">
            <a:avLst/>
          </a:prstGeom>
          <a:noFill/>
        </p:spPr>
        <p:txBody>
          <a:bodyPr wrap="none" rtlCol="0">
            <a:spAutoFit/>
          </a:bodyPr>
          <a:lstStyle/>
          <a:p>
            <a:r>
              <a:rPr lang="en-US" dirty="0" err="1" smtClean="0"/>
              <a:t>W</a:t>
            </a:r>
            <a:r>
              <a:rPr lang="en-US" sz="1050" dirty="0" err="1" smtClean="0"/>
              <a:t>out</a:t>
            </a:r>
            <a:endParaRPr lang="en-US" dirty="0"/>
          </a:p>
        </p:txBody>
      </p:sp>
      <p:sp>
        <p:nvSpPr>
          <p:cNvPr id="135" name="TextBox 134"/>
          <p:cNvSpPr txBox="1"/>
          <p:nvPr/>
        </p:nvSpPr>
        <p:spPr>
          <a:xfrm>
            <a:off x="2971800" y="1524000"/>
            <a:ext cx="1013419" cy="369332"/>
          </a:xfrm>
          <a:prstGeom prst="rect">
            <a:avLst/>
          </a:prstGeom>
          <a:noFill/>
        </p:spPr>
        <p:txBody>
          <a:bodyPr wrap="none" rtlCol="0">
            <a:spAutoFit/>
          </a:bodyPr>
          <a:lstStyle/>
          <a:p>
            <a:pPr algn="ctr"/>
            <a:r>
              <a:rPr lang="en-US" dirty="0" smtClean="0"/>
              <a:t>Injection</a:t>
            </a:r>
            <a:endParaRPr lang="en-US" dirty="0"/>
          </a:p>
        </p:txBody>
      </p:sp>
      <p:sp>
        <p:nvSpPr>
          <p:cNvPr id="136" name="TextBox 135"/>
          <p:cNvSpPr txBox="1"/>
          <p:nvPr/>
        </p:nvSpPr>
        <p:spPr>
          <a:xfrm>
            <a:off x="5181600" y="1524000"/>
            <a:ext cx="962123" cy="369332"/>
          </a:xfrm>
          <a:prstGeom prst="rect">
            <a:avLst/>
          </a:prstGeom>
          <a:noFill/>
        </p:spPr>
        <p:txBody>
          <a:bodyPr wrap="none" rtlCol="0">
            <a:spAutoFit/>
          </a:bodyPr>
          <a:lstStyle/>
          <a:p>
            <a:pPr algn="ctr"/>
            <a:r>
              <a:rPr lang="en-US" dirty="0" smtClean="0"/>
              <a:t>Ejection</a:t>
            </a:r>
            <a:endParaRPr lang="en-US" dirty="0"/>
          </a:p>
        </p:txBody>
      </p:sp>
      <p:sp>
        <p:nvSpPr>
          <p:cNvPr id="49" name="Rectangle 48"/>
          <p:cNvSpPr/>
          <p:nvPr/>
        </p:nvSpPr>
        <p:spPr>
          <a:xfrm>
            <a:off x="2950841" y="5876612"/>
            <a:ext cx="210177" cy="210177"/>
          </a:xfrm>
          <a:prstGeom prst="rect">
            <a:avLst/>
          </a:prstGeom>
          <a:ln w="1905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
        <p:nvSpPr>
          <p:cNvPr id="50" name="Rectangle 49"/>
          <p:cNvSpPr/>
          <p:nvPr/>
        </p:nvSpPr>
        <p:spPr>
          <a:xfrm>
            <a:off x="3268332" y="5876611"/>
            <a:ext cx="210177" cy="210177"/>
          </a:xfrm>
          <a:prstGeom prst="rect">
            <a:avLst/>
          </a:prstGeom>
          <a:ln w="190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spTree>
    <p:extLst>
      <p:ext uri="{BB962C8B-B14F-4D97-AF65-F5344CB8AC3E}">
        <p14:creationId xmlns:p14="http://schemas.microsoft.com/office/powerpoint/2010/main" val="96474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1" nodeType="clickEffect">
                                  <p:stCondLst>
                                    <p:cond delay="0"/>
                                  </p:stCondLst>
                                  <p:childTnLst>
                                    <p:animMotion origin="layout" path="M -1.38889E-6 -2.22222E-6 L 0.1658 0.00556 " pathEditMode="relative" rAng="0" ptsTypes="AA">
                                      <p:cBhvr>
                                        <p:cTn id="14" dur="250" fill="hold"/>
                                        <p:tgtEl>
                                          <p:spTgt spid="49"/>
                                        </p:tgtEl>
                                        <p:attrNameLst>
                                          <p:attrName>ppt_x</p:attrName>
                                          <p:attrName>ppt_y</p:attrName>
                                        </p:attrNameLst>
                                      </p:cBhvr>
                                      <p:rCtr x="8281" y="278"/>
                                    </p:animMotion>
                                  </p:childTnLst>
                                </p:cTn>
                              </p:par>
                            </p:childTnLst>
                          </p:cTn>
                        </p:par>
                        <p:par>
                          <p:cTn id="15" fill="hold">
                            <p:stCondLst>
                              <p:cond delay="250"/>
                            </p:stCondLst>
                            <p:childTnLst>
                              <p:par>
                                <p:cTn id="16" presetID="64" presetClass="path" presetSubtype="0" accel="50000" decel="50000" fill="hold" grpId="2" nodeType="afterEffect">
                                  <p:stCondLst>
                                    <p:cond delay="0"/>
                                  </p:stCondLst>
                                  <p:childTnLst>
                                    <p:animMotion origin="layout" path="M 0.1658 0.00556 L 0.1658 -0.31666 " pathEditMode="relative" rAng="0" ptsTypes="AA">
                                      <p:cBhvr>
                                        <p:cTn id="17" dur="250" fill="hold"/>
                                        <p:tgtEl>
                                          <p:spTgt spid="49"/>
                                        </p:tgtEl>
                                        <p:attrNameLst>
                                          <p:attrName>ppt_x</p:attrName>
                                          <p:attrName>ppt_y</p:attrName>
                                        </p:attrNameLst>
                                      </p:cBhvr>
                                      <p:rCtr x="0" y="-16111"/>
                                    </p:animMotion>
                                  </p:childTnLst>
                                </p:cTn>
                              </p:par>
                            </p:childTnLst>
                          </p:cTn>
                        </p:par>
                        <p:par>
                          <p:cTn id="18" fill="hold">
                            <p:stCondLst>
                              <p:cond delay="500"/>
                            </p:stCondLst>
                            <p:childTnLst>
                              <p:par>
                                <p:cTn id="19" presetID="63" presetClass="path" presetSubtype="0" accel="50000" decel="50000" fill="hold" grpId="3" nodeType="afterEffect">
                                  <p:stCondLst>
                                    <p:cond delay="0"/>
                                  </p:stCondLst>
                                  <p:childTnLst>
                                    <p:animMotion origin="layout" path="M 0.1658 -0.31666 L 0.57413 -0.31666 " pathEditMode="relative" rAng="0" ptsTypes="AA">
                                      <p:cBhvr>
                                        <p:cTn id="20" dur="250" fill="hold"/>
                                        <p:tgtEl>
                                          <p:spTgt spid="49"/>
                                        </p:tgtEl>
                                        <p:attrNameLst>
                                          <p:attrName>ppt_x</p:attrName>
                                          <p:attrName>ppt_y</p:attrName>
                                        </p:attrNameLst>
                                      </p:cBhvr>
                                      <p:rCtr x="20417" y="0"/>
                                    </p:animMotion>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1" nodeType="clickEffect">
                                  <p:stCondLst>
                                    <p:cond delay="0"/>
                                  </p:stCondLst>
                                  <p:childTnLst>
                                    <p:animMotion origin="layout" path="M -3.61111E-6 -2.22222E-6 L 0.13108 0.00556 " pathEditMode="relative" rAng="0" ptsTypes="AA">
                                      <p:cBhvr>
                                        <p:cTn id="24" dur="250" fill="hold"/>
                                        <p:tgtEl>
                                          <p:spTgt spid="50"/>
                                        </p:tgtEl>
                                        <p:attrNameLst>
                                          <p:attrName>ppt_x</p:attrName>
                                          <p:attrName>ppt_y</p:attrName>
                                        </p:attrNameLst>
                                      </p:cBhvr>
                                      <p:rCtr x="6545" y="278"/>
                                    </p:animMotion>
                                  </p:childTnLst>
                                </p:cTn>
                              </p:par>
                            </p:childTnLst>
                          </p:cTn>
                        </p:par>
                        <p:par>
                          <p:cTn id="25" fill="hold">
                            <p:stCondLst>
                              <p:cond delay="250"/>
                            </p:stCondLst>
                            <p:childTnLst>
                              <p:par>
                                <p:cTn id="26" presetID="64" presetClass="path" presetSubtype="0" accel="50000" decel="50000" fill="hold" grpId="2" nodeType="afterEffect">
                                  <p:stCondLst>
                                    <p:cond delay="0"/>
                                  </p:stCondLst>
                                  <p:childTnLst>
                                    <p:animMotion origin="layout" path="M 0.13108 0.00556 L 0.13108 -0.31666 " pathEditMode="relative" rAng="0" ptsTypes="AA">
                                      <p:cBhvr>
                                        <p:cTn id="27" dur="250" fill="hold"/>
                                        <p:tgtEl>
                                          <p:spTgt spid="50"/>
                                        </p:tgtEl>
                                        <p:attrNameLst>
                                          <p:attrName>ppt_x</p:attrName>
                                          <p:attrName>ppt_y</p:attrName>
                                        </p:attrNameLst>
                                      </p:cBhvr>
                                      <p:rCtr x="0" y="-16111"/>
                                    </p:animMotion>
                                  </p:childTnLst>
                                </p:cTn>
                              </p:par>
                            </p:childTnLst>
                          </p:cTn>
                        </p:par>
                        <p:par>
                          <p:cTn id="28" fill="hold">
                            <p:stCondLst>
                              <p:cond delay="500"/>
                            </p:stCondLst>
                            <p:childTnLst>
                              <p:par>
                                <p:cTn id="29" presetID="63" presetClass="path" presetSubtype="0" accel="50000" decel="50000" fill="hold" grpId="3" nodeType="afterEffect">
                                  <p:stCondLst>
                                    <p:cond delay="0"/>
                                  </p:stCondLst>
                                  <p:childTnLst>
                                    <p:animMotion origin="layout" path="M 0.13108 -0.31666 L 0.28108 -0.31666 " pathEditMode="relative" rAng="0" ptsTypes="AA">
                                      <p:cBhvr>
                                        <p:cTn id="30" dur="250" fill="hold"/>
                                        <p:tgtEl>
                                          <p:spTgt spid="50"/>
                                        </p:tgtEl>
                                        <p:attrNameLst>
                                          <p:attrName>ppt_x</p:attrName>
                                          <p:attrName>ppt_y</p:attrName>
                                        </p:attrNameLst>
                                      </p:cBhvr>
                                      <p:rCtr x="7500" y="0"/>
                                    </p:animMotion>
                                  </p:childTnLst>
                                </p:cTn>
                              </p:par>
                            </p:childTnLst>
                          </p:cTn>
                        </p:par>
                      </p:childTnLst>
                    </p:cTn>
                  </p:par>
                  <p:par>
                    <p:cTn id="31" fill="hold">
                      <p:stCondLst>
                        <p:cond delay="indefinite"/>
                      </p:stCondLst>
                      <p:childTnLst>
                        <p:par>
                          <p:cTn id="32" fill="hold">
                            <p:stCondLst>
                              <p:cond delay="0"/>
                            </p:stCondLst>
                            <p:childTnLst>
                              <p:par>
                                <p:cTn id="33" presetID="35" presetClass="path" presetSubtype="0" accel="50000" decel="50000" fill="hold" grpId="4" nodeType="clickEffect">
                                  <p:stCondLst>
                                    <p:cond delay="0"/>
                                  </p:stCondLst>
                                  <p:childTnLst>
                                    <p:animMotion origin="layout" path="M 0.28108 -0.31645 L 0.13108 -0.31645 " pathEditMode="relative" rAng="0" ptsTypes="AA">
                                      <p:cBhvr>
                                        <p:cTn id="34" dur="250" fill="hold"/>
                                        <p:tgtEl>
                                          <p:spTgt spid="50"/>
                                        </p:tgtEl>
                                        <p:attrNameLst>
                                          <p:attrName>ppt_x</p:attrName>
                                          <p:attrName>ppt_y</p:attrName>
                                        </p:attrNameLst>
                                      </p:cBhvr>
                                      <p:rCtr x="-7500" y="0"/>
                                    </p:animMotion>
                                  </p:childTnLst>
                                </p:cTn>
                              </p:par>
                            </p:childTnLst>
                          </p:cTn>
                        </p:par>
                        <p:par>
                          <p:cTn id="35" fill="hold">
                            <p:stCondLst>
                              <p:cond delay="250"/>
                            </p:stCondLst>
                            <p:childTnLst>
                              <p:par>
                                <p:cTn id="36" presetID="42" presetClass="path" presetSubtype="0" accel="50000" decel="50000" fill="hold" grpId="5" nodeType="afterEffect">
                                  <p:stCondLst>
                                    <p:cond delay="0"/>
                                  </p:stCondLst>
                                  <p:childTnLst>
                                    <p:animMotion origin="layout" path="M 0.13108 -0.31645 L 0.13108 -0.23873 " pathEditMode="relative" rAng="0" ptsTypes="AA">
                                      <p:cBhvr>
                                        <p:cTn id="37" dur="250" fill="hold"/>
                                        <p:tgtEl>
                                          <p:spTgt spid="50"/>
                                        </p:tgtEl>
                                        <p:attrNameLst>
                                          <p:attrName>ppt_x</p:attrName>
                                          <p:attrName>ppt_y</p:attrName>
                                        </p:attrNameLst>
                                      </p:cBhvr>
                                      <p:rCtr x="0" y="3886"/>
                                    </p:animMotion>
                                  </p:childTnLst>
                                </p:cTn>
                              </p:par>
                            </p:childTnLst>
                          </p:cTn>
                        </p:par>
                        <p:par>
                          <p:cTn id="38" fill="hold">
                            <p:stCondLst>
                              <p:cond delay="500"/>
                            </p:stCondLst>
                            <p:childTnLst>
                              <p:par>
                                <p:cTn id="39" presetID="63" presetClass="path" presetSubtype="0" accel="50000" decel="50000" fill="hold" grpId="6" nodeType="afterEffect">
                                  <p:stCondLst>
                                    <p:cond delay="0"/>
                                  </p:stCondLst>
                                  <p:childTnLst>
                                    <p:animMotion origin="layout" path="M 0.13108 -0.23873 L 0.53941 -0.23873 " pathEditMode="relative" rAng="0" ptsTypes="AA">
                                      <p:cBhvr>
                                        <p:cTn id="40" dur="250" fill="hold"/>
                                        <p:tgtEl>
                                          <p:spTgt spid="50"/>
                                        </p:tgtEl>
                                        <p:attrNameLst>
                                          <p:attrName>ppt_x</p:attrName>
                                          <p:attrName>ppt_y</p:attrName>
                                        </p:attrNameLst>
                                      </p:cBhvr>
                                      <p:rCtr x="204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9" grpId="2" animBg="1"/>
      <p:bldP spid="49" grpId="3" animBg="1"/>
      <p:bldP spid="50" grpId="0" animBg="1"/>
      <p:bldP spid="50" grpId="1" animBg="1"/>
      <p:bldP spid="50" grpId="2" animBg="1"/>
      <p:bldP spid="50" grpId="3" animBg="1"/>
      <p:bldP spid="50" grpId="4" animBg="1"/>
      <p:bldP spid="50" grpId="5" animBg="1"/>
      <p:bldP spid="50" grpId="6"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Rounded Rectangle 5"/>
          <p:cNvSpPr/>
          <p:nvPr/>
        </p:nvSpPr>
        <p:spPr>
          <a:xfrm>
            <a:off x="2950088" y="1600200"/>
            <a:ext cx="3243824" cy="630936"/>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Buffers Elimination</a:t>
            </a:r>
            <a:endParaRPr lang="en-US" sz="2800" dirty="0"/>
          </a:p>
        </p:txBody>
      </p:sp>
      <p:sp>
        <p:nvSpPr>
          <p:cNvPr id="7" name="Rounded Rectangle 6"/>
          <p:cNvSpPr/>
          <p:nvPr/>
        </p:nvSpPr>
        <p:spPr>
          <a:xfrm>
            <a:off x="5867884" y="2949391"/>
            <a:ext cx="990600" cy="63275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Cons</a:t>
            </a:r>
            <a:endParaRPr lang="en-US" sz="2400" dirty="0"/>
          </a:p>
        </p:txBody>
      </p:sp>
      <p:sp>
        <p:nvSpPr>
          <p:cNvPr id="8" name="Rounded Rectangle 7"/>
          <p:cNvSpPr/>
          <p:nvPr/>
        </p:nvSpPr>
        <p:spPr>
          <a:xfrm>
            <a:off x="1371600" y="2949391"/>
            <a:ext cx="967225" cy="632759"/>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Pros</a:t>
            </a:r>
            <a:endParaRPr lang="en-US" sz="2000" dirty="0"/>
          </a:p>
        </p:txBody>
      </p:sp>
      <p:cxnSp>
        <p:nvCxnSpPr>
          <p:cNvPr id="9" name="Elbow Connector 8"/>
          <p:cNvCxnSpPr>
            <a:stCxn id="6" idx="2"/>
            <a:endCxn id="8" idx="0"/>
          </p:cNvCxnSpPr>
          <p:nvPr/>
        </p:nvCxnSpPr>
        <p:spPr>
          <a:xfrm rot="5400000">
            <a:off x="2854480" y="1231870"/>
            <a:ext cx="718255" cy="2716787"/>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2"/>
            <a:endCxn id="7" idx="0"/>
          </p:cNvCxnSpPr>
          <p:nvPr/>
        </p:nvCxnSpPr>
        <p:spPr>
          <a:xfrm rot="16200000" flipH="1">
            <a:off x="5108465" y="1694671"/>
            <a:ext cx="718255" cy="1791184"/>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Down Arrow 33"/>
          <p:cNvSpPr/>
          <p:nvPr/>
        </p:nvSpPr>
        <p:spPr>
          <a:xfrm>
            <a:off x="2590798" y="3765327"/>
            <a:ext cx="250219" cy="381000"/>
          </a:xfrm>
          <a:prstGeom prst="downArrow">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5" name="Down Arrow 34"/>
          <p:cNvSpPr/>
          <p:nvPr/>
        </p:nvSpPr>
        <p:spPr>
          <a:xfrm>
            <a:off x="2590797" y="4227617"/>
            <a:ext cx="250219" cy="381000"/>
          </a:xfrm>
          <a:prstGeom prst="downArrow">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7" name="TextBox 36"/>
          <p:cNvSpPr txBox="1"/>
          <p:nvPr/>
        </p:nvSpPr>
        <p:spPr>
          <a:xfrm>
            <a:off x="1344849" y="3724995"/>
            <a:ext cx="1020728" cy="461665"/>
          </a:xfrm>
          <a:prstGeom prst="rect">
            <a:avLst/>
          </a:prstGeom>
          <a:noFill/>
        </p:spPr>
        <p:txBody>
          <a:bodyPr wrap="none" rtlCol="0">
            <a:spAutoFit/>
          </a:bodyPr>
          <a:lstStyle/>
          <a:p>
            <a:pPr algn="ctr"/>
            <a:r>
              <a:rPr lang="en-US" sz="2400" b="1" dirty="0" smtClean="0"/>
              <a:t>Power</a:t>
            </a:r>
            <a:endParaRPr lang="en-US" sz="2400" b="1" dirty="0"/>
          </a:p>
        </p:txBody>
      </p:sp>
      <p:sp>
        <p:nvSpPr>
          <p:cNvPr id="38" name="TextBox 37"/>
          <p:cNvSpPr txBox="1"/>
          <p:nvPr/>
        </p:nvSpPr>
        <p:spPr>
          <a:xfrm>
            <a:off x="1450293" y="4187285"/>
            <a:ext cx="809837" cy="461665"/>
          </a:xfrm>
          <a:prstGeom prst="rect">
            <a:avLst/>
          </a:prstGeom>
          <a:noFill/>
        </p:spPr>
        <p:txBody>
          <a:bodyPr wrap="none" rtlCol="0">
            <a:spAutoFit/>
          </a:bodyPr>
          <a:lstStyle/>
          <a:p>
            <a:pPr algn="ctr"/>
            <a:r>
              <a:rPr lang="en-US" sz="2400" b="1" dirty="0" smtClean="0"/>
              <a:t>Area</a:t>
            </a:r>
            <a:endParaRPr lang="en-US" sz="2400" b="1" dirty="0"/>
          </a:p>
        </p:txBody>
      </p:sp>
      <p:sp>
        <p:nvSpPr>
          <p:cNvPr id="49" name="Down Arrow 48"/>
          <p:cNvSpPr/>
          <p:nvPr/>
        </p:nvSpPr>
        <p:spPr>
          <a:xfrm flipV="1">
            <a:off x="7694723" y="3765326"/>
            <a:ext cx="250219" cy="381000"/>
          </a:xfrm>
          <a:prstGeom prst="downArrow">
            <a:avLst/>
          </a:prstGeom>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1" name="TextBox 50"/>
          <p:cNvSpPr txBox="1"/>
          <p:nvPr/>
        </p:nvSpPr>
        <p:spPr>
          <a:xfrm>
            <a:off x="5323926" y="3724994"/>
            <a:ext cx="2078518" cy="461665"/>
          </a:xfrm>
          <a:prstGeom prst="rect">
            <a:avLst/>
          </a:prstGeom>
          <a:noFill/>
        </p:spPr>
        <p:txBody>
          <a:bodyPr wrap="none" rtlCol="0">
            <a:spAutoFit/>
          </a:bodyPr>
          <a:lstStyle/>
          <a:p>
            <a:pPr algn="ctr"/>
            <a:r>
              <a:rPr lang="en-US" sz="2400" b="1" dirty="0" smtClean="0"/>
              <a:t>Traffic Volume</a:t>
            </a:r>
            <a:endParaRPr lang="en-US" sz="2400" b="1" dirty="0"/>
          </a:p>
        </p:txBody>
      </p:sp>
      <p:sp>
        <p:nvSpPr>
          <p:cNvPr id="52" name="TextBox 51"/>
          <p:cNvSpPr txBox="1"/>
          <p:nvPr/>
        </p:nvSpPr>
        <p:spPr>
          <a:xfrm>
            <a:off x="5072414" y="4187285"/>
            <a:ext cx="2581541" cy="461665"/>
          </a:xfrm>
          <a:prstGeom prst="rect">
            <a:avLst/>
          </a:prstGeom>
          <a:noFill/>
        </p:spPr>
        <p:txBody>
          <a:bodyPr wrap="none" rtlCol="0">
            <a:spAutoFit/>
          </a:bodyPr>
          <a:lstStyle/>
          <a:p>
            <a:pPr algn="ctr"/>
            <a:r>
              <a:rPr lang="en-US" sz="2400" b="1" dirty="0" smtClean="0"/>
              <a:t>Available Link BW</a:t>
            </a:r>
            <a:endParaRPr lang="en-US" sz="2400" b="1" dirty="0"/>
          </a:p>
        </p:txBody>
      </p:sp>
      <p:sp>
        <p:nvSpPr>
          <p:cNvPr id="53" name="TextBox 52"/>
          <p:cNvSpPr txBox="1"/>
          <p:nvPr/>
        </p:nvSpPr>
        <p:spPr>
          <a:xfrm>
            <a:off x="5342712" y="4648958"/>
            <a:ext cx="2040943" cy="461665"/>
          </a:xfrm>
          <a:prstGeom prst="rect">
            <a:avLst/>
          </a:prstGeom>
          <a:noFill/>
        </p:spPr>
        <p:txBody>
          <a:bodyPr wrap="none" rtlCol="0">
            <a:spAutoFit/>
          </a:bodyPr>
          <a:lstStyle/>
          <a:p>
            <a:pPr algn="ctr"/>
            <a:r>
              <a:rPr lang="en-US" sz="2400" b="1" dirty="0" smtClean="0"/>
              <a:t>Injection Rate</a:t>
            </a:r>
            <a:endParaRPr lang="en-US" sz="2400" b="1" dirty="0"/>
          </a:p>
        </p:txBody>
      </p:sp>
      <p:sp>
        <p:nvSpPr>
          <p:cNvPr id="56" name="Down Arrow 55"/>
          <p:cNvSpPr/>
          <p:nvPr/>
        </p:nvSpPr>
        <p:spPr>
          <a:xfrm>
            <a:off x="7693419" y="4227617"/>
            <a:ext cx="250219" cy="381000"/>
          </a:xfrm>
          <a:prstGeom prst="downArrow">
            <a:avLst/>
          </a:prstGeom>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7" name="Down Arrow 56"/>
          <p:cNvSpPr/>
          <p:nvPr/>
        </p:nvSpPr>
        <p:spPr>
          <a:xfrm>
            <a:off x="7693419" y="4689290"/>
            <a:ext cx="250219" cy="381000"/>
          </a:xfrm>
          <a:prstGeom prst="downArrow">
            <a:avLst/>
          </a:prstGeom>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9" name="Content Placeholder 2"/>
          <p:cNvSpPr txBox="1">
            <a:spLocks/>
          </p:cNvSpPr>
          <p:nvPr/>
        </p:nvSpPr>
        <p:spPr>
          <a:xfrm>
            <a:off x="457200" y="5204191"/>
            <a:ext cx="8229600" cy="1272809"/>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sz="2800" dirty="0" smtClean="0"/>
              <a:t>Under High </a:t>
            </a:r>
            <a:r>
              <a:rPr lang="en-US" sz="2800" smtClean="0"/>
              <a:t>Injection Rate</a:t>
            </a:r>
            <a:endParaRPr lang="en-US" sz="2800" dirty="0" smtClean="0"/>
          </a:p>
          <a:p>
            <a:pPr marL="118872" indent="0" algn="ctr">
              <a:buNone/>
            </a:pPr>
            <a:r>
              <a:rPr lang="en-US" sz="4400" b="1" dirty="0" smtClean="0">
                <a:solidFill>
                  <a:srgbClr val="0070C0"/>
                </a:solidFill>
              </a:rPr>
              <a:t>Buffered NoC &gt; Bufferless NoC</a:t>
            </a:r>
          </a:p>
        </p:txBody>
      </p:sp>
    </p:spTree>
    <p:extLst>
      <p:ext uri="{BB962C8B-B14F-4D97-AF65-F5344CB8AC3E}">
        <p14:creationId xmlns:p14="http://schemas.microsoft.com/office/powerpoint/2010/main" val="125611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4" grpId="0" animBg="1"/>
      <p:bldP spid="35" grpId="0" animBg="1"/>
      <p:bldP spid="37" grpId="0"/>
      <p:bldP spid="38" grpId="0"/>
      <p:bldP spid="49" grpId="0" animBg="1"/>
      <p:bldP spid="51" grpId="0"/>
      <p:bldP spid="52" grpId="0"/>
      <p:bldP spid="53" grpId="0"/>
      <p:bldP spid="56" grpId="0" animBg="1"/>
      <p:bldP spid="57" grpId="0" animBg="1"/>
      <p:bldP spid="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Thesis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Rounded Rectangle 5"/>
          <p:cNvSpPr/>
          <p:nvPr/>
        </p:nvSpPr>
        <p:spPr>
          <a:xfrm>
            <a:off x="3134846" y="2308411"/>
            <a:ext cx="2819400" cy="630936"/>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Enhance Bufferless NoC</a:t>
            </a:r>
            <a:endParaRPr lang="en-US" dirty="0"/>
          </a:p>
        </p:txBody>
      </p:sp>
      <p:sp>
        <p:nvSpPr>
          <p:cNvPr id="7" name="Rounded Rectangle 6"/>
          <p:cNvSpPr/>
          <p:nvPr/>
        </p:nvSpPr>
        <p:spPr>
          <a:xfrm>
            <a:off x="6118412" y="3939239"/>
            <a:ext cx="2658687" cy="63275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Congestion Prevention</a:t>
            </a:r>
            <a:endParaRPr lang="en-US" dirty="0"/>
          </a:p>
        </p:txBody>
      </p:sp>
      <p:sp>
        <p:nvSpPr>
          <p:cNvPr id="8" name="Rounded Rectangle 7"/>
          <p:cNvSpPr/>
          <p:nvPr/>
        </p:nvSpPr>
        <p:spPr>
          <a:xfrm>
            <a:off x="3515847" y="3939238"/>
            <a:ext cx="2057400" cy="632761"/>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Deflection-based Ranking Policies</a:t>
            </a:r>
            <a:endParaRPr lang="en-US" dirty="0"/>
          </a:p>
        </p:txBody>
      </p:sp>
      <p:sp>
        <p:nvSpPr>
          <p:cNvPr id="9" name="Rounded Rectangle 8"/>
          <p:cNvSpPr/>
          <p:nvPr/>
        </p:nvSpPr>
        <p:spPr>
          <a:xfrm>
            <a:off x="664181" y="3939239"/>
            <a:ext cx="2057400" cy="632759"/>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Selection Function</a:t>
            </a:r>
            <a:endParaRPr lang="en-US" dirty="0"/>
          </a:p>
        </p:txBody>
      </p:sp>
      <p:sp>
        <p:nvSpPr>
          <p:cNvPr id="10" name="Rounded Rectangle 9"/>
          <p:cNvSpPr/>
          <p:nvPr/>
        </p:nvSpPr>
        <p:spPr>
          <a:xfrm>
            <a:off x="382586" y="5331760"/>
            <a:ext cx="2620587" cy="630936"/>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MaxFlex Fixed Step Size</a:t>
            </a:r>
            <a:endParaRPr lang="en-US" dirty="0"/>
          </a:p>
        </p:txBody>
      </p:sp>
      <p:sp>
        <p:nvSpPr>
          <p:cNvPr id="11" name="Rounded Rectangle 10"/>
          <p:cNvSpPr/>
          <p:nvPr/>
        </p:nvSpPr>
        <p:spPr>
          <a:xfrm>
            <a:off x="3515847" y="5334000"/>
            <a:ext cx="2863389" cy="628696"/>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MaxFlex Variable Step Size</a:t>
            </a:r>
            <a:endParaRPr lang="en-US" dirty="0"/>
          </a:p>
        </p:txBody>
      </p:sp>
      <p:cxnSp>
        <p:nvCxnSpPr>
          <p:cNvPr id="12" name="Elbow Connector 11"/>
          <p:cNvCxnSpPr>
            <a:stCxn id="6" idx="2"/>
            <a:endCxn id="9" idx="0"/>
          </p:cNvCxnSpPr>
          <p:nvPr/>
        </p:nvCxnSpPr>
        <p:spPr>
          <a:xfrm rot="5400000">
            <a:off x="2618768" y="2013461"/>
            <a:ext cx="999892" cy="2851665"/>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8" idx="0"/>
          </p:cNvCxnSpPr>
          <p:nvPr/>
        </p:nvCxnSpPr>
        <p:spPr>
          <a:xfrm rot="16200000" flipH="1">
            <a:off x="4044601" y="3439291"/>
            <a:ext cx="999891" cy="1"/>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2"/>
            <a:endCxn id="7" idx="0"/>
          </p:cNvCxnSpPr>
          <p:nvPr/>
        </p:nvCxnSpPr>
        <p:spPr>
          <a:xfrm rot="16200000" flipH="1">
            <a:off x="5496205" y="1987688"/>
            <a:ext cx="999892" cy="290321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2"/>
            <a:endCxn id="10" idx="0"/>
          </p:cNvCxnSpPr>
          <p:nvPr/>
        </p:nvCxnSpPr>
        <p:spPr>
          <a:xfrm rot="5400000">
            <a:off x="1313000" y="4951879"/>
            <a:ext cx="759762" cy="1"/>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2"/>
            <a:endCxn id="11" idx="0"/>
          </p:cNvCxnSpPr>
          <p:nvPr/>
        </p:nvCxnSpPr>
        <p:spPr>
          <a:xfrm rot="16200000" flipH="1">
            <a:off x="2939210" y="3325668"/>
            <a:ext cx="762002" cy="3254661"/>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17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childTnLst>
                                </p:cTn>
                              </p:par>
                            </p:childTnLst>
                          </p:cTn>
                        </p:par>
                        <p:par>
                          <p:cTn id="19" fill="hold">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50"/>
                                        <p:tgtEl>
                                          <p:spTgt spid="8"/>
                                        </p:tgtEl>
                                      </p:cBhvr>
                                    </p:animEffect>
                                  </p:childTnLst>
                                </p:cTn>
                              </p:par>
                            </p:childTnLst>
                          </p:cTn>
                        </p:par>
                        <p:par>
                          <p:cTn id="27" fill="hold">
                            <p:stCondLst>
                              <p:cond delay="75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250"/>
                                        <p:tgtEl>
                                          <p:spTgt spid="7"/>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25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250"/>
                                        <p:tgtEl>
                                          <p:spTgt spid="16"/>
                                        </p:tgtEl>
                                      </p:cBhvr>
                                    </p:animEffect>
                                  </p:childTnLst>
                                </p:cTn>
                              </p:par>
                            </p:childTnLst>
                          </p:cTn>
                        </p:par>
                        <p:par>
                          <p:cTn id="38" fill="hold">
                            <p:stCondLst>
                              <p:cond delay="125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250"/>
                                        <p:tgtEl>
                                          <p:spTgt spid="10"/>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a:xfrm>
            <a:off x="457200" y="3146791"/>
            <a:ext cx="8229600" cy="1653809"/>
          </a:xfrm>
        </p:spPr>
        <p:txBody>
          <a:bodyPr>
            <a:normAutofit/>
          </a:bodyPr>
          <a:lstStyle/>
          <a:p>
            <a:pPr marL="118872" indent="0" algn="ctr">
              <a:buNone/>
            </a:pPr>
            <a:r>
              <a:rPr lang="en-US" dirty="0" smtClean="0"/>
              <a:t>Push </a:t>
            </a:r>
            <a:r>
              <a:rPr lang="en-US" dirty="0"/>
              <a:t>the </a:t>
            </a:r>
            <a:r>
              <a:rPr lang="en-US" dirty="0">
                <a:solidFill>
                  <a:srgbClr val="FF0000"/>
                </a:solidFill>
              </a:rPr>
              <a:t>injection rate</a:t>
            </a:r>
            <a:r>
              <a:rPr lang="en-US" dirty="0"/>
              <a:t> boundary for the </a:t>
            </a:r>
            <a:r>
              <a:rPr lang="en-US" dirty="0">
                <a:solidFill>
                  <a:srgbClr val="FF0000"/>
                </a:solidFill>
              </a:rPr>
              <a:t>bufferless NoCs</a:t>
            </a:r>
            <a:r>
              <a:rPr lang="en-US" dirty="0"/>
              <a:t> making it feasible in a wider range of </a:t>
            </a:r>
            <a:r>
              <a:rPr lang="en-US" dirty="0">
                <a:solidFill>
                  <a:srgbClr val="FF0000"/>
                </a:solidFill>
              </a:rPr>
              <a:t>practical </a:t>
            </a:r>
            <a:r>
              <a:rPr lang="en-US" dirty="0" smtClean="0">
                <a:solidFill>
                  <a:srgbClr val="FF0000"/>
                </a:solidFill>
              </a:rPr>
              <a:t>latency-sensitive</a:t>
            </a:r>
            <a:r>
              <a:rPr lang="en-US" dirty="0" smtClean="0"/>
              <a:t> applications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01957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2592324"/>
            <a:ext cx="8077200" cy="1673352"/>
          </a:xfrm>
        </p:spPr>
        <p:txBody>
          <a:bodyPr anchor="ctr">
            <a:normAutofit/>
          </a:bodyPr>
          <a:lstStyle/>
          <a:p>
            <a:pPr algn="ctr"/>
            <a:r>
              <a:rPr lang="en-US" dirty="0"/>
              <a:t>Modified Fixed Step Size </a:t>
            </a:r>
            <a:r>
              <a:rPr lang="en-US" dirty="0" smtClean="0"/>
              <a:t>MaxFlex Selection Function</a:t>
            </a:r>
            <a:endParaRPr lang="en-US" dirty="0"/>
          </a:p>
        </p:txBody>
      </p:sp>
    </p:spTree>
    <p:extLst>
      <p:ext uri="{BB962C8B-B14F-4D97-AF65-F5344CB8AC3E}">
        <p14:creationId xmlns:p14="http://schemas.microsoft.com/office/powerpoint/2010/main" val="2398629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Publications</a:t>
            </a:r>
          </a:p>
        </p:txBody>
      </p:sp>
      <p:sp>
        <p:nvSpPr>
          <p:cNvPr id="3" name="Content Placeholder 2"/>
          <p:cNvSpPr>
            <a:spLocks noGrp="1"/>
          </p:cNvSpPr>
          <p:nvPr>
            <p:ph idx="1"/>
          </p:nvPr>
        </p:nvSpPr>
        <p:spPr/>
        <p:txBody>
          <a:bodyPr/>
          <a:lstStyle/>
          <a:p>
            <a:r>
              <a:rPr lang="en-US" dirty="0"/>
              <a:t>M. A. </a:t>
            </a:r>
            <a:r>
              <a:rPr lang="en-US" dirty="0" err="1"/>
              <a:t>Abd</a:t>
            </a:r>
            <a:r>
              <a:rPr lang="en-US" dirty="0"/>
              <a:t> </a:t>
            </a:r>
            <a:r>
              <a:rPr lang="en-US" dirty="0" err="1"/>
              <a:t>ElMohsen</a:t>
            </a:r>
            <a:r>
              <a:rPr lang="en-US" dirty="0"/>
              <a:t> and H. M. El-</a:t>
            </a:r>
            <a:r>
              <a:rPr lang="en-US" dirty="0" err="1"/>
              <a:t>Boghdadi</a:t>
            </a:r>
            <a:r>
              <a:rPr lang="en-US" dirty="0"/>
              <a:t>, "Investigating the Viability of Maximum Flexibility Selection Function in Bufferless 2D Meshes," in </a:t>
            </a:r>
            <a:r>
              <a:rPr lang="en-US" i="1" dirty="0"/>
              <a:t>International Workshop on Many-core Embedded Systems</a:t>
            </a:r>
            <a:r>
              <a:rPr lang="en-US" dirty="0"/>
              <a:t>, Portland, 2015, pp. </a:t>
            </a:r>
            <a:r>
              <a:rPr lang="en-US" dirty="0" smtClean="0"/>
              <a:t>52-55</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027278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Oval 5"/>
          <p:cNvSpPr/>
          <p:nvPr/>
        </p:nvSpPr>
        <p:spPr>
          <a:xfrm>
            <a:off x="4343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5334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6324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7315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8305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a:stCxn id="6" idx="6"/>
            <a:endCxn id="7" idx="2"/>
          </p:cNvCxnSpPr>
          <p:nvPr/>
        </p:nvCxnSpPr>
        <p:spPr>
          <a:xfrm>
            <a:off x="49530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2" name="Straight Connector 11"/>
          <p:cNvCxnSpPr>
            <a:stCxn id="7" idx="6"/>
            <a:endCxn id="8" idx="2"/>
          </p:cNvCxnSpPr>
          <p:nvPr/>
        </p:nvCxnSpPr>
        <p:spPr>
          <a:xfrm>
            <a:off x="5943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 name="Straight Connector 12"/>
          <p:cNvCxnSpPr>
            <a:stCxn id="8" idx="6"/>
            <a:endCxn id="9" idx="2"/>
          </p:cNvCxnSpPr>
          <p:nvPr/>
        </p:nvCxnSpPr>
        <p:spPr>
          <a:xfrm>
            <a:off x="6934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4" name="Straight Connector 13"/>
          <p:cNvCxnSpPr>
            <a:stCxn id="9" idx="6"/>
            <a:endCxn id="10" idx="2"/>
          </p:cNvCxnSpPr>
          <p:nvPr/>
        </p:nvCxnSpPr>
        <p:spPr>
          <a:xfrm>
            <a:off x="7924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15" name="Oval 14"/>
          <p:cNvSpPr/>
          <p:nvPr/>
        </p:nvSpPr>
        <p:spPr>
          <a:xfrm>
            <a:off x="4343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5334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6324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7315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8305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a:stCxn id="15" idx="6"/>
            <a:endCxn id="16" idx="2"/>
          </p:cNvCxnSpPr>
          <p:nvPr/>
        </p:nvCxnSpPr>
        <p:spPr>
          <a:xfrm>
            <a:off x="49530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1" name="Straight Connector 20"/>
          <p:cNvCxnSpPr>
            <a:stCxn id="16" idx="6"/>
            <a:endCxn id="17" idx="2"/>
          </p:cNvCxnSpPr>
          <p:nvPr/>
        </p:nvCxnSpPr>
        <p:spPr>
          <a:xfrm>
            <a:off x="5943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2" name="Straight Connector 21"/>
          <p:cNvCxnSpPr>
            <a:stCxn id="17" idx="6"/>
            <a:endCxn id="18" idx="2"/>
          </p:cNvCxnSpPr>
          <p:nvPr/>
        </p:nvCxnSpPr>
        <p:spPr>
          <a:xfrm>
            <a:off x="6934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3" name="Straight Connector 22"/>
          <p:cNvCxnSpPr>
            <a:stCxn id="18" idx="6"/>
            <a:endCxn id="19" idx="2"/>
          </p:cNvCxnSpPr>
          <p:nvPr/>
        </p:nvCxnSpPr>
        <p:spPr>
          <a:xfrm>
            <a:off x="7924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4" name="Straight Connector 23"/>
          <p:cNvCxnSpPr>
            <a:stCxn id="6" idx="4"/>
            <a:endCxn id="15" idx="0"/>
          </p:cNvCxnSpPr>
          <p:nvPr/>
        </p:nvCxnSpPr>
        <p:spPr>
          <a:xfrm>
            <a:off x="4648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5" name="Straight Connector 24"/>
          <p:cNvCxnSpPr>
            <a:stCxn id="7" idx="4"/>
            <a:endCxn id="16" idx="0"/>
          </p:cNvCxnSpPr>
          <p:nvPr/>
        </p:nvCxnSpPr>
        <p:spPr>
          <a:xfrm>
            <a:off x="5638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6" name="Straight Connector 25"/>
          <p:cNvCxnSpPr>
            <a:stCxn id="8" idx="4"/>
            <a:endCxn id="17" idx="0"/>
          </p:cNvCxnSpPr>
          <p:nvPr/>
        </p:nvCxnSpPr>
        <p:spPr>
          <a:xfrm>
            <a:off x="6629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7" name="Straight Connector 26"/>
          <p:cNvCxnSpPr>
            <a:stCxn id="9" idx="4"/>
            <a:endCxn id="18" idx="0"/>
          </p:cNvCxnSpPr>
          <p:nvPr/>
        </p:nvCxnSpPr>
        <p:spPr>
          <a:xfrm>
            <a:off x="7620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8" name="Straight Connector 27"/>
          <p:cNvCxnSpPr>
            <a:stCxn id="10" idx="4"/>
            <a:endCxn id="19" idx="0"/>
          </p:cNvCxnSpPr>
          <p:nvPr/>
        </p:nvCxnSpPr>
        <p:spPr>
          <a:xfrm>
            <a:off x="8610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29" name="Oval 28"/>
          <p:cNvSpPr/>
          <p:nvPr/>
        </p:nvSpPr>
        <p:spPr>
          <a:xfrm>
            <a:off x="4343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5334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6324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7315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305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Connector 33"/>
          <p:cNvCxnSpPr>
            <a:stCxn id="29" idx="6"/>
            <a:endCxn id="30" idx="2"/>
          </p:cNvCxnSpPr>
          <p:nvPr/>
        </p:nvCxnSpPr>
        <p:spPr>
          <a:xfrm>
            <a:off x="49530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30" idx="6"/>
            <a:endCxn id="31" idx="2"/>
          </p:cNvCxnSpPr>
          <p:nvPr/>
        </p:nvCxnSpPr>
        <p:spPr>
          <a:xfrm>
            <a:off x="5943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6" name="Straight Connector 35"/>
          <p:cNvCxnSpPr>
            <a:stCxn id="31" idx="6"/>
            <a:endCxn id="32" idx="2"/>
          </p:cNvCxnSpPr>
          <p:nvPr/>
        </p:nvCxnSpPr>
        <p:spPr>
          <a:xfrm>
            <a:off x="6934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7" name="Straight Connector 36"/>
          <p:cNvCxnSpPr>
            <a:stCxn id="32" idx="6"/>
            <a:endCxn id="33" idx="2"/>
          </p:cNvCxnSpPr>
          <p:nvPr/>
        </p:nvCxnSpPr>
        <p:spPr>
          <a:xfrm>
            <a:off x="7924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38" name="Oval 37"/>
          <p:cNvSpPr/>
          <p:nvPr/>
        </p:nvSpPr>
        <p:spPr>
          <a:xfrm>
            <a:off x="4343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5334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6324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7315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8305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Straight Connector 42"/>
          <p:cNvCxnSpPr>
            <a:stCxn id="38" idx="6"/>
            <a:endCxn id="39" idx="2"/>
          </p:cNvCxnSpPr>
          <p:nvPr/>
        </p:nvCxnSpPr>
        <p:spPr>
          <a:xfrm>
            <a:off x="49530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39" idx="6"/>
            <a:endCxn id="40" idx="2"/>
          </p:cNvCxnSpPr>
          <p:nvPr/>
        </p:nvCxnSpPr>
        <p:spPr>
          <a:xfrm>
            <a:off x="5943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5" name="Straight Connector 44"/>
          <p:cNvCxnSpPr>
            <a:stCxn id="40" idx="6"/>
            <a:endCxn id="41" idx="2"/>
          </p:cNvCxnSpPr>
          <p:nvPr/>
        </p:nvCxnSpPr>
        <p:spPr>
          <a:xfrm>
            <a:off x="6934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6" name="Straight Connector 45"/>
          <p:cNvCxnSpPr>
            <a:stCxn id="41" idx="6"/>
            <a:endCxn id="42" idx="2"/>
          </p:cNvCxnSpPr>
          <p:nvPr/>
        </p:nvCxnSpPr>
        <p:spPr>
          <a:xfrm>
            <a:off x="7924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7" name="Straight Connector 46"/>
          <p:cNvCxnSpPr>
            <a:stCxn id="29" idx="4"/>
            <a:endCxn id="38" idx="0"/>
          </p:cNvCxnSpPr>
          <p:nvPr/>
        </p:nvCxnSpPr>
        <p:spPr>
          <a:xfrm>
            <a:off x="4648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8" name="Straight Connector 47"/>
          <p:cNvCxnSpPr>
            <a:stCxn id="30" idx="4"/>
            <a:endCxn id="39" idx="0"/>
          </p:cNvCxnSpPr>
          <p:nvPr/>
        </p:nvCxnSpPr>
        <p:spPr>
          <a:xfrm>
            <a:off x="5638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9" name="Straight Connector 48"/>
          <p:cNvCxnSpPr>
            <a:stCxn id="31" idx="4"/>
            <a:endCxn id="40" idx="0"/>
          </p:cNvCxnSpPr>
          <p:nvPr/>
        </p:nvCxnSpPr>
        <p:spPr>
          <a:xfrm>
            <a:off x="6629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0" name="Straight Connector 49"/>
          <p:cNvCxnSpPr>
            <a:stCxn id="32" idx="4"/>
            <a:endCxn id="41" idx="0"/>
          </p:cNvCxnSpPr>
          <p:nvPr/>
        </p:nvCxnSpPr>
        <p:spPr>
          <a:xfrm>
            <a:off x="7620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1" name="Straight Connector 50"/>
          <p:cNvCxnSpPr>
            <a:stCxn id="33" idx="4"/>
            <a:endCxn id="42" idx="0"/>
          </p:cNvCxnSpPr>
          <p:nvPr/>
        </p:nvCxnSpPr>
        <p:spPr>
          <a:xfrm>
            <a:off x="8610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2" name="Straight Connector 51"/>
          <p:cNvCxnSpPr>
            <a:stCxn id="29" idx="0"/>
            <a:endCxn id="15" idx="4"/>
          </p:cNvCxnSpPr>
          <p:nvPr/>
        </p:nvCxnSpPr>
        <p:spPr>
          <a:xfrm flipV="1">
            <a:off x="4648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3" name="Straight Connector 52"/>
          <p:cNvCxnSpPr>
            <a:stCxn id="16" idx="4"/>
            <a:endCxn id="30" idx="0"/>
          </p:cNvCxnSpPr>
          <p:nvPr/>
        </p:nvCxnSpPr>
        <p:spPr>
          <a:xfrm>
            <a:off x="5638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4" name="Straight Connector 53"/>
          <p:cNvCxnSpPr>
            <a:stCxn id="31" idx="0"/>
            <a:endCxn id="17" idx="4"/>
          </p:cNvCxnSpPr>
          <p:nvPr/>
        </p:nvCxnSpPr>
        <p:spPr>
          <a:xfrm flipV="1">
            <a:off x="6629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5" name="Straight Connector 54"/>
          <p:cNvCxnSpPr>
            <a:stCxn id="32" idx="0"/>
            <a:endCxn id="18" idx="4"/>
          </p:cNvCxnSpPr>
          <p:nvPr/>
        </p:nvCxnSpPr>
        <p:spPr>
          <a:xfrm flipV="1">
            <a:off x="7620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6" name="Straight Connector 55"/>
          <p:cNvCxnSpPr>
            <a:stCxn id="33" idx="0"/>
            <a:endCxn id="19" idx="4"/>
          </p:cNvCxnSpPr>
          <p:nvPr/>
        </p:nvCxnSpPr>
        <p:spPr>
          <a:xfrm flipV="1">
            <a:off x="8610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7" name="Oval 56"/>
          <p:cNvSpPr/>
          <p:nvPr/>
        </p:nvSpPr>
        <p:spPr>
          <a:xfrm>
            <a:off x="4343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5334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6324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7315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p:cNvSpPr/>
          <p:nvPr/>
        </p:nvSpPr>
        <p:spPr>
          <a:xfrm>
            <a:off x="8305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Connector 61"/>
          <p:cNvCxnSpPr>
            <a:stCxn id="57" idx="6"/>
            <a:endCxn id="58" idx="2"/>
          </p:cNvCxnSpPr>
          <p:nvPr/>
        </p:nvCxnSpPr>
        <p:spPr>
          <a:xfrm>
            <a:off x="49530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3" name="Straight Connector 62"/>
          <p:cNvCxnSpPr>
            <a:stCxn id="58" idx="6"/>
            <a:endCxn id="59" idx="2"/>
          </p:cNvCxnSpPr>
          <p:nvPr/>
        </p:nvCxnSpPr>
        <p:spPr>
          <a:xfrm>
            <a:off x="5943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4" name="Straight Connector 63"/>
          <p:cNvCxnSpPr>
            <a:stCxn id="59" idx="6"/>
            <a:endCxn id="60" idx="2"/>
          </p:cNvCxnSpPr>
          <p:nvPr/>
        </p:nvCxnSpPr>
        <p:spPr>
          <a:xfrm>
            <a:off x="6934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5" name="Straight Connector 64"/>
          <p:cNvCxnSpPr>
            <a:stCxn id="60" idx="6"/>
            <a:endCxn id="61" idx="2"/>
          </p:cNvCxnSpPr>
          <p:nvPr/>
        </p:nvCxnSpPr>
        <p:spPr>
          <a:xfrm>
            <a:off x="7924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6" name="Straight Connector 65"/>
          <p:cNvCxnSpPr>
            <a:stCxn id="38" idx="4"/>
            <a:endCxn id="57" idx="0"/>
          </p:cNvCxnSpPr>
          <p:nvPr/>
        </p:nvCxnSpPr>
        <p:spPr>
          <a:xfrm>
            <a:off x="4648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7" name="Straight Connector 66"/>
          <p:cNvCxnSpPr>
            <a:stCxn id="39" idx="4"/>
            <a:endCxn id="58" idx="0"/>
          </p:cNvCxnSpPr>
          <p:nvPr/>
        </p:nvCxnSpPr>
        <p:spPr>
          <a:xfrm>
            <a:off x="5638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8" name="Straight Connector 67"/>
          <p:cNvCxnSpPr>
            <a:stCxn id="40" idx="4"/>
            <a:endCxn id="59" idx="0"/>
          </p:cNvCxnSpPr>
          <p:nvPr/>
        </p:nvCxnSpPr>
        <p:spPr>
          <a:xfrm>
            <a:off x="6629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41" idx="4"/>
            <a:endCxn id="60" idx="0"/>
          </p:cNvCxnSpPr>
          <p:nvPr/>
        </p:nvCxnSpPr>
        <p:spPr>
          <a:xfrm>
            <a:off x="7620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42" idx="4"/>
            <a:endCxn id="61" idx="0"/>
          </p:cNvCxnSpPr>
          <p:nvPr/>
        </p:nvCxnSpPr>
        <p:spPr>
          <a:xfrm>
            <a:off x="8610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381000" y="1872734"/>
            <a:ext cx="3124200" cy="830997"/>
          </a:xfrm>
          <a:prstGeom prst="rect">
            <a:avLst/>
          </a:prstGeom>
          <a:noFill/>
        </p:spPr>
        <p:txBody>
          <a:bodyPr wrap="square" rtlCol="0">
            <a:spAutoFit/>
          </a:bodyPr>
          <a:lstStyle/>
          <a:p>
            <a:pPr algn="ctr"/>
            <a:r>
              <a:rPr lang="en-US" sz="2400" b="1" dirty="0" smtClean="0"/>
              <a:t>MaxFlex Selection Function</a:t>
            </a:r>
            <a:endParaRPr lang="en-US" sz="2400" b="1" dirty="0"/>
          </a:p>
        </p:txBody>
      </p:sp>
      <p:sp>
        <p:nvSpPr>
          <p:cNvPr id="73" name="Rounded Rectangle 72"/>
          <p:cNvSpPr/>
          <p:nvPr/>
        </p:nvSpPr>
        <p:spPr>
          <a:xfrm>
            <a:off x="990600" y="3167079"/>
            <a:ext cx="1628264" cy="52384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Required</a:t>
            </a:r>
            <a:endParaRPr lang="en-US" sz="2400" dirty="0"/>
          </a:p>
        </p:txBody>
      </p:sp>
      <p:sp>
        <p:nvSpPr>
          <p:cNvPr id="75" name="TextBox 74"/>
          <p:cNvSpPr txBox="1"/>
          <p:nvPr/>
        </p:nvSpPr>
        <p:spPr>
          <a:xfrm>
            <a:off x="722542" y="4197350"/>
            <a:ext cx="2164375" cy="400110"/>
          </a:xfrm>
          <a:prstGeom prst="rect">
            <a:avLst/>
          </a:prstGeom>
          <a:noFill/>
        </p:spPr>
        <p:txBody>
          <a:bodyPr wrap="none" rtlCol="0">
            <a:spAutoFit/>
          </a:bodyPr>
          <a:lstStyle/>
          <a:p>
            <a:pPr algn="ctr"/>
            <a:r>
              <a:rPr lang="en-US" sz="2000" b="1" dirty="0" smtClean="0"/>
              <a:t>MaxFlex Freedom</a:t>
            </a:r>
            <a:endParaRPr lang="en-US" sz="2000" b="1" dirty="0"/>
          </a:p>
        </p:txBody>
      </p:sp>
      <p:sp>
        <p:nvSpPr>
          <p:cNvPr id="76" name="TextBox 75"/>
          <p:cNvSpPr txBox="1"/>
          <p:nvPr/>
        </p:nvSpPr>
        <p:spPr>
          <a:xfrm>
            <a:off x="755691" y="4659640"/>
            <a:ext cx="2098075" cy="400110"/>
          </a:xfrm>
          <a:prstGeom prst="rect">
            <a:avLst/>
          </a:prstGeom>
          <a:noFill/>
        </p:spPr>
        <p:txBody>
          <a:bodyPr wrap="none" rtlCol="0">
            <a:spAutoFit/>
          </a:bodyPr>
          <a:lstStyle/>
          <a:p>
            <a:pPr algn="ctr"/>
            <a:r>
              <a:rPr lang="en-US" sz="2000" b="1" dirty="0" smtClean="0"/>
              <a:t>Relax Contention</a:t>
            </a:r>
            <a:endParaRPr lang="en-US" sz="2000" b="1" dirty="0"/>
          </a:p>
        </p:txBody>
      </p:sp>
      <p:cxnSp>
        <p:nvCxnSpPr>
          <p:cNvPr id="88" name="Straight Arrow Connector 87"/>
          <p:cNvCxnSpPr>
            <a:stCxn id="73" idx="2"/>
          </p:cNvCxnSpPr>
          <p:nvPr/>
        </p:nvCxnSpPr>
        <p:spPr>
          <a:xfrm>
            <a:off x="1804732" y="3690921"/>
            <a:ext cx="0" cy="5000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00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6"/>
                                        </p:tgtEl>
                                        <p:attrNameLst>
                                          <p:attrName>fillcolor</p:attrName>
                                        </p:attrNameLst>
                                      </p:cBhvr>
                                      <p:to>
                                        <a:srgbClr val="FFFF00"/>
                                      </p:to>
                                    </p:animClr>
                                    <p:set>
                                      <p:cBhvr>
                                        <p:cTn id="7" dur="250" fill="hold"/>
                                        <p:tgtEl>
                                          <p:spTgt spid="6"/>
                                        </p:tgtEl>
                                        <p:attrNameLst>
                                          <p:attrName>fill.type</p:attrName>
                                        </p:attrNameLst>
                                      </p:cBhvr>
                                      <p:to>
                                        <p:strVal val="solid"/>
                                      </p:to>
                                    </p:set>
                                    <p:set>
                                      <p:cBhvr>
                                        <p:cTn id="8" dur="250" fill="hold"/>
                                        <p:tgtEl>
                                          <p:spTgt spid="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50" fill="hold"/>
                                        <p:tgtEl>
                                          <p:spTgt spid="7"/>
                                        </p:tgtEl>
                                        <p:attrNameLst>
                                          <p:attrName>fillcolor</p:attrName>
                                        </p:attrNameLst>
                                      </p:cBhvr>
                                      <p:to>
                                        <a:srgbClr val="FFFF00"/>
                                      </p:to>
                                    </p:animClr>
                                    <p:set>
                                      <p:cBhvr>
                                        <p:cTn id="11" dur="250" fill="hold"/>
                                        <p:tgtEl>
                                          <p:spTgt spid="7"/>
                                        </p:tgtEl>
                                        <p:attrNameLst>
                                          <p:attrName>fill.type</p:attrName>
                                        </p:attrNameLst>
                                      </p:cBhvr>
                                      <p:to>
                                        <p:strVal val="solid"/>
                                      </p:to>
                                    </p:set>
                                    <p:set>
                                      <p:cBhvr>
                                        <p:cTn id="12" dur="250" fill="hold"/>
                                        <p:tgtEl>
                                          <p:spTgt spid="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50" fill="hold"/>
                                        <p:tgtEl>
                                          <p:spTgt spid="8"/>
                                        </p:tgtEl>
                                        <p:attrNameLst>
                                          <p:attrName>fillcolor</p:attrName>
                                        </p:attrNameLst>
                                      </p:cBhvr>
                                      <p:to>
                                        <a:srgbClr val="FFFF00"/>
                                      </p:to>
                                    </p:animClr>
                                    <p:set>
                                      <p:cBhvr>
                                        <p:cTn id="15" dur="250" fill="hold"/>
                                        <p:tgtEl>
                                          <p:spTgt spid="8"/>
                                        </p:tgtEl>
                                        <p:attrNameLst>
                                          <p:attrName>fill.type</p:attrName>
                                        </p:attrNameLst>
                                      </p:cBhvr>
                                      <p:to>
                                        <p:strVal val="solid"/>
                                      </p:to>
                                    </p:set>
                                    <p:set>
                                      <p:cBhvr>
                                        <p:cTn id="16" dur="250" fill="hold"/>
                                        <p:tgtEl>
                                          <p:spTgt spid="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50" fill="hold"/>
                                        <p:tgtEl>
                                          <p:spTgt spid="9"/>
                                        </p:tgtEl>
                                        <p:attrNameLst>
                                          <p:attrName>fillcolor</p:attrName>
                                        </p:attrNameLst>
                                      </p:cBhvr>
                                      <p:to>
                                        <a:srgbClr val="FFFF00"/>
                                      </p:to>
                                    </p:animClr>
                                    <p:set>
                                      <p:cBhvr>
                                        <p:cTn id="19" dur="250" fill="hold"/>
                                        <p:tgtEl>
                                          <p:spTgt spid="9"/>
                                        </p:tgtEl>
                                        <p:attrNameLst>
                                          <p:attrName>fill.type</p:attrName>
                                        </p:attrNameLst>
                                      </p:cBhvr>
                                      <p:to>
                                        <p:strVal val="solid"/>
                                      </p:to>
                                    </p:set>
                                    <p:set>
                                      <p:cBhvr>
                                        <p:cTn id="20" dur="250" fill="hold"/>
                                        <p:tgtEl>
                                          <p:spTgt spid="9"/>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50" fill="hold"/>
                                        <p:tgtEl>
                                          <p:spTgt spid="10"/>
                                        </p:tgtEl>
                                        <p:attrNameLst>
                                          <p:attrName>fillcolor</p:attrName>
                                        </p:attrNameLst>
                                      </p:cBhvr>
                                      <p:to>
                                        <a:srgbClr val="FFFF00"/>
                                      </p:to>
                                    </p:animClr>
                                    <p:set>
                                      <p:cBhvr>
                                        <p:cTn id="23" dur="250" fill="hold"/>
                                        <p:tgtEl>
                                          <p:spTgt spid="10"/>
                                        </p:tgtEl>
                                        <p:attrNameLst>
                                          <p:attrName>fill.type</p:attrName>
                                        </p:attrNameLst>
                                      </p:cBhvr>
                                      <p:to>
                                        <p:strVal val="solid"/>
                                      </p:to>
                                    </p:set>
                                    <p:set>
                                      <p:cBhvr>
                                        <p:cTn id="24" dur="25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50" fill="hold"/>
                                        <p:tgtEl>
                                          <p:spTgt spid="19"/>
                                        </p:tgtEl>
                                        <p:attrNameLst>
                                          <p:attrName>fillcolor</p:attrName>
                                        </p:attrNameLst>
                                      </p:cBhvr>
                                      <p:to>
                                        <a:srgbClr val="FFFF00"/>
                                      </p:to>
                                    </p:animClr>
                                    <p:set>
                                      <p:cBhvr>
                                        <p:cTn id="27" dur="250" fill="hold"/>
                                        <p:tgtEl>
                                          <p:spTgt spid="19"/>
                                        </p:tgtEl>
                                        <p:attrNameLst>
                                          <p:attrName>fill.type</p:attrName>
                                        </p:attrNameLst>
                                      </p:cBhvr>
                                      <p:to>
                                        <p:strVal val="solid"/>
                                      </p:to>
                                    </p:set>
                                    <p:set>
                                      <p:cBhvr>
                                        <p:cTn id="28" dur="250" fill="hold"/>
                                        <p:tgtEl>
                                          <p:spTgt spid="19"/>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50" fill="hold"/>
                                        <p:tgtEl>
                                          <p:spTgt spid="33"/>
                                        </p:tgtEl>
                                        <p:attrNameLst>
                                          <p:attrName>fillcolor</p:attrName>
                                        </p:attrNameLst>
                                      </p:cBhvr>
                                      <p:to>
                                        <a:srgbClr val="FFFF00"/>
                                      </p:to>
                                    </p:animClr>
                                    <p:set>
                                      <p:cBhvr>
                                        <p:cTn id="31" dur="250" fill="hold"/>
                                        <p:tgtEl>
                                          <p:spTgt spid="33"/>
                                        </p:tgtEl>
                                        <p:attrNameLst>
                                          <p:attrName>fill.type</p:attrName>
                                        </p:attrNameLst>
                                      </p:cBhvr>
                                      <p:to>
                                        <p:strVal val="solid"/>
                                      </p:to>
                                    </p:set>
                                    <p:set>
                                      <p:cBhvr>
                                        <p:cTn id="32" dur="250" fill="hold"/>
                                        <p:tgtEl>
                                          <p:spTgt spid="33"/>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50" fill="hold"/>
                                        <p:tgtEl>
                                          <p:spTgt spid="42"/>
                                        </p:tgtEl>
                                        <p:attrNameLst>
                                          <p:attrName>fillcolor</p:attrName>
                                        </p:attrNameLst>
                                      </p:cBhvr>
                                      <p:to>
                                        <a:srgbClr val="FFFF00"/>
                                      </p:to>
                                    </p:animClr>
                                    <p:set>
                                      <p:cBhvr>
                                        <p:cTn id="35" dur="250" fill="hold"/>
                                        <p:tgtEl>
                                          <p:spTgt spid="42"/>
                                        </p:tgtEl>
                                        <p:attrNameLst>
                                          <p:attrName>fill.type</p:attrName>
                                        </p:attrNameLst>
                                      </p:cBhvr>
                                      <p:to>
                                        <p:strVal val="solid"/>
                                      </p:to>
                                    </p:set>
                                    <p:set>
                                      <p:cBhvr>
                                        <p:cTn id="36" dur="250" fill="hold"/>
                                        <p:tgtEl>
                                          <p:spTgt spid="42"/>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61"/>
                                        </p:tgtEl>
                                        <p:attrNameLst>
                                          <p:attrName>fillcolor</p:attrName>
                                        </p:attrNameLst>
                                      </p:cBhvr>
                                      <p:to>
                                        <a:srgbClr val="FFFF00"/>
                                      </p:to>
                                    </p:animClr>
                                    <p:set>
                                      <p:cBhvr>
                                        <p:cTn id="39" dur="250" fill="hold"/>
                                        <p:tgtEl>
                                          <p:spTgt spid="61"/>
                                        </p:tgtEl>
                                        <p:attrNameLst>
                                          <p:attrName>fill.type</p:attrName>
                                        </p:attrNameLst>
                                      </p:cBhvr>
                                      <p:to>
                                        <p:strVal val="solid"/>
                                      </p:to>
                                    </p:set>
                                    <p:set>
                                      <p:cBhvr>
                                        <p:cTn id="40" dur="250" fill="hold"/>
                                        <p:tgtEl>
                                          <p:spTgt spid="61"/>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60"/>
                                        </p:tgtEl>
                                        <p:attrNameLst>
                                          <p:attrName>fillcolor</p:attrName>
                                        </p:attrNameLst>
                                      </p:cBhvr>
                                      <p:to>
                                        <a:srgbClr val="FFFF00"/>
                                      </p:to>
                                    </p:animClr>
                                    <p:set>
                                      <p:cBhvr>
                                        <p:cTn id="43" dur="250" fill="hold"/>
                                        <p:tgtEl>
                                          <p:spTgt spid="60"/>
                                        </p:tgtEl>
                                        <p:attrNameLst>
                                          <p:attrName>fill.type</p:attrName>
                                        </p:attrNameLst>
                                      </p:cBhvr>
                                      <p:to>
                                        <p:strVal val="solid"/>
                                      </p:to>
                                    </p:set>
                                    <p:set>
                                      <p:cBhvr>
                                        <p:cTn id="44" dur="250" fill="hold"/>
                                        <p:tgtEl>
                                          <p:spTgt spid="60"/>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50" fill="hold"/>
                                        <p:tgtEl>
                                          <p:spTgt spid="59"/>
                                        </p:tgtEl>
                                        <p:attrNameLst>
                                          <p:attrName>fillcolor</p:attrName>
                                        </p:attrNameLst>
                                      </p:cBhvr>
                                      <p:to>
                                        <a:srgbClr val="FFFF00"/>
                                      </p:to>
                                    </p:animClr>
                                    <p:set>
                                      <p:cBhvr>
                                        <p:cTn id="47" dur="250" fill="hold"/>
                                        <p:tgtEl>
                                          <p:spTgt spid="59"/>
                                        </p:tgtEl>
                                        <p:attrNameLst>
                                          <p:attrName>fill.type</p:attrName>
                                        </p:attrNameLst>
                                      </p:cBhvr>
                                      <p:to>
                                        <p:strVal val="solid"/>
                                      </p:to>
                                    </p:set>
                                    <p:set>
                                      <p:cBhvr>
                                        <p:cTn id="48" dur="250" fill="hold"/>
                                        <p:tgtEl>
                                          <p:spTgt spid="59"/>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50" fill="hold"/>
                                        <p:tgtEl>
                                          <p:spTgt spid="58"/>
                                        </p:tgtEl>
                                        <p:attrNameLst>
                                          <p:attrName>fillcolor</p:attrName>
                                        </p:attrNameLst>
                                      </p:cBhvr>
                                      <p:to>
                                        <a:srgbClr val="FFFF00"/>
                                      </p:to>
                                    </p:animClr>
                                    <p:set>
                                      <p:cBhvr>
                                        <p:cTn id="51" dur="250" fill="hold"/>
                                        <p:tgtEl>
                                          <p:spTgt spid="58"/>
                                        </p:tgtEl>
                                        <p:attrNameLst>
                                          <p:attrName>fill.type</p:attrName>
                                        </p:attrNameLst>
                                      </p:cBhvr>
                                      <p:to>
                                        <p:strVal val="solid"/>
                                      </p:to>
                                    </p:set>
                                    <p:set>
                                      <p:cBhvr>
                                        <p:cTn id="52" dur="250" fill="hold"/>
                                        <p:tgtEl>
                                          <p:spTgt spid="58"/>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250" fill="hold"/>
                                        <p:tgtEl>
                                          <p:spTgt spid="57"/>
                                        </p:tgtEl>
                                        <p:attrNameLst>
                                          <p:attrName>fillcolor</p:attrName>
                                        </p:attrNameLst>
                                      </p:cBhvr>
                                      <p:to>
                                        <a:srgbClr val="FFFF00"/>
                                      </p:to>
                                    </p:animClr>
                                    <p:set>
                                      <p:cBhvr>
                                        <p:cTn id="55" dur="250" fill="hold"/>
                                        <p:tgtEl>
                                          <p:spTgt spid="57"/>
                                        </p:tgtEl>
                                        <p:attrNameLst>
                                          <p:attrName>fill.type</p:attrName>
                                        </p:attrNameLst>
                                      </p:cBhvr>
                                      <p:to>
                                        <p:strVal val="solid"/>
                                      </p:to>
                                    </p:set>
                                    <p:set>
                                      <p:cBhvr>
                                        <p:cTn id="56" dur="250" fill="hold"/>
                                        <p:tgtEl>
                                          <p:spTgt spid="57"/>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250" fill="hold"/>
                                        <p:tgtEl>
                                          <p:spTgt spid="38"/>
                                        </p:tgtEl>
                                        <p:attrNameLst>
                                          <p:attrName>fillcolor</p:attrName>
                                        </p:attrNameLst>
                                      </p:cBhvr>
                                      <p:to>
                                        <a:srgbClr val="FFFF00"/>
                                      </p:to>
                                    </p:animClr>
                                    <p:set>
                                      <p:cBhvr>
                                        <p:cTn id="59" dur="250" fill="hold"/>
                                        <p:tgtEl>
                                          <p:spTgt spid="38"/>
                                        </p:tgtEl>
                                        <p:attrNameLst>
                                          <p:attrName>fill.type</p:attrName>
                                        </p:attrNameLst>
                                      </p:cBhvr>
                                      <p:to>
                                        <p:strVal val="solid"/>
                                      </p:to>
                                    </p:set>
                                    <p:set>
                                      <p:cBhvr>
                                        <p:cTn id="60" dur="250" fill="hold"/>
                                        <p:tgtEl>
                                          <p:spTgt spid="38"/>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250" fill="hold"/>
                                        <p:tgtEl>
                                          <p:spTgt spid="29"/>
                                        </p:tgtEl>
                                        <p:attrNameLst>
                                          <p:attrName>fillcolor</p:attrName>
                                        </p:attrNameLst>
                                      </p:cBhvr>
                                      <p:to>
                                        <a:srgbClr val="FFFF00"/>
                                      </p:to>
                                    </p:animClr>
                                    <p:set>
                                      <p:cBhvr>
                                        <p:cTn id="63" dur="250" fill="hold"/>
                                        <p:tgtEl>
                                          <p:spTgt spid="29"/>
                                        </p:tgtEl>
                                        <p:attrNameLst>
                                          <p:attrName>fill.type</p:attrName>
                                        </p:attrNameLst>
                                      </p:cBhvr>
                                      <p:to>
                                        <p:strVal val="solid"/>
                                      </p:to>
                                    </p:set>
                                    <p:set>
                                      <p:cBhvr>
                                        <p:cTn id="64" dur="250" fill="hold"/>
                                        <p:tgtEl>
                                          <p:spTgt spid="29"/>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250" fill="hold"/>
                                        <p:tgtEl>
                                          <p:spTgt spid="15"/>
                                        </p:tgtEl>
                                        <p:attrNameLst>
                                          <p:attrName>fillcolor</p:attrName>
                                        </p:attrNameLst>
                                      </p:cBhvr>
                                      <p:to>
                                        <a:srgbClr val="FFFF00"/>
                                      </p:to>
                                    </p:animClr>
                                    <p:set>
                                      <p:cBhvr>
                                        <p:cTn id="67" dur="250" fill="hold"/>
                                        <p:tgtEl>
                                          <p:spTgt spid="15"/>
                                        </p:tgtEl>
                                        <p:attrNameLst>
                                          <p:attrName>fill.type</p:attrName>
                                        </p:attrNameLst>
                                      </p:cBhvr>
                                      <p:to>
                                        <p:strVal val="solid"/>
                                      </p:to>
                                    </p:set>
                                    <p:set>
                                      <p:cBhvr>
                                        <p:cTn id="68" dur="250" fill="hold"/>
                                        <p:tgtEl>
                                          <p:spTgt spid="15"/>
                                        </p:tgtEl>
                                        <p:attrNameLst>
                                          <p:attrName>fill.on</p:attrName>
                                        </p:attrNameLst>
                                      </p:cBhvr>
                                      <p:to>
                                        <p:strVal val="true"/>
                                      </p:to>
                                    </p:set>
                                  </p:childTnLst>
                                </p:cTn>
                              </p:par>
                            </p:childTnLst>
                          </p:cTn>
                        </p:par>
                        <p:par>
                          <p:cTn id="69" fill="hold">
                            <p:stCondLst>
                              <p:cond delay="250"/>
                            </p:stCondLst>
                            <p:childTnLst>
                              <p:par>
                                <p:cTn id="70" presetID="1" presetClass="emph" presetSubtype="2" fill="hold" nodeType="afterEffect">
                                  <p:stCondLst>
                                    <p:cond delay="0"/>
                                  </p:stCondLst>
                                  <p:childTnLst>
                                    <p:animClr clrSpc="rgb" dir="cw">
                                      <p:cBhvr>
                                        <p:cTn id="71" dur="250" fill="hold"/>
                                        <p:tgtEl>
                                          <p:spTgt spid="16"/>
                                        </p:tgtEl>
                                        <p:attrNameLst>
                                          <p:attrName>fillcolor</p:attrName>
                                        </p:attrNameLst>
                                      </p:cBhvr>
                                      <p:to>
                                        <a:srgbClr val="FFC000"/>
                                      </p:to>
                                    </p:animClr>
                                    <p:set>
                                      <p:cBhvr>
                                        <p:cTn id="72" dur="250" fill="hold"/>
                                        <p:tgtEl>
                                          <p:spTgt spid="16"/>
                                        </p:tgtEl>
                                        <p:attrNameLst>
                                          <p:attrName>fill.type</p:attrName>
                                        </p:attrNameLst>
                                      </p:cBhvr>
                                      <p:to>
                                        <p:strVal val="solid"/>
                                      </p:to>
                                    </p:set>
                                    <p:set>
                                      <p:cBhvr>
                                        <p:cTn id="73" dur="250" fill="hold"/>
                                        <p:tgtEl>
                                          <p:spTgt spid="16"/>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50" fill="hold"/>
                                        <p:tgtEl>
                                          <p:spTgt spid="17"/>
                                        </p:tgtEl>
                                        <p:attrNameLst>
                                          <p:attrName>fillcolor</p:attrName>
                                        </p:attrNameLst>
                                      </p:cBhvr>
                                      <p:to>
                                        <a:srgbClr val="FFC000"/>
                                      </p:to>
                                    </p:animClr>
                                    <p:set>
                                      <p:cBhvr>
                                        <p:cTn id="76" dur="250" fill="hold"/>
                                        <p:tgtEl>
                                          <p:spTgt spid="17"/>
                                        </p:tgtEl>
                                        <p:attrNameLst>
                                          <p:attrName>fill.type</p:attrName>
                                        </p:attrNameLst>
                                      </p:cBhvr>
                                      <p:to>
                                        <p:strVal val="solid"/>
                                      </p:to>
                                    </p:set>
                                    <p:set>
                                      <p:cBhvr>
                                        <p:cTn id="77" dur="250" fill="hold"/>
                                        <p:tgtEl>
                                          <p:spTgt spid="17"/>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50" fill="hold"/>
                                        <p:tgtEl>
                                          <p:spTgt spid="18"/>
                                        </p:tgtEl>
                                        <p:attrNameLst>
                                          <p:attrName>fillcolor</p:attrName>
                                        </p:attrNameLst>
                                      </p:cBhvr>
                                      <p:to>
                                        <a:srgbClr val="FFC000"/>
                                      </p:to>
                                    </p:animClr>
                                    <p:set>
                                      <p:cBhvr>
                                        <p:cTn id="80" dur="250" fill="hold"/>
                                        <p:tgtEl>
                                          <p:spTgt spid="18"/>
                                        </p:tgtEl>
                                        <p:attrNameLst>
                                          <p:attrName>fill.type</p:attrName>
                                        </p:attrNameLst>
                                      </p:cBhvr>
                                      <p:to>
                                        <p:strVal val="solid"/>
                                      </p:to>
                                    </p:set>
                                    <p:set>
                                      <p:cBhvr>
                                        <p:cTn id="81" dur="250" fill="hold"/>
                                        <p:tgtEl>
                                          <p:spTgt spid="18"/>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250" fill="hold"/>
                                        <p:tgtEl>
                                          <p:spTgt spid="41"/>
                                        </p:tgtEl>
                                        <p:attrNameLst>
                                          <p:attrName>fillcolor</p:attrName>
                                        </p:attrNameLst>
                                      </p:cBhvr>
                                      <p:to>
                                        <a:srgbClr val="FFC000"/>
                                      </p:to>
                                    </p:animClr>
                                    <p:set>
                                      <p:cBhvr>
                                        <p:cTn id="84" dur="250" fill="hold"/>
                                        <p:tgtEl>
                                          <p:spTgt spid="41"/>
                                        </p:tgtEl>
                                        <p:attrNameLst>
                                          <p:attrName>fill.type</p:attrName>
                                        </p:attrNameLst>
                                      </p:cBhvr>
                                      <p:to>
                                        <p:strVal val="solid"/>
                                      </p:to>
                                    </p:set>
                                    <p:set>
                                      <p:cBhvr>
                                        <p:cTn id="85" dur="250" fill="hold"/>
                                        <p:tgtEl>
                                          <p:spTgt spid="41"/>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250" fill="hold"/>
                                        <p:tgtEl>
                                          <p:spTgt spid="40"/>
                                        </p:tgtEl>
                                        <p:attrNameLst>
                                          <p:attrName>fillcolor</p:attrName>
                                        </p:attrNameLst>
                                      </p:cBhvr>
                                      <p:to>
                                        <a:srgbClr val="FFC000"/>
                                      </p:to>
                                    </p:animClr>
                                    <p:set>
                                      <p:cBhvr>
                                        <p:cTn id="88" dur="250" fill="hold"/>
                                        <p:tgtEl>
                                          <p:spTgt spid="40"/>
                                        </p:tgtEl>
                                        <p:attrNameLst>
                                          <p:attrName>fill.type</p:attrName>
                                        </p:attrNameLst>
                                      </p:cBhvr>
                                      <p:to>
                                        <p:strVal val="solid"/>
                                      </p:to>
                                    </p:set>
                                    <p:set>
                                      <p:cBhvr>
                                        <p:cTn id="89" dur="250" fill="hold"/>
                                        <p:tgtEl>
                                          <p:spTgt spid="40"/>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250" fill="hold"/>
                                        <p:tgtEl>
                                          <p:spTgt spid="39"/>
                                        </p:tgtEl>
                                        <p:attrNameLst>
                                          <p:attrName>fillcolor</p:attrName>
                                        </p:attrNameLst>
                                      </p:cBhvr>
                                      <p:to>
                                        <a:srgbClr val="FFC000"/>
                                      </p:to>
                                    </p:animClr>
                                    <p:set>
                                      <p:cBhvr>
                                        <p:cTn id="92" dur="250" fill="hold"/>
                                        <p:tgtEl>
                                          <p:spTgt spid="39"/>
                                        </p:tgtEl>
                                        <p:attrNameLst>
                                          <p:attrName>fill.type</p:attrName>
                                        </p:attrNameLst>
                                      </p:cBhvr>
                                      <p:to>
                                        <p:strVal val="solid"/>
                                      </p:to>
                                    </p:set>
                                    <p:set>
                                      <p:cBhvr>
                                        <p:cTn id="93" dur="250" fill="hold"/>
                                        <p:tgtEl>
                                          <p:spTgt spid="39"/>
                                        </p:tgtEl>
                                        <p:attrNameLst>
                                          <p:attrName>fill.on</p:attrName>
                                        </p:attrNameLst>
                                      </p:cBhvr>
                                      <p:to>
                                        <p:strVal val="true"/>
                                      </p:to>
                                    </p:set>
                                  </p:childTnLst>
                                </p:cTn>
                              </p:par>
                            </p:childTnLst>
                          </p:cTn>
                        </p:par>
                        <p:par>
                          <p:cTn id="94" fill="hold">
                            <p:stCondLst>
                              <p:cond delay="500"/>
                            </p:stCondLst>
                            <p:childTnLst>
                              <p:par>
                                <p:cTn id="95" presetID="1" presetClass="emph" presetSubtype="2" fill="hold" nodeType="afterEffect">
                                  <p:stCondLst>
                                    <p:cond delay="0"/>
                                  </p:stCondLst>
                                  <p:childTnLst>
                                    <p:animClr clrSpc="rgb" dir="cw">
                                      <p:cBhvr>
                                        <p:cTn id="96" dur="250" fill="hold"/>
                                        <p:tgtEl>
                                          <p:spTgt spid="30"/>
                                        </p:tgtEl>
                                        <p:attrNameLst>
                                          <p:attrName>fillcolor</p:attrName>
                                        </p:attrNameLst>
                                      </p:cBhvr>
                                      <p:to>
                                        <a:srgbClr val="FF0000"/>
                                      </p:to>
                                    </p:animClr>
                                    <p:set>
                                      <p:cBhvr>
                                        <p:cTn id="97" dur="250" fill="hold"/>
                                        <p:tgtEl>
                                          <p:spTgt spid="30"/>
                                        </p:tgtEl>
                                        <p:attrNameLst>
                                          <p:attrName>fill.type</p:attrName>
                                        </p:attrNameLst>
                                      </p:cBhvr>
                                      <p:to>
                                        <p:strVal val="solid"/>
                                      </p:to>
                                    </p:set>
                                    <p:set>
                                      <p:cBhvr>
                                        <p:cTn id="98" dur="250" fill="hold"/>
                                        <p:tgtEl>
                                          <p:spTgt spid="30"/>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250" fill="hold"/>
                                        <p:tgtEl>
                                          <p:spTgt spid="32"/>
                                        </p:tgtEl>
                                        <p:attrNameLst>
                                          <p:attrName>fillcolor</p:attrName>
                                        </p:attrNameLst>
                                      </p:cBhvr>
                                      <p:to>
                                        <a:srgbClr val="FF0000"/>
                                      </p:to>
                                    </p:animClr>
                                    <p:set>
                                      <p:cBhvr>
                                        <p:cTn id="101" dur="250" fill="hold"/>
                                        <p:tgtEl>
                                          <p:spTgt spid="32"/>
                                        </p:tgtEl>
                                        <p:attrNameLst>
                                          <p:attrName>fill.type</p:attrName>
                                        </p:attrNameLst>
                                      </p:cBhvr>
                                      <p:to>
                                        <p:strVal val="solid"/>
                                      </p:to>
                                    </p:set>
                                    <p:set>
                                      <p:cBhvr>
                                        <p:cTn id="102" dur="250" fill="hold"/>
                                        <p:tgtEl>
                                          <p:spTgt spid="32"/>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250" fill="hold"/>
                                        <p:tgtEl>
                                          <p:spTgt spid="31"/>
                                        </p:tgtEl>
                                        <p:attrNameLst>
                                          <p:attrName>fillcolor</p:attrName>
                                        </p:attrNameLst>
                                      </p:cBhvr>
                                      <p:to>
                                        <a:srgbClr val="FF0000"/>
                                      </p:to>
                                    </p:animClr>
                                    <p:set>
                                      <p:cBhvr>
                                        <p:cTn id="105" dur="250" fill="hold"/>
                                        <p:tgtEl>
                                          <p:spTgt spid="31"/>
                                        </p:tgtEl>
                                        <p:attrNameLst>
                                          <p:attrName>fill.type</p:attrName>
                                        </p:attrNameLst>
                                      </p:cBhvr>
                                      <p:to>
                                        <p:strVal val="solid"/>
                                      </p:to>
                                    </p:set>
                                    <p:set>
                                      <p:cBhvr>
                                        <p:cTn id="106" dur="250" fill="hold"/>
                                        <p:tgtEl>
                                          <p:spTgt spid="31"/>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500"/>
                                        <p:tgtEl>
                                          <p:spTgt spid="73"/>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fade">
                                      <p:cBhvr>
                                        <p:cTn id="115" dur="500"/>
                                        <p:tgtEl>
                                          <p:spTgt spid="88"/>
                                        </p:tgtEl>
                                      </p:cBhvr>
                                    </p:animEffect>
                                  </p:childTnLst>
                                </p:cTn>
                              </p:par>
                            </p:childTnLst>
                          </p:cTn>
                        </p:par>
                        <p:par>
                          <p:cTn id="116" fill="hold">
                            <p:stCondLst>
                              <p:cond delay="1000"/>
                            </p:stCondLst>
                            <p:childTnLst>
                              <p:par>
                                <p:cTn id="117" presetID="10" presetClass="entr" presetSubtype="0" fill="hold" grpId="0" nodeType="after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fade">
                                      <p:cBhvr>
                                        <p:cTn id="119" dur="500"/>
                                        <p:tgtEl>
                                          <p:spTgt spid="75"/>
                                        </p:tgtEl>
                                      </p:cBhvr>
                                    </p:animEffect>
                                  </p:childTnLst>
                                </p:cTn>
                              </p:par>
                            </p:childTnLst>
                          </p:cTn>
                        </p:par>
                        <p:par>
                          <p:cTn id="120" fill="hold">
                            <p:stCondLst>
                              <p:cond delay="1500"/>
                            </p:stCondLst>
                            <p:childTnLst>
                              <p:par>
                                <p:cTn id="121" presetID="10" presetClass="entr" presetSubtype="0" fill="hold" grpId="0"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5" grpId="0"/>
      <p:bldP spid="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Approach</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Oval 5"/>
          <p:cNvSpPr/>
          <p:nvPr/>
        </p:nvSpPr>
        <p:spPr>
          <a:xfrm>
            <a:off x="4343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5334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6324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7315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8305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a:stCxn id="6" idx="6"/>
            <a:endCxn id="7" idx="2"/>
          </p:cNvCxnSpPr>
          <p:nvPr/>
        </p:nvCxnSpPr>
        <p:spPr>
          <a:xfrm>
            <a:off x="49530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2" name="Straight Connector 11"/>
          <p:cNvCxnSpPr>
            <a:stCxn id="7" idx="6"/>
            <a:endCxn id="8" idx="2"/>
          </p:cNvCxnSpPr>
          <p:nvPr/>
        </p:nvCxnSpPr>
        <p:spPr>
          <a:xfrm>
            <a:off x="5943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 name="Straight Connector 12"/>
          <p:cNvCxnSpPr>
            <a:stCxn id="8" idx="6"/>
            <a:endCxn id="9" idx="2"/>
          </p:cNvCxnSpPr>
          <p:nvPr/>
        </p:nvCxnSpPr>
        <p:spPr>
          <a:xfrm>
            <a:off x="6934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4" name="Straight Connector 13"/>
          <p:cNvCxnSpPr>
            <a:stCxn id="9" idx="6"/>
            <a:endCxn id="10" idx="2"/>
          </p:cNvCxnSpPr>
          <p:nvPr/>
        </p:nvCxnSpPr>
        <p:spPr>
          <a:xfrm>
            <a:off x="7924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15" name="Oval 14"/>
          <p:cNvSpPr/>
          <p:nvPr/>
        </p:nvSpPr>
        <p:spPr>
          <a:xfrm>
            <a:off x="4343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5334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6324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7315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8305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a:stCxn id="15" idx="6"/>
            <a:endCxn id="16" idx="2"/>
          </p:cNvCxnSpPr>
          <p:nvPr/>
        </p:nvCxnSpPr>
        <p:spPr>
          <a:xfrm>
            <a:off x="49530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1" name="Straight Connector 20"/>
          <p:cNvCxnSpPr>
            <a:stCxn id="16" idx="6"/>
            <a:endCxn id="17" idx="2"/>
          </p:cNvCxnSpPr>
          <p:nvPr/>
        </p:nvCxnSpPr>
        <p:spPr>
          <a:xfrm>
            <a:off x="5943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2" name="Straight Connector 21"/>
          <p:cNvCxnSpPr>
            <a:stCxn id="17" idx="6"/>
            <a:endCxn id="18" idx="2"/>
          </p:cNvCxnSpPr>
          <p:nvPr/>
        </p:nvCxnSpPr>
        <p:spPr>
          <a:xfrm>
            <a:off x="6934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3" name="Straight Connector 22"/>
          <p:cNvCxnSpPr>
            <a:stCxn id="18" idx="6"/>
            <a:endCxn id="19" idx="2"/>
          </p:cNvCxnSpPr>
          <p:nvPr/>
        </p:nvCxnSpPr>
        <p:spPr>
          <a:xfrm>
            <a:off x="7924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4" name="Straight Connector 23"/>
          <p:cNvCxnSpPr>
            <a:stCxn id="6" idx="4"/>
            <a:endCxn id="15" idx="0"/>
          </p:cNvCxnSpPr>
          <p:nvPr/>
        </p:nvCxnSpPr>
        <p:spPr>
          <a:xfrm>
            <a:off x="4648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5" name="Straight Connector 24"/>
          <p:cNvCxnSpPr>
            <a:stCxn id="7" idx="4"/>
            <a:endCxn id="16" idx="0"/>
          </p:cNvCxnSpPr>
          <p:nvPr/>
        </p:nvCxnSpPr>
        <p:spPr>
          <a:xfrm>
            <a:off x="5638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6" name="Straight Connector 25"/>
          <p:cNvCxnSpPr>
            <a:stCxn id="8" idx="4"/>
            <a:endCxn id="17" idx="0"/>
          </p:cNvCxnSpPr>
          <p:nvPr/>
        </p:nvCxnSpPr>
        <p:spPr>
          <a:xfrm>
            <a:off x="6629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7" name="Straight Connector 26"/>
          <p:cNvCxnSpPr>
            <a:stCxn id="9" idx="4"/>
            <a:endCxn id="18" idx="0"/>
          </p:cNvCxnSpPr>
          <p:nvPr/>
        </p:nvCxnSpPr>
        <p:spPr>
          <a:xfrm>
            <a:off x="7620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8" name="Straight Connector 27"/>
          <p:cNvCxnSpPr>
            <a:stCxn id="10" idx="4"/>
            <a:endCxn id="19" idx="0"/>
          </p:cNvCxnSpPr>
          <p:nvPr/>
        </p:nvCxnSpPr>
        <p:spPr>
          <a:xfrm>
            <a:off x="8610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29" name="Oval 28"/>
          <p:cNvSpPr/>
          <p:nvPr/>
        </p:nvSpPr>
        <p:spPr>
          <a:xfrm>
            <a:off x="4343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5334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6324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7315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305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Connector 33"/>
          <p:cNvCxnSpPr>
            <a:stCxn id="29" idx="6"/>
            <a:endCxn id="30" idx="2"/>
          </p:cNvCxnSpPr>
          <p:nvPr/>
        </p:nvCxnSpPr>
        <p:spPr>
          <a:xfrm>
            <a:off x="49530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30" idx="6"/>
            <a:endCxn id="31" idx="2"/>
          </p:cNvCxnSpPr>
          <p:nvPr/>
        </p:nvCxnSpPr>
        <p:spPr>
          <a:xfrm>
            <a:off x="5943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6" name="Straight Connector 35"/>
          <p:cNvCxnSpPr>
            <a:stCxn id="31" idx="6"/>
            <a:endCxn id="32" idx="2"/>
          </p:cNvCxnSpPr>
          <p:nvPr/>
        </p:nvCxnSpPr>
        <p:spPr>
          <a:xfrm>
            <a:off x="6934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7" name="Straight Connector 36"/>
          <p:cNvCxnSpPr>
            <a:stCxn id="32" idx="6"/>
            <a:endCxn id="33" idx="2"/>
          </p:cNvCxnSpPr>
          <p:nvPr/>
        </p:nvCxnSpPr>
        <p:spPr>
          <a:xfrm>
            <a:off x="7924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38" name="Oval 37"/>
          <p:cNvSpPr/>
          <p:nvPr/>
        </p:nvSpPr>
        <p:spPr>
          <a:xfrm>
            <a:off x="4343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5334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6324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7315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8305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Straight Connector 42"/>
          <p:cNvCxnSpPr>
            <a:stCxn id="38" idx="6"/>
            <a:endCxn id="39" idx="2"/>
          </p:cNvCxnSpPr>
          <p:nvPr/>
        </p:nvCxnSpPr>
        <p:spPr>
          <a:xfrm>
            <a:off x="49530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39" idx="6"/>
            <a:endCxn id="40" idx="2"/>
          </p:cNvCxnSpPr>
          <p:nvPr/>
        </p:nvCxnSpPr>
        <p:spPr>
          <a:xfrm>
            <a:off x="5943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5" name="Straight Connector 44"/>
          <p:cNvCxnSpPr>
            <a:stCxn id="40" idx="6"/>
            <a:endCxn id="41" idx="2"/>
          </p:cNvCxnSpPr>
          <p:nvPr/>
        </p:nvCxnSpPr>
        <p:spPr>
          <a:xfrm>
            <a:off x="6934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6" name="Straight Connector 45"/>
          <p:cNvCxnSpPr>
            <a:stCxn id="41" idx="6"/>
            <a:endCxn id="42" idx="2"/>
          </p:cNvCxnSpPr>
          <p:nvPr/>
        </p:nvCxnSpPr>
        <p:spPr>
          <a:xfrm>
            <a:off x="7924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7" name="Straight Connector 46"/>
          <p:cNvCxnSpPr>
            <a:stCxn id="29" idx="4"/>
            <a:endCxn id="38" idx="0"/>
          </p:cNvCxnSpPr>
          <p:nvPr/>
        </p:nvCxnSpPr>
        <p:spPr>
          <a:xfrm>
            <a:off x="4648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8" name="Straight Connector 47"/>
          <p:cNvCxnSpPr>
            <a:stCxn id="30" idx="4"/>
            <a:endCxn id="39" idx="0"/>
          </p:cNvCxnSpPr>
          <p:nvPr/>
        </p:nvCxnSpPr>
        <p:spPr>
          <a:xfrm>
            <a:off x="5638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9" name="Straight Connector 48"/>
          <p:cNvCxnSpPr>
            <a:stCxn id="31" idx="4"/>
            <a:endCxn id="40" idx="0"/>
          </p:cNvCxnSpPr>
          <p:nvPr/>
        </p:nvCxnSpPr>
        <p:spPr>
          <a:xfrm>
            <a:off x="6629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0" name="Straight Connector 49"/>
          <p:cNvCxnSpPr>
            <a:stCxn id="32" idx="4"/>
            <a:endCxn id="41" idx="0"/>
          </p:cNvCxnSpPr>
          <p:nvPr/>
        </p:nvCxnSpPr>
        <p:spPr>
          <a:xfrm>
            <a:off x="7620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1" name="Straight Connector 50"/>
          <p:cNvCxnSpPr>
            <a:stCxn id="33" idx="4"/>
            <a:endCxn id="42" idx="0"/>
          </p:cNvCxnSpPr>
          <p:nvPr/>
        </p:nvCxnSpPr>
        <p:spPr>
          <a:xfrm>
            <a:off x="8610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2" name="Straight Connector 51"/>
          <p:cNvCxnSpPr>
            <a:stCxn id="29" idx="0"/>
            <a:endCxn id="15" idx="4"/>
          </p:cNvCxnSpPr>
          <p:nvPr/>
        </p:nvCxnSpPr>
        <p:spPr>
          <a:xfrm flipV="1">
            <a:off x="4648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3" name="Straight Connector 52"/>
          <p:cNvCxnSpPr>
            <a:stCxn id="16" idx="4"/>
            <a:endCxn id="30" idx="0"/>
          </p:cNvCxnSpPr>
          <p:nvPr/>
        </p:nvCxnSpPr>
        <p:spPr>
          <a:xfrm>
            <a:off x="5638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4" name="Straight Connector 53"/>
          <p:cNvCxnSpPr>
            <a:stCxn id="31" idx="0"/>
            <a:endCxn id="17" idx="4"/>
          </p:cNvCxnSpPr>
          <p:nvPr/>
        </p:nvCxnSpPr>
        <p:spPr>
          <a:xfrm flipV="1">
            <a:off x="6629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5" name="Straight Connector 54"/>
          <p:cNvCxnSpPr>
            <a:stCxn id="32" idx="0"/>
            <a:endCxn id="18" idx="4"/>
          </p:cNvCxnSpPr>
          <p:nvPr/>
        </p:nvCxnSpPr>
        <p:spPr>
          <a:xfrm flipV="1">
            <a:off x="7620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6" name="Straight Connector 55"/>
          <p:cNvCxnSpPr>
            <a:stCxn id="33" idx="0"/>
            <a:endCxn id="19" idx="4"/>
          </p:cNvCxnSpPr>
          <p:nvPr/>
        </p:nvCxnSpPr>
        <p:spPr>
          <a:xfrm flipV="1">
            <a:off x="8610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7" name="Oval 56"/>
          <p:cNvSpPr/>
          <p:nvPr/>
        </p:nvSpPr>
        <p:spPr>
          <a:xfrm>
            <a:off x="4343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5334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6324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7315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p:cNvSpPr/>
          <p:nvPr/>
        </p:nvSpPr>
        <p:spPr>
          <a:xfrm>
            <a:off x="8305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Connector 61"/>
          <p:cNvCxnSpPr>
            <a:stCxn id="57" idx="6"/>
            <a:endCxn id="58" idx="2"/>
          </p:cNvCxnSpPr>
          <p:nvPr/>
        </p:nvCxnSpPr>
        <p:spPr>
          <a:xfrm>
            <a:off x="49530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3" name="Straight Connector 62"/>
          <p:cNvCxnSpPr>
            <a:stCxn id="58" idx="6"/>
            <a:endCxn id="59" idx="2"/>
          </p:cNvCxnSpPr>
          <p:nvPr/>
        </p:nvCxnSpPr>
        <p:spPr>
          <a:xfrm>
            <a:off x="5943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4" name="Straight Connector 63"/>
          <p:cNvCxnSpPr>
            <a:stCxn id="59" idx="6"/>
            <a:endCxn id="60" idx="2"/>
          </p:cNvCxnSpPr>
          <p:nvPr/>
        </p:nvCxnSpPr>
        <p:spPr>
          <a:xfrm>
            <a:off x="6934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5" name="Straight Connector 64"/>
          <p:cNvCxnSpPr>
            <a:stCxn id="60" idx="6"/>
            <a:endCxn id="61" idx="2"/>
          </p:cNvCxnSpPr>
          <p:nvPr/>
        </p:nvCxnSpPr>
        <p:spPr>
          <a:xfrm>
            <a:off x="7924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6" name="Straight Connector 65"/>
          <p:cNvCxnSpPr>
            <a:stCxn id="38" idx="4"/>
            <a:endCxn id="57" idx="0"/>
          </p:cNvCxnSpPr>
          <p:nvPr/>
        </p:nvCxnSpPr>
        <p:spPr>
          <a:xfrm>
            <a:off x="4648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7" name="Straight Connector 66"/>
          <p:cNvCxnSpPr>
            <a:stCxn id="39" idx="4"/>
            <a:endCxn id="58" idx="0"/>
          </p:cNvCxnSpPr>
          <p:nvPr/>
        </p:nvCxnSpPr>
        <p:spPr>
          <a:xfrm>
            <a:off x="5638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8" name="Straight Connector 67"/>
          <p:cNvCxnSpPr>
            <a:stCxn id="40" idx="4"/>
            <a:endCxn id="59" idx="0"/>
          </p:cNvCxnSpPr>
          <p:nvPr/>
        </p:nvCxnSpPr>
        <p:spPr>
          <a:xfrm>
            <a:off x="6629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41" idx="4"/>
            <a:endCxn id="60" idx="0"/>
          </p:cNvCxnSpPr>
          <p:nvPr/>
        </p:nvCxnSpPr>
        <p:spPr>
          <a:xfrm>
            <a:off x="7620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42" idx="4"/>
            <a:endCxn id="61" idx="0"/>
          </p:cNvCxnSpPr>
          <p:nvPr/>
        </p:nvCxnSpPr>
        <p:spPr>
          <a:xfrm>
            <a:off x="8610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381000" y="1872734"/>
            <a:ext cx="3124200" cy="830997"/>
          </a:xfrm>
          <a:prstGeom prst="rect">
            <a:avLst/>
          </a:prstGeom>
          <a:noFill/>
        </p:spPr>
        <p:txBody>
          <a:bodyPr wrap="square" rtlCol="0">
            <a:spAutoFit/>
          </a:bodyPr>
          <a:lstStyle/>
          <a:p>
            <a:pPr algn="ctr"/>
            <a:r>
              <a:rPr lang="en-US" sz="2400" b="1" dirty="0" smtClean="0"/>
              <a:t>Straight Line Selection Function</a:t>
            </a:r>
            <a:endParaRPr lang="en-US" sz="2400" b="1" dirty="0"/>
          </a:p>
        </p:txBody>
      </p:sp>
      <p:sp>
        <p:nvSpPr>
          <p:cNvPr id="73" name="Rounded Rectangle 72"/>
          <p:cNvSpPr/>
          <p:nvPr/>
        </p:nvSpPr>
        <p:spPr>
          <a:xfrm>
            <a:off x="990600" y="3429000"/>
            <a:ext cx="1628264" cy="52384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Solution</a:t>
            </a:r>
            <a:endParaRPr lang="en-US" sz="2400" dirty="0"/>
          </a:p>
        </p:txBody>
      </p:sp>
      <p:sp>
        <p:nvSpPr>
          <p:cNvPr id="75" name="TextBox 74"/>
          <p:cNvSpPr txBox="1"/>
          <p:nvPr/>
        </p:nvSpPr>
        <p:spPr>
          <a:xfrm>
            <a:off x="385482" y="4459271"/>
            <a:ext cx="2799292" cy="400110"/>
          </a:xfrm>
          <a:prstGeom prst="rect">
            <a:avLst/>
          </a:prstGeom>
          <a:noFill/>
        </p:spPr>
        <p:txBody>
          <a:bodyPr wrap="none" rtlCol="0">
            <a:spAutoFit/>
          </a:bodyPr>
          <a:lstStyle/>
          <a:p>
            <a:pPr algn="ctr"/>
            <a:r>
              <a:rPr lang="en-US" sz="2000" b="1" dirty="0" smtClean="0"/>
              <a:t>MaxFlex + Straight Line</a:t>
            </a:r>
            <a:endParaRPr lang="en-US" sz="2000" b="1" dirty="0"/>
          </a:p>
        </p:txBody>
      </p:sp>
      <p:cxnSp>
        <p:nvCxnSpPr>
          <p:cNvPr id="88" name="Straight Arrow Connector 87"/>
          <p:cNvCxnSpPr>
            <a:stCxn id="73" idx="2"/>
          </p:cNvCxnSpPr>
          <p:nvPr/>
        </p:nvCxnSpPr>
        <p:spPr>
          <a:xfrm>
            <a:off x="1804732" y="3952842"/>
            <a:ext cx="0" cy="5000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03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6"/>
                                        </p:tgtEl>
                                        <p:attrNameLst>
                                          <p:attrName>fillcolor</p:attrName>
                                        </p:attrNameLst>
                                      </p:cBhvr>
                                      <p:to>
                                        <a:srgbClr val="FF0000"/>
                                      </p:to>
                                    </p:animClr>
                                    <p:set>
                                      <p:cBhvr>
                                        <p:cTn id="7" dur="250" fill="hold"/>
                                        <p:tgtEl>
                                          <p:spTgt spid="6"/>
                                        </p:tgtEl>
                                        <p:attrNameLst>
                                          <p:attrName>fill.type</p:attrName>
                                        </p:attrNameLst>
                                      </p:cBhvr>
                                      <p:to>
                                        <p:strVal val="solid"/>
                                      </p:to>
                                    </p:set>
                                    <p:set>
                                      <p:cBhvr>
                                        <p:cTn id="8" dur="250" fill="hold"/>
                                        <p:tgtEl>
                                          <p:spTgt spid="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50" fill="hold"/>
                                        <p:tgtEl>
                                          <p:spTgt spid="7"/>
                                        </p:tgtEl>
                                        <p:attrNameLst>
                                          <p:attrName>fillcolor</p:attrName>
                                        </p:attrNameLst>
                                      </p:cBhvr>
                                      <p:to>
                                        <a:srgbClr val="FF0000"/>
                                      </p:to>
                                    </p:animClr>
                                    <p:set>
                                      <p:cBhvr>
                                        <p:cTn id="11" dur="250" fill="hold"/>
                                        <p:tgtEl>
                                          <p:spTgt spid="7"/>
                                        </p:tgtEl>
                                        <p:attrNameLst>
                                          <p:attrName>fill.type</p:attrName>
                                        </p:attrNameLst>
                                      </p:cBhvr>
                                      <p:to>
                                        <p:strVal val="solid"/>
                                      </p:to>
                                    </p:set>
                                    <p:set>
                                      <p:cBhvr>
                                        <p:cTn id="12" dur="250" fill="hold"/>
                                        <p:tgtEl>
                                          <p:spTgt spid="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50" fill="hold"/>
                                        <p:tgtEl>
                                          <p:spTgt spid="8"/>
                                        </p:tgtEl>
                                        <p:attrNameLst>
                                          <p:attrName>fillcolor</p:attrName>
                                        </p:attrNameLst>
                                      </p:cBhvr>
                                      <p:to>
                                        <a:srgbClr val="FF0000"/>
                                      </p:to>
                                    </p:animClr>
                                    <p:set>
                                      <p:cBhvr>
                                        <p:cTn id="15" dur="250" fill="hold"/>
                                        <p:tgtEl>
                                          <p:spTgt spid="8"/>
                                        </p:tgtEl>
                                        <p:attrNameLst>
                                          <p:attrName>fill.type</p:attrName>
                                        </p:attrNameLst>
                                      </p:cBhvr>
                                      <p:to>
                                        <p:strVal val="solid"/>
                                      </p:to>
                                    </p:set>
                                    <p:set>
                                      <p:cBhvr>
                                        <p:cTn id="16" dur="250" fill="hold"/>
                                        <p:tgtEl>
                                          <p:spTgt spid="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50" fill="hold"/>
                                        <p:tgtEl>
                                          <p:spTgt spid="9"/>
                                        </p:tgtEl>
                                        <p:attrNameLst>
                                          <p:attrName>fillcolor</p:attrName>
                                        </p:attrNameLst>
                                      </p:cBhvr>
                                      <p:to>
                                        <a:srgbClr val="FF0000"/>
                                      </p:to>
                                    </p:animClr>
                                    <p:set>
                                      <p:cBhvr>
                                        <p:cTn id="19" dur="250" fill="hold"/>
                                        <p:tgtEl>
                                          <p:spTgt spid="9"/>
                                        </p:tgtEl>
                                        <p:attrNameLst>
                                          <p:attrName>fill.type</p:attrName>
                                        </p:attrNameLst>
                                      </p:cBhvr>
                                      <p:to>
                                        <p:strVal val="solid"/>
                                      </p:to>
                                    </p:set>
                                    <p:set>
                                      <p:cBhvr>
                                        <p:cTn id="20" dur="250" fill="hold"/>
                                        <p:tgtEl>
                                          <p:spTgt spid="9"/>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50" fill="hold"/>
                                        <p:tgtEl>
                                          <p:spTgt spid="10"/>
                                        </p:tgtEl>
                                        <p:attrNameLst>
                                          <p:attrName>fillcolor</p:attrName>
                                        </p:attrNameLst>
                                      </p:cBhvr>
                                      <p:to>
                                        <a:srgbClr val="FF0000"/>
                                      </p:to>
                                    </p:animClr>
                                    <p:set>
                                      <p:cBhvr>
                                        <p:cTn id="23" dur="250" fill="hold"/>
                                        <p:tgtEl>
                                          <p:spTgt spid="10"/>
                                        </p:tgtEl>
                                        <p:attrNameLst>
                                          <p:attrName>fill.type</p:attrName>
                                        </p:attrNameLst>
                                      </p:cBhvr>
                                      <p:to>
                                        <p:strVal val="solid"/>
                                      </p:to>
                                    </p:set>
                                    <p:set>
                                      <p:cBhvr>
                                        <p:cTn id="24" dur="25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50" fill="hold"/>
                                        <p:tgtEl>
                                          <p:spTgt spid="19"/>
                                        </p:tgtEl>
                                        <p:attrNameLst>
                                          <p:attrName>fillcolor</p:attrName>
                                        </p:attrNameLst>
                                      </p:cBhvr>
                                      <p:to>
                                        <a:srgbClr val="FF0000"/>
                                      </p:to>
                                    </p:animClr>
                                    <p:set>
                                      <p:cBhvr>
                                        <p:cTn id="27" dur="250" fill="hold"/>
                                        <p:tgtEl>
                                          <p:spTgt spid="19"/>
                                        </p:tgtEl>
                                        <p:attrNameLst>
                                          <p:attrName>fill.type</p:attrName>
                                        </p:attrNameLst>
                                      </p:cBhvr>
                                      <p:to>
                                        <p:strVal val="solid"/>
                                      </p:to>
                                    </p:set>
                                    <p:set>
                                      <p:cBhvr>
                                        <p:cTn id="28" dur="250" fill="hold"/>
                                        <p:tgtEl>
                                          <p:spTgt spid="19"/>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50" fill="hold"/>
                                        <p:tgtEl>
                                          <p:spTgt spid="33"/>
                                        </p:tgtEl>
                                        <p:attrNameLst>
                                          <p:attrName>fillcolor</p:attrName>
                                        </p:attrNameLst>
                                      </p:cBhvr>
                                      <p:to>
                                        <a:srgbClr val="FF0000"/>
                                      </p:to>
                                    </p:animClr>
                                    <p:set>
                                      <p:cBhvr>
                                        <p:cTn id="31" dur="250" fill="hold"/>
                                        <p:tgtEl>
                                          <p:spTgt spid="33"/>
                                        </p:tgtEl>
                                        <p:attrNameLst>
                                          <p:attrName>fill.type</p:attrName>
                                        </p:attrNameLst>
                                      </p:cBhvr>
                                      <p:to>
                                        <p:strVal val="solid"/>
                                      </p:to>
                                    </p:set>
                                    <p:set>
                                      <p:cBhvr>
                                        <p:cTn id="32" dur="250" fill="hold"/>
                                        <p:tgtEl>
                                          <p:spTgt spid="33"/>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50" fill="hold"/>
                                        <p:tgtEl>
                                          <p:spTgt spid="42"/>
                                        </p:tgtEl>
                                        <p:attrNameLst>
                                          <p:attrName>fillcolor</p:attrName>
                                        </p:attrNameLst>
                                      </p:cBhvr>
                                      <p:to>
                                        <a:srgbClr val="FF0000"/>
                                      </p:to>
                                    </p:animClr>
                                    <p:set>
                                      <p:cBhvr>
                                        <p:cTn id="35" dur="250" fill="hold"/>
                                        <p:tgtEl>
                                          <p:spTgt spid="42"/>
                                        </p:tgtEl>
                                        <p:attrNameLst>
                                          <p:attrName>fill.type</p:attrName>
                                        </p:attrNameLst>
                                      </p:cBhvr>
                                      <p:to>
                                        <p:strVal val="solid"/>
                                      </p:to>
                                    </p:set>
                                    <p:set>
                                      <p:cBhvr>
                                        <p:cTn id="36" dur="250" fill="hold"/>
                                        <p:tgtEl>
                                          <p:spTgt spid="42"/>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61"/>
                                        </p:tgtEl>
                                        <p:attrNameLst>
                                          <p:attrName>fillcolor</p:attrName>
                                        </p:attrNameLst>
                                      </p:cBhvr>
                                      <p:to>
                                        <a:srgbClr val="FF0000"/>
                                      </p:to>
                                    </p:animClr>
                                    <p:set>
                                      <p:cBhvr>
                                        <p:cTn id="39" dur="250" fill="hold"/>
                                        <p:tgtEl>
                                          <p:spTgt spid="61"/>
                                        </p:tgtEl>
                                        <p:attrNameLst>
                                          <p:attrName>fill.type</p:attrName>
                                        </p:attrNameLst>
                                      </p:cBhvr>
                                      <p:to>
                                        <p:strVal val="solid"/>
                                      </p:to>
                                    </p:set>
                                    <p:set>
                                      <p:cBhvr>
                                        <p:cTn id="40" dur="250" fill="hold"/>
                                        <p:tgtEl>
                                          <p:spTgt spid="61"/>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60"/>
                                        </p:tgtEl>
                                        <p:attrNameLst>
                                          <p:attrName>fillcolor</p:attrName>
                                        </p:attrNameLst>
                                      </p:cBhvr>
                                      <p:to>
                                        <a:srgbClr val="FF0000"/>
                                      </p:to>
                                    </p:animClr>
                                    <p:set>
                                      <p:cBhvr>
                                        <p:cTn id="43" dur="250" fill="hold"/>
                                        <p:tgtEl>
                                          <p:spTgt spid="60"/>
                                        </p:tgtEl>
                                        <p:attrNameLst>
                                          <p:attrName>fill.type</p:attrName>
                                        </p:attrNameLst>
                                      </p:cBhvr>
                                      <p:to>
                                        <p:strVal val="solid"/>
                                      </p:to>
                                    </p:set>
                                    <p:set>
                                      <p:cBhvr>
                                        <p:cTn id="44" dur="250" fill="hold"/>
                                        <p:tgtEl>
                                          <p:spTgt spid="60"/>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50" fill="hold"/>
                                        <p:tgtEl>
                                          <p:spTgt spid="59"/>
                                        </p:tgtEl>
                                        <p:attrNameLst>
                                          <p:attrName>fillcolor</p:attrName>
                                        </p:attrNameLst>
                                      </p:cBhvr>
                                      <p:to>
                                        <a:srgbClr val="FF0000"/>
                                      </p:to>
                                    </p:animClr>
                                    <p:set>
                                      <p:cBhvr>
                                        <p:cTn id="47" dur="250" fill="hold"/>
                                        <p:tgtEl>
                                          <p:spTgt spid="59"/>
                                        </p:tgtEl>
                                        <p:attrNameLst>
                                          <p:attrName>fill.type</p:attrName>
                                        </p:attrNameLst>
                                      </p:cBhvr>
                                      <p:to>
                                        <p:strVal val="solid"/>
                                      </p:to>
                                    </p:set>
                                    <p:set>
                                      <p:cBhvr>
                                        <p:cTn id="48" dur="250" fill="hold"/>
                                        <p:tgtEl>
                                          <p:spTgt spid="59"/>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50" fill="hold"/>
                                        <p:tgtEl>
                                          <p:spTgt spid="58"/>
                                        </p:tgtEl>
                                        <p:attrNameLst>
                                          <p:attrName>fillcolor</p:attrName>
                                        </p:attrNameLst>
                                      </p:cBhvr>
                                      <p:to>
                                        <a:srgbClr val="FF0000"/>
                                      </p:to>
                                    </p:animClr>
                                    <p:set>
                                      <p:cBhvr>
                                        <p:cTn id="51" dur="250" fill="hold"/>
                                        <p:tgtEl>
                                          <p:spTgt spid="58"/>
                                        </p:tgtEl>
                                        <p:attrNameLst>
                                          <p:attrName>fill.type</p:attrName>
                                        </p:attrNameLst>
                                      </p:cBhvr>
                                      <p:to>
                                        <p:strVal val="solid"/>
                                      </p:to>
                                    </p:set>
                                    <p:set>
                                      <p:cBhvr>
                                        <p:cTn id="52" dur="250" fill="hold"/>
                                        <p:tgtEl>
                                          <p:spTgt spid="58"/>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250" fill="hold"/>
                                        <p:tgtEl>
                                          <p:spTgt spid="57"/>
                                        </p:tgtEl>
                                        <p:attrNameLst>
                                          <p:attrName>fillcolor</p:attrName>
                                        </p:attrNameLst>
                                      </p:cBhvr>
                                      <p:to>
                                        <a:srgbClr val="FF0000"/>
                                      </p:to>
                                    </p:animClr>
                                    <p:set>
                                      <p:cBhvr>
                                        <p:cTn id="55" dur="250" fill="hold"/>
                                        <p:tgtEl>
                                          <p:spTgt spid="57"/>
                                        </p:tgtEl>
                                        <p:attrNameLst>
                                          <p:attrName>fill.type</p:attrName>
                                        </p:attrNameLst>
                                      </p:cBhvr>
                                      <p:to>
                                        <p:strVal val="solid"/>
                                      </p:to>
                                    </p:set>
                                    <p:set>
                                      <p:cBhvr>
                                        <p:cTn id="56" dur="250" fill="hold"/>
                                        <p:tgtEl>
                                          <p:spTgt spid="57"/>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250" fill="hold"/>
                                        <p:tgtEl>
                                          <p:spTgt spid="38"/>
                                        </p:tgtEl>
                                        <p:attrNameLst>
                                          <p:attrName>fillcolor</p:attrName>
                                        </p:attrNameLst>
                                      </p:cBhvr>
                                      <p:to>
                                        <a:srgbClr val="FF0000"/>
                                      </p:to>
                                    </p:animClr>
                                    <p:set>
                                      <p:cBhvr>
                                        <p:cTn id="59" dur="250" fill="hold"/>
                                        <p:tgtEl>
                                          <p:spTgt spid="38"/>
                                        </p:tgtEl>
                                        <p:attrNameLst>
                                          <p:attrName>fill.type</p:attrName>
                                        </p:attrNameLst>
                                      </p:cBhvr>
                                      <p:to>
                                        <p:strVal val="solid"/>
                                      </p:to>
                                    </p:set>
                                    <p:set>
                                      <p:cBhvr>
                                        <p:cTn id="60" dur="250" fill="hold"/>
                                        <p:tgtEl>
                                          <p:spTgt spid="38"/>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250" fill="hold"/>
                                        <p:tgtEl>
                                          <p:spTgt spid="29"/>
                                        </p:tgtEl>
                                        <p:attrNameLst>
                                          <p:attrName>fillcolor</p:attrName>
                                        </p:attrNameLst>
                                      </p:cBhvr>
                                      <p:to>
                                        <a:srgbClr val="FF0000"/>
                                      </p:to>
                                    </p:animClr>
                                    <p:set>
                                      <p:cBhvr>
                                        <p:cTn id="63" dur="250" fill="hold"/>
                                        <p:tgtEl>
                                          <p:spTgt spid="29"/>
                                        </p:tgtEl>
                                        <p:attrNameLst>
                                          <p:attrName>fill.type</p:attrName>
                                        </p:attrNameLst>
                                      </p:cBhvr>
                                      <p:to>
                                        <p:strVal val="solid"/>
                                      </p:to>
                                    </p:set>
                                    <p:set>
                                      <p:cBhvr>
                                        <p:cTn id="64" dur="250" fill="hold"/>
                                        <p:tgtEl>
                                          <p:spTgt spid="29"/>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250" fill="hold"/>
                                        <p:tgtEl>
                                          <p:spTgt spid="15"/>
                                        </p:tgtEl>
                                        <p:attrNameLst>
                                          <p:attrName>fillcolor</p:attrName>
                                        </p:attrNameLst>
                                      </p:cBhvr>
                                      <p:to>
                                        <a:srgbClr val="FF0000"/>
                                      </p:to>
                                    </p:animClr>
                                    <p:set>
                                      <p:cBhvr>
                                        <p:cTn id="67" dur="250" fill="hold"/>
                                        <p:tgtEl>
                                          <p:spTgt spid="15"/>
                                        </p:tgtEl>
                                        <p:attrNameLst>
                                          <p:attrName>fill.type</p:attrName>
                                        </p:attrNameLst>
                                      </p:cBhvr>
                                      <p:to>
                                        <p:strVal val="solid"/>
                                      </p:to>
                                    </p:set>
                                    <p:set>
                                      <p:cBhvr>
                                        <p:cTn id="68" dur="250" fill="hold"/>
                                        <p:tgtEl>
                                          <p:spTgt spid="15"/>
                                        </p:tgtEl>
                                        <p:attrNameLst>
                                          <p:attrName>fill.on</p:attrName>
                                        </p:attrNameLst>
                                      </p:cBhvr>
                                      <p:to>
                                        <p:strVal val="true"/>
                                      </p:to>
                                    </p:set>
                                  </p:childTnLst>
                                </p:cTn>
                              </p:par>
                            </p:childTnLst>
                          </p:cTn>
                        </p:par>
                        <p:par>
                          <p:cTn id="69" fill="hold">
                            <p:stCondLst>
                              <p:cond delay="250"/>
                            </p:stCondLst>
                            <p:childTnLst>
                              <p:par>
                                <p:cTn id="70" presetID="1" presetClass="emph" presetSubtype="2" fill="hold" nodeType="afterEffect">
                                  <p:stCondLst>
                                    <p:cond delay="0"/>
                                  </p:stCondLst>
                                  <p:childTnLst>
                                    <p:animClr clrSpc="rgb" dir="cw">
                                      <p:cBhvr>
                                        <p:cTn id="71" dur="250" fill="hold"/>
                                        <p:tgtEl>
                                          <p:spTgt spid="16"/>
                                        </p:tgtEl>
                                        <p:attrNameLst>
                                          <p:attrName>fillcolor</p:attrName>
                                        </p:attrNameLst>
                                      </p:cBhvr>
                                      <p:to>
                                        <a:srgbClr val="FFC000"/>
                                      </p:to>
                                    </p:animClr>
                                    <p:set>
                                      <p:cBhvr>
                                        <p:cTn id="72" dur="250" fill="hold"/>
                                        <p:tgtEl>
                                          <p:spTgt spid="16"/>
                                        </p:tgtEl>
                                        <p:attrNameLst>
                                          <p:attrName>fill.type</p:attrName>
                                        </p:attrNameLst>
                                      </p:cBhvr>
                                      <p:to>
                                        <p:strVal val="solid"/>
                                      </p:to>
                                    </p:set>
                                    <p:set>
                                      <p:cBhvr>
                                        <p:cTn id="73" dur="250" fill="hold"/>
                                        <p:tgtEl>
                                          <p:spTgt spid="16"/>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50" fill="hold"/>
                                        <p:tgtEl>
                                          <p:spTgt spid="17"/>
                                        </p:tgtEl>
                                        <p:attrNameLst>
                                          <p:attrName>fillcolor</p:attrName>
                                        </p:attrNameLst>
                                      </p:cBhvr>
                                      <p:to>
                                        <a:srgbClr val="FFC000"/>
                                      </p:to>
                                    </p:animClr>
                                    <p:set>
                                      <p:cBhvr>
                                        <p:cTn id="76" dur="250" fill="hold"/>
                                        <p:tgtEl>
                                          <p:spTgt spid="17"/>
                                        </p:tgtEl>
                                        <p:attrNameLst>
                                          <p:attrName>fill.type</p:attrName>
                                        </p:attrNameLst>
                                      </p:cBhvr>
                                      <p:to>
                                        <p:strVal val="solid"/>
                                      </p:to>
                                    </p:set>
                                    <p:set>
                                      <p:cBhvr>
                                        <p:cTn id="77" dur="250" fill="hold"/>
                                        <p:tgtEl>
                                          <p:spTgt spid="17"/>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50" fill="hold"/>
                                        <p:tgtEl>
                                          <p:spTgt spid="18"/>
                                        </p:tgtEl>
                                        <p:attrNameLst>
                                          <p:attrName>fillcolor</p:attrName>
                                        </p:attrNameLst>
                                      </p:cBhvr>
                                      <p:to>
                                        <a:srgbClr val="FFC000"/>
                                      </p:to>
                                    </p:animClr>
                                    <p:set>
                                      <p:cBhvr>
                                        <p:cTn id="80" dur="250" fill="hold"/>
                                        <p:tgtEl>
                                          <p:spTgt spid="18"/>
                                        </p:tgtEl>
                                        <p:attrNameLst>
                                          <p:attrName>fill.type</p:attrName>
                                        </p:attrNameLst>
                                      </p:cBhvr>
                                      <p:to>
                                        <p:strVal val="solid"/>
                                      </p:to>
                                    </p:set>
                                    <p:set>
                                      <p:cBhvr>
                                        <p:cTn id="81" dur="250" fill="hold"/>
                                        <p:tgtEl>
                                          <p:spTgt spid="18"/>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250" fill="hold"/>
                                        <p:tgtEl>
                                          <p:spTgt spid="41"/>
                                        </p:tgtEl>
                                        <p:attrNameLst>
                                          <p:attrName>fillcolor</p:attrName>
                                        </p:attrNameLst>
                                      </p:cBhvr>
                                      <p:to>
                                        <a:srgbClr val="FFC000"/>
                                      </p:to>
                                    </p:animClr>
                                    <p:set>
                                      <p:cBhvr>
                                        <p:cTn id="84" dur="250" fill="hold"/>
                                        <p:tgtEl>
                                          <p:spTgt spid="41"/>
                                        </p:tgtEl>
                                        <p:attrNameLst>
                                          <p:attrName>fill.type</p:attrName>
                                        </p:attrNameLst>
                                      </p:cBhvr>
                                      <p:to>
                                        <p:strVal val="solid"/>
                                      </p:to>
                                    </p:set>
                                    <p:set>
                                      <p:cBhvr>
                                        <p:cTn id="85" dur="250" fill="hold"/>
                                        <p:tgtEl>
                                          <p:spTgt spid="41"/>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250" fill="hold"/>
                                        <p:tgtEl>
                                          <p:spTgt spid="40"/>
                                        </p:tgtEl>
                                        <p:attrNameLst>
                                          <p:attrName>fillcolor</p:attrName>
                                        </p:attrNameLst>
                                      </p:cBhvr>
                                      <p:to>
                                        <a:srgbClr val="FFC000"/>
                                      </p:to>
                                    </p:animClr>
                                    <p:set>
                                      <p:cBhvr>
                                        <p:cTn id="88" dur="250" fill="hold"/>
                                        <p:tgtEl>
                                          <p:spTgt spid="40"/>
                                        </p:tgtEl>
                                        <p:attrNameLst>
                                          <p:attrName>fill.type</p:attrName>
                                        </p:attrNameLst>
                                      </p:cBhvr>
                                      <p:to>
                                        <p:strVal val="solid"/>
                                      </p:to>
                                    </p:set>
                                    <p:set>
                                      <p:cBhvr>
                                        <p:cTn id="89" dur="250" fill="hold"/>
                                        <p:tgtEl>
                                          <p:spTgt spid="40"/>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250" fill="hold"/>
                                        <p:tgtEl>
                                          <p:spTgt spid="39"/>
                                        </p:tgtEl>
                                        <p:attrNameLst>
                                          <p:attrName>fillcolor</p:attrName>
                                        </p:attrNameLst>
                                      </p:cBhvr>
                                      <p:to>
                                        <a:srgbClr val="FFC000"/>
                                      </p:to>
                                    </p:animClr>
                                    <p:set>
                                      <p:cBhvr>
                                        <p:cTn id="92" dur="250" fill="hold"/>
                                        <p:tgtEl>
                                          <p:spTgt spid="39"/>
                                        </p:tgtEl>
                                        <p:attrNameLst>
                                          <p:attrName>fill.type</p:attrName>
                                        </p:attrNameLst>
                                      </p:cBhvr>
                                      <p:to>
                                        <p:strVal val="solid"/>
                                      </p:to>
                                    </p:set>
                                    <p:set>
                                      <p:cBhvr>
                                        <p:cTn id="93" dur="250" fill="hold"/>
                                        <p:tgtEl>
                                          <p:spTgt spid="39"/>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250" fill="hold"/>
                                        <p:tgtEl>
                                          <p:spTgt spid="30"/>
                                        </p:tgtEl>
                                        <p:attrNameLst>
                                          <p:attrName>fillcolor</p:attrName>
                                        </p:attrNameLst>
                                      </p:cBhvr>
                                      <p:to>
                                        <a:srgbClr val="FFC000"/>
                                      </p:to>
                                    </p:animClr>
                                    <p:set>
                                      <p:cBhvr>
                                        <p:cTn id="96" dur="250" fill="hold"/>
                                        <p:tgtEl>
                                          <p:spTgt spid="30"/>
                                        </p:tgtEl>
                                        <p:attrNameLst>
                                          <p:attrName>fill.type</p:attrName>
                                        </p:attrNameLst>
                                      </p:cBhvr>
                                      <p:to>
                                        <p:strVal val="solid"/>
                                      </p:to>
                                    </p:set>
                                    <p:set>
                                      <p:cBhvr>
                                        <p:cTn id="97" dur="250" fill="hold"/>
                                        <p:tgtEl>
                                          <p:spTgt spid="30"/>
                                        </p:tgtEl>
                                        <p:attrNameLst>
                                          <p:attrName>fill.on</p:attrName>
                                        </p:attrNameLst>
                                      </p:cBhvr>
                                      <p:to>
                                        <p:strVal val="true"/>
                                      </p:to>
                                    </p:set>
                                  </p:childTnLst>
                                </p:cTn>
                              </p:par>
                              <p:par>
                                <p:cTn id="98" presetID="1" presetClass="emph" presetSubtype="2" fill="hold" nodeType="withEffect">
                                  <p:stCondLst>
                                    <p:cond delay="0"/>
                                  </p:stCondLst>
                                  <p:childTnLst>
                                    <p:animClr clrSpc="rgb" dir="cw">
                                      <p:cBhvr>
                                        <p:cTn id="99" dur="250" fill="hold"/>
                                        <p:tgtEl>
                                          <p:spTgt spid="32"/>
                                        </p:tgtEl>
                                        <p:attrNameLst>
                                          <p:attrName>fillcolor</p:attrName>
                                        </p:attrNameLst>
                                      </p:cBhvr>
                                      <p:to>
                                        <a:srgbClr val="FFC000"/>
                                      </p:to>
                                    </p:animClr>
                                    <p:set>
                                      <p:cBhvr>
                                        <p:cTn id="100" dur="250" fill="hold"/>
                                        <p:tgtEl>
                                          <p:spTgt spid="32"/>
                                        </p:tgtEl>
                                        <p:attrNameLst>
                                          <p:attrName>fill.type</p:attrName>
                                        </p:attrNameLst>
                                      </p:cBhvr>
                                      <p:to>
                                        <p:strVal val="solid"/>
                                      </p:to>
                                    </p:set>
                                    <p:set>
                                      <p:cBhvr>
                                        <p:cTn id="101" dur="250" fill="hold"/>
                                        <p:tgtEl>
                                          <p:spTgt spid="32"/>
                                        </p:tgtEl>
                                        <p:attrNameLst>
                                          <p:attrName>fill.on</p:attrName>
                                        </p:attrNameLst>
                                      </p:cBhvr>
                                      <p:to>
                                        <p:strVal val="true"/>
                                      </p:to>
                                    </p:set>
                                  </p:childTnLst>
                                </p:cTn>
                              </p:par>
                            </p:childTnLst>
                          </p:cTn>
                        </p:par>
                        <p:par>
                          <p:cTn id="102" fill="hold">
                            <p:stCondLst>
                              <p:cond delay="500"/>
                            </p:stCondLst>
                            <p:childTnLst>
                              <p:par>
                                <p:cTn id="103" presetID="1" presetClass="emph" presetSubtype="2" fill="hold" nodeType="afterEffect">
                                  <p:stCondLst>
                                    <p:cond delay="0"/>
                                  </p:stCondLst>
                                  <p:childTnLst>
                                    <p:animClr clrSpc="rgb" dir="cw">
                                      <p:cBhvr>
                                        <p:cTn id="104" dur="250" fill="hold"/>
                                        <p:tgtEl>
                                          <p:spTgt spid="31"/>
                                        </p:tgtEl>
                                        <p:attrNameLst>
                                          <p:attrName>fillcolor</p:attrName>
                                        </p:attrNameLst>
                                      </p:cBhvr>
                                      <p:to>
                                        <a:srgbClr val="FFFF00"/>
                                      </p:to>
                                    </p:animClr>
                                    <p:set>
                                      <p:cBhvr>
                                        <p:cTn id="105" dur="250" fill="hold"/>
                                        <p:tgtEl>
                                          <p:spTgt spid="31"/>
                                        </p:tgtEl>
                                        <p:attrNameLst>
                                          <p:attrName>fill.type</p:attrName>
                                        </p:attrNameLst>
                                      </p:cBhvr>
                                      <p:to>
                                        <p:strVal val="solid"/>
                                      </p:to>
                                    </p:set>
                                    <p:set>
                                      <p:cBhvr>
                                        <p:cTn id="106" dur="250" fill="hold"/>
                                        <p:tgtEl>
                                          <p:spTgt spid="31"/>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500"/>
                                        <p:tgtEl>
                                          <p:spTgt spid="73"/>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fade">
                                      <p:cBhvr>
                                        <p:cTn id="115" dur="500"/>
                                        <p:tgtEl>
                                          <p:spTgt spid="88"/>
                                        </p:tgtEl>
                                      </p:cBhvr>
                                    </p:animEffect>
                                  </p:childTnLst>
                                </p:cTn>
                              </p:par>
                            </p:childTnLst>
                          </p:cTn>
                        </p:par>
                        <p:par>
                          <p:cTn id="116" fill="hold">
                            <p:stCondLst>
                              <p:cond delay="1000"/>
                            </p:stCondLst>
                            <p:childTnLst>
                              <p:par>
                                <p:cTn id="117" presetID="10" presetClass="entr" presetSubtype="0" fill="hold" grpId="0" nodeType="after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fade">
                                      <p:cBhvr>
                                        <p:cTn id="11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Approach</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Rounded Rectangle 5"/>
          <p:cNvSpPr/>
          <p:nvPr/>
        </p:nvSpPr>
        <p:spPr>
          <a:xfrm>
            <a:off x="3418147" y="2215313"/>
            <a:ext cx="2307712" cy="630936"/>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MMaxFlex</a:t>
            </a:r>
            <a:endParaRPr lang="en-US" sz="2800" dirty="0"/>
          </a:p>
        </p:txBody>
      </p:sp>
      <p:sp>
        <p:nvSpPr>
          <p:cNvPr id="7" name="TextBox 6"/>
          <p:cNvSpPr txBox="1"/>
          <p:nvPr/>
        </p:nvSpPr>
        <p:spPr>
          <a:xfrm>
            <a:off x="3641043" y="3663113"/>
            <a:ext cx="1861920" cy="461665"/>
          </a:xfrm>
          <a:prstGeom prst="rect">
            <a:avLst/>
          </a:prstGeom>
          <a:noFill/>
        </p:spPr>
        <p:txBody>
          <a:bodyPr wrap="none" rtlCol="0">
            <a:spAutoFit/>
          </a:bodyPr>
          <a:lstStyle/>
          <a:p>
            <a:pPr algn="ctr"/>
            <a:r>
              <a:rPr lang="en-US" sz="2400" b="1" dirty="0" smtClean="0"/>
              <a:t>Step Size &gt; 1</a:t>
            </a:r>
            <a:endParaRPr lang="en-US" sz="2400" b="1" dirty="0"/>
          </a:p>
        </p:txBody>
      </p:sp>
      <p:cxnSp>
        <p:nvCxnSpPr>
          <p:cNvPr id="8" name="Straight Arrow Connector 7"/>
          <p:cNvCxnSpPr>
            <a:stCxn id="6" idx="2"/>
            <a:endCxn id="7" idx="0"/>
          </p:cNvCxnSpPr>
          <p:nvPr/>
        </p:nvCxnSpPr>
        <p:spPr>
          <a:xfrm>
            <a:off x="4572003" y="2846249"/>
            <a:ext cx="0" cy="8168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21324" y="4133706"/>
            <a:ext cx="2101345" cy="461665"/>
          </a:xfrm>
          <a:prstGeom prst="rect">
            <a:avLst/>
          </a:prstGeom>
          <a:noFill/>
        </p:spPr>
        <p:txBody>
          <a:bodyPr wrap="none" rtlCol="0">
            <a:spAutoFit/>
          </a:bodyPr>
          <a:lstStyle/>
          <a:p>
            <a:pPr algn="ctr"/>
            <a:r>
              <a:rPr lang="en-US" sz="2400" b="1" dirty="0" smtClean="0"/>
              <a:t>Borders Traffic</a:t>
            </a:r>
            <a:endParaRPr lang="en-US" sz="2400" b="1" dirty="0"/>
          </a:p>
        </p:txBody>
      </p:sp>
      <p:sp>
        <p:nvSpPr>
          <p:cNvPr id="11" name="TextBox 10"/>
          <p:cNvSpPr txBox="1"/>
          <p:nvPr/>
        </p:nvSpPr>
        <p:spPr>
          <a:xfrm>
            <a:off x="2363731" y="4586406"/>
            <a:ext cx="4416530" cy="461665"/>
          </a:xfrm>
          <a:prstGeom prst="rect">
            <a:avLst/>
          </a:prstGeom>
          <a:noFill/>
        </p:spPr>
        <p:txBody>
          <a:bodyPr wrap="none" rtlCol="0">
            <a:spAutoFit/>
          </a:bodyPr>
          <a:lstStyle/>
          <a:p>
            <a:pPr algn="ctr"/>
            <a:r>
              <a:rPr lang="en-US" sz="2400" b="1" dirty="0" smtClean="0"/>
              <a:t>Central Switches </a:t>
            </a:r>
            <a:r>
              <a:rPr lang="en-US" sz="2400" b="1" dirty="0"/>
              <a:t>C</a:t>
            </a:r>
            <a:r>
              <a:rPr lang="en-US" sz="2400" b="1" dirty="0" smtClean="0"/>
              <a:t>oncentration </a:t>
            </a:r>
            <a:endParaRPr lang="en-US" sz="2400" b="1" dirty="0"/>
          </a:p>
        </p:txBody>
      </p:sp>
      <p:sp>
        <p:nvSpPr>
          <p:cNvPr id="12" name="TextBox 11"/>
          <p:cNvSpPr txBox="1"/>
          <p:nvPr/>
        </p:nvSpPr>
        <p:spPr>
          <a:xfrm>
            <a:off x="3506455" y="5048071"/>
            <a:ext cx="2131096" cy="1200329"/>
          </a:xfrm>
          <a:prstGeom prst="rect">
            <a:avLst/>
          </a:prstGeom>
          <a:noFill/>
        </p:spPr>
        <p:txBody>
          <a:bodyPr wrap="none" rtlCol="0">
            <a:spAutoFit/>
          </a:bodyPr>
          <a:lstStyle/>
          <a:p>
            <a:pPr algn="ctr"/>
            <a:r>
              <a:rPr lang="en-US" sz="2400" b="1" dirty="0" smtClean="0"/>
              <a:t>Contention</a:t>
            </a:r>
            <a:endParaRPr lang="en-US" sz="2400" b="1" dirty="0"/>
          </a:p>
          <a:p>
            <a:pPr algn="ctr"/>
            <a:r>
              <a:rPr lang="en-US" sz="2400" b="1" dirty="0" smtClean="0"/>
              <a:t>Deflection</a:t>
            </a:r>
            <a:endParaRPr lang="en-US" sz="2400" b="1" dirty="0"/>
          </a:p>
          <a:p>
            <a:pPr algn="ctr"/>
            <a:r>
              <a:rPr lang="en-US" sz="2400" b="1" dirty="0" smtClean="0"/>
              <a:t>Packet </a:t>
            </a:r>
            <a:r>
              <a:rPr lang="en-US" sz="2400" b="1" dirty="0"/>
              <a:t>latency</a:t>
            </a:r>
          </a:p>
        </p:txBody>
      </p:sp>
      <p:sp>
        <p:nvSpPr>
          <p:cNvPr id="13" name="Down Arrow 12"/>
          <p:cNvSpPr/>
          <p:nvPr/>
        </p:nvSpPr>
        <p:spPr>
          <a:xfrm>
            <a:off x="6676023" y="4626738"/>
            <a:ext cx="250219" cy="381000"/>
          </a:xfrm>
          <a:prstGeom prst="downArrow">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Down Arrow 13"/>
          <p:cNvSpPr/>
          <p:nvPr/>
        </p:nvSpPr>
        <p:spPr>
          <a:xfrm flipV="1">
            <a:off x="5622669" y="4174038"/>
            <a:ext cx="250219" cy="381000"/>
          </a:xfrm>
          <a:prstGeom prst="downArrow">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Down Arrow 14"/>
          <p:cNvSpPr/>
          <p:nvPr/>
        </p:nvSpPr>
        <p:spPr>
          <a:xfrm>
            <a:off x="5622669" y="5457735"/>
            <a:ext cx="250219" cy="381000"/>
          </a:xfrm>
          <a:prstGeom prst="downArrow">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1132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1" grpId="0"/>
      <p:bldP spid="12" grpId="0"/>
      <p:bldP spid="13"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t>Analysis of Fixed Step Size </a:t>
            </a:r>
            <a:r>
              <a:rPr lang="en-GB" sz="3600" dirty="0" smtClean="0"/>
              <a:t>MMaxFlex</a:t>
            </a:r>
            <a:endParaRPr lang="en-US" sz="3600" dirty="0"/>
          </a:p>
        </p:txBody>
      </p:sp>
      <p:sp>
        <p:nvSpPr>
          <p:cNvPr id="3" name="Content Placeholder 2"/>
          <p:cNvSpPr>
            <a:spLocks noGrp="1"/>
          </p:cNvSpPr>
          <p:nvPr>
            <p:ph idx="1"/>
          </p:nvPr>
        </p:nvSpPr>
        <p:spPr>
          <a:xfrm>
            <a:off x="475129" y="3429000"/>
            <a:ext cx="8229600" cy="2667000"/>
          </a:xfrm>
        </p:spPr>
        <p:txBody>
          <a:bodyPr/>
          <a:lstStyle/>
          <a:p>
            <a:r>
              <a:rPr lang="en-US" dirty="0" smtClean="0"/>
              <a:t>Assumptions:</a:t>
            </a:r>
            <a:endParaRPr lang="en-US" dirty="0"/>
          </a:p>
          <a:p>
            <a:pPr marL="971550" lvl="1" indent="-514350">
              <a:buFont typeface="+mj-lt"/>
              <a:buAutoNum type="arabicParenR"/>
            </a:pPr>
            <a:r>
              <a:rPr lang="en-US" dirty="0"/>
              <a:t>Each node sends only one packet to each other node (i.e. </a:t>
            </a:r>
            <a:r>
              <a:rPr lang="en-US" i="1" dirty="0"/>
              <a:t>n</a:t>
            </a:r>
            <a:r>
              <a:rPr lang="en-US" baseline="30000" dirty="0"/>
              <a:t>2</a:t>
            </a:r>
            <a:r>
              <a:rPr lang="en-US" dirty="0"/>
              <a:t>-1 packets)</a:t>
            </a:r>
          </a:p>
          <a:p>
            <a:pPr marL="971550" lvl="1" indent="-514350">
              <a:buFont typeface="+mj-lt"/>
              <a:buAutoNum type="arabicParenR"/>
            </a:pPr>
            <a:r>
              <a:rPr lang="en-US" dirty="0"/>
              <a:t>Packet length is one Flit</a:t>
            </a:r>
          </a:p>
          <a:p>
            <a:pPr marL="971550" lvl="1" indent="-514350">
              <a:buFont typeface="+mj-lt"/>
              <a:buAutoNum type="arabicParenR"/>
            </a:pPr>
            <a:r>
              <a:rPr lang="en-US" dirty="0"/>
              <a:t>No </a:t>
            </a:r>
            <a:r>
              <a:rPr lang="en-US" dirty="0" smtClean="0"/>
              <a:t>deflections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57200" y="1752600"/>
                <a:ext cx="8229600" cy="1272809"/>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dirty="0" smtClean="0"/>
                  <a:t>Study the effect of step size on the distribution of packets through </a:t>
                </a:r>
                <a14:m>
                  <m:oMath xmlns:m="http://schemas.openxmlformats.org/officeDocument/2006/math">
                    <m:r>
                      <a:rPr lang="en-US" b="0" i="1" dirty="0" smtClean="0">
                        <a:latin typeface="Cambria Math"/>
                      </a:rPr>
                      <m:t>𝑛</m:t>
                    </m:r>
                    <m:r>
                      <a:rPr lang="en-US" b="0" i="1" dirty="0" smtClean="0">
                        <a:latin typeface="Cambria Math"/>
                        <a:ea typeface="Cambria Math"/>
                      </a:rPr>
                      <m:t>×</m:t>
                    </m:r>
                    <m:r>
                      <a:rPr lang="en-US" b="0" i="1" dirty="0" smtClean="0">
                        <a:latin typeface="Cambria Math"/>
                        <a:ea typeface="Cambria Math"/>
                      </a:rPr>
                      <m:t>𝑛</m:t>
                    </m:r>
                  </m:oMath>
                </a14:m>
                <a:r>
                  <a:rPr lang="en-US" dirty="0"/>
                  <a:t> mesh </a:t>
                </a:r>
                <a:r>
                  <a:rPr lang="en-US" dirty="0" smtClean="0"/>
                  <a:t>network</a:t>
                </a:r>
                <a:endParaRPr lang="en-US" dirty="0"/>
              </a:p>
            </p:txBody>
          </p:sp>
        </mc:Choice>
        <mc:Fallback>
          <p:sp>
            <p:nvSpPr>
              <p:cNvPr id="7" name="Content Placeholder 2"/>
              <p:cNvSpPr txBox="1">
                <a:spLocks noRot="1" noChangeAspect="1" noMove="1" noResize="1" noEditPoints="1" noAdjustHandles="1" noChangeArrowheads="1" noChangeShapeType="1" noTextEdit="1"/>
              </p:cNvSpPr>
              <p:nvPr/>
            </p:nvSpPr>
            <p:spPr>
              <a:xfrm>
                <a:off x="457200" y="1752600"/>
                <a:ext cx="8229600" cy="1272809"/>
              </a:xfrm>
              <a:prstGeom prst="rect">
                <a:avLst/>
              </a:prstGeom>
              <a:blipFill rotWithShape="1">
                <a:blip r:embed="rId3"/>
                <a:stretch>
                  <a:fillRect t="-2381" r="-1849" b="-3333"/>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4694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dirty="0"/>
              <a:t>Analysis of Fixed Step Size MMaxFlex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05000"/>
                <a:ext cx="8229600" cy="2743200"/>
              </a:xfrm>
            </p:spPr>
            <p:txBody>
              <a:bodyPr>
                <a:normAutofit fontScale="92500" lnSpcReduction="10000"/>
              </a:bodyPr>
              <a:lstStyle/>
              <a:p>
                <a:r>
                  <a:rPr lang="en-US" dirty="0"/>
                  <a:t>For an </a:t>
                </a:r>
                <a14:m>
                  <m:oMath xmlns:m="http://schemas.openxmlformats.org/officeDocument/2006/math">
                    <m:r>
                      <a:rPr lang="en-US" i="1">
                        <a:latin typeface="Cambria Math"/>
                      </a:rPr>
                      <m:t>𝑛</m:t>
                    </m:r>
                    <m:r>
                      <a:rPr lang="en-US" i="1">
                        <a:latin typeface="Cambria Math"/>
                        <a:ea typeface="Cambria Math"/>
                      </a:rPr>
                      <m:t>×</m:t>
                    </m:r>
                    <m:r>
                      <a:rPr lang="en-US" i="1">
                        <a:latin typeface="Cambria Math"/>
                        <a:ea typeface="Cambria Math"/>
                      </a:rPr>
                      <m:t>𝑛</m:t>
                    </m:r>
                  </m:oMath>
                </a14:m>
                <a:r>
                  <a:rPr lang="en-US" dirty="0"/>
                  <a:t> mesh</a:t>
                </a:r>
              </a:p>
              <a:p>
                <a:pPr lvl="1"/>
                <a:r>
                  <a:rPr lang="en-US" i="1" dirty="0"/>
                  <a:t>W</a:t>
                </a:r>
                <a:r>
                  <a:rPr lang="en-US" dirty="0"/>
                  <a:t> = Switch (</a:t>
                </a:r>
                <a:r>
                  <a:rPr lang="en-US" i="1" dirty="0" err="1"/>
                  <a:t>i</a:t>
                </a:r>
                <a:r>
                  <a:rPr lang="en-US" dirty="0" err="1"/>
                  <a:t>,</a:t>
                </a:r>
                <a:r>
                  <a:rPr lang="en-US" i="1" dirty="0" err="1"/>
                  <a:t>j</a:t>
                </a:r>
                <a:r>
                  <a:rPr lang="en-US" dirty="0"/>
                  <a:t>), where 1 </a:t>
                </a:r>
                <a14:m>
                  <m:oMath xmlns:m="http://schemas.openxmlformats.org/officeDocument/2006/math">
                    <m:r>
                      <a:rPr lang="en-US" i="1">
                        <a:latin typeface="Cambria Math"/>
                        <a:ea typeface="Cambria Math"/>
                      </a:rPr>
                      <m:t>≤</m:t>
                    </m:r>
                  </m:oMath>
                </a14:m>
                <a:r>
                  <a:rPr lang="en-US" dirty="0"/>
                  <a:t> </a:t>
                </a:r>
                <a:r>
                  <a:rPr lang="en-US" i="1" dirty="0"/>
                  <a:t>i</a:t>
                </a:r>
                <a:r>
                  <a:rPr lang="en-US" dirty="0"/>
                  <a:t>, </a:t>
                </a:r>
                <a:r>
                  <a:rPr lang="en-US" i="1" dirty="0"/>
                  <a:t>j </a:t>
                </a:r>
                <a14:m>
                  <m:oMath xmlns:m="http://schemas.openxmlformats.org/officeDocument/2006/math">
                    <m:r>
                      <a:rPr lang="en-US" i="1">
                        <a:latin typeface="Cambria Math"/>
                        <a:ea typeface="Cambria Math"/>
                      </a:rPr>
                      <m:t>≤</m:t>
                    </m:r>
                  </m:oMath>
                </a14:m>
                <a:r>
                  <a:rPr lang="en-US" i="1" dirty="0"/>
                  <a:t> n</a:t>
                </a:r>
                <a:endParaRPr lang="en-US" dirty="0"/>
              </a:p>
              <a:p>
                <a:pPr lvl="1"/>
                <a:r>
                  <a:rPr lang="en-US" i="1" dirty="0"/>
                  <a:t>P</a:t>
                </a:r>
                <a:r>
                  <a:rPr lang="en-US" dirty="0"/>
                  <a:t> = Packet going from source node </a:t>
                </a:r>
                <a:r>
                  <a:rPr lang="en-US" i="1" dirty="0"/>
                  <a:t>S</a:t>
                </a:r>
                <a:r>
                  <a:rPr lang="en-US" dirty="0"/>
                  <a:t> (</a:t>
                </a:r>
                <a:r>
                  <a:rPr lang="en-US" dirty="0" err="1"/>
                  <a:t>X</a:t>
                </a:r>
                <a:r>
                  <a:rPr lang="en-US" baseline="-25000" dirty="0" err="1"/>
                  <a:t>src</a:t>
                </a:r>
                <a:r>
                  <a:rPr lang="en-US" dirty="0"/>
                  <a:t>, </a:t>
                </a:r>
                <a:r>
                  <a:rPr lang="en-US" dirty="0" err="1"/>
                  <a:t>Y</a:t>
                </a:r>
                <a:r>
                  <a:rPr lang="en-US" baseline="-25000" dirty="0" err="1"/>
                  <a:t>src</a:t>
                </a:r>
                <a:r>
                  <a:rPr lang="en-US" dirty="0"/>
                  <a:t>) to destination </a:t>
                </a:r>
                <a:r>
                  <a:rPr lang="en-US" i="1" dirty="0"/>
                  <a:t>D </a:t>
                </a:r>
                <a:r>
                  <a:rPr lang="en-US" dirty="0"/>
                  <a:t>(</a:t>
                </a:r>
                <a:r>
                  <a:rPr lang="en-US" dirty="0" err="1"/>
                  <a:t>X</a:t>
                </a:r>
                <a:r>
                  <a:rPr lang="en-US" baseline="-25000" dirty="0" err="1"/>
                  <a:t>dst</a:t>
                </a:r>
                <a:r>
                  <a:rPr lang="en-US" dirty="0"/>
                  <a:t>, </a:t>
                </a:r>
                <a:r>
                  <a:rPr lang="en-US" dirty="0" err="1"/>
                  <a:t>Y</a:t>
                </a:r>
                <a:r>
                  <a:rPr lang="en-US" baseline="-25000" dirty="0" err="1"/>
                  <a:t>dst</a:t>
                </a:r>
                <a:r>
                  <a:rPr lang="en-US" dirty="0"/>
                  <a:t>)</a:t>
                </a:r>
              </a:p>
              <a:p>
                <a:pPr lvl="1"/>
                <a14:m>
                  <m:oMath xmlns:m="http://schemas.openxmlformats.org/officeDocument/2006/math">
                    <m:r>
                      <a:rPr lang="en-US" i="1">
                        <a:latin typeface="Cambria Math"/>
                        <a:ea typeface="Cambria Math"/>
                      </a:rPr>
                      <m:t>∆</m:t>
                    </m:r>
                    <m:r>
                      <a:rPr lang="en-US" i="1">
                        <a:latin typeface="Cambria Math"/>
                        <a:ea typeface="Cambria Math"/>
                      </a:rPr>
                      <m:t>𝑋</m:t>
                    </m:r>
                    <m:r>
                      <a:rPr lang="en-US" i="1">
                        <a:latin typeface="Cambria Math"/>
                        <a:ea typeface="Cambria Math"/>
                      </a:rPr>
                      <m:t>=</m:t>
                    </m:r>
                    <m:d>
                      <m:dPr>
                        <m:begChr m:val="|"/>
                        <m:endChr m:val="|"/>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𝑋</m:t>
                            </m:r>
                          </m:e>
                          <m:sub>
                            <m:r>
                              <a:rPr lang="en-US" i="1">
                                <a:latin typeface="Cambria Math"/>
                                <a:ea typeface="Cambria Math"/>
                              </a:rPr>
                              <m:t>𝑠𝑟𝑐</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𝑋</m:t>
                            </m:r>
                          </m:e>
                          <m:sub>
                            <m:r>
                              <a:rPr lang="en-US" i="1">
                                <a:latin typeface="Cambria Math"/>
                                <a:ea typeface="Cambria Math"/>
                              </a:rPr>
                              <m:t>𝑑𝑠𝑡</m:t>
                            </m:r>
                          </m:sub>
                        </m:sSub>
                      </m:e>
                    </m:d>
                  </m:oMath>
                </a14:m>
                <a:endParaRPr lang="en-US" dirty="0">
                  <a:ea typeface="Cambria Math"/>
                </a:endParaRPr>
              </a:p>
              <a:p>
                <a:pPr lvl="1"/>
                <a14:m>
                  <m:oMath xmlns:m="http://schemas.openxmlformats.org/officeDocument/2006/math">
                    <m:r>
                      <a:rPr lang="en-US" i="1">
                        <a:latin typeface="Cambria Math"/>
                        <a:ea typeface="Cambria Math"/>
                      </a:rPr>
                      <m:t>∆</m:t>
                    </m:r>
                    <m:r>
                      <a:rPr lang="en-US" i="1">
                        <a:latin typeface="Cambria Math"/>
                        <a:ea typeface="Cambria Math"/>
                      </a:rPr>
                      <m:t>𝑌</m:t>
                    </m:r>
                    <m:r>
                      <a:rPr lang="en-US" i="1">
                        <a:latin typeface="Cambria Math"/>
                        <a:ea typeface="Cambria Math"/>
                      </a:rPr>
                      <m:t>=</m:t>
                    </m:r>
                    <m:d>
                      <m:dPr>
                        <m:begChr m:val="|"/>
                        <m:endChr m:val="|"/>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𝑌</m:t>
                            </m:r>
                          </m:e>
                          <m:sub>
                            <m:r>
                              <a:rPr lang="en-US" i="1">
                                <a:latin typeface="Cambria Math"/>
                                <a:ea typeface="Cambria Math"/>
                              </a:rPr>
                              <m:t>𝑠𝑟𝑐</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𝑌</m:t>
                            </m:r>
                          </m:e>
                          <m:sub>
                            <m:r>
                              <a:rPr lang="en-US" i="1">
                                <a:latin typeface="Cambria Math"/>
                                <a:ea typeface="Cambria Math"/>
                              </a:rPr>
                              <m:t>𝑑𝑠𝑡</m:t>
                            </m:r>
                          </m:sub>
                        </m:sSub>
                      </m:e>
                    </m:d>
                  </m:oMath>
                </a14:m>
                <a:r>
                  <a:rPr lang="en-US" dirty="0">
                    <a:ea typeface="Cambria Math"/>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05000"/>
                <a:ext cx="8229600" cy="2743200"/>
              </a:xfrm>
              <a:blipFill rotWithShape="1">
                <a:blip r:embed="rId3"/>
                <a:stretch>
                  <a:fillRect t="-288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7" name="Content Placeholder 2"/>
          <p:cNvSpPr txBox="1">
            <a:spLocks/>
          </p:cNvSpPr>
          <p:nvPr/>
        </p:nvSpPr>
        <p:spPr>
          <a:xfrm>
            <a:off x="457200" y="4953000"/>
            <a:ext cx="8229600" cy="1272809"/>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dirty="0"/>
              <a:t>Any packet passing through switch </a:t>
            </a:r>
            <a:r>
              <a:rPr lang="en-US" i="1" dirty="0"/>
              <a:t>W</a:t>
            </a:r>
            <a:r>
              <a:rPr lang="en-US" dirty="0"/>
              <a:t> </a:t>
            </a:r>
            <a:r>
              <a:rPr lang="en-US" dirty="0" smtClean="0"/>
              <a:t>falls </a:t>
            </a:r>
            <a:r>
              <a:rPr lang="en-US" dirty="0"/>
              <a:t>under one </a:t>
            </a:r>
            <a:r>
              <a:rPr lang="en-US" dirty="0" smtClean="0"/>
              <a:t>of 12 types</a:t>
            </a:r>
            <a:endParaRPr lang="en-US" dirty="0"/>
          </a:p>
        </p:txBody>
      </p:sp>
    </p:spTree>
    <p:extLst>
      <p:ext uri="{BB962C8B-B14F-4D97-AF65-F5344CB8AC3E}">
        <p14:creationId xmlns:p14="http://schemas.microsoft.com/office/powerpoint/2010/main" val="166421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 1 &amp; </a:t>
            </a:r>
            <a:r>
              <a:rPr lang="en-GB" dirty="0" smtClean="0"/>
              <a:t>2 </a:t>
            </a:r>
            <a:r>
              <a:rPr lang="en-GB" dirty="0"/>
              <a:t>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grpSp>
        <p:nvGrpSpPr>
          <p:cNvPr id="13" name="Group 12"/>
          <p:cNvGrpSpPr/>
          <p:nvPr/>
        </p:nvGrpSpPr>
        <p:grpSpPr>
          <a:xfrm>
            <a:off x="2557030" y="1981200"/>
            <a:ext cx="4029941" cy="4114800"/>
            <a:chOff x="2362200" y="1676400"/>
            <a:chExt cx="4029941" cy="4114800"/>
          </a:xfrm>
        </p:grpSpPr>
        <p:sp>
          <p:nvSpPr>
            <p:cNvPr id="6" name="Oval 5"/>
            <p:cNvSpPr/>
            <p:nvPr/>
          </p:nvSpPr>
          <p:spPr>
            <a:xfrm>
              <a:off x="4117864" y="3516923"/>
              <a:ext cx="2274277" cy="227427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Switch W</a:t>
              </a:r>
              <a:endParaRPr lang="en-US" sz="2000" dirty="0"/>
            </a:p>
          </p:txBody>
        </p:sp>
        <p:sp>
          <p:nvSpPr>
            <p:cNvPr id="7" name="Rectangle 6"/>
            <p:cNvSpPr/>
            <p:nvPr/>
          </p:nvSpPr>
          <p:spPr>
            <a:xfrm>
              <a:off x="2362200" y="1676400"/>
              <a:ext cx="1421423" cy="151618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Node</a:t>
              </a:r>
              <a:r>
                <a:rPr lang="en-US" sz="3200" dirty="0" smtClean="0">
                  <a:solidFill>
                    <a:schemeClr val="dk1"/>
                  </a:solidFill>
                </a:rPr>
                <a:t> W</a:t>
              </a:r>
              <a:endParaRPr lang="en-US" sz="3200" dirty="0">
                <a:solidFill>
                  <a:schemeClr val="dk1"/>
                </a:solidFill>
              </a:endParaRPr>
            </a:p>
          </p:txBody>
        </p:sp>
        <p:cxnSp>
          <p:nvCxnSpPr>
            <p:cNvPr id="9" name="Straight Connector 8"/>
            <p:cNvCxnSpPr>
              <a:endCxn id="6" idx="1"/>
            </p:cNvCxnSpPr>
            <p:nvPr/>
          </p:nvCxnSpPr>
          <p:spPr>
            <a:xfrm>
              <a:off x="3783623" y="3192585"/>
              <a:ext cx="667301" cy="657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016" y="2653567"/>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77982" y="2477682"/>
            <a:ext cx="1600200" cy="523220"/>
          </a:xfrm>
          <a:prstGeom prst="rect">
            <a:avLst/>
          </a:prstGeom>
          <a:noFill/>
        </p:spPr>
        <p:txBody>
          <a:bodyPr wrap="square" rtlCol="0">
            <a:spAutoFit/>
          </a:bodyPr>
          <a:lstStyle/>
          <a:p>
            <a:pPr algn="ctr"/>
            <a:r>
              <a:rPr lang="en-US" sz="2800" dirty="0" smtClean="0"/>
              <a:t>Injection</a:t>
            </a:r>
            <a:endParaRPr lang="en-US" dirty="0"/>
          </a:p>
        </p:txBody>
      </p:sp>
      <p:sp>
        <p:nvSpPr>
          <p:cNvPr id="17" name="TextBox 16"/>
          <p:cNvSpPr txBox="1"/>
          <p:nvPr/>
        </p:nvSpPr>
        <p:spPr>
          <a:xfrm>
            <a:off x="7086600" y="4697251"/>
            <a:ext cx="1600200" cy="523220"/>
          </a:xfrm>
          <a:prstGeom prst="rect">
            <a:avLst/>
          </a:prstGeom>
          <a:noFill/>
        </p:spPr>
        <p:txBody>
          <a:bodyPr wrap="square" rtlCol="0">
            <a:spAutoFit/>
          </a:bodyPr>
          <a:lstStyle/>
          <a:p>
            <a:pPr algn="ctr"/>
            <a:r>
              <a:rPr lang="en-US" sz="2800" dirty="0" smtClean="0"/>
              <a:t>Ejection</a:t>
            </a:r>
            <a:endParaRPr lang="en-US" dirty="0"/>
          </a:p>
        </p:txBody>
      </p:sp>
    </p:spTree>
    <p:extLst>
      <p:ext uri="{BB962C8B-B14F-4D97-AF65-F5344CB8AC3E}">
        <p14:creationId xmlns:p14="http://schemas.microsoft.com/office/powerpoint/2010/main" val="257263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9" presetClass="path" presetSubtype="0" accel="50000" decel="50000" fill="hold" nodeType="clickEffect">
                                  <p:stCondLst>
                                    <p:cond delay="0"/>
                                  </p:stCondLst>
                                  <p:childTnLst>
                                    <p:animMotion origin="layout" path="M -1.66667E-6 4.85549E-6 L 0.23438 0.32231 " pathEditMode="relative" rAng="0" ptsTypes="AA">
                                      <p:cBhvr>
                                        <p:cTn id="12" dur="500" fill="hold"/>
                                        <p:tgtEl>
                                          <p:spTgt spid="14"/>
                                        </p:tgtEl>
                                        <p:attrNameLst>
                                          <p:attrName>ppt_x</p:attrName>
                                          <p:attrName>ppt_y</p:attrName>
                                        </p:attrNameLst>
                                      </p:cBhvr>
                                      <p:rCtr x="11719" y="16116"/>
                                    </p:animMotion>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6" presetClass="path" presetSubtype="0" accel="50000" decel="50000" fill="hold" nodeType="clickEffect">
                                  <p:stCondLst>
                                    <p:cond delay="0"/>
                                  </p:stCondLst>
                                  <p:childTnLst>
                                    <p:animMotion origin="layout" path="M 0.23438 0.32231 L 0.00104 0.00046 " pathEditMode="relative" rAng="0" ptsTypes="AA">
                                      <p:cBhvr>
                                        <p:cTn id="23" dur="500" fill="hold"/>
                                        <p:tgtEl>
                                          <p:spTgt spid="14"/>
                                        </p:tgtEl>
                                        <p:attrNameLst>
                                          <p:attrName>ppt_x</p:attrName>
                                          <p:attrName>ppt_y</p:attrName>
                                        </p:attrNameLst>
                                      </p:cBhvr>
                                      <p:rCtr x="-11667" y="-160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3 &amp; 4 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Oval 5"/>
          <p:cNvSpPr/>
          <p:nvPr/>
        </p:nvSpPr>
        <p:spPr>
          <a:xfrm>
            <a:off x="2286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276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a:stCxn id="6" idx="6"/>
            <a:endCxn id="7" idx="2"/>
          </p:cNvCxnSpPr>
          <p:nvPr/>
        </p:nvCxnSpPr>
        <p:spPr>
          <a:xfrm>
            <a:off x="2895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 name="Straight Connector 14"/>
          <p:cNvCxnSpPr>
            <a:stCxn id="7" idx="6"/>
            <a:endCxn id="8" idx="2"/>
          </p:cNvCxnSpPr>
          <p:nvPr/>
        </p:nvCxnSpPr>
        <p:spPr>
          <a:xfrm>
            <a:off x="3886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Straight Connector 16"/>
          <p:cNvCxnSpPr>
            <a:stCxn id="8" idx="6"/>
            <a:endCxn id="9"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9" name="Straight Connector 18"/>
          <p:cNvCxnSpPr>
            <a:stCxn id="9" idx="6"/>
            <a:endCxn id="10"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22" name="Oval 21"/>
          <p:cNvSpPr/>
          <p:nvPr/>
        </p:nvSpPr>
        <p:spPr>
          <a:xfrm>
            <a:off x="2286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3276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Connector 27"/>
          <p:cNvCxnSpPr>
            <a:stCxn id="22" idx="6"/>
            <a:endCxn id="23" idx="2"/>
          </p:cNvCxnSpPr>
          <p:nvPr/>
        </p:nvCxnSpPr>
        <p:spPr>
          <a:xfrm>
            <a:off x="2895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9" name="Straight Connector 28"/>
          <p:cNvCxnSpPr>
            <a:stCxn id="23" idx="6"/>
            <a:endCxn id="24" idx="2"/>
          </p:cNvCxnSpPr>
          <p:nvPr/>
        </p:nvCxnSpPr>
        <p:spPr>
          <a:xfrm>
            <a:off x="3886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0" name="Straight Connector 29"/>
          <p:cNvCxnSpPr>
            <a:stCxn id="24" idx="6"/>
            <a:endCxn id="25"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1" name="Straight Connector 30"/>
          <p:cNvCxnSpPr>
            <a:stCxn id="25" idx="6"/>
            <a:endCxn id="26"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4" name="Straight Connector 33"/>
          <p:cNvCxnSpPr>
            <a:stCxn id="6" idx="4"/>
            <a:endCxn id="22" idx="0"/>
          </p:cNvCxnSpPr>
          <p:nvPr/>
        </p:nvCxnSpPr>
        <p:spPr>
          <a:xfrm>
            <a:off x="2590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7" idx="4"/>
            <a:endCxn id="23" idx="0"/>
          </p:cNvCxnSpPr>
          <p:nvPr/>
        </p:nvCxnSpPr>
        <p:spPr>
          <a:xfrm>
            <a:off x="3581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8" name="Straight Connector 37"/>
          <p:cNvCxnSpPr>
            <a:stCxn id="8" idx="4"/>
            <a:endCxn id="24"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1" name="Straight Connector 40"/>
          <p:cNvCxnSpPr>
            <a:stCxn id="9" idx="4"/>
            <a:endCxn id="25"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10" idx="4"/>
            <a:endCxn id="26"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1" name="Oval 50"/>
          <p:cNvSpPr/>
          <p:nvPr/>
        </p:nvSpPr>
        <p:spPr>
          <a:xfrm>
            <a:off x="2286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sp>
        <p:nvSpPr>
          <p:cNvPr id="52" name="Oval 51"/>
          <p:cNvSpPr/>
          <p:nvPr/>
        </p:nvSpPr>
        <p:spPr>
          <a:xfrm>
            <a:off x="3276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sp>
        <p:nvSpPr>
          <p:cNvPr id="53" name="Oval 52"/>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54" name="Oval 53"/>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55" name="Oval 54"/>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cxnSp>
        <p:nvCxnSpPr>
          <p:cNvPr id="57" name="Straight Connector 56"/>
          <p:cNvCxnSpPr>
            <a:stCxn id="51" idx="6"/>
            <a:endCxn id="52" idx="2"/>
          </p:cNvCxnSpPr>
          <p:nvPr/>
        </p:nvCxnSpPr>
        <p:spPr>
          <a:xfrm>
            <a:off x="2895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8" name="Straight Connector 57"/>
          <p:cNvCxnSpPr>
            <a:stCxn id="52" idx="6"/>
            <a:endCxn id="53" idx="2"/>
          </p:cNvCxnSpPr>
          <p:nvPr/>
        </p:nvCxnSpPr>
        <p:spPr>
          <a:xfrm>
            <a:off x="3886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9" name="Straight Connector 58"/>
          <p:cNvCxnSpPr>
            <a:stCxn id="53" idx="6"/>
            <a:endCxn id="54"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0" name="Straight Connector 59"/>
          <p:cNvCxnSpPr>
            <a:stCxn id="54" idx="6"/>
            <a:endCxn id="55"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62" name="Oval 61"/>
          <p:cNvSpPr/>
          <p:nvPr/>
        </p:nvSpPr>
        <p:spPr>
          <a:xfrm>
            <a:off x="2286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3276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Connector 67"/>
          <p:cNvCxnSpPr>
            <a:stCxn id="62" idx="6"/>
            <a:endCxn id="63" idx="2"/>
          </p:cNvCxnSpPr>
          <p:nvPr/>
        </p:nvCxnSpPr>
        <p:spPr>
          <a:xfrm>
            <a:off x="2895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63" idx="6"/>
            <a:endCxn id="64" idx="2"/>
          </p:cNvCxnSpPr>
          <p:nvPr/>
        </p:nvCxnSpPr>
        <p:spPr>
          <a:xfrm>
            <a:off x="3886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64" idx="6"/>
            <a:endCxn id="65"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1" name="Straight Connector 70"/>
          <p:cNvCxnSpPr>
            <a:stCxn id="65" idx="6"/>
            <a:endCxn id="66"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3" name="Straight Connector 72"/>
          <p:cNvCxnSpPr>
            <a:stCxn id="51" idx="4"/>
            <a:endCxn id="62" idx="0"/>
          </p:cNvCxnSpPr>
          <p:nvPr/>
        </p:nvCxnSpPr>
        <p:spPr>
          <a:xfrm>
            <a:off x="2590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4" name="Straight Connector 73"/>
          <p:cNvCxnSpPr>
            <a:stCxn id="52" idx="4"/>
            <a:endCxn id="63" idx="0"/>
          </p:cNvCxnSpPr>
          <p:nvPr/>
        </p:nvCxnSpPr>
        <p:spPr>
          <a:xfrm>
            <a:off x="3581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5" name="Straight Connector 74"/>
          <p:cNvCxnSpPr>
            <a:stCxn id="53" idx="4"/>
            <a:endCxn id="64"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6" name="Straight Connector 75"/>
          <p:cNvCxnSpPr>
            <a:stCxn id="54" idx="4"/>
            <a:endCxn id="65"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7" name="Straight Connector 76"/>
          <p:cNvCxnSpPr>
            <a:stCxn id="55" idx="4"/>
            <a:endCxn id="66"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0" name="Straight Connector 79"/>
          <p:cNvCxnSpPr>
            <a:stCxn id="51" idx="0"/>
            <a:endCxn id="22" idx="4"/>
          </p:cNvCxnSpPr>
          <p:nvPr/>
        </p:nvCxnSpPr>
        <p:spPr>
          <a:xfrm flipV="1">
            <a:off x="2590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2" name="Straight Connector 81"/>
          <p:cNvCxnSpPr>
            <a:stCxn id="23" idx="4"/>
            <a:endCxn id="52" idx="0"/>
          </p:cNvCxnSpPr>
          <p:nvPr/>
        </p:nvCxnSpPr>
        <p:spPr>
          <a:xfrm>
            <a:off x="3581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5" name="Straight Connector 84"/>
          <p:cNvCxnSpPr>
            <a:stCxn id="53" idx="0"/>
            <a:endCxn id="24"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7" name="Straight Connector 86"/>
          <p:cNvCxnSpPr>
            <a:stCxn id="54" idx="0"/>
            <a:endCxn id="25" idx="4"/>
          </p:cNvCxnSpPr>
          <p:nvPr/>
        </p:nvCxnSpPr>
        <p:spPr>
          <a:xfrm flipV="1">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9" name="Straight Connector 88"/>
          <p:cNvCxnSpPr>
            <a:stCxn id="55" idx="0"/>
            <a:endCxn id="26"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93" name="Oval 92"/>
          <p:cNvSpPr/>
          <p:nvPr/>
        </p:nvSpPr>
        <p:spPr>
          <a:xfrm>
            <a:off x="2286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3276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9" name="Straight Connector 98"/>
          <p:cNvCxnSpPr>
            <a:stCxn id="93" idx="6"/>
            <a:endCxn id="94" idx="2"/>
          </p:cNvCxnSpPr>
          <p:nvPr/>
        </p:nvCxnSpPr>
        <p:spPr>
          <a:xfrm>
            <a:off x="2895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0" name="Straight Connector 99"/>
          <p:cNvCxnSpPr>
            <a:stCxn id="94" idx="6"/>
            <a:endCxn id="95" idx="2"/>
          </p:cNvCxnSpPr>
          <p:nvPr/>
        </p:nvCxnSpPr>
        <p:spPr>
          <a:xfrm>
            <a:off x="3886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1" name="Straight Connector 100"/>
          <p:cNvCxnSpPr>
            <a:stCxn id="95" idx="6"/>
            <a:endCxn id="96"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2" name="Straight Connector 101"/>
          <p:cNvCxnSpPr>
            <a:stCxn id="96" idx="6"/>
            <a:endCxn id="97"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4" name="Straight Connector 103"/>
          <p:cNvCxnSpPr>
            <a:stCxn id="62" idx="4"/>
            <a:endCxn id="93" idx="0"/>
          </p:cNvCxnSpPr>
          <p:nvPr/>
        </p:nvCxnSpPr>
        <p:spPr>
          <a:xfrm>
            <a:off x="2590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5" name="Straight Connector 104"/>
          <p:cNvCxnSpPr>
            <a:stCxn id="63" idx="4"/>
            <a:endCxn id="94" idx="0"/>
          </p:cNvCxnSpPr>
          <p:nvPr/>
        </p:nvCxnSpPr>
        <p:spPr>
          <a:xfrm>
            <a:off x="3581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6" name="Straight Connector 105"/>
          <p:cNvCxnSpPr>
            <a:stCxn id="64" idx="4"/>
            <a:endCxn id="95"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Straight Connector 106"/>
          <p:cNvCxnSpPr>
            <a:stCxn id="65" idx="4"/>
            <a:endCxn id="96"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8" name="Straight Connector 107"/>
          <p:cNvCxnSpPr>
            <a:stCxn id="66" idx="4"/>
            <a:endCxn id="97"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11" name="Rectangle 10"/>
          <p:cNvSpPr/>
          <p:nvPr/>
        </p:nvSpPr>
        <p:spPr>
          <a:xfrm>
            <a:off x="2514600" y="3962400"/>
            <a:ext cx="152400" cy="1524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495800" y="3962400"/>
            <a:ext cx="152400" cy="1524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5486400" y="3962400"/>
            <a:ext cx="152400" cy="1524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77000" y="3962400"/>
            <a:ext cx="152400" cy="1524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61950" y="3853934"/>
            <a:ext cx="1066800" cy="369332"/>
          </a:xfrm>
          <a:prstGeom prst="rect">
            <a:avLst/>
          </a:prstGeom>
          <a:noFill/>
        </p:spPr>
        <p:txBody>
          <a:bodyPr wrap="square" rtlCol="0">
            <a:spAutoFit/>
          </a:bodyPr>
          <a:lstStyle/>
          <a:p>
            <a:pPr algn="ctr"/>
            <a:r>
              <a:rPr lang="en-US" i="1" dirty="0" smtClean="0"/>
              <a:t>Count</a:t>
            </a:r>
            <a:r>
              <a:rPr lang="en-US" dirty="0" smtClean="0"/>
              <a:t> = 6</a:t>
            </a:r>
            <a:endParaRPr lang="en-US" dirty="0"/>
          </a:p>
        </p:txBody>
      </p:sp>
      <p:sp>
        <p:nvSpPr>
          <p:cNvPr id="14" name="Rounded Rectangle 13"/>
          <p:cNvSpPr/>
          <p:nvPr/>
        </p:nvSpPr>
        <p:spPr>
          <a:xfrm>
            <a:off x="3200400" y="1676400"/>
            <a:ext cx="762000" cy="17526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3" name="Rounded Rectangle 82"/>
          <p:cNvSpPr/>
          <p:nvPr/>
        </p:nvSpPr>
        <p:spPr>
          <a:xfrm>
            <a:off x="3200400" y="4648200"/>
            <a:ext cx="762000" cy="1752600"/>
          </a:xfrm>
          <a:prstGeom prst="round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202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2"/>
                                        </p:tgtEl>
                                      </p:cBhvr>
                                    </p:animEffect>
                                    <p:set>
                                      <p:cBhvr>
                                        <p:cTn id="13" dur="1" fill="hold">
                                          <p:stCondLst>
                                            <p:cond delay="499"/>
                                          </p:stCondLst>
                                        </p:cTn>
                                        <p:tgtEl>
                                          <p:spTgt spid="2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8"/>
                                        </p:tgtEl>
                                      </p:cBhvr>
                                    </p:animEffect>
                                    <p:set>
                                      <p:cBhvr>
                                        <p:cTn id="16" dur="1" fill="hold">
                                          <p:stCondLst>
                                            <p:cond delay="499"/>
                                          </p:stCondLst>
                                        </p:cTn>
                                        <p:tgtEl>
                                          <p:spTgt spid="2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4"/>
                                        </p:tgtEl>
                                      </p:cBhvr>
                                    </p:animEffect>
                                    <p:set>
                                      <p:cBhvr>
                                        <p:cTn id="19" dur="1" fill="hold">
                                          <p:stCondLst>
                                            <p:cond delay="499"/>
                                          </p:stCondLst>
                                        </p:cTn>
                                        <p:tgtEl>
                                          <p:spTgt spid="3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80"/>
                                        </p:tgtEl>
                                      </p:cBhvr>
                                    </p:animEffect>
                                    <p:set>
                                      <p:cBhvr>
                                        <p:cTn id="22" dur="1" fill="hold">
                                          <p:stCondLst>
                                            <p:cond delay="499"/>
                                          </p:stCondLst>
                                        </p:cTn>
                                        <p:tgtEl>
                                          <p:spTgt spid="80"/>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7"/>
                                        </p:tgtEl>
                                      </p:cBhvr>
                                    </p:animEffect>
                                    <p:set>
                                      <p:cBhvr>
                                        <p:cTn id="40" dur="1" fill="hold">
                                          <p:stCondLst>
                                            <p:cond delay="499"/>
                                          </p:stCondLst>
                                        </p:cTn>
                                        <p:tgtEl>
                                          <p:spTgt spid="17"/>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4"/>
                                        </p:tgtEl>
                                      </p:cBhvr>
                                    </p:animEffect>
                                    <p:set>
                                      <p:cBhvr>
                                        <p:cTn id="46" dur="1" fill="hold">
                                          <p:stCondLst>
                                            <p:cond delay="499"/>
                                          </p:stCondLst>
                                        </p:cTn>
                                        <p:tgtEl>
                                          <p:spTgt spid="24"/>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25"/>
                                        </p:tgtEl>
                                      </p:cBhvr>
                                    </p:animEffect>
                                    <p:set>
                                      <p:cBhvr>
                                        <p:cTn id="49" dur="1" fill="hold">
                                          <p:stCondLst>
                                            <p:cond delay="499"/>
                                          </p:stCondLst>
                                        </p:cTn>
                                        <p:tgtEl>
                                          <p:spTgt spid="25"/>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26"/>
                                        </p:tgtEl>
                                      </p:cBhvr>
                                    </p:animEffect>
                                    <p:set>
                                      <p:cBhvr>
                                        <p:cTn id="52" dur="1" fill="hold">
                                          <p:stCondLst>
                                            <p:cond delay="499"/>
                                          </p:stCondLst>
                                        </p:cTn>
                                        <p:tgtEl>
                                          <p:spTgt spid="26"/>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30"/>
                                        </p:tgtEl>
                                      </p:cBhvr>
                                    </p:animEffect>
                                    <p:set>
                                      <p:cBhvr>
                                        <p:cTn id="55" dur="1" fill="hold">
                                          <p:stCondLst>
                                            <p:cond delay="499"/>
                                          </p:stCondLst>
                                        </p:cTn>
                                        <p:tgtEl>
                                          <p:spTgt spid="30"/>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31"/>
                                        </p:tgtEl>
                                      </p:cBhvr>
                                    </p:animEffect>
                                    <p:set>
                                      <p:cBhvr>
                                        <p:cTn id="58" dur="1" fill="hold">
                                          <p:stCondLst>
                                            <p:cond delay="499"/>
                                          </p:stCondLst>
                                        </p:cTn>
                                        <p:tgtEl>
                                          <p:spTgt spid="3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38"/>
                                        </p:tgtEl>
                                      </p:cBhvr>
                                    </p:animEffect>
                                    <p:set>
                                      <p:cBhvr>
                                        <p:cTn id="61" dur="1" fill="hold">
                                          <p:stCondLst>
                                            <p:cond delay="499"/>
                                          </p:stCondLst>
                                        </p:cTn>
                                        <p:tgtEl>
                                          <p:spTgt spid="38"/>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41"/>
                                        </p:tgtEl>
                                      </p:cBhvr>
                                    </p:animEffect>
                                    <p:set>
                                      <p:cBhvr>
                                        <p:cTn id="64" dur="1" fill="hold">
                                          <p:stCondLst>
                                            <p:cond delay="499"/>
                                          </p:stCondLst>
                                        </p:cTn>
                                        <p:tgtEl>
                                          <p:spTgt spid="41"/>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4"/>
                                        </p:tgtEl>
                                      </p:cBhvr>
                                    </p:animEffect>
                                    <p:set>
                                      <p:cBhvr>
                                        <p:cTn id="67" dur="1" fill="hold">
                                          <p:stCondLst>
                                            <p:cond delay="499"/>
                                          </p:stCondLst>
                                        </p:cTn>
                                        <p:tgtEl>
                                          <p:spTgt spid="44"/>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87"/>
                                        </p:tgtEl>
                                      </p:cBhvr>
                                    </p:animEffect>
                                    <p:set>
                                      <p:cBhvr>
                                        <p:cTn id="73" dur="1" fill="hold">
                                          <p:stCondLst>
                                            <p:cond delay="499"/>
                                          </p:stCondLst>
                                        </p:cTn>
                                        <p:tgtEl>
                                          <p:spTgt spid="87"/>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89"/>
                                        </p:tgtEl>
                                      </p:cBhvr>
                                    </p:animEffect>
                                    <p:set>
                                      <p:cBhvr>
                                        <p:cTn id="76" dur="1" fill="hold">
                                          <p:stCondLst>
                                            <p:cond delay="499"/>
                                          </p:stCondLst>
                                        </p:cTn>
                                        <p:tgtEl>
                                          <p:spTgt spid="8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62"/>
                                        </p:tgtEl>
                                      </p:cBhvr>
                                    </p:animEffect>
                                    <p:set>
                                      <p:cBhvr>
                                        <p:cTn id="79" dur="1" fill="hold">
                                          <p:stCondLst>
                                            <p:cond delay="499"/>
                                          </p:stCondLst>
                                        </p:cTn>
                                        <p:tgtEl>
                                          <p:spTgt spid="62"/>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68"/>
                                        </p:tgtEl>
                                      </p:cBhvr>
                                    </p:animEffect>
                                    <p:set>
                                      <p:cBhvr>
                                        <p:cTn id="82" dur="1" fill="hold">
                                          <p:stCondLst>
                                            <p:cond delay="499"/>
                                          </p:stCondLst>
                                        </p:cTn>
                                        <p:tgtEl>
                                          <p:spTgt spid="68"/>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73"/>
                                        </p:tgtEl>
                                      </p:cBhvr>
                                    </p:animEffect>
                                    <p:set>
                                      <p:cBhvr>
                                        <p:cTn id="85" dur="1" fill="hold">
                                          <p:stCondLst>
                                            <p:cond delay="499"/>
                                          </p:stCondLst>
                                        </p:cTn>
                                        <p:tgtEl>
                                          <p:spTgt spid="73"/>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93"/>
                                        </p:tgtEl>
                                      </p:cBhvr>
                                    </p:animEffect>
                                    <p:set>
                                      <p:cBhvr>
                                        <p:cTn id="88" dur="1" fill="hold">
                                          <p:stCondLst>
                                            <p:cond delay="499"/>
                                          </p:stCondLst>
                                        </p:cTn>
                                        <p:tgtEl>
                                          <p:spTgt spid="93"/>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99"/>
                                        </p:tgtEl>
                                      </p:cBhvr>
                                    </p:animEffect>
                                    <p:set>
                                      <p:cBhvr>
                                        <p:cTn id="91" dur="1" fill="hold">
                                          <p:stCondLst>
                                            <p:cond delay="499"/>
                                          </p:stCondLst>
                                        </p:cTn>
                                        <p:tgtEl>
                                          <p:spTgt spid="99"/>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104"/>
                                        </p:tgtEl>
                                      </p:cBhvr>
                                    </p:animEffect>
                                    <p:set>
                                      <p:cBhvr>
                                        <p:cTn id="94" dur="1" fill="hold">
                                          <p:stCondLst>
                                            <p:cond delay="499"/>
                                          </p:stCondLst>
                                        </p:cTn>
                                        <p:tgtEl>
                                          <p:spTgt spid="104"/>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64"/>
                                        </p:tgtEl>
                                      </p:cBhvr>
                                    </p:animEffect>
                                    <p:set>
                                      <p:cBhvr>
                                        <p:cTn id="97" dur="1" fill="hold">
                                          <p:stCondLst>
                                            <p:cond delay="499"/>
                                          </p:stCondLst>
                                        </p:cTn>
                                        <p:tgtEl>
                                          <p:spTgt spid="64"/>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65"/>
                                        </p:tgtEl>
                                      </p:cBhvr>
                                    </p:animEffect>
                                    <p:set>
                                      <p:cBhvr>
                                        <p:cTn id="100" dur="1" fill="hold">
                                          <p:stCondLst>
                                            <p:cond delay="499"/>
                                          </p:stCondLst>
                                        </p:cTn>
                                        <p:tgtEl>
                                          <p:spTgt spid="65"/>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66"/>
                                        </p:tgtEl>
                                      </p:cBhvr>
                                    </p:animEffect>
                                    <p:set>
                                      <p:cBhvr>
                                        <p:cTn id="103" dur="1" fill="hold">
                                          <p:stCondLst>
                                            <p:cond delay="499"/>
                                          </p:stCondLst>
                                        </p:cTn>
                                        <p:tgtEl>
                                          <p:spTgt spid="66"/>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69"/>
                                        </p:tgtEl>
                                      </p:cBhvr>
                                    </p:animEffect>
                                    <p:set>
                                      <p:cBhvr>
                                        <p:cTn id="106" dur="1" fill="hold">
                                          <p:stCondLst>
                                            <p:cond delay="499"/>
                                          </p:stCondLst>
                                        </p:cTn>
                                        <p:tgtEl>
                                          <p:spTgt spid="69"/>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70"/>
                                        </p:tgtEl>
                                      </p:cBhvr>
                                    </p:animEffect>
                                    <p:set>
                                      <p:cBhvr>
                                        <p:cTn id="109" dur="1" fill="hold">
                                          <p:stCondLst>
                                            <p:cond delay="499"/>
                                          </p:stCondLst>
                                        </p:cTn>
                                        <p:tgtEl>
                                          <p:spTgt spid="70"/>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71"/>
                                        </p:tgtEl>
                                      </p:cBhvr>
                                    </p:animEffect>
                                    <p:set>
                                      <p:cBhvr>
                                        <p:cTn id="112" dur="1" fill="hold">
                                          <p:stCondLst>
                                            <p:cond delay="499"/>
                                          </p:stCondLst>
                                        </p:cTn>
                                        <p:tgtEl>
                                          <p:spTgt spid="71"/>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75"/>
                                        </p:tgtEl>
                                      </p:cBhvr>
                                    </p:animEffect>
                                    <p:set>
                                      <p:cBhvr>
                                        <p:cTn id="115" dur="1" fill="hold">
                                          <p:stCondLst>
                                            <p:cond delay="499"/>
                                          </p:stCondLst>
                                        </p:cTn>
                                        <p:tgtEl>
                                          <p:spTgt spid="75"/>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76"/>
                                        </p:tgtEl>
                                      </p:cBhvr>
                                    </p:animEffect>
                                    <p:set>
                                      <p:cBhvr>
                                        <p:cTn id="118" dur="1" fill="hold">
                                          <p:stCondLst>
                                            <p:cond delay="499"/>
                                          </p:stCondLst>
                                        </p:cTn>
                                        <p:tgtEl>
                                          <p:spTgt spid="76"/>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77"/>
                                        </p:tgtEl>
                                      </p:cBhvr>
                                    </p:animEffect>
                                    <p:set>
                                      <p:cBhvr>
                                        <p:cTn id="121" dur="1" fill="hold">
                                          <p:stCondLst>
                                            <p:cond delay="499"/>
                                          </p:stCondLst>
                                        </p:cTn>
                                        <p:tgtEl>
                                          <p:spTgt spid="77"/>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95"/>
                                        </p:tgtEl>
                                      </p:cBhvr>
                                    </p:animEffect>
                                    <p:set>
                                      <p:cBhvr>
                                        <p:cTn id="124" dur="1" fill="hold">
                                          <p:stCondLst>
                                            <p:cond delay="499"/>
                                          </p:stCondLst>
                                        </p:cTn>
                                        <p:tgtEl>
                                          <p:spTgt spid="95"/>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96"/>
                                        </p:tgtEl>
                                      </p:cBhvr>
                                    </p:animEffect>
                                    <p:set>
                                      <p:cBhvr>
                                        <p:cTn id="127" dur="1" fill="hold">
                                          <p:stCondLst>
                                            <p:cond delay="499"/>
                                          </p:stCondLst>
                                        </p:cTn>
                                        <p:tgtEl>
                                          <p:spTgt spid="96"/>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97"/>
                                        </p:tgtEl>
                                      </p:cBhvr>
                                    </p:animEffect>
                                    <p:set>
                                      <p:cBhvr>
                                        <p:cTn id="130" dur="1" fill="hold">
                                          <p:stCondLst>
                                            <p:cond delay="499"/>
                                          </p:stCondLst>
                                        </p:cTn>
                                        <p:tgtEl>
                                          <p:spTgt spid="97"/>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100"/>
                                        </p:tgtEl>
                                      </p:cBhvr>
                                    </p:animEffect>
                                    <p:set>
                                      <p:cBhvr>
                                        <p:cTn id="133" dur="1" fill="hold">
                                          <p:stCondLst>
                                            <p:cond delay="499"/>
                                          </p:stCondLst>
                                        </p:cTn>
                                        <p:tgtEl>
                                          <p:spTgt spid="100"/>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01"/>
                                        </p:tgtEl>
                                      </p:cBhvr>
                                    </p:animEffect>
                                    <p:set>
                                      <p:cBhvr>
                                        <p:cTn id="136" dur="1" fill="hold">
                                          <p:stCondLst>
                                            <p:cond delay="499"/>
                                          </p:stCondLst>
                                        </p:cTn>
                                        <p:tgtEl>
                                          <p:spTgt spid="101"/>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102"/>
                                        </p:tgtEl>
                                      </p:cBhvr>
                                    </p:animEffect>
                                    <p:set>
                                      <p:cBhvr>
                                        <p:cTn id="139" dur="1" fill="hold">
                                          <p:stCondLst>
                                            <p:cond delay="499"/>
                                          </p:stCondLst>
                                        </p:cTn>
                                        <p:tgtEl>
                                          <p:spTgt spid="102"/>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106"/>
                                        </p:tgtEl>
                                      </p:cBhvr>
                                    </p:animEffect>
                                    <p:set>
                                      <p:cBhvr>
                                        <p:cTn id="142" dur="1" fill="hold">
                                          <p:stCondLst>
                                            <p:cond delay="499"/>
                                          </p:stCondLst>
                                        </p:cTn>
                                        <p:tgtEl>
                                          <p:spTgt spid="106"/>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107"/>
                                        </p:tgtEl>
                                      </p:cBhvr>
                                    </p:animEffect>
                                    <p:set>
                                      <p:cBhvr>
                                        <p:cTn id="145" dur="1" fill="hold">
                                          <p:stCondLst>
                                            <p:cond delay="499"/>
                                          </p:stCondLst>
                                        </p:cTn>
                                        <p:tgtEl>
                                          <p:spTgt spid="107"/>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108"/>
                                        </p:tgtEl>
                                      </p:cBhvr>
                                    </p:animEffect>
                                    <p:set>
                                      <p:cBhvr>
                                        <p:cTn id="148" dur="1" fill="hold">
                                          <p:stCondLst>
                                            <p:cond delay="499"/>
                                          </p:stCondLst>
                                        </p:cTn>
                                        <p:tgtEl>
                                          <p:spTgt spid="108"/>
                                        </p:tgtEl>
                                        <p:attrNameLst>
                                          <p:attrName>style.visibility</p:attrName>
                                        </p:attrNameLst>
                                      </p:cBhvr>
                                      <p:to>
                                        <p:strVal val="hidden"/>
                                      </p:to>
                                    </p:set>
                                  </p:childTnLst>
                                </p:cTn>
                              </p:par>
                              <p:par>
                                <p:cTn id="149" presetID="3" presetClass="emph" presetSubtype="2" fill="hold" grpId="0" nodeType="withEffect">
                                  <p:stCondLst>
                                    <p:cond delay="0"/>
                                  </p:stCondLst>
                                  <p:childTnLst>
                                    <p:animClr clrSpc="rgb" dir="cw">
                                      <p:cBhvr override="childStyle">
                                        <p:cTn id="150" dur="500" fill="hold"/>
                                        <p:tgtEl>
                                          <p:spTgt spid="53"/>
                                        </p:tgtEl>
                                        <p:attrNameLst>
                                          <p:attrName>style.color</p:attrName>
                                        </p:attrNameLst>
                                      </p:cBhvr>
                                      <p:to>
                                        <a:schemeClr val="tx1"/>
                                      </p:to>
                                    </p:animClr>
                                  </p:childTnLst>
                                </p:cTn>
                              </p:par>
                              <p:par>
                                <p:cTn id="151" presetID="3" presetClass="emph" presetSubtype="2" fill="hold" grpId="0" nodeType="withEffect">
                                  <p:stCondLst>
                                    <p:cond delay="0"/>
                                  </p:stCondLst>
                                  <p:childTnLst>
                                    <p:animClr clrSpc="rgb" dir="cw">
                                      <p:cBhvr override="childStyle">
                                        <p:cTn id="152" dur="500" fill="hold"/>
                                        <p:tgtEl>
                                          <p:spTgt spid="51"/>
                                        </p:tgtEl>
                                        <p:attrNameLst>
                                          <p:attrName>style.color</p:attrName>
                                        </p:attrNameLst>
                                      </p:cBhvr>
                                      <p:to>
                                        <a:schemeClr val="tx1"/>
                                      </p:to>
                                    </p:animClr>
                                  </p:childTnLst>
                                </p:cTn>
                              </p:par>
                              <p:par>
                                <p:cTn id="153" presetID="3" presetClass="emph" presetSubtype="2" fill="hold" grpId="0" nodeType="withEffect">
                                  <p:stCondLst>
                                    <p:cond delay="0"/>
                                  </p:stCondLst>
                                  <p:childTnLst>
                                    <p:animClr clrSpc="rgb" dir="cw">
                                      <p:cBhvr override="childStyle">
                                        <p:cTn id="154" dur="500" fill="hold"/>
                                        <p:tgtEl>
                                          <p:spTgt spid="54"/>
                                        </p:tgtEl>
                                        <p:attrNameLst>
                                          <p:attrName>style.color</p:attrName>
                                        </p:attrNameLst>
                                      </p:cBhvr>
                                      <p:to>
                                        <a:schemeClr val="tx1"/>
                                      </p:to>
                                    </p:animClr>
                                  </p:childTnLst>
                                </p:cTn>
                              </p:par>
                              <p:par>
                                <p:cTn id="155" presetID="3" presetClass="emph" presetSubtype="2" fill="hold" grpId="0" nodeType="withEffect">
                                  <p:stCondLst>
                                    <p:cond delay="0"/>
                                  </p:stCondLst>
                                  <p:childTnLst>
                                    <p:animClr clrSpc="rgb" dir="cw">
                                      <p:cBhvr override="childStyle">
                                        <p:cTn id="156" dur="500" fill="hold"/>
                                        <p:tgtEl>
                                          <p:spTgt spid="55"/>
                                        </p:tgtEl>
                                        <p:attrNameLst>
                                          <p:attrName>style.color</p:attrName>
                                        </p:attrNameLst>
                                      </p:cBhvr>
                                      <p:to>
                                        <a:schemeClr val="tx1"/>
                                      </p:to>
                                    </p:animClr>
                                  </p:childTnLst>
                                </p:cTn>
                              </p:par>
                              <p:par>
                                <p:cTn id="157" presetID="1" presetClass="emph" presetSubtype="2" fill="hold" grpId="1" nodeType="withEffect">
                                  <p:stCondLst>
                                    <p:cond delay="0"/>
                                  </p:stCondLst>
                                  <p:childTnLst>
                                    <p:animClr clrSpc="rgb" dir="cw">
                                      <p:cBhvr>
                                        <p:cTn id="158" dur="500" fill="hold"/>
                                        <p:tgtEl>
                                          <p:spTgt spid="52"/>
                                        </p:tgtEl>
                                        <p:attrNameLst>
                                          <p:attrName>fillcolor</p:attrName>
                                        </p:attrNameLst>
                                      </p:cBhvr>
                                      <p:to>
                                        <a:schemeClr val="accent1"/>
                                      </p:to>
                                    </p:animClr>
                                    <p:set>
                                      <p:cBhvr>
                                        <p:cTn id="159" dur="500" fill="hold"/>
                                        <p:tgtEl>
                                          <p:spTgt spid="52"/>
                                        </p:tgtEl>
                                        <p:attrNameLst>
                                          <p:attrName>fill.type</p:attrName>
                                        </p:attrNameLst>
                                      </p:cBhvr>
                                      <p:to>
                                        <p:strVal val="solid"/>
                                      </p:to>
                                    </p:set>
                                    <p:set>
                                      <p:cBhvr>
                                        <p:cTn id="160" dur="500" fill="hold"/>
                                        <p:tgtEl>
                                          <p:spTgt spid="52"/>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11"/>
                                        </p:tgtEl>
                                        <p:attrNameLst>
                                          <p:attrName>style.visibility</p:attrName>
                                        </p:attrNameLst>
                                      </p:cBhvr>
                                      <p:to>
                                        <p:strVal val="visible"/>
                                      </p:to>
                                    </p:set>
                                    <p:animEffect transition="in" filter="fade">
                                      <p:cBhvr>
                                        <p:cTn id="165" dur="500"/>
                                        <p:tgtEl>
                                          <p:spTgt spid="11"/>
                                        </p:tgtEl>
                                      </p:cBhvr>
                                    </p:animEffect>
                                  </p:childTnLst>
                                </p:cTn>
                              </p:par>
                            </p:childTnLst>
                          </p:cTn>
                        </p:par>
                      </p:childTnLst>
                    </p:cTn>
                  </p:par>
                  <p:par>
                    <p:cTn id="166" fill="hold">
                      <p:stCondLst>
                        <p:cond delay="indefinite"/>
                      </p:stCondLst>
                      <p:childTnLst>
                        <p:par>
                          <p:cTn id="167" fill="hold">
                            <p:stCondLst>
                              <p:cond delay="0"/>
                            </p:stCondLst>
                            <p:childTnLst>
                              <p:par>
                                <p:cTn id="168" presetID="63" presetClass="path" presetSubtype="0" accel="50000" decel="50000" fill="hold" grpId="1" nodeType="clickEffect">
                                  <p:stCondLst>
                                    <p:cond delay="0"/>
                                  </p:stCondLst>
                                  <p:childTnLst>
                                    <p:animMotion origin="layout" path="M -3.33333E-6 1.90751E-6 L 0.21667 1.90751E-6 " pathEditMode="relative" rAng="0" ptsTypes="AA">
                                      <p:cBhvr>
                                        <p:cTn id="169" dur="250" fill="hold"/>
                                        <p:tgtEl>
                                          <p:spTgt spid="11"/>
                                        </p:tgtEl>
                                        <p:attrNameLst>
                                          <p:attrName>ppt_x</p:attrName>
                                          <p:attrName>ppt_y</p:attrName>
                                        </p:attrNameLst>
                                      </p:cBhvr>
                                      <p:rCtr x="10833" y="0"/>
                                    </p:animMotion>
                                  </p:childTnLst>
                                </p:cTn>
                              </p:par>
                            </p:childTnLst>
                          </p:cTn>
                        </p:par>
                      </p:childTnLst>
                    </p:cTn>
                  </p:par>
                  <p:par>
                    <p:cTn id="170" fill="hold">
                      <p:stCondLst>
                        <p:cond delay="indefinite"/>
                      </p:stCondLst>
                      <p:childTnLst>
                        <p:par>
                          <p:cTn id="171" fill="hold">
                            <p:stCondLst>
                              <p:cond delay="0"/>
                            </p:stCondLst>
                            <p:childTnLst>
                              <p:par>
                                <p:cTn id="172" presetID="63" presetClass="path" presetSubtype="0" accel="50000" decel="50000" fill="hold" grpId="2" nodeType="clickEffect">
                                  <p:stCondLst>
                                    <p:cond delay="0"/>
                                  </p:stCondLst>
                                  <p:childTnLst>
                                    <p:animMotion origin="layout" path="M -3.33333E-6 1.90751E-6 L 0.325 1.90751E-6 " pathEditMode="relative" rAng="0" ptsTypes="AA">
                                      <p:cBhvr>
                                        <p:cTn id="173" dur="250" fill="hold"/>
                                        <p:tgtEl>
                                          <p:spTgt spid="11"/>
                                        </p:tgtEl>
                                        <p:attrNameLst>
                                          <p:attrName>ppt_x</p:attrName>
                                          <p:attrName>ppt_y</p:attrName>
                                        </p:attrNameLst>
                                      </p:cBhvr>
                                      <p:rCtr x="16250" y="0"/>
                                    </p:animMotion>
                                  </p:childTnLst>
                                </p:cTn>
                              </p:par>
                            </p:childTnLst>
                          </p:cTn>
                        </p:par>
                      </p:childTnLst>
                    </p:cTn>
                  </p:par>
                  <p:par>
                    <p:cTn id="174" fill="hold">
                      <p:stCondLst>
                        <p:cond delay="indefinite"/>
                      </p:stCondLst>
                      <p:childTnLst>
                        <p:par>
                          <p:cTn id="175" fill="hold">
                            <p:stCondLst>
                              <p:cond delay="0"/>
                            </p:stCondLst>
                            <p:childTnLst>
                              <p:par>
                                <p:cTn id="176" presetID="63" presetClass="path" presetSubtype="0" accel="50000" decel="50000" fill="hold" grpId="3" nodeType="clickEffect">
                                  <p:stCondLst>
                                    <p:cond delay="0"/>
                                  </p:stCondLst>
                                  <p:childTnLst>
                                    <p:animMotion origin="layout" path="M -3.33333E-6 1.90751E-6 L 0.43334 1.90751E-6 " pathEditMode="relative" rAng="0" ptsTypes="AA">
                                      <p:cBhvr>
                                        <p:cTn id="177" dur="250" fill="hold"/>
                                        <p:tgtEl>
                                          <p:spTgt spid="11"/>
                                        </p:tgtEl>
                                        <p:attrNameLst>
                                          <p:attrName>ppt_x</p:attrName>
                                          <p:attrName>ppt_y</p:attrName>
                                        </p:attrNameLst>
                                      </p:cBhvr>
                                      <p:rCtr x="21667" y="0"/>
                                    </p:animMotion>
                                  </p:childTnLst>
                                </p:cTn>
                              </p:par>
                            </p:childTnLst>
                          </p:cTn>
                        </p:par>
                      </p:childTnLst>
                    </p:cTn>
                  </p:par>
                  <p:par>
                    <p:cTn id="178" fill="hold">
                      <p:stCondLst>
                        <p:cond delay="indefinite"/>
                      </p:stCondLst>
                      <p:childTnLst>
                        <p:par>
                          <p:cTn id="179" fill="hold">
                            <p:stCondLst>
                              <p:cond delay="0"/>
                            </p:stCondLst>
                            <p:childTnLst>
                              <p:par>
                                <p:cTn id="180" presetID="1" presetClass="exit" presetSubtype="0" fill="hold" grpId="4" nodeType="clickEffect">
                                  <p:stCondLst>
                                    <p:cond delay="0"/>
                                  </p:stCondLst>
                                  <p:childTnLst>
                                    <p:set>
                                      <p:cBhvr>
                                        <p:cTn id="181" dur="1" fill="hold">
                                          <p:stCondLst>
                                            <p:cond delay="0"/>
                                          </p:stCondLst>
                                        </p:cTn>
                                        <p:tgtEl>
                                          <p:spTgt spid="11"/>
                                        </p:tgtEl>
                                        <p:attrNameLst>
                                          <p:attrName>style.visibility</p:attrName>
                                        </p:attrNameLst>
                                      </p:cBhvr>
                                      <p:to>
                                        <p:strVal val="hidden"/>
                                      </p:to>
                                    </p:set>
                                  </p:childTnLst>
                                </p:cTn>
                              </p:par>
                            </p:childTnLst>
                          </p:cTn>
                        </p:par>
                        <p:par>
                          <p:cTn id="182" fill="hold">
                            <p:stCondLst>
                              <p:cond delay="0"/>
                            </p:stCondLst>
                            <p:childTnLst>
                              <p:par>
                                <p:cTn id="183" presetID="1" presetClass="entr" presetSubtype="0" fill="hold" grpId="0" nodeType="afterEffect">
                                  <p:stCondLst>
                                    <p:cond delay="0"/>
                                  </p:stCondLst>
                                  <p:childTnLst>
                                    <p:set>
                                      <p:cBhvr>
                                        <p:cTn id="184" dur="1" fill="hold">
                                          <p:stCondLst>
                                            <p:cond delay="0"/>
                                          </p:stCondLst>
                                        </p:cTn>
                                        <p:tgtEl>
                                          <p:spTgt spid="78"/>
                                        </p:tgtEl>
                                        <p:attrNameLst>
                                          <p:attrName>style.visibility</p:attrName>
                                        </p:attrNameLst>
                                      </p:cBhvr>
                                      <p:to>
                                        <p:strVal val="visible"/>
                                      </p:to>
                                    </p:set>
                                  </p:childTnLst>
                                </p:cTn>
                              </p:par>
                            </p:childTnLst>
                          </p:cTn>
                        </p:par>
                        <p:par>
                          <p:cTn id="185" fill="hold">
                            <p:stCondLst>
                              <p:cond delay="0"/>
                            </p:stCondLst>
                            <p:childTnLst>
                              <p:par>
                                <p:cTn id="186" presetID="35" presetClass="path" presetSubtype="0" accel="50000" decel="50000" fill="hold" grpId="1" nodeType="afterEffect">
                                  <p:stCondLst>
                                    <p:cond delay="0"/>
                                  </p:stCondLst>
                                  <p:childTnLst>
                                    <p:animMotion origin="layout" path="M 0 1.11111E-6 L -0.21667 1.11111E-6 " pathEditMode="relative" rAng="0" ptsTypes="AA">
                                      <p:cBhvr>
                                        <p:cTn id="187" dur="250" fill="hold"/>
                                        <p:tgtEl>
                                          <p:spTgt spid="78"/>
                                        </p:tgtEl>
                                        <p:attrNameLst>
                                          <p:attrName>ppt_x</p:attrName>
                                          <p:attrName>ppt_y</p:attrName>
                                        </p:attrNameLst>
                                      </p:cBhvr>
                                      <p:rCtr x="-10833" y="0"/>
                                    </p:animMotion>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2" nodeType="clickEffect">
                                  <p:stCondLst>
                                    <p:cond delay="0"/>
                                  </p:stCondLst>
                                  <p:childTnLst>
                                    <p:set>
                                      <p:cBhvr>
                                        <p:cTn id="191" dur="1" fill="hold">
                                          <p:stCondLst>
                                            <p:cond delay="0"/>
                                          </p:stCondLst>
                                        </p:cTn>
                                        <p:tgtEl>
                                          <p:spTgt spid="78"/>
                                        </p:tgtEl>
                                        <p:attrNameLst>
                                          <p:attrName>style.visibility</p:attrName>
                                        </p:attrNameLst>
                                      </p:cBhvr>
                                      <p:to>
                                        <p:strVal val="hidden"/>
                                      </p:to>
                                    </p:set>
                                  </p:childTnLst>
                                </p:cTn>
                              </p:par>
                            </p:childTnLst>
                          </p:cTn>
                        </p:par>
                        <p:par>
                          <p:cTn id="192" fill="hold">
                            <p:stCondLst>
                              <p:cond delay="0"/>
                            </p:stCondLst>
                            <p:childTnLst>
                              <p:par>
                                <p:cTn id="193" presetID="1" presetClass="entr" presetSubtype="0" fill="hold" grpId="0" nodeType="afterEffect">
                                  <p:stCondLst>
                                    <p:cond delay="0"/>
                                  </p:stCondLst>
                                  <p:childTnLst>
                                    <p:set>
                                      <p:cBhvr>
                                        <p:cTn id="194" dur="1" fill="hold">
                                          <p:stCondLst>
                                            <p:cond delay="0"/>
                                          </p:stCondLst>
                                        </p:cTn>
                                        <p:tgtEl>
                                          <p:spTgt spid="79"/>
                                        </p:tgtEl>
                                        <p:attrNameLst>
                                          <p:attrName>style.visibility</p:attrName>
                                        </p:attrNameLst>
                                      </p:cBhvr>
                                      <p:to>
                                        <p:strVal val="visible"/>
                                      </p:to>
                                    </p:set>
                                  </p:childTnLst>
                                </p:cTn>
                              </p:par>
                            </p:childTnLst>
                          </p:cTn>
                        </p:par>
                        <p:par>
                          <p:cTn id="195" fill="hold">
                            <p:stCondLst>
                              <p:cond delay="0"/>
                            </p:stCondLst>
                            <p:childTnLst>
                              <p:par>
                                <p:cTn id="196" presetID="35" presetClass="path" presetSubtype="0" accel="50000" decel="50000" fill="hold" grpId="1" nodeType="afterEffect">
                                  <p:stCondLst>
                                    <p:cond delay="0"/>
                                  </p:stCondLst>
                                  <p:childTnLst>
                                    <p:animMotion origin="layout" path="M -3.33333E-6 1.11111E-6 L -0.325 1.11111E-6 " pathEditMode="relative" rAng="0" ptsTypes="AA">
                                      <p:cBhvr>
                                        <p:cTn id="197" dur="250" fill="hold"/>
                                        <p:tgtEl>
                                          <p:spTgt spid="79"/>
                                        </p:tgtEl>
                                        <p:attrNameLst>
                                          <p:attrName>ppt_x</p:attrName>
                                          <p:attrName>ppt_y</p:attrName>
                                        </p:attrNameLst>
                                      </p:cBhvr>
                                      <p:rCtr x="-16250" y="0"/>
                                    </p:animMotion>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2" nodeType="clickEffect">
                                  <p:stCondLst>
                                    <p:cond delay="0"/>
                                  </p:stCondLst>
                                  <p:childTnLst>
                                    <p:set>
                                      <p:cBhvr>
                                        <p:cTn id="201" dur="1" fill="hold">
                                          <p:stCondLst>
                                            <p:cond delay="0"/>
                                          </p:stCondLst>
                                        </p:cTn>
                                        <p:tgtEl>
                                          <p:spTgt spid="79"/>
                                        </p:tgtEl>
                                        <p:attrNameLst>
                                          <p:attrName>style.visibility</p:attrName>
                                        </p:attrNameLst>
                                      </p:cBhvr>
                                      <p:to>
                                        <p:strVal val="hidden"/>
                                      </p:to>
                                    </p:set>
                                  </p:childTnLst>
                                </p:cTn>
                              </p:par>
                            </p:childTnLst>
                          </p:cTn>
                        </p:par>
                        <p:par>
                          <p:cTn id="202" fill="hold">
                            <p:stCondLst>
                              <p:cond delay="0"/>
                            </p:stCondLst>
                            <p:childTnLst>
                              <p:par>
                                <p:cTn id="203" presetID="1" presetClass="entr" presetSubtype="0" fill="hold" grpId="0" nodeType="afterEffect">
                                  <p:stCondLst>
                                    <p:cond delay="0"/>
                                  </p:stCondLst>
                                  <p:childTnLst>
                                    <p:set>
                                      <p:cBhvr>
                                        <p:cTn id="204" dur="1" fill="hold">
                                          <p:stCondLst>
                                            <p:cond delay="0"/>
                                          </p:stCondLst>
                                        </p:cTn>
                                        <p:tgtEl>
                                          <p:spTgt spid="81"/>
                                        </p:tgtEl>
                                        <p:attrNameLst>
                                          <p:attrName>style.visibility</p:attrName>
                                        </p:attrNameLst>
                                      </p:cBhvr>
                                      <p:to>
                                        <p:strVal val="visible"/>
                                      </p:to>
                                    </p:set>
                                  </p:childTnLst>
                                </p:cTn>
                              </p:par>
                            </p:childTnLst>
                          </p:cTn>
                        </p:par>
                        <p:par>
                          <p:cTn id="205" fill="hold">
                            <p:stCondLst>
                              <p:cond delay="0"/>
                            </p:stCondLst>
                            <p:childTnLst>
                              <p:par>
                                <p:cTn id="206" presetID="35" presetClass="path" presetSubtype="0" accel="50000" decel="50000" fill="hold" grpId="1" nodeType="afterEffect">
                                  <p:stCondLst>
                                    <p:cond delay="0"/>
                                  </p:stCondLst>
                                  <p:childTnLst>
                                    <p:animMotion origin="layout" path="M 3.33333E-6 1.11111E-6 L -0.43334 1.11111E-6 " pathEditMode="relative" rAng="0" ptsTypes="AA">
                                      <p:cBhvr>
                                        <p:cTn id="207" dur="250" fill="hold"/>
                                        <p:tgtEl>
                                          <p:spTgt spid="81"/>
                                        </p:tgtEl>
                                        <p:attrNameLst>
                                          <p:attrName>ppt_x</p:attrName>
                                          <p:attrName>ppt_y</p:attrName>
                                        </p:attrNameLst>
                                      </p:cBhvr>
                                      <p:rCtr x="-21667" y="0"/>
                                    </p:animMotion>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2" nodeType="clickEffect">
                                  <p:stCondLst>
                                    <p:cond delay="0"/>
                                  </p:stCondLst>
                                  <p:childTnLst>
                                    <p:set>
                                      <p:cBhvr>
                                        <p:cTn id="211" dur="1" fill="hold">
                                          <p:stCondLst>
                                            <p:cond delay="0"/>
                                          </p:stCondLst>
                                        </p:cTn>
                                        <p:tgtEl>
                                          <p:spTgt spid="81"/>
                                        </p:tgtEl>
                                        <p:attrNameLst>
                                          <p:attrName>style.visibility</p:attrName>
                                        </p:attrNameLst>
                                      </p:cBhvr>
                                      <p:to>
                                        <p:strVal val="hidden"/>
                                      </p:to>
                                    </p:set>
                                  </p:childTnLst>
                                </p:cTn>
                              </p:par>
                            </p:childTnLst>
                          </p:cTn>
                        </p:par>
                        <p:par>
                          <p:cTn id="212" fill="hold">
                            <p:stCondLst>
                              <p:cond delay="0"/>
                            </p:stCondLst>
                            <p:childTnLst>
                              <p:par>
                                <p:cTn id="213" presetID="10" presetClass="entr" presetSubtype="0" fill="hold" grpId="0" nodeType="afterEffect">
                                  <p:stCondLst>
                                    <p:cond delay="0"/>
                                  </p:stCondLst>
                                  <p:childTnLst>
                                    <p:set>
                                      <p:cBhvr>
                                        <p:cTn id="214" dur="1" fill="hold">
                                          <p:stCondLst>
                                            <p:cond delay="0"/>
                                          </p:stCondLst>
                                        </p:cTn>
                                        <p:tgtEl>
                                          <p:spTgt spid="12"/>
                                        </p:tgtEl>
                                        <p:attrNameLst>
                                          <p:attrName>style.visibility</p:attrName>
                                        </p:attrNameLst>
                                      </p:cBhvr>
                                      <p:to>
                                        <p:strVal val="visible"/>
                                      </p:to>
                                    </p:set>
                                    <p:animEffect transition="in" filter="fade">
                                      <p:cBhvr>
                                        <p:cTn id="215" dur="500"/>
                                        <p:tgtEl>
                                          <p:spTgt spid="12"/>
                                        </p:tgtEl>
                                      </p:cBhvr>
                                    </p:animEffect>
                                  </p:childTnLst>
                                </p:cTn>
                              </p:par>
                            </p:childTnLst>
                          </p:cTn>
                        </p:par>
                      </p:childTnLst>
                    </p:cTn>
                  </p:par>
                  <p:par>
                    <p:cTn id="216" fill="hold">
                      <p:stCondLst>
                        <p:cond delay="indefinite"/>
                      </p:stCondLst>
                      <p:childTnLst>
                        <p:par>
                          <p:cTn id="217" fill="hold">
                            <p:stCondLst>
                              <p:cond delay="0"/>
                            </p:stCondLst>
                            <p:childTnLst>
                              <p:par>
                                <p:cTn id="218" presetID="1" presetClass="exit" presetSubtype="0" fill="hold" grpId="1" nodeType="clickEffect">
                                  <p:stCondLst>
                                    <p:cond delay="0"/>
                                  </p:stCondLst>
                                  <p:childTnLst>
                                    <p:set>
                                      <p:cBhvr>
                                        <p:cTn id="219" dur="1" fill="hold">
                                          <p:stCondLst>
                                            <p:cond delay="0"/>
                                          </p:stCondLst>
                                        </p:cTn>
                                        <p:tgtEl>
                                          <p:spTgt spid="12"/>
                                        </p:tgtEl>
                                        <p:attrNameLst>
                                          <p:attrName>style.visibility</p:attrName>
                                        </p:attrNameLst>
                                      </p:cBhvr>
                                      <p:to>
                                        <p:strVal val="hidden"/>
                                      </p:to>
                                    </p:set>
                                  </p:childTnLst>
                                </p:cTn>
                              </p:par>
                            </p:childTnLst>
                          </p:cTn>
                        </p:par>
                        <p:par>
                          <p:cTn id="220" fill="hold">
                            <p:stCondLst>
                              <p:cond delay="0"/>
                            </p:stCondLst>
                            <p:childTnLst>
                              <p:par>
                                <p:cTn id="221" presetID="1" presetClass="entr" presetSubtype="0" fill="hold" grpId="0" nodeType="afterEffect">
                                  <p:stCondLst>
                                    <p:cond delay="0"/>
                                  </p:stCondLst>
                                  <p:childTnLst>
                                    <p:set>
                                      <p:cBhvr>
                                        <p:cTn id="222" dur="1" fill="hold">
                                          <p:stCondLst>
                                            <p:cond delay="0"/>
                                          </p:stCondLst>
                                        </p:cTn>
                                        <p:tgtEl>
                                          <p:spTgt spid="14"/>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2" grpId="0" animBg="1"/>
      <p:bldP spid="24" grpId="0" animBg="1"/>
      <p:bldP spid="25" grpId="0" animBg="1"/>
      <p:bldP spid="26" grpId="0" animBg="1"/>
      <p:bldP spid="51" grpId="0" animBg="1"/>
      <p:bldP spid="52" grpId="1" animBg="1"/>
      <p:bldP spid="53" grpId="0" animBg="1"/>
      <p:bldP spid="54" grpId="0" animBg="1"/>
      <p:bldP spid="55" grpId="0" animBg="1"/>
      <p:bldP spid="62" grpId="0" animBg="1"/>
      <p:bldP spid="64" grpId="0" animBg="1"/>
      <p:bldP spid="65" grpId="0" animBg="1"/>
      <p:bldP spid="66" grpId="0" animBg="1"/>
      <p:bldP spid="93" grpId="0" animBg="1"/>
      <p:bldP spid="95" grpId="0" animBg="1"/>
      <p:bldP spid="96" grpId="0" animBg="1"/>
      <p:bldP spid="97" grpId="0" animBg="1"/>
      <p:bldP spid="11" grpId="0" animBg="1"/>
      <p:bldP spid="11" grpId="1" animBg="1"/>
      <p:bldP spid="11" grpId="2" animBg="1"/>
      <p:bldP spid="11" grpId="3" animBg="1"/>
      <p:bldP spid="11" grpId="4" animBg="1"/>
      <p:bldP spid="78" grpId="0" animBg="1"/>
      <p:bldP spid="78" grpId="1" animBg="1"/>
      <p:bldP spid="78" grpId="2" animBg="1"/>
      <p:bldP spid="79" grpId="0" animBg="1"/>
      <p:bldP spid="79" grpId="1" animBg="1"/>
      <p:bldP spid="79" grpId="2" animBg="1"/>
      <p:bldP spid="81" grpId="0" animBg="1"/>
      <p:bldP spid="81" grpId="1" animBg="1"/>
      <p:bldP spid="81" grpId="2" animBg="1"/>
      <p:bldP spid="12" grpId="0"/>
      <p:bldP spid="12" grpId="1"/>
      <p:bldP spid="14" grpId="0" animBg="1"/>
      <p:bldP spid="8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5 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Oval 5"/>
          <p:cNvSpPr/>
          <p:nvPr/>
        </p:nvSpPr>
        <p:spPr>
          <a:xfrm>
            <a:off x="2286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276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cxnSp>
        <p:nvCxnSpPr>
          <p:cNvPr id="13" name="Straight Connector 12"/>
          <p:cNvCxnSpPr>
            <a:stCxn id="6" idx="6"/>
            <a:endCxn id="7" idx="2"/>
          </p:cNvCxnSpPr>
          <p:nvPr/>
        </p:nvCxnSpPr>
        <p:spPr>
          <a:xfrm>
            <a:off x="2895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 name="Straight Connector 14"/>
          <p:cNvCxnSpPr>
            <a:stCxn id="7" idx="6"/>
            <a:endCxn id="8" idx="2"/>
          </p:cNvCxnSpPr>
          <p:nvPr/>
        </p:nvCxnSpPr>
        <p:spPr>
          <a:xfrm>
            <a:off x="3886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Straight Connector 16"/>
          <p:cNvCxnSpPr>
            <a:stCxn id="8" idx="6"/>
            <a:endCxn id="9"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9" name="Straight Connector 18"/>
          <p:cNvCxnSpPr>
            <a:stCxn id="9" idx="6"/>
            <a:endCxn id="10"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22" name="Oval 21"/>
          <p:cNvSpPr/>
          <p:nvPr/>
        </p:nvSpPr>
        <p:spPr>
          <a:xfrm>
            <a:off x="2286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3276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sp>
        <p:nvSpPr>
          <p:cNvPr id="26" name="Oval 25"/>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Connector 27"/>
          <p:cNvCxnSpPr>
            <a:stCxn id="22" idx="6"/>
            <a:endCxn id="23" idx="2"/>
          </p:cNvCxnSpPr>
          <p:nvPr/>
        </p:nvCxnSpPr>
        <p:spPr>
          <a:xfrm>
            <a:off x="2895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9" name="Straight Connector 28"/>
          <p:cNvCxnSpPr>
            <a:stCxn id="23" idx="6"/>
            <a:endCxn id="24" idx="2"/>
          </p:cNvCxnSpPr>
          <p:nvPr/>
        </p:nvCxnSpPr>
        <p:spPr>
          <a:xfrm>
            <a:off x="3886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0" name="Straight Connector 29"/>
          <p:cNvCxnSpPr>
            <a:stCxn id="24" idx="6"/>
            <a:endCxn id="25"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1" name="Straight Connector 30"/>
          <p:cNvCxnSpPr>
            <a:stCxn id="25" idx="6"/>
            <a:endCxn id="26"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4" name="Straight Connector 33"/>
          <p:cNvCxnSpPr>
            <a:stCxn id="6" idx="4"/>
            <a:endCxn id="22" idx="0"/>
          </p:cNvCxnSpPr>
          <p:nvPr/>
        </p:nvCxnSpPr>
        <p:spPr>
          <a:xfrm>
            <a:off x="2590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7" idx="4"/>
            <a:endCxn id="23" idx="0"/>
          </p:cNvCxnSpPr>
          <p:nvPr/>
        </p:nvCxnSpPr>
        <p:spPr>
          <a:xfrm>
            <a:off x="3581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8" name="Straight Connector 37"/>
          <p:cNvCxnSpPr>
            <a:stCxn id="8" idx="4"/>
            <a:endCxn id="24"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1" name="Straight Connector 40"/>
          <p:cNvCxnSpPr>
            <a:stCxn id="9" idx="4"/>
            <a:endCxn id="25"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10" idx="4"/>
            <a:endCxn id="26"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1" name="Oval 50"/>
          <p:cNvSpPr/>
          <p:nvPr/>
        </p:nvSpPr>
        <p:spPr>
          <a:xfrm>
            <a:off x="2286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3276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54" name="Oval 53"/>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Connector 56"/>
          <p:cNvCxnSpPr>
            <a:stCxn id="51" idx="6"/>
            <a:endCxn id="52" idx="2"/>
          </p:cNvCxnSpPr>
          <p:nvPr/>
        </p:nvCxnSpPr>
        <p:spPr>
          <a:xfrm>
            <a:off x="2895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8" name="Straight Connector 57"/>
          <p:cNvCxnSpPr>
            <a:stCxn id="52" idx="6"/>
            <a:endCxn id="53" idx="2"/>
          </p:cNvCxnSpPr>
          <p:nvPr/>
        </p:nvCxnSpPr>
        <p:spPr>
          <a:xfrm>
            <a:off x="3886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9" name="Straight Connector 58"/>
          <p:cNvCxnSpPr>
            <a:stCxn id="53" idx="6"/>
            <a:endCxn id="54"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0" name="Straight Connector 59"/>
          <p:cNvCxnSpPr>
            <a:stCxn id="54" idx="6"/>
            <a:endCxn id="55"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62" name="Oval 61"/>
          <p:cNvSpPr/>
          <p:nvPr/>
        </p:nvSpPr>
        <p:spPr>
          <a:xfrm>
            <a:off x="2286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3276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64" name="Oval 63"/>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Connector 67"/>
          <p:cNvCxnSpPr>
            <a:stCxn id="62" idx="6"/>
            <a:endCxn id="63" idx="2"/>
          </p:cNvCxnSpPr>
          <p:nvPr/>
        </p:nvCxnSpPr>
        <p:spPr>
          <a:xfrm>
            <a:off x="2895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63" idx="6"/>
            <a:endCxn id="64" idx="2"/>
          </p:cNvCxnSpPr>
          <p:nvPr/>
        </p:nvCxnSpPr>
        <p:spPr>
          <a:xfrm>
            <a:off x="3886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64" idx="6"/>
            <a:endCxn id="65"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1" name="Straight Connector 70"/>
          <p:cNvCxnSpPr>
            <a:stCxn id="65" idx="6"/>
            <a:endCxn id="66"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3" name="Straight Connector 72"/>
          <p:cNvCxnSpPr>
            <a:stCxn id="51" idx="4"/>
            <a:endCxn id="62" idx="0"/>
          </p:cNvCxnSpPr>
          <p:nvPr/>
        </p:nvCxnSpPr>
        <p:spPr>
          <a:xfrm>
            <a:off x="2590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4" name="Straight Connector 73"/>
          <p:cNvCxnSpPr>
            <a:stCxn id="52" idx="4"/>
            <a:endCxn id="63" idx="0"/>
          </p:cNvCxnSpPr>
          <p:nvPr/>
        </p:nvCxnSpPr>
        <p:spPr>
          <a:xfrm>
            <a:off x="3581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5" name="Straight Connector 74"/>
          <p:cNvCxnSpPr>
            <a:stCxn id="53" idx="4"/>
            <a:endCxn id="64"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6" name="Straight Connector 75"/>
          <p:cNvCxnSpPr>
            <a:stCxn id="54" idx="4"/>
            <a:endCxn id="65"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7" name="Straight Connector 76"/>
          <p:cNvCxnSpPr>
            <a:stCxn id="55" idx="4"/>
            <a:endCxn id="66"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0" name="Straight Connector 79"/>
          <p:cNvCxnSpPr>
            <a:stCxn id="51" idx="0"/>
            <a:endCxn id="22" idx="4"/>
          </p:cNvCxnSpPr>
          <p:nvPr/>
        </p:nvCxnSpPr>
        <p:spPr>
          <a:xfrm flipV="1">
            <a:off x="2590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2" name="Straight Connector 81"/>
          <p:cNvCxnSpPr>
            <a:stCxn id="23" idx="4"/>
            <a:endCxn id="52" idx="0"/>
          </p:cNvCxnSpPr>
          <p:nvPr/>
        </p:nvCxnSpPr>
        <p:spPr>
          <a:xfrm>
            <a:off x="3581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5" name="Straight Connector 84"/>
          <p:cNvCxnSpPr>
            <a:stCxn id="53" idx="0"/>
            <a:endCxn id="24"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7" name="Straight Connector 86"/>
          <p:cNvCxnSpPr>
            <a:stCxn id="54" idx="0"/>
            <a:endCxn id="25" idx="4"/>
          </p:cNvCxnSpPr>
          <p:nvPr/>
        </p:nvCxnSpPr>
        <p:spPr>
          <a:xfrm flipV="1">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9" name="Straight Connector 88"/>
          <p:cNvCxnSpPr>
            <a:stCxn id="55" idx="0"/>
            <a:endCxn id="26"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93" name="Oval 92"/>
          <p:cNvSpPr/>
          <p:nvPr/>
        </p:nvSpPr>
        <p:spPr>
          <a:xfrm>
            <a:off x="2286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94" name="Oval 93"/>
          <p:cNvSpPr/>
          <p:nvPr/>
        </p:nvSpPr>
        <p:spPr>
          <a:xfrm>
            <a:off x="3276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9" name="Straight Connector 98"/>
          <p:cNvCxnSpPr>
            <a:stCxn id="93" idx="6"/>
            <a:endCxn id="94" idx="2"/>
          </p:cNvCxnSpPr>
          <p:nvPr/>
        </p:nvCxnSpPr>
        <p:spPr>
          <a:xfrm>
            <a:off x="2895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0" name="Straight Connector 99"/>
          <p:cNvCxnSpPr>
            <a:stCxn id="94" idx="6"/>
            <a:endCxn id="95" idx="2"/>
          </p:cNvCxnSpPr>
          <p:nvPr/>
        </p:nvCxnSpPr>
        <p:spPr>
          <a:xfrm>
            <a:off x="3886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1" name="Straight Connector 100"/>
          <p:cNvCxnSpPr>
            <a:stCxn id="95" idx="6"/>
            <a:endCxn id="96"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2" name="Straight Connector 101"/>
          <p:cNvCxnSpPr>
            <a:stCxn id="96" idx="6"/>
            <a:endCxn id="97"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4" name="Straight Connector 103"/>
          <p:cNvCxnSpPr>
            <a:stCxn id="62" idx="4"/>
            <a:endCxn id="93" idx="0"/>
          </p:cNvCxnSpPr>
          <p:nvPr/>
        </p:nvCxnSpPr>
        <p:spPr>
          <a:xfrm>
            <a:off x="2590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5" name="Straight Connector 104"/>
          <p:cNvCxnSpPr>
            <a:stCxn id="63" idx="4"/>
            <a:endCxn id="94" idx="0"/>
          </p:cNvCxnSpPr>
          <p:nvPr/>
        </p:nvCxnSpPr>
        <p:spPr>
          <a:xfrm>
            <a:off x="3581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6" name="Straight Connector 105"/>
          <p:cNvCxnSpPr>
            <a:stCxn id="64" idx="4"/>
            <a:endCxn id="95"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Straight Connector 106"/>
          <p:cNvCxnSpPr>
            <a:stCxn id="65" idx="4"/>
            <a:endCxn id="96"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8" name="Straight Connector 107"/>
          <p:cNvCxnSpPr>
            <a:stCxn id="66" idx="4"/>
            <a:endCxn id="97"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5" y="1971674"/>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Elbow Connector 10"/>
          <p:cNvCxnSpPr>
            <a:stCxn id="10" idx="2"/>
            <a:endCxn id="25" idx="0"/>
          </p:cNvCxnSpPr>
          <p:nvPr/>
        </p:nvCxnSpPr>
        <p:spPr>
          <a:xfrm rot="10800000" flipV="1">
            <a:off x="5562600" y="2057400"/>
            <a:ext cx="685800" cy="6858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5" idx="2"/>
            <a:endCxn id="53" idx="0"/>
          </p:cNvCxnSpPr>
          <p:nvPr/>
        </p:nvCxnSpPr>
        <p:spPr>
          <a:xfrm rot="10800000" flipV="1">
            <a:off x="4572000" y="3048000"/>
            <a:ext cx="685800" cy="6858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53" idx="2"/>
            <a:endCxn id="63" idx="0"/>
          </p:cNvCxnSpPr>
          <p:nvPr/>
        </p:nvCxnSpPr>
        <p:spPr>
          <a:xfrm rot="10800000" flipV="1">
            <a:off x="3581400" y="4038600"/>
            <a:ext cx="685800" cy="6858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3" idx="2"/>
            <a:endCxn id="93" idx="0"/>
          </p:cNvCxnSpPr>
          <p:nvPr/>
        </p:nvCxnSpPr>
        <p:spPr>
          <a:xfrm rot="10800000" flipV="1">
            <a:off x="2590800" y="5029200"/>
            <a:ext cx="685800" cy="6858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3" idx="4"/>
            <a:endCxn id="93" idx="6"/>
          </p:cNvCxnSpPr>
          <p:nvPr/>
        </p:nvCxnSpPr>
        <p:spPr>
          <a:xfrm rot="5400000">
            <a:off x="2895600" y="5334000"/>
            <a:ext cx="685800" cy="6858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53" idx="4"/>
            <a:endCxn id="63" idx="6"/>
          </p:cNvCxnSpPr>
          <p:nvPr/>
        </p:nvCxnSpPr>
        <p:spPr>
          <a:xfrm rot="5400000">
            <a:off x="3886200" y="4343400"/>
            <a:ext cx="685800" cy="6858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5" idx="4"/>
            <a:endCxn id="53" idx="6"/>
          </p:cNvCxnSpPr>
          <p:nvPr/>
        </p:nvCxnSpPr>
        <p:spPr>
          <a:xfrm rot="5400000">
            <a:off x="4876800" y="3352800"/>
            <a:ext cx="685800" cy="6858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0" idx="4"/>
            <a:endCxn id="25" idx="6"/>
          </p:cNvCxnSpPr>
          <p:nvPr/>
        </p:nvCxnSpPr>
        <p:spPr>
          <a:xfrm rot="5400000">
            <a:off x="5867400" y="2362200"/>
            <a:ext cx="685800" cy="6858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5" y="39528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49434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59340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6858000" y="2863334"/>
            <a:ext cx="1066800" cy="369332"/>
          </a:xfrm>
          <a:prstGeom prst="rect">
            <a:avLst/>
          </a:prstGeom>
          <a:noFill/>
        </p:spPr>
        <p:txBody>
          <a:bodyPr wrap="square" rtlCol="0">
            <a:spAutoFit/>
          </a:bodyPr>
          <a:lstStyle/>
          <a:p>
            <a:pPr algn="ctr"/>
            <a:r>
              <a:rPr lang="en-US" i="1" dirty="0" smtClean="0"/>
              <a:t>Count</a:t>
            </a:r>
            <a:r>
              <a:rPr lang="en-US" dirty="0" smtClean="0"/>
              <a:t> = 6</a:t>
            </a:r>
            <a:endParaRPr lang="en-US" dirty="0"/>
          </a:p>
        </p:txBody>
      </p:sp>
      <p:sp>
        <p:nvSpPr>
          <p:cNvPr id="43" name="TextBox 42"/>
          <p:cNvSpPr txBox="1"/>
          <p:nvPr/>
        </p:nvSpPr>
        <p:spPr>
          <a:xfrm>
            <a:off x="7010400" y="1872733"/>
            <a:ext cx="1386918" cy="369332"/>
          </a:xfrm>
          <a:prstGeom prst="rect">
            <a:avLst/>
          </a:prstGeom>
          <a:noFill/>
        </p:spPr>
        <p:txBody>
          <a:bodyPr wrap="none" rtlCol="0">
            <a:spAutoFit/>
          </a:bodyPr>
          <a:lstStyle/>
          <a:p>
            <a:r>
              <a:rPr lang="en-US" dirty="0" smtClean="0"/>
              <a:t>Down Traffic</a:t>
            </a:r>
            <a:endParaRPr lang="en-US" dirty="0"/>
          </a:p>
        </p:txBody>
      </p:sp>
      <p:sp>
        <p:nvSpPr>
          <p:cNvPr id="103" name="TextBox 102"/>
          <p:cNvSpPr txBox="1"/>
          <p:nvPr/>
        </p:nvSpPr>
        <p:spPr>
          <a:xfrm>
            <a:off x="698269" y="5835134"/>
            <a:ext cx="1098378" cy="369332"/>
          </a:xfrm>
          <a:prstGeom prst="rect">
            <a:avLst/>
          </a:prstGeom>
          <a:noFill/>
        </p:spPr>
        <p:txBody>
          <a:bodyPr wrap="none" rtlCol="0">
            <a:spAutoFit/>
          </a:bodyPr>
          <a:lstStyle/>
          <a:p>
            <a:r>
              <a:rPr lang="en-US" dirty="0" smtClean="0"/>
              <a:t>Up Traffic</a:t>
            </a:r>
            <a:endParaRPr lang="en-US" dirty="0"/>
          </a:p>
        </p:txBody>
      </p:sp>
    </p:spTree>
    <p:extLst>
      <p:ext uri="{BB962C8B-B14F-4D97-AF65-F5344CB8AC3E}">
        <p14:creationId xmlns:p14="http://schemas.microsoft.com/office/powerpoint/2010/main" val="33653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24"/>
                                        </p:tgtEl>
                                      </p:cBhvr>
                                    </p:animEffect>
                                    <p:set>
                                      <p:cBhvr>
                                        <p:cTn id="37" dur="1" fill="hold">
                                          <p:stCondLst>
                                            <p:cond delay="499"/>
                                          </p:stCondLst>
                                        </p:cTn>
                                        <p:tgtEl>
                                          <p:spTgt spid="24"/>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6"/>
                                        </p:tgtEl>
                                      </p:cBhvr>
                                    </p:animEffect>
                                    <p:set>
                                      <p:cBhvr>
                                        <p:cTn id="40" dur="1" fill="hold">
                                          <p:stCondLst>
                                            <p:cond delay="499"/>
                                          </p:stCondLst>
                                        </p:cTn>
                                        <p:tgtEl>
                                          <p:spTgt spid="26"/>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8"/>
                                        </p:tgtEl>
                                      </p:cBhvr>
                                    </p:animEffect>
                                    <p:set>
                                      <p:cBhvr>
                                        <p:cTn id="43" dur="1" fill="hold">
                                          <p:stCondLst>
                                            <p:cond delay="499"/>
                                          </p:stCondLst>
                                        </p:cTn>
                                        <p:tgtEl>
                                          <p:spTgt spid="28"/>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29"/>
                                        </p:tgtEl>
                                      </p:cBhvr>
                                    </p:animEffect>
                                    <p:set>
                                      <p:cBhvr>
                                        <p:cTn id="46" dur="1" fill="hold">
                                          <p:stCondLst>
                                            <p:cond delay="499"/>
                                          </p:stCondLst>
                                        </p:cTn>
                                        <p:tgtEl>
                                          <p:spTgt spid="2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30"/>
                                        </p:tgtEl>
                                      </p:cBhvr>
                                    </p:animEffect>
                                    <p:set>
                                      <p:cBhvr>
                                        <p:cTn id="49" dur="1" fill="hold">
                                          <p:stCondLst>
                                            <p:cond delay="499"/>
                                          </p:stCondLst>
                                        </p:cTn>
                                        <p:tgtEl>
                                          <p:spTgt spid="3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1"/>
                                        </p:tgtEl>
                                      </p:cBhvr>
                                    </p:animEffect>
                                    <p:set>
                                      <p:cBhvr>
                                        <p:cTn id="52" dur="1" fill="hold">
                                          <p:stCondLst>
                                            <p:cond delay="499"/>
                                          </p:stCondLst>
                                        </p:cTn>
                                        <p:tgtEl>
                                          <p:spTgt spid="31"/>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34"/>
                                        </p:tgtEl>
                                      </p:cBhvr>
                                    </p:animEffect>
                                    <p:set>
                                      <p:cBhvr>
                                        <p:cTn id="55" dur="1" fill="hold">
                                          <p:stCondLst>
                                            <p:cond delay="499"/>
                                          </p:stCondLst>
                                        </p:cTn>
                                        <p:tgtEl>
                                          <p:spTgt spid="3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35"/>
                                        </p:tgtEl>
                                      </p:cBhvr>
                                    </p:animEffect>
                                    <p:set>
                                      <p:cBhvr>
                                        <p:cTn id="58" dur="1" fill="hold">
                                          <p:stCondLst>
                                            <p:cond delay="499"/>
                                          </p:stCondLst>
                                        </p:cTn>
                                        <p:tgtEl>
                                          <p:spTgt spid="35"/>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38"/>
                                        </p:tgtEl>
                                      </p:cBhvr>
                                    </p:animEffect>
                                    <p:set>
                                      <p:cBhvr>
                                        <p:cTn id="61" dur="1" fill="hold">
                                          <p:stCondLst>
                                            <p:cond delay="499"/>
                                          </p:stCondLst>
                                        </p:cTn>
                                        <p:tgtEl>
                                          <p:spTgt spid="38"/>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41"/>
                                        </p:tgtEl>
                                      </p:cBhvr>
                                    </p:animEffect>
                                    <p:set>
                                      <p:cBhvr>
                                        <p:cTn id="64" dur="1" fill="hold">
                                          <p:stCondLst>
                                            <p:cond delay="499"/>
                                          </p:stCondLst>
                                        </p:cTn>
                                        <p:tgtEl>
                                          <p:spTgt spid="41"/>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4"/>
                                        </p:tgtEl>
                                      </p:cBhvr>
                                    </p:animEffect>
                                    <p:set>
                                      <p:cBhvr>
                                        <p:cTn id="67" dur="1" fill="hold">
                                          <p:stCondLst>
                                            <p:cond delay="499"/>
                                          </p:stCondLst>
                                        </p:cTn>
                                        <p:tgtEl>
                                          <p:spTgt spid="44"/>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51"/>
                                        </p:tgtEl>
                                      </p:cBhvr>
                                    </p:animEffect>
                                    <p:set>
                                      <p:cBhvr>
                                        <p:cTn id="70" dur="1" fill="hold">
                                          <p:stCondLst>
                                            <p:cond delay="499"/>
                                          </p:stCondLst>
                                        </p:cTn>
                                        <p:tgtEl>
                                          <p:spTgt spid="51"/>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52"/>
                                        </p:tgtEl>
                                      </p:cBhvr>
                                    </p:animEffect>
                                    <p:set>
                                      <p:cBhvr>
                                        <p:cTn id="73" dur="1" fill="hold">
                                          <p:stCondLst>
                                            <p:cond delay="499"/>
                                          </p:stCondLst>
                                        </p:cTn>
                                        <p:tgtEl>
                                          <p:spTgt spid="52"/>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55"/>
                                        </p:tgtEl>
                                      </p:cBhvr>
                                    </p:animEffect>
                                    <p:set>
                                      <p:cBhvr>
                                        <p:cTn id="79" dur="1" fill="hold">
                                          <p:stCondLst>
                                            <p:cond delay="499"/>
                                          </p:stCondLst>
                                        </p:cTn>
                                        <p:tgtEl>
                                          <p:spTgt spid="55"/>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57"/>
                                        </p:tgtEl>
                                      </p:cBhvr>
                                    </p:animEffect>
                                    <p:set>
                                      <p:cBhvr>
                                        <p:cTn id="82" dur="1" fill="hold">
                                          <p:stCondLst>
                                            <p:cond delay="499"/>
                                          </p:stCondLst>
                                        </p:cTn>
                                        <p:tgtEl>
                                          <p:spTgt spid="57"/>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58"/>
                                        </p:tgtEl>
                                      </p:cBhvr>
                                    </p:animEffect>
                                    <p:set>
                                      <p:cBhvr>
                                        <p:cTn id="85" dur="1" fill="hold">
                                          <p:stCondLst>
                                            <p:cond delay="499"/>
                                          </p:stCondLst>
                                        </p:cTn>
                                        <p:tgtEl>
                                          <p:spTgt spid="58"/>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59"/>
                                        </p:tgtEl>
                                      </p:cBhvr>
                                    </p:animEffect>
                                    <p:set>
                                      <p:cBhvr>
                                        <p:cTn id="88" dur="1" fill="hold">
                                          <p:stCondLst>
                                            <p:cond delay="499"/>
                                          </p:stCondLst>
                                        </p:cTn>
                                        <p:tgtEl>
                                          <p:spTgt spid="59"/>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60"/>
                                        </p:tgtEl>
                                      </p:cBhvr>
                                    </p:animEffect>
                                    <p:set>
                                      <p:cBhvr>
                                        <p:cTn id="91" dur="1" fill="hold">
                                          <p:stCondLst>
                                            <p:cond delay="499"/>
                                          </p:stCondLst>
                                        </p:cTn>
                                        <p:tgtEl>
                                          <p:spTgt spid="60"/>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62"/>
                                        </p:tgtEl>
                                      </p:cBhvr>
                                    </p:animEffect>
                                    <p:set>
                                      <p:cBhvr>
                                        <p:cTn id="94" dur="1" fill="hold">
                                          <p:stCondLst>
                                            <p:cond delay="499"/>
                                          </p:stCondLst>
                                        </p:cTn>
                                        <p:tgtEl>
                                          <p:spTgt spid="62"/>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64"/>
                                        </p:tgtEl>
                                      </p:cBhvr>
                                    </p:animEffect>
                                    <p:set>
                                      <p:cBhvr>
                                        <p:cTn id="97" dur="1" fill="hold">
                                          <p:stCondLst>
                                            <p:cond delay="499"/>
                                          </p:stCondLst>
                                        </p:cTn>
                                        <p:tgtEl>
                                          <p:spTgt spid="64"/>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65"/>
                                        </p:tgtEl>
                                      </p:cBhvr>
                                    </p:animEffect>
                                    <p:set>
                                      <p:cBhvr>
                                        <p:cTn id="100" dur="1" fill="hold">
                                          <p:stCondLst>
                                            <p:cond delay="499"/>
                                          </p:stCondLst>
                                        </p:cTn>
                                        <p:tgtEl>
                                          <p:spTgt spid="65"/>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66"/>
                                        </p:tgtEl>
                                      </p:cBhvr>
                                    </p:animEffect>
                                    <p:set>
                                      <p:cBhvr>
                                        <p:cTn id="103" dur="1" fill="hold">
                                          <p:stCondLst>
                                            <p:cond delay="499"/>
                                          </p:stCondLst>
                                        </p:cTn>
                                        <p:tgtEl>
                                          <p:spTgt spid="66"/>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68"/>
                                        </p:tgtEl>
                                      </p:cBhvr>
                                    </p:animEffect>
                                    <p:set>
                                      <p:cBhvr>
                                        <p:cTn id="106" dur="1" fill="hold">
                                          <p:stCondLst>
                                            <p:cond delay="499"/>
                                          </p:stCondLst>
                                        </p:cTn>
                                        <p:tgtEl>
                                          <p:spTgt spid="68"/>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69"/>
                                        </p:tgtEl>
                                      </p:cBhvr>
                                    </p:animEffect>
                                    <p:set>
                                      <p:cBhvr>
                                        <p:cTn id="109" dur="1" fill="hold">
                                          <p:stCondLst>
                                            <p:cond delay="499"/>
                                          </p:stCondLst>
                                        </p:cTn>
                                        <p:tgtEl>
                                          <p:spTgt spid="69"/>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70"/>
                                        </p:tgtEl>
                                      </p:cBhvr>
                                    </p:animEffect>
                                    <p:set>
                                      <p:cBhvr>
                                        <p:cTn id="112" dur="1" fill="hold">
                                          <p:stCondLst>
                                            <p:cond delay="499"/>
                                          </p:stCondLst>
                                        </p:cTn>
                                        <p:tgtEl>
                                          <p:spTgt spid="7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71"/>
                                        </p:tgtEl>
                                      </p:cBhvr>
                                    </p:animEffect>
                                    <p:set>
                                      <p:cBhvr>
                                        <p:cTn id="115" dur="1" fill="hold">
                                          <p:stCondLst>
                                            <p:cond delay="499"/>
                                          </p:stCondLst>
                                        </p:cTn>
                                        <p:tgtEl>
                                          <p:spTgt spid="71"/>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73"/>
                                        </p:tgtEl>
                                      </p:cBhvr>
                                    </p:animEffect>
                                    <p:set>
                                      <p:cBhvr>
                                        <p:cTn id="118" dur="1" fill="hold">
                                          <p:stCondLst>
                                            <p:cond delay="499"/>
                                          </p:stCondLst>
                                        </p:cTn>
                                        <p:tgtEl>
                                          <p:spTgt spid="73"/>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74"/>
                                        </p:tgtEl>
                                      </p:cBhvr>
                                    </p:animEffect>
                                    <p:set>
                                      <p:cBhvr>
                                        <p:cTn id="121" dur="1" fill="hold">
                                          <p:stCondLst>
                                            <p:cond delay="499"/>
                                          </p:stCondLst>
                                        </p:cTn>
                                        <p:tgtEl>
                                          <p:spTgt spid="74"/>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75"/>
                                        </p:tgtEl>
                                      </p:cBhvr>
                                    </p:animEffect>
                                    <p:set>
                                      <p:cBhvr>
                                        <p:cTn id="124" dur="1" fill="hold">
                                          <p:stCondLst>
                                            <p:cond delay="499"/>
                                          </p:stCondLst>
                                        </p:cTn>
                                        <p:tgtEl>
                                          <p:spTgt spid="75"/>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76"/>
                                        </p:tgtEl>
                                      </p:cBhvr>
                                    </p:animEffect>
                                    <p:set>
                                      <p:cBhvr>
                                        <p:cTn id="127" dur="1" fill="hold">
                                          <p:stCondLst>
                                            <p:cond delay="499"/>
                                          </p:stCondLst>
                                        </p:cTn>
                                        <p:tgtEl>
                                          <p:spTgt spid="76"/>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77"/>
                                        </p:tgtEl>
                                      </p:cBhvr>
                                    </p:animEffect>
                                    <p:set>
                                      <p:cBhvr>
                                        <p:cTn id="130" dur="1" fill="hold">
                                          <p:stCondLst>
                                            <p:cond delay="499"/>
                                          </p:stCondLst>
                                        </p:cTn>
                                        <p:tgtEl>
                                          <p:spTgt spid="77"/>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80"/>
                                        </p:tgtEl>
                                      </p:cBhvr>
                                    </p:animEffect>
                                    <p:set>
                                      <p:cBhvr>
                                        <p:cTn id="133" dur="1" fill="hold">
                                          <p:stCondLst>
                                            <p:cond delay="499"/>
                                          </p:stCondLst>
                                        </p:cTn>
                                        <p:tgtEl>
                                          <p:spTgt spid="80"/>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2"/>
                                        </p:tgtEl>
                                      </p:cBhvr>
                                    </p:animEffect>
                                    <p:set>
                                      <p:cBhvr>
                                        <p:cTn id="136" dur="1" fill="hold">
                                          <p:stCondLst>
                                            <p:cond delay="499"/>
                                          </p:stCondLst>
                                        </p:cTn>
                                        <p:tgtEl>
                                          <p:spTgt spid="82"/>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85"/>
                                        </p:tgtEl>
                                      </p:cBhvr>
                                    </p:animEffect>
                                    <p:set>
                                      <p:cBhvr>
                                        <p:cTn id="139" dur="1" fill="hold">
                                          <p:stCondLst>
                                            <p:cond delay="499"/>
                                          </p:stCondLst>
                                        </p:cTn>
                                        <p:tgtEl>
                                          <p:spTgt spid="85"/>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87"/>
                                        </p:tgtEl>
                                      </p:cBhvr>
                                    </p:animEffect>
                                    <p:set>
                                      <p:cBhvr>
                                        <p:cTn id="142" dur="1" fill="hold">
                                          <p:stCondLst>
                                            <p:cond delay="499"/>
                                          </p:stCondLst>
                                        </p:cTn>
                                        <p:tgtEl>
                                          <p:spTgt spid="87"/>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89"/>
                                        </p:tgtEl>
                                      </p:cBhvr>
                                    </p:animEffect>
                                    <p:set>
                                      <p:cBhvr>
                                        <p:cTn id="145" dur="1" fill="hold">
                                          <p:stCondLst>
                                            <p:cond delay="499"/>
                                          </p:stCondLst>
                                        </p:cTn>
                                        <p:tgtEl>
                                          <p:spTgt spid="89"/>
                                        </p:tgtEl>
                                        <p:attrNameLst>
                                          <p:attrName>style.visibility</p:attrName>
                                        </p:attrNameLst>
                                      </p:cBhvr>
                                      <p:to>
                                        <p:strVal val="hidden"/>
                                      </p:to>
                                    </p:set>
                                  </p:childTnLst>
                                </p:cTn>
                              </p:par>
                              <p:par>
                                <p:cTn id="146" presetID="10" presetClass="exit" presetSubtype="0" fill="hold" grpId="0" nodeType="withEffect">
                                  <p:stCondLst>
                                    <p:cond delay="0"/>
                                  </p:stCondLst>
                                  <p:childTnLst>
                                    <p:animEffect transition="out" filter="fade">
                                      <p:cBhvr>
                                        <p:cTn id="147" dur="500"/>
                                        <p:tgtEl>
                                          <p:spTgt spid="94"/>
                                        </p:tgtEl>
                                      </p:cBhvr>
                                    </p:animEffect>
                                    <p:set>
                                      <p:cBhvr>
                                        <p:cTn id="148" dur="1" fill="hold">
                                          <p:stCondLst>
                                            <p:cond delay="499"/>
                                          </p:stCondLst>
                                        </p:cTn>
                                        <p:tgtEl>
                                          <p:spTgt spid="94"/>
                                        </p:tgtEl>
                                        <p:attrNameLst>
                                          <p:attrName>style.visibility</p:attrName>
                                        </p:attrNameLst>
                                      </p:cBhvr>
                                      <p:to>
                                        <p:strVal val="hidden"/>
                                      </p:to>
                                    </p:set>
                                  </p:childTnLst>
                                </p:cTn>
                              </p:par>
                              <p:par>
                                <p:cTn id="149" presetID="10" presetClass="exit" presetSubtype="0" fill="hold" grpId="0" nodeType="withEffect">
                                  <p:stCondLst>
                                    <p:cond delay="0"/>
                                  </p:stCondLst>
                                  <p:childTnLst>
                                    <p:animEffect transition="out" filter="fade">
                                      <p:cBhvr>
                                        <p:cTn id="150" dur="500"/>
                                        <p:tgtEl>
                                          <p:spTgt spid="95"/>
                                        </p:tgtEl>
                                      </p:cBhvr>
                                    </p:animEffect>
                                    <p:set>
                                      <p:cBhvr>
                                        <p:cTn id="151" dur="1" fill="hold">
                                          <p:stCondLst>
                                            <p:cond delay="499"/>
                                          </p:stCondLst>
                                        </p:cTn>
                                        <p:tgtEl>
                                          <p:spTgt spid="95"/>
                                        </p:tgtEl>
                                        <p:attrNameLst>
                                          <p:attrName>style.visibility</p:attrName>
                                        </p:attrNameLst>
                                      </p:cBhvr>
                                      <p:to>
                                        <p:strVal val="hidden"/>
                                      </p:to>
                                    </p:set>
                                  </p:childTnLst>
                                </p:cTn>
                              </p:par>
                              <p:par>
                                <p:cTn id="152" presetID="10" presetClass="exit" presetSubtype="0" fill="hold" grpId="0" nodeType="withEffect">
                                  <p:stCondLst>
                                    <p:cond delay="0"/>
                                  </p:stCondLst>
                                  <p:childTnLst>
                                    <p:animEffect transition="out" filter="fade">
                                      <p:cBhvr>
                                        <p:cTn id="153" dur="500"/>
                                        <p:tgtEl>
                                          <p:spTgt spid="96"/>
                                        </p:tgtEl>
                                      </p:cBhvr>
                                    </p:animEffect>
                                    <p:set>
                                      <p:cBhvr>
                                        <p:cTn id="154" dur="1" fill="hold">
                                          <p:stCondLst>
                                            <p:cond delay="499"/>
                                          </p:stCondLst>
                                        </p:cTn>
                                        <p:tgtEl>
                                          <p:spTgt spid="96"/>
                                        </p:tgtEl>
                                        <p:attrNameLst>
                                          <p:attrName>style.visibility</p:attrName>
                                        </p:attrNameLst>
                                      </p:cBhvr>
                                      <p:to>
                                        <p:strVal val="hidden"/>
                                      </p:to>
                                    </p:set>
                                  </p:childTnLst>
                                </p:cTn>
                              </p:par>
                              <p:par>
                                <p:cTn id="155" presetID="10" presetClass="exit" presetSubtype="0" fill="hold" grpId="0" nodeType="withEffect">
                                  <p:stCondLst>
                                    <p:cond delay="0"/>
                                  </p:stCondLst>
                                  <p:childTnLst>
                                    <p:animEffect transition="out" filter="fade">
                                      <p:cBhvr>
                                        <p:cTn id="156" dur="500"/>
                                        <p:tgtEl>
                                          <p:spTgt spid="97"/>
                                        </p:tgtEl>
                                      </p:cBhvr>
                                    </p:animEffect>
                                    <p:set>
                                      <p:cBhvr>
                                        <p:cTn id="157" dur="1" fill="hold">
                                          <p:stCondLst>
                                            <p:cond delay="499"/>
                                          </p:stCondLst>
                                        </p:cTn>
                                        <p:tgtEl>
                                          <p:spTgt spid="97"/>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99"/>
                                        </p:tgtEl>
                                      </p:cBhvr>
                                    </p:animEffect>
                                    <p:set>
                                      <p:cBhvr>
                                        <p:cTn id="160" dur="1" fill="hold">
                                          <p:stCondLst>
                                            <p:cond delay="499"/>
                                          </p:stCondLst>
                                        </p:cTn>
                                        <p:tgtEl>
                                          <p:spTgt spid="99"/>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500"/>
                                        <p:tgtEl>
                                          <p:spTgt spid="100"/>
                                        </p:tgtEl>
                                      </p:cBhvr>
                                    </p:animEffect>
                                    <p:set>
                                      <p:cBhvr>
                                        <p:cTn id="163" dur="1" fill="hold">
                                          <p:stCondLst>
                                            <p:cond delay="499"/>
                                          </p:stCondLst>
                                        </p:cTn>
                                        <p:tgtEl>
                                          <p:spTgt spid="100"/>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101"/>
                                        </p:tgtEl>
                                      </p:cBhvr>
                                    </p:animEffect>
                                    <p:set>
                                      <p:cBhvr>
                                        <p:cTn id="166" dur="1" fill="hold">
                                          <p:stCondLst>
                                            <p:cond delay="499"/>
                                          </p:stCondLst>
                                        </p:cTn>
                                        <p:tgtEl>
                                          <p:spTgt spid="101"/>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102"/>
                                        </p:tgtEl>
                                      </p:cBhvr>
                                    </p:animEffect>
                                    <p:set>
                                      <p:cBhvr>
                                        <p:cTn id="169" dur="1" fill="hold">
                                          <p:stCondLst>
                                            <p:cond delay="499"/>
                                          </p:stCondLst>
                                        </p:cTn>
                                        <p:tgtEl>
                                          <p:spTgt spid="102"/>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104"/>
                                        </p:tgtEl>
                                      </p:cBhvr>
                                    </p:animEffect>
                                    <p:set>
                                      <p:cBhvr>
                                        <p:cTn id="172" dur="1" fill="hold">
                                          <p:stCondLst>
                                            <p:cond delay="499"/>
                                          </p:stCondLst>
                                        </p:cTn>
                                        <p:tgtEl>
                                          <p:spTgt spid="104"/>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105"/>
                                        </p:tgtEl>
                                      </p:cBhvr>
                                    </p:animEffect>
                                    <p:set>
                                      <p:cBhvr>
                                        <p:cTn id="175" dur="1" fill="hold">
                                          <p:stCondLst>
                                            <p:cond delay="499"/>
                                          </p:stCondLst>
                                        </p:cTn>
                                        <p:tgtEl>
                                          <p:spTgt spid="105"/>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106"/>
                                        </p:tgtEl>
                                      </p:cBhvr>
                                    </p:animEffect>
                                    <p:set>
                                      <p:cBhvr>
                                        <p:cTn id="178" dur="1" fill="hold">
                                          <p:stCondLst>
                                            <p:cond delay="499"/>
                                          </p:stCondLst>
                                        </p:cTn>
                                        <p:tgtEl>
                                          <p:spTgt spid="106"/>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107"/>
                                        </p:tgtEl>
                                      </p:cBhvr>
                                    </p:animEffect>
                                    <p:set>
                                      <p:cBhvr>
                                        <p:cTn id="181" dur="1" fill="hold">
                                          <p:stCondLst>
                                            <p:cond delay="499"/>
                                          </p:stCondLst>
                                        </p:cTn>
                                        <p:tgtEl>
                                          <p:spTgt spid="107"/>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108"/>
                                        </p:tgtEl>
                                      </p:cBhvr>
                                    </p:animEffect>
                                    <p:set>
                                      <p:cBhvr>
                                        <p:cTn id="184" dur="1" fill="hold">
                                          <p:stCondLst>
                                            <p:cond delay="499"/>
                                          </p:stCondLst>
                                        </p:cTn>
                                        <p:tgtEl>
                                          <p:spTgt spid="108"/>
                                        </p:tgtEl>
                                        <p:attrNameLst>
                                          <p:attrName>style.visibility</p:attrName>
                                        </p:attrNameLst>
                                      </p:cBhvr>
                                      <p:to>
                                        <p:strVal val="hidden"/>
                                      </p:to>
                                    </p:set>
                                  </p:childTnLst>
                                </p:cTn>
                              </p:par>
                            </p:childTnLst>
                          </p:cTn>
                        </p:par>
                        <p:par>
                          <p:cTn id="185" fill="hold">
                            <p:stCondLst>
                              <p:cond delay="500"/>
                            </p:stCondLst>
                            <p:childTnLst>
                              <p:par>
                                <p:cTn id="186" presetID="10" presetClass="entr" presetSubtype="0" fill="hold" nodeType="afterEffect">
                                  <p:stCondLst>
                                    <p:cond delay="0"/>
                                  </p:stCondLst>
                                  <p:childTnLst>
                                    <p:set>
                                      <p:cBhvr>
                                        <p:cTn id="187" dur="1" fill="hold">
                                          <p:stCondLst>
                                            <p:cond delay="0"/>
                                          </p:stCondLst>
                                        </p:cTn>
                                        <p:tgtEl>
                                          <p:spTgt spid="11"/>
                                        </p:tgtEl>
                                        <p:attrNameLst>
                                          <p:attrName>style.visibility</p:attrName>
                                        </p:attrNameLst>
                                      </p:cBhvr>
                                      <p:to>
                                        <p:strVal val="visible"/>
                                      </p:to>
                                    </p:set>
                                    <p:animEffect transition="in" filter="fade">
                                      <p:cBhvr>
                                        <p:cTn id="188" dur="500"/>
                                        <p:tgtEl>
                                          <p:spTgt spid="11"/>
                                        </p:tgtEl>
                                      </p:cBhvr>
                                    </p:animEffect>
                                  </p:childTnLst>
                                </p:cTn>
                              </p:par>
                              <p:par>
                                <p:cTn id="189" presetID="10" presetClass="entr" presetSubtype="0" fill="hold" nodeType="withEffect">
                                  <p:stCondLst>
                                    <p:cond delay="0"/>
                                  </p:stCondLst>
                                  <p:childTnLst>
                                    <p:set>
                                      <p:cBhvr>
                                        <p:cTn id="190" dur="1" fill="hold">
                                          <p:stCondLst>
                                            <p:cond delay="0"/>
                                          </p:stCondLst>
                                        </p:cTn>
                                        <p:tgtEl>
                                          <p:spTgt spid="42"/>
                                        </p:tgtEl>
                                        <p:attrNameLst>
                                          <p:attrName>style.visibility</p:attrName>
                                        </p:attrNameLst>
                                      </p:cBhvr>
                                      <p:to>
                                        <p:strVal val="visible"/>
                                      </p:to>
                                    </p:set>
                                    <p:animEffect transition="in" filter="fade">
                                      <p:cBhvr>
                                        <p:cTn id="191" dur="500"/>
                                        <p:tgtEl>
                                          <p:spTgt spid="42"/>
                                        </p:tgtEl>
                                      </p:cBhvr>
                                    </p:animEffect>
                                  </p:childTnLst>
                                </p:cTn>
                              </p:par>
                              <p:par>
                                <p:cTn id="192" presetID="10" presetClass="entr" presetSubtype="0" fill="hold" nodeType="withEffect">
                                  <p:stCondLst>
                                    <p:cond delay="0"/>
                                  </p:stCondLst>
                                  <p:childTnLst>
                                    <p:set>
                                      <p:cBhvr>
                                        <p:cTn id="193" dur="1" fill="hold">
                                          <p:stCondLst>
                                            <p:cond delay="0"/>
                                          </p:stCondLst>
                                        </p:cTn>
                                        <p:tgtEl>
                                          <p:spTgt spid="14"/>
                                        </p:tgtEl>
                                        <p:attrNameLst>
                                          <p:attrName>style.visibility</p:attrName>
                                        </p:attrNameLst>
                                      </p:cBhvr>
                                      <p:to>
                                        <p:strVal val="visible"/>
                                      </p:to>
                                    </p:set>
                                    <p:animEffect transition="in" filter="fade">
                                      <p:cBhvr>
                                        <p:cTn id="194" dur="500"/>
                                        <p:tgtEl>
                                          <p:spTgt spid="14"/>
                                        </p:tgtEl>
                                      </p:cBhvr>
                                    </p:animEffect>
                                  </p:childTnLst>
                                </p:cTn>
                              </p:par>
                              <p:par>
                                <p:cTn id="195" presetID="10" presetClass="entr" presetSubtype="0" fill="hold" nodeType="withEffect">
                                  <p:stCondLst>
                                    <p:cond delay="0"/>
                                  </p:stCondLst>
                                  <p:childTnLst>
                                    <p:set>
                                      <p:cBhvr>
                                        <p:cTn id="196" dur="1" fill="hold">
                                          <p:stCondLst>
                                            <p:cond delay="0"/>
                                          </p:stCondLst>
                                        </p:cTn>
                                        <p:tgtEl>
                                          <p:spTgt spid="39"/>
                                        </p:tgtEl>
                                        <p:attrNameLst>
                                          <p:attrName>style.visibility</p:attrName>
                                        </p:attrNameLst>
                                      </p:cBhvr>
                                      <p:to>
                                        <p:strVal val="visible"/>
                                      </p:to>
                                    </p:set>
                                    <p:animEffect transition="in" filter="fade">
                                      <p:cBhvr>
                                        <p:cTn id="197" dur="500"/>
                                        <p:tgtEl>
                                          <p:spTgt spid="39"/>
                                        </p:tgtEl>
                                      </p:cBhvr>
                                    </p:animEffect>
                                  </p:childTnLst>
                                </p:cTn>
                              </p:par>
                              <p:par>
                                <p:cTn id="198" presetID="10" presetClass="entr" presetSubtype="0" fill="hold" nodeType="withEffect">
                                  <p:stCondLst>
                                    <p:cond delay="0"/>
                                  </p:stCondLst>
                                  <p:childTnLst>
                                    <p:set>
                                      <p:cBhvr>
                                        <p:cTn id="199" dur="1" fill="hold">
                                          <p:stCondLst>
                                            <p:cond delay="0"/>
                                          </p:stCondLst>
                                        </p:cTn>
                                        <p:tgtEl>
                                          <p:spTgt spid="18"/>
                                        </p:tgtEl>
                                        <p:attrNameLst>
                                          <p:attrName>style.visibility</p:attrName>
                                        </p:attrNameLst>
                                      </p:cBhvr>
                                      <p:to>
                                        <p:strVal val="visible"/>
                                      </p:to>
                                    </p:set>
                                    <p:animEffect transition="in" filter="fade">
                                      <p:cBhvr>
                                        <p:cTn id="200" dur="500"/>
                                        <p:tgtEl>
                                          <p:spTgt spid="18"/>
                                        </p:tgtEl>
                                      </p:cBhvr>
                                    </p:animEffect>
                                  </p:childTnLst>
                                </p:cTn>
                              </p:par>
                              <p:par>
                                <p:cTn id="201" presetID="10" presetClass="entr" presetSubtype="0" fill="hold" nodeType="withEffect">
                                  <p:stCondLst>
                                    <p:cond delay="0"/>
                                  </p:stCondLst>
                                  <p:childTnLst>
                                    <p:set>
                                      <p:cBhvr>
                                        <p:cTn id="202" dur="1" fill="hold">
                                          <p:stCondLst>
                                            <p:cond delay="0"/>
                                          </p:stCondLst>
                                        </p:cTn>
                                        <p:tgtEl>
                                          <p:spTgt spid="36"/>
                                        </p:tgtEl>
                                        <p:attrNameLst>
                                          <p:attrName>style.visibility</p:attrName>
                                        </p:attrNameLst>
                                      </p:cBhvr>
                                      <p:to>
                                        <p:strVal val="visible"/>
                                      </p:to>
                                    </p:set>
                                    <p:animEffect transition="in" filter="fade">
                                      <p:cBhvr>
                                        <p:cTn id="203" dur="500"/>
                                        <p:tgtEl>
                                          <p:spTgt spid="36"/>
                                        </p:tgtEl>
                                      </p:cBhvr>
                                    </p:animEffect>
                                  </p:childTnLst>
                                </p:cTn>
                              </p:par>
                              <p:par>
                                <p:cTn id="204" presetID="10" presetClass="entr" presetSubtype="0" fill="hold" nodeType="withEffect">
                                  <p:stCondLst>
                                    <p:cond delay="0"/>
                                  </p:stCondLst>
                                  <p:childTnLst>
                                    <p:set>
                                      <p:cBhvr>
                                        <p:cTn id="205" dur="1" fill="hold">
                                          <p:stCondLst>
                                            <p:cond delay="0"/>
                                          </p:stCondLst>
                                        </p:cTn>
                                        <p:tgtEl>
                                          <p:spTgt spid="32"/>
                                        </p:tgtEl>
                                        <p:attrNameLst>
                                          <p:attrName>style.visibility</p:attrName>
                                        </p:attrNameLst>
                                      </p:cBhvr>
                                      <p:to>
                                        <p:strVal val="visible"/>
                                      </p:to>
                                    </p:set>
                                    <p:animEffect transition="in" filter="fade">
                                      <p:cBhvr>
                                        <p:cTn id="206" dur="500"/>
                                        <p:tgtEl>
                                          <p:spTgt spid="32"/>
                                        </p:tgtEl>
                                      </p:cBhvr>
                                    </p:animEffect>
                                  </p:childTnLst>
                                </p:cTn>
                              </p:par>
                              <p:par>
                                <p:cTn id="207" presetID="10" presetClass="entr" presetSubtype="0" fill="hold" nodeType="withEffect">
                                  <p:stCondLst>
                                    <p:cond delay="0"/>
                                  </p:stCondLst>
                                  <p:childTnLst>
                                    <p:set>
                                      <p:cBhvr>
                                        <p:cTn id="208" dur="1" fill="hold">
                                          <p:stCondLst>
                                            <p:cond delay="0"/>
                                          </p:stCondLst>
                                        </p:cTn>
                                        <p:tgtEl>
                                          <p:spTgt spid="21"/>
                                        </p:tgtEl>
                                        <p:attrNameLst>
                                          <p:attrName>style.visibility</p:attrName>
                                        </p:attrNameLst>
                                      </p:cBhvr>
                                      <p:to>
                                        <p:strVal val="visible"/>
                                      </p:to>
                                    </p:set>
                                    <p:animEffect transition="in" filter="fade">
                                      <p:cBhvr>
                                        <p:cTn id="209" dur="500"/>
                                        <p:tgtEl>
                                          <p:spTgt spid="21"/>
                                        </p:tgtEl>
                                      </p:cBhvr>
                                    </p:animEffect>
                                  </p:childTnLst>
                                </p:cTn>
                              </p:par>
                            </p:childTnLst>
                          </p:cTn>
                        </p:par>
                      </p:childTnLst>
                    </p:cTn>
                  </p:par>
                  <p:par>
                    <p:cTn id="210" fill="hold">
                      <p:stCondLst>
                        <p:cond delay="indefinite"/>
                      </p:stCondLst>
                      <p:childTnLst>
                        <p:par>
                          <p:cTn id="211" fill="hold">
                            <p:stCondLst>
                              <p:cond delay="0"/>
                            </p:stCondLst>
                            <p:childTnLst>
                              <p:par>
                                <p:cTn id="212" presetID="1" presetClass="emph" presetSubtype="2" fill="hold" nodeType="clickEffect">
                                  <p:stCondLst>
                                    <p:cond delay="0"/>
                                  </p:stCondLst>
                                  <p:childTnLst>
                                    <p:animClr clrSpc="rgb" dir="cw">
                                      <p:cBhvr>
                                        <p:cTn id="213" dur="500" fill="hold"/>
                                        <p:tgtEl>
                                          <p:spTgt spid="25"/>
                                        </p:tgtEl>
                                        <p:attrNameLst>
                                          <p:attrName>fillcolor</p:attrName>
                                        </p:attrNameLst>
                                      </p:cBhvr>
                                      <p:to>
                                        <a:schemeClr val="accent1"/>
                                      </p:to>
                                    </p:animClr>
                                    <p:set>
                                      <p:cBhvr>
                                        <p:cTn id="214" dur="500" fill="hold"/>
                                        <p:tgtEl>
                                          <p:spTgt spid="25"/>
                                        </p:tgtEl>
                                        <p:attrNameLst>
                                          <p:attrName>fill.type</p:attrName>
                                        </p:attrNameLst>
                                      </p:cBhvr>
                                      <p:to>
                                        <p:strVal val="solid"/>
                                      </p:to>
                                    </p:set>
                                    <p:set>
                                      <p:cBhvr>
                                        <p:cTn id="215" dur="500" fill="hold"/>
                                        <p:tgtEl>
                                          <p:spTgt spid="25"/>
                                        </p:tgtEl>
                                        <p:attrNameLst>
                                          <p:attrName>fill.on</p:attrName>
                                        </p:attrNameLst>
                                      </p:cBhvr>
                                      <p:to>
                                        <p:strVal val="true"/>
                                      </p:to>
                                    </p:set>
                                  </p:childTnLst>
                                </p:cTn>
                              </p:par>
                              <p:par>
                                <p:cTn id="216" presetID="3" presetClass="emph" presetSubtype="2" fill="hold" grpId="0" nodeType="withEffect">
                                  <p:stCondLst>
                                    <p:cond delay="0"/>
                                  </p:stCondLst>
                                  <p:childTnLst>
                                    <p:animClr clrSpc="rgb" dir="cw">
                                      <p:cBhvr override="childStyle">
                                        <p:cTn id="217" dur="500" fill="hold"/>
                                        <p:tgtEl>
                                          <p:spTgt spid="10"/>
                                        </p:tgtEl>
                                        <p:attrNameLst>
                                          <p:attrName>style.color</p:attrName>
                                        </p:attrNameLst>
                                      </p:cBhvr>
                                      <p:to>
                                        <a:schemeClr val="tx1"/>
                                      </p:to>
                                    </p:animClr>
                                  </p:childTnLst>
                                </p:cTn>
                              </p:par>
                              <p:par>
                                <p:cTn id="218" presetID="3" presetClass="emph" presetSubtype="2" fill="hold" grpId="0" nodeType="withEffect">
                                  <p:stCondLst>
                                    <p:cond delay="0"/>
                                  </p:stCondLst>
                                  <p:childTnLst>
                                    <p:animClr clrSpc="rgb" dir="cw">
                                      <p:cBhvr override="childStyle">
                                        <p:cTn id="219" dur="500" fill="hold"/>
                                        <p:tgtEl>
                                          <p:spTgt spid="53"/>
                                        </p:tgtEl>
                                        <p:attrNameLst>
                                          <p:attrName>style.color</p:attrName>
                                        </p:attrNameLst>
                                      </p:cBhvr>
                                      <p:to>
                                        <a:schemeClr val="tx1"/>
                                      </p:to>
                                    </p:animClr>
                                  </p:childTnLst>
                                </p:cTn>
                              </p:par>
                              <p:par>
                                <p:cTn id="220" presetID="3" presetClass="emph" presetSubtype="2" fill="hold" grpId="0" nodeType="withEffect">
                                  <p:stCondLst>
                                    <p:cond delay="0"/>
                                  </p:stCondLst>
                                  <p:childTnLst>
                                    <p:animClr clrSpc="rgb" dir="cw">
                                      <p:cBhvr override="childStyle">
                                        <p:cTn id="221" dur="500" fill="hold"/>
                                        <p:tgtEl>
                                          <p:spTgt spid="63"/>
                                        </p:tgtEl>
                                        <p:attrNameLst>
                                          <p:attrName>style.color</p:attrName>
                                        </p:attrNameLst>
                                      </p:cBhvr>
                                      <p:to>
                                        <a:schemeClr val="tx1"/>
                                      </p:to>
                                    </p:animClr>
                                  </p:childTnLst>
                                </p:cTn>
                              </p:par>
                              <p:par>
                                <p:cTn id="222" presetID="3" presetClass="emph" presetSubtype="2" fill="hold" grpId="0" nodeType="withEffect">
                                  <p:stCondLst>
                                    <p:cond delay="0"/>
                                  </p:stCondLst>
                                  <p:childTnLst>
                                    <p:animClr clrSpc="rgb" dir="cw">
                                      <p:cBhvr override="childStyle">
                                        <p:cTn id="223" dur="500" fill="hold"/>
                                        <p:tgtEl>
                                          <p:spTgt spid="93"/>
                                        </p:tgtEl>
                                        <p:attrNameLst>
                                          <p:attrName>style.color</p:attrName>
                                        </p:attrNameLst>
                                      </p:cBhvr>
                                      <p:to>
                                        <a:schemeClr val="tx1"/>
                                      </p:to>
                                    </p:animClr>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43"/>
                                        </p:tgtEl>
                                        <p:attrNameLst>
                                          <p:attrName>style.visibility</p:attrName>
                                        </p:attrNameLst>
                                      </p:cBhvr>
                                      <p:to>
                                        <p:strVal val="visible"/>
                                      </p:to>
                                    </p:set>
                                    <p:animEffect transition="in" filter="fade">
                                      <p:cBhvr>
                                        <p:cTn id="228" dur="500"/>
                                        <p:tgtEl>
                                          <p:spTgt spid="43"/>
                                        </p:tgtEl>
                                      </p:cBhvr>
                                    </p:animEffect>
                                  </p:childTnLst>
                                </p:cTn>
                              </p:par>
                            </p:childTnLst>
                          </p:cTn>
                        </p:par>
                        <p:par>
                          <p:cTn id="229" fill="hold">
                            <p:stCondLst>
                              <p:cond delay="500"/>
                            </p:stCondLst>
                            <p:childTnLst>
                              <p:par>
                                <p:cTn id="230" presetID="1" presetClass="entr" presetSubtype="0" fill="hold" nodeType="afterEffect">
                                  <p:stCondLst>
                                    <p:cond delay="0"/>
                                  </p:stCondLst>
                                  <p:childTnLst>
                                    <p:set>
                                      <p:cBhvr>
                                        <p:cTn id="231" dur="1" fill="hold">
                                          <p:stCondLst>
                                            <p:cond delay="0"/>
                                          </p:stCondLst>
                                        </p:cTn>
                                        <p:tgtEl>
                                          <p:spTgt spid="2253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49" presetClass="path" presetSubtype="0" accel="50000" decel="50000" fill="hold" nodeType="clickEffect">
                                  <p:stCondLst>
                                    <p:cond delay="0"/>
                                  </p:stCondLst>
                                  <p:childTnLst>
                                    <p:animMotion origin="layout" path="M 3.33333E-6 -3.17919E-6 L -0.21667 0.28856 " pathEditMode="relative" rAng="0" ptsTypes="AA">
                                      <p:cBhvr>
                                        <p:cTn id="235" dur="250" fill="hold"/>
                                        <p:tgtEl>
                                          <p:spTgt spid="22530"/>
                                        </p:tgtEl>
                                        <p:attrNameLst>
                                          <p:attrName>ppt_x</p:attrName>
                                          <p:attrName>ppt_y</p:attrName>
                                        </p:attrNameLst>
                                      </p:cBhvr>
                                      <p:rCtr x="-10833" y="14428"/>
                                    </p:animMotion>
                                  </p:childTnLst>
                                </p:cTn>
                              </p:par>
                            </p:childTnLst>
                          </p:cTn>
                        </p:par>
                      </p:childTnLst>
                    </p:cTn>
                  </p:par>
                  <p:par>
                    <p:cTn id="236" fill="hold">
                      <p:stCondLst>
                        <p:cond delay="indefinite"/>
                      </p:stCondLst>
                      <p:childTnLst>
                        <p:par>
                          <p:cTn id="237" fill="hold">
                            <p:stCondLst>
                              <p:cond delay="0"/>
                            </p:stCondLst>
                            <p:childTnLst>
                              <p:par>
                                <p:cTn id="238" presetID="49" presetClass="path" presetSubtype="0" accel="50000" decel="50000" fill="hold" nodeType="clickEffect">
                                  <p:stCondLst>
                                    <p:cond delay="0"/>
                                  </p:stCondLst>
                                  <p:childTnLst>
                                    <p:animMotion origin="layout" path="M 3.33333E-6 -3.17919E-6 L -0.325 0.43284 " pathEditMode="relative" rAng="0" ptsTypes="AA">
                                      <p:cBhvr>
                                        <p:cTn id="239" dur="250" fill="hold"/>
                                        <p:tgtEl>
                                          <p:spTgt spid="22530"/>
                                        </p:tgtEl>
                                        <p:attrNameLst>
                                          <p:attrName>ppt_x</p:attrName>
                                          <p:attrName>ppt_y</p:attrName>
                                        </p:attrNameLst>
                                      </p:cBhvr>
                                      <p:rCtr x="-16250" y="21642"/>
                                    </p:animMotion>
                                  </p:childTnLst>
                                </p:cTn>
                              </p:par>
                            </p:childTnLst>
                          </p:cTn>
                        </p:par>
                      </p:childTnLst>
                    </p:cTn>
                  </p:par>
                  <p:par>
                    <p:cTn id="240" fill="hold">
                      <p:stCondLst>
                        <p:cond delay="indefinite"/>
                      </p:stCondLst>
                      <p:childTnLst>
                        <p:par>
                          <p:cTn id="241" fill="hold">
                            <p:stCondLst>
                              <p:cond delay="0"/>
                            </p:stCondLst>
                            <p:childTnLst>
                              <p:par>
                                <p:cTn id="242" presetID="49" presetClass="path" presetSubtype="0" accel="50000" decel="50000" fill="hold" nodeType="clickEffect">
                                  <p:stCondLst>
                                    <p:cond delay="0"/>
                                  </p:stCondLst>
                                  <p:childTnLst>
                                    <p:animMotion origin="layout" path="M 3.33333E-6 -3.17919E-6 L -0.43334 0.57711 " pathEditMode="relative" rAng="0" ptsTypes="AA">
                                      <p:cBhvr>
                                        <p:cTn id="243" dur="250" fill="hold"/>
                                        <p:tgtEl>
                                          <p:spTgt spid="22530"/>
                                        </p:tgtEl>
                                        <p:attrNameLst>
                                          <p:attrName>ppt_x</p:attrName>
                                          <p:attrName>ppt_y</p:attrName>
                                        </p:attrNameLst>
                                      </p:cBhvr>
                                      <p:rCtr x="-21667" y="28855"/>
                                    </p:animMotion>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nodeType="clickEffect">
                                  <p:stCondLst>
                                    <p:cond delay="0"/>
                                  </p:stCondLst>
                                  <p:childTnLst>
                                    <p:set>
                                      <p:cBhvr>
                                        <p:cTn id="247" dur="1" fill="hold">
                                          <p:stCondLst>
                                            <p:cond delay="0"/>
                                          </p:stCondLst>
                                        </p:cTn>
                                        <p:tgtEl>
                                          <p:spTgt spid="22530"/>
                                        </p:tgtEl>
                                        <p:attrNameLst>
                                          <p:attrName>style.visibility</p:attrName>
                                        </p:attrNameLst>
                                      </p:cBhvr>
                                      <p:to>
                                        <p:strVal val="hidden"/>
                                      </p:to>
                                    </p:set>
                                  </p:childTnLst>
                                </p:cTn>
                              </p:par>
                            </p:childTnLst>
                          </p:cTn>
                        </p:par>
                        <p:par>
                          <p:cTn id="248" fill="hold">
                            <p:stCondLst>
                              <p:cond delay="0"/>
                            </p:stCondLst>
                            <p:childTnLst>
                              <p:par>
                                <p:cTn id="249" presetID="1" presetClass="exit" presetSubtype="0" fill="hold" grpId="1" nodeType="afterEffect">
                                  <p:stCondLst>
                                    <p:cond delay="0"/>
                                  </p:stCondLst>
                                  <p:childTnLst>
                                    <p:set>
                                      <p:cBhvr>
                                        <p:cTn id="250" dur="1" fill="hold">
                                          <p:stCondLst>
                                            <p:cond delay="0"/>
                                          </p:stCondLst>
                                        </p:cTn>
                                        <p:tgtEl>
                                          <p:spTgt spid="43"/>
                                        </p:tgtEl>
                                        <p:attrNameLst>
                                          <p:attrName>style.visibility</p:attrName>
                                        </p:attrNameLst>
                                      </p:cBhvr>
                                      <p:to>
                                        <p:strVal val="hidden"/>
                                      </p:to>
                                    </p:set>
                                  </p:childTnLst>
                                </p:cTn>
                              </p:par>
                            </p:childTnLst>
                          </p:cTn>
                        </p:par>
                        <p:par>
                          <p:cTn id="251" fill="hold">
                            <p:stCondLst>
                              <p:cond delay="0"/>
                            </p:stCondLst>
                            <p:childTnLst>
                              <p:par>
                                <p:cTn id="252" presetID="10" presetClass="entr" presetSubtype="0" fill="hold" grpId="0" nodeType="afterEffect">
                                  <p:stCondLst>
                                    <p:cond delay="0"/>
                                  </p:stCondLst>
                                  <p:childTnLst>
                                    <p:set>
                                      <p:cBhvr>
                                        <p:cTn id="253" dur="1" fill="hold">
                                          <p:stCondLst>
                                            <p:cond delay="0"/>
                                          </p:stCondLst>
                                        </p:cTn>
                                        <p:tgtEl>
                                          <p:spTgt spid="103"/>
                                        </p:tgtEl>
                                        <p:attrNameLst>
                                          <p:attrName>style.visibility</p:attrName>
                                        </p:attrNameLst>
                                      </p:cBhvr>
                                      <p:to>
                                        <p:strVal val="visible"/>
                                      </p:to>
                                    </p:set>
                                    <p:animEffect transition="in" filter="fade">
                                      <p:cBhvr>
                                        <p:cTn id="254" dur="500"/>
                                        <p:tgtEl>
                                          <p:spTgt spid="103"/>
                                        </p:tgtEl>
                                      </p:cBhvr>
                                    </p:animEffect>
                                  </p:childTnLst>
                                </p:cTn>
                              </p:par>
                            </p:childTnLst>
                          </p:cTn>
                        </p:par>
                        <p:par>
                          <p:cTn id="255" fill="hold">
                            <p:stCondLst>
                              <p:cond delay="500"/>
                            </p:stCondLst>
                            <p:childTnLst>
                              <p:par>
                                <p:cTn id="256" presetID="1" presetClass="entr" presetSubtype="0" fill="hold" nodeType="afterEffect">
                                  <p:stCondLst>
                                    <p:cond delay="0"/>
                                  </p:stCondLst>
                                  <p:childTnLst>
                                    <p:set>
                                      <p:cBhvr>
                                        <p:cTn id="257" dur="1" fill="hold">
                                          <p:stCondLst>
                                            <p:cond delay="0"/>
                                          </p:stCondLst>
                                        </p:cTn>
                                        <p:tgtEl>
                                          <p:spTgt spid="88"/>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56" presetClass="path" presetSubtype="0" accel="50000" decel="50000" fill="hold" nodeType="clickEffect">
                                  <p:stCondLst>
                                    <p:cond delay="0"/>
                                  </p:stCondLst>
                                  <p:childTnLst>
                                    <p:animMotion origin="layout" path="M 0 1.90751E-6 L 0.21667 -0.28856 " pathEditMode="relative" rAng="0" ptsTypes="AA">
                                      <p:cBhvr>
                                        <p:cTn id="261" dur="250" fill="hold"/>
                                        <p:tgtEl>
                                          <p:spTgt spid="88"/>
                                        </p:tgtEl>
                                        <p:attrNameLst>
                                          <p:attrName>ppt_x</p:attrName>
                                          <p:attrName>ppt_y</p:attrName>
                                        </p:attrNameLst>
                                      </p:cBhvr>
                                      <p:rCtr x="10833" y="-14428"/>
                                    </p:animMotion>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nodeType="clickEffect">
                                  <p:stCondLst>
                                    <p:cond delay="0"/>
                                  </p:stCondLst>
                                  <p:childTnLst>
                                    <p:set>
                                      <p:cBhvr>
                                        <p:cTn id="265" dur="1" fill="hold">
                                          <p:stCondLst>
                                            <p:cond delay="0"/>
                                          </p:stCondLst>
                                        </p:cTn>
                                        <p:tgtEl>
                                          <p:spTgt spid="88"/>
                                        </p:tgtEl>
                                        <p:attrNameLst>
                                          <p:attrName>style.visibility</p:attrName>
                                        </p:attrNameLst>
                                      </p:cBhvr>
                                      <p:to>
                                        <p:strVal val="hidden"/>
                                      </p:to>
                                    </p:set>
                                  </p:childTnLst>
                                </p:cTn>
                              </p:par>
                            </p:childTnLst>
                          </p:cTn>
                        </p:par>
                        <p:par>
                          <p:cTn id="266" fill="hold">
                            <p:stCondLst>
                              <p:cond delay="0"/>
                            </p:stCondLst>
                            <p:childTnLst>
                              <p:par>
                                <p:cTn id="267" presetID="1" presetClass="entr" presetSubtype="0" fill="hold" nodeType="afterEffect">
                                  <p:stCondLst>
                                    <p:cond delay="0"/>
                                  </p:stCondLst>
                                  <p:childTnLst>
                                    <p:set>
                                      <p:cBhvr>
                                        <p:cTn id="268" dur="1" fill="hold">
                                          <p:stCondLst>
                                            <p:cond delay="0"/>
                                          </p:stCondLst>
                                        </p:cTn>
                                        <p:tgtEl>
                                          <p:spTgt spid="90"/>
                                        </p:tgtEl>
                                        <p:attrNameLst>
                                          <p:attrName>style.visibility</p:attrName>
                                        </p:attrNameLst>
                                      </p:cBhvr>
                                      <p:to>
                                        <p:strVal val="visible"/>
                                      </p:to>
                                    </p:set>
                                  </p:childTnLst>
                                </p:cTn>
                              </p:par>
                            </p:childTnLst>
                          </p:cTn>
                        </p:par>
                        <p:par>
                          <p:cTn id="269" fill="hold">
                            <p:stCondLst>
                              <p:cond delay="0"/>
                            </p:stCondLst>
                            <p:childTnLst>
                              <p:par>
                                <p:cTn id="270" presetID="56" presetClass="path" presetSubtype="0" accel="50000" decel="50000" fill="hold" nodeType="afterEffect">
                                  <p:stCondLst>
                                    <p:cond delay="0"/>
                                  </p:stCondLst>
                                  <p:childTnLst>
                                    <p:animMotion origin="layout" path="M 3.33333E-6 4.45087E-6 L 0.325 -0.43284 " pathEditMode="relative" rAng="0" ptsTypes="AA">
                                      <p:cBhvr>
                                        <p:cTn id="271" dur="250" fill="hold"/>
                                        <p:tgtEl>
                                          <p:spTgt spid="90"/>
                                        </p:tgtEl>
                                        <p:attrNameLst>
                                          <p:attrName>ppt_x</p:attrName>
                                          <p:attrName>ppt_y</p:attrName>
                                        </p:attrNameLst>
                                      </p:cBhvr>
                                      <p:rCtr x="16250" y="-21642"/>
                                    </p:animMotion>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nodeType="clickEffect">
                                  <p:stCondLst>
                                    <p:cond delay="0"/>
                                  </p:stCondLst>
                                  <p:childTnLst>
                                    <p:set>
                                      <p:cBhvr>
                                        <p:cTn id="275" dur="1" fill="hold">
                                          <p:stCondLst>
                                            <p:cond delay="0"/>
                                          </p:stCondLst>
                                        </p:cTn>
                                        <p:tgtEl>
                                          <p:spTgt spid="90"/>
                                        </p:tgtEl>
                                        <p:attrNameLst>
                                          <p:attrName>style.visibility</p:attrName>
                                        </p:attrNameLst>
                                      </p:cBhvr>
                                      <p:to>
                                        <p:strVal val="hidden"/>
                                      </p:to>
                                    </p:set>
                                  </p:childTnLst>
                                </p:cTn>
                              </p:par>
                            </p:childTnLst>
                          </p:cTn>
                        </p:par>
                        <p:par>
                          <p:cTn id="276" fill="hold">
                            <p:stCondLst>
                              <p:cond delay="0"/>
                            </p:stCondLst>
                            <p:childTnLst>
                              <p:par>
                                <p:cTn id="277" presetID="1" presetClass="entr" presetSubtype="0" fill="hold" nodeType="afterEffect">
                                  <p:stCondLst>
                                    <p:cond delay="0"/>
                                  </p:stCondLst>
                                  <p:childTnLst>
                                    <p:set>
                                      <p:cBhvr>
                                        <p:cTn id="278" dur="1" fill="hold">
                                          <p:stCondLst>
                                            <p:cond delay="0"/>
                                          </p:stCondLst>
                                        </p:cTn>
                                        <p:tgtEl>
                                          <p:spTgt spid="91"/>
                                        </p:tgtEl>
                                        <p:attrNameLst>
                                          <p:attrName>style.visibility</p:attrName>
                                        </p:attrNameLst>
                                      </p:cBhvr>
                                      <p:to>
                                        <p:strVal val="visible"/>
                                      </p:to>
                                    </p:set>
                                  </p:childTnLst>
                                </p:cTn>
                              </p:par>
                            </p:childTnLst>
                          </p:cTn>
                        </p:par>
                        <p:par>
                          <p:cTn id="279" fill="hold">
                            <p:stCondLst>
                              <p:cond delay="0"/>
                            </p:stCondLst>
                            <p:childTnLst>
                              <p:par>
                                <p:cTn id="280" presetID="56" presetClass="path" presetSubtype="0" accel="50000" decel="50000" fill="hold" nodeType="afterEffect">
                                  <p:stCondLst>
                                    <p:cond delay="0"/>
                                  </p:stCondLst>
                                  <p:childTnLst>
                                    <p:animMotion origin="layout" path="M -3.33333E-6 -3.00578E-6 L 0.43334 -0.57711 " pathEditMode="relative" rAng="0" ptsTypes="AA">
                                      <p:cBhvr>
                                        <p:cTn id="281" dur="250" fill="hold"/>
                                        <p:tgtEl>
                                          <p:spTgt spid="91"/>
                                        </p:tgtEl>
                                        <p:attrNameLst>
                                          <p:attrName>ppt_x</p:attrName>
                                          <p:attrName>ppt_y</p:attrName>
                                        </p:attrNameLst>
                                      </p:cBhvr>
                                      <p:rCtr x="21667" y="-28855"/>
                                    </p:animMotion>
                                  </p:childTnLst>
                                </p:cTn>
                              </p:par>
                            </p:childTnLst>
                          </p:cTn>
                        </p:par>
                      </p:childTnLst>
                    </p:cTn>
                  </p:par>
                  <p:par>
                    <p:cTn id="282" fill="hold">
                      <p:stCondLst>
                        <p:cond delay="indefinite"/>
                      </p:stCondLst>
                      <p:childTnLst>
                        <p:par>
                          <p:cTn id="283" fill="hold">
                            <p:stCondLst>
                              <p:cond delay="0"/>
                            </p:stCondLst>
                            <p:childTnLst>
                              <p:par>
                                <p:cTn id="284" presetID="10" presetClass="entr" presetSubtype="0" fill="hold" grpId="0" nodeType="clickEffect">
                                  <p:stCondLst>
                                    <p:cond delay="0"/>
                                  </p:stCondLst>
                                  <p:childTnLst>
                                    <p:set>
                                      <p:cBhvr>
                                        <p:cTn id="285" dur="1" fill="hold">
                                          <p:stCondLst>
                                            <p:cond delay="0"/>
                                          </p:stCondLst>
                                        </p:cTn>
                                        <p:tgtEl>
                                          <p:spTgt spid="98"/>
                                        </p:tgtEl>
                                        <p:attrNameLst>
                                          <p:attrName>style.visibility</p:attrName>
                                        </p:attrNameLst>
                                      </p:cBhvr>
                                      <p:to>
                                        <p:strVal val="visible"/>
                                      </p:to>
                                    </p:set>
                                    <p:animEffect transition="in" filter="fade">
                                      <p:cBhvr>
                                        <p:cTn id="28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2" grpId="0" animBg="1"/>
      <p:bldP spid="23" grpId="0" animBg="1"/>
      <p:bldP spid="24" grpId="0" animBg="1"/>
      <p:bldP spid="26" grpId="0" animBg="1"/>
      <p:bldP spid="51" grpId="0" animBg="1"/>
      <p:bldP spid="52" grpId="0" animBg="1"/>
      <p:bldP spid="53" grpId="0" animBg="1"/>
      <p:bldP spid="54" grpId="0" animBg="1"/>
      <p:bldP spid="55" grpId="0" animBg="1"/>
      <p:bldP spid="62" grpId="0" animBg="1"/>
      <p:bldP spid="63" grpId="0" animBg="1"/>
      <p:bldP spid="64" grpId="0" animBg="1"/>
      <p:bldP spid="65" grpId="0" animBg="1"/>
      <p:bldP spid="66" grpId="0" animBg="1"/>
      <p:bldP spid="93" grpId="0" animBg="1"/>
      <p:bldP spid="94" grpId="0" animBg="1"/>
      <p:bldP spid="95" grpId="0" animBg="1"/>
      <p:bldP spid="96" grpId="0" animBg="1"/>
      <p:bldP spid="97" grpId="0" animBg="1"/>
      <p:bldP spid="98" grpId="0"/>
      <p:bldP spid="43" grpId="0"/>
      <p:bldP spid="43" grpId="1"/>
      <p:bldP spid="10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6 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Oval 5"/>
          <p:cNvSpPr/>
          <p:nvPr/>
        </p:nvSpPr>
        <p:spPr>
          <a:xfrm>
            <a:off x="2286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276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a:stCxn id="6" idx="6"/>
            <a:endCxn id="7" idx="2"/>
          </p:cNvCxnSpPr>
          <p:nvPr/>
        </p:nvCxnSpPr>
        <p:spPr>
          <a:xfrm>
            <a:off x="2895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 name="Straight Connector 14"/>
          <p:cNvCxnSpPr>
            <a:stCxn id="7" idx="6"/>
            <a:endCxn id="8" idx="2"/>
          </p:cNvCxnSpPr>
          <p:nvPr/>
        </p:nvCxnSpPr>
        <p:spPr>
          <a:xfrm>
            <a:off x="3886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Straight Connector 16"/>
          <p:cNvCxnSpPr>
            <a:stCxn id="8" idx="6"/>
            <a:endCxn id="9"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9" name="Straight Connector 18"/>
          <p:cNvCxnSpPr>
            <a:stCxn id="9" idx="6"/>
            <a:endCxn id="10"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22" name="Oval 21"/>
          <p:cNvSpPr/>
          <p:nvPr/>
        </p:nvSpPr>
        <p:spPr>
          <a:xfrm>
            <a:off x="2286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3276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cxnSp>
        <p:nvCxnSpPr>
          <p:cNvPr id="28" name="Straight Connector 27"/>
          <p:cNvCxnSpPr>
            <a:stCxn id="22" idx="6"/>
            <a:endCxn id="23" idx="2"/>
          </p:cNvCxnSpPr>
          <p:nvPr/>
        </p:nvCxnSpPr>
        <p:spPr>
          <a:xfrm>
            <a:off x="2895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9" name="Straight Connector 28"/>
          <p:cNvCxnSpPr>
            <a:stCxn id="23" idx="6"/>
            <a:endCxn id="24" idx="2"/>
          </p:cNvCxnSpPr>
          <p:nvPr/>
        </p:nvCxnSpPr>
        <p:spPr>
          <a:xfrm>
            <a:off x="3886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0" name="Straight Connector 29"/>
          <p:cNvCxnSpPr>
            <a:stCxn id="24" idx="6"/>
            <a:endCxn id="25"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1" name="Straight Connector 30"/>
          <p:cNvCxnSpPr>
            <a:stCxn id="25" idx="6"/>
            <a:endCxn id="26"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4" name="Straight Connector 33"/>
          <p:cNvCxnSpPr>
            <a:stCxn id="6" idx="4"/>
            <a:endCxn id="22" idx="0"/>
          </p:cNvCxnSpPr>
          <p:nvPr/>
        </p:nvCxnSpPr>
        <p:spPr>
          <a:xfrm>
            <a:off x="2590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7" idx="4"/>
            <a:endCxn id="23" idx="0"/>
          </p:cNvCxnSpPr>
          <p:nvPr/>
        </p:nvCxnSpPr>
        <p:spPr>
          <a:xfrm>
            <a:off x="3581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8" name="Straight Connector 37"/>
          <p:cNvCxnSpPr>
            <a:stCxn id="8" idx="4"/>
            <a:endCxn id="24"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1" name="Straight Connector 40"/>
          <p:cNvCxnSpPr>
            <a:stCxn id="9" idx="4"/>
            <a:endCxn id="25"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10" idx="4"/>
            <a:endCxn id="26"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1" name="Oval 50"/>
          <p:cNvSpPr/>
          <p:nvPr/>
        </p:nvSpPr>
        <p:spPr>
          <a:xfrm>
            <a:off x="2286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3276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sp>
        <p:nvSpPr>
          <p:cNvPr id="55" name="Oval 54"/>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Connector 56"/>
          <p:cNvCxnSpPr>
            <a:stCxn id="51" idx="6"/>
            <a:endCxn id="52" idx="2"/>
          </p:cNvCxnSpPr>
          <p:nvPr/>
        </p:nvCxnSpPr>
        <p:spPr>
          <a:xfrm>
            <a:off x="2895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8" name="Straight Connector 57"/>
          <p:cNvCxnSpPr>
            <a:stCxn id="52" idx="6"/>
            <a:endCxn id="53" idx="2"/>
          </p:cNvCxnSpPr>
          <p:nvPr/>
        </p:nvCxnSpPr>
        <p:spPr>
          <a:xfrm>
            <a:off x="3886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9" name="Straight Connector 58"/>
          <p:cNvCxnSpPr>
            <a:stCxn id="53" idx="6"/>
            <a:endCxn id="54"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0" name="Straight Connector 59"/>
          <p:cNvCxnSpPr>
            <a:stCxn id="54" idx="6"/>
            <a:endCxn id="55"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62" name="Oval 61"/>
          <p:cNvSpPr/>
          <p:nvPr/>
        </p:nvSpPr>
        <p:spPr>
          <a:xfrm>
            <a:off x="2286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3276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65" name="Oval 64"/>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Connector 67"/>
          <p:cNvCxnSpPr>
            <a:stCxn id="62" idx="6"/>
            <a:endCxn id="63" idx="2"/>
          </p:cNvCxnSpPr>
          <p:nvPr/>
        </p:nvCxnSpPr>
        <p:spPr>
          <a:xfrm>
            <a:off x="2895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63" idx="6"/>
            <a:endCxn id="64" idx="2"/>
          </p:cNvCxnSpPr>
          <p:nvPr/>
        </p:nvCxnSpPr>
        <p:spPr>
          <a:xfrm>
            <a:off x="3886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64" idx="6"/>
            <a:endCxn id="65"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1" name="Straight Connector 70"/>
          <p:cNvCxnSpPr>
            <a:stCxn id="65" idx="6"/>
            <a:endCxn id="66"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3" name="Straight Connector 72"/>
          <p:cNvCxnSpPr>
            <a:stCxn id="51" idx="4"/>
            <a:endCxn id="62" idx="0"/>
          </p:cNvCxnSpPr>
          <p:nvPr/>
        </p:nvCxnSpPr>
        <p:spPr>
          <a:xfrm>
            <a:off x="2590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4" name="Straight Connector 73"/>
          <p:cNvCxnSpPr>
            <a:stCxn id="52" idx="4"/>
            <a:endCxn id="63" idx="0"/>
          </p:cNvCxnSpPr>
          <p:nvPr/>
        </p:nvCxnSpPr>
        <p:spPr>
          <a:xfrm>
            <a:off x="3581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5" name="Straight Connector 74"/>
          <p:cNvCxnSpPr>
            <a:stCxn id="53" idx="4"/>
            <a:endCxn id="64"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6" name="Straight Connector 75"/>
          <p:cNvCxnSpPr>
            <a:stCxn id="54" idx="4"/>
            <a:endCxn id="65"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7" name="Straight Connector 76"/>
          <p:cNvCxnSpPr>
            <a:stCxn id="55" idx="4"/>
            <a:endCxn id="66"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0" name="Straight Connector 79"/>
          <p:cNvCxnSpPr>
            <a:stCxn id="51" idx="0"/>
            <a:endCxn id="22" idx="4"/>
          </p:cNvCxnSpPr>
          <p:nvPr/>
        </p:nvCxnSpPr>
        <p:spPr>
          <a:xfrm flipV="1">
            <a:off x="2590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2" name="Straight Connector 81"/>
          <p:cNvCxnSpPr>
            <a:stCxn id="23" idx="4"/>
            <a:endCxn id="52" idx="0"/>
          </p:cNvCxnSpPr>
          <p:nvPr/>
        </p:nvCxnSpPr>
        <p:spPr>
          <a:xfrm>
            <a:off x="3581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5" name="Straight Connector 84"/>
          <p:cNvCxnSpPr>
            <a:stCxn id="53" idx="0"/>
            <a:endCxn id="24"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7" name="Straight Connector 86"/>
          <p:cNvCxnSpPr>
            <a:stCxn id="54" idx="0"/>
            <a:endCxn id="25" idx="4"/>
          </p:cNvCxnSpPr>
          <p:nvPr/>
        </p:nvCxnSpPr>
        <p:spPr>
          <a:xfrm flipV="1">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9" name="Straight Connector 88"/>
          <p:cNvCxnSpPr>
            <a:stCxn id="55" idx="0"/>
            <a:endCxn id="26"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93" name="Oval 92"/>
          <p:cNvSpPr/>
          <p:nvPr/>
        </p:nvSpPr>
        <p:spPr>
          <a:xfrm>
            <a:off x="2286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3276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95" name="Oval 94"/>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9" name="Straight Connector 98"/>
          <p:cNvCxnSpPr>
            <a:stCxn id="93" idx="6"/>
            <a:endCxn id="94" idx="2"/>
          </p:cNvCxnSpPr>
          <p:nvPr/>
        </p:nvCxnSpPr>
        <p:spPr>
          <a:xfrm>
            <a:off x="2895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0" name="Straight Connector 99"/>
          <p:cNvCxnSpPr>
            <a:stCxn id="94" idx="6"/>
            <a:endCxn id="95" idx="2"/>
          </p:cNvCxnSpPr>
          <p:nvPr/>
        </p:nvCxnSpPr>
        <p:spPr>
          <a:xfrm>
            <a:off x="3886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1" name="Straight Connector 100"/>
          <p:cNvCxnSpPr>
            <a:stCxn id="95" idx="6"/>
            <a:endCxn id="96"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2" name="Straight Connector 101"/>
          <p:cNvCxnSpPr>
            <a:stCxn id="96" idx="6"/>
            <a:endCxn id="97"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4" name="Straight Connector 103"/>
          <p:cNvCxnSpPr>
            <a:stCxn id="62" idx="4"/>
            <a:endCxn id="93" idx="0"/>
          </p:cNvCxnSpPr>
          <p:nvPr/>
        </p:nvCxnSpPr>
        <p:spPr>
          <a:xfrm>
            <a:off x="2590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5" name="Straight Connector 104"/>
          <p:cNvCxnSpPr>
            <a:stCxn id="63" idx="4"/>
            <a:endCxn id="94" idx="0"/>
          </p:cNvCxnSpPr>
          <p:nvPr/>
        </p:nvCxnSpPr>
        <p:spPr>
          <a:xfrm>
            <a:off x="3581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6" name="Straight Connector 105"/>
          <p:cNvCxnSpPr>
            <a:stCxn id="64" idx="4"/>
            <a:endCxn id="95"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Straight Connector 106"/>
          <p:cNvCxnSpPr>
            <a:stCxn id="65" idx="4"/>
            <a:endCxn id="96"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8" name="Straight Connector 107"/>
          <p:cNvCxnSpPr>
            <a:stCxn id="66" idx="4"/>
            <a:endCxn id="97"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5" y="39528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218113" y="4648200"/>
            <a:ext cx="1744287" cy="7924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8" name="Rounded Rectangle 77"/>
          <p:cNvSpPr/>
          <p:nvPr/>
        </p:nvSpPr>
        <p:spPr>
          <a:xfrm>
            <a:off x="2218112" y="3657600"/>
            <a:ext cx="2772987" cy="7924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9" name="Rounded Rectangle 78"/>
          <p:cNvSpPr/>
          <p:nvPr/>
        </p:nvSpPr>
        <p:spPr>
          <a:xfrm>
            <a:off x="2218112" y="5638800"/>
            <a:ext cx="787631" cy="7924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1" name="Rounded Rectangle 80"/>
          <p:cNvSpPr/>
          <p:nvPr/>
        </p:nvSpPr>
        <p:spPr>
          <a:xfrm>
            <a:off x="6172200" y="3657600"/>
            <a:ext cx="787631" cy="792480"/>
          </a:xfrm>
          <a:prstGeom prst="round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3" name="TextBox 82"/>
          <p:cNvSpPr txBox="1"/>
          <p:nvPr/>
        </p:nvSpPr>
        <p:spPr>
          <a:xfrm>
            <a:off x="7020098" y="2863334"/>
            <a:ext cx="1386918" cy="369332"/>
          </a:xfrm>
          <a:prstGeom prst="rect">
            <a:avLst/>
          </a:prstGeom>
          <a:noFill/>
        </p:spPr>
        <p:txBody>
          <a:bodyPr wrap="none" rtlCol="0">
            <a:spAutoFit/>
          </a:bodyPr>
          <a:lstStyle/>
          <a:p>
            <a:r>
              <a:rPr lang="en-US" dirty="0" smtClean="0"/>
              <a:t>Down Traffic</a:t>
            </a:r>
            <a:endParaRPr lang="en-US" dirty="0"/>
          </a:p>
        </p:txBody>
      </p:sp>
      <p:sp>
        <p:nvSpPr>
          <p:cNvPr id="84" name="TextBox 83"/>
          <p:cNvSpPr txBox="1"/>
          <p:nvPr/>
        </p:nvSpPr>
        <p:spPr>
          <a:xfrm>
            <a:off x="698269" y="5835134"/>
            <a:ext cx="1098378" cy="369332"/>
          </a:xfrm>
          <a:prstGeom prst="rect">
            <a:avLst/>
          </a:prstGeom>
          <a:noFill/>
        </p:spPr>
        <p:txBody>
          <a:bodyPr wrap="none" rtlCol="0">
            <a:spAutoFit/>
          </a:bodyPr>
          <a:lstStyle/>
          <a:p>
            <a:r>
              <a:rPr lang="en-US" dirty="0" smtClean="0"/>
              <a:t>Up Traffic</a:t>
            </a:r>
            <a:endParaRPr lang="en-US" dirty="0"/>
          </a:p>
        </p:txBody>
      </p:sp>
      <p:pic>
        <p:nvPicPr>
          <p:cNvPr id="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396811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743" y="49434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594931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9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4"/>
                                        </p:tgtEl>
                                        <p:attrNameLst>
                                          <p:attrName>fillcolor</p:attrName>
                                        </p:attrNameLst>
                                      </p:cBhvr>
                                      <p:to>
                                        <a:schemeClr val="accent1"/>
                                      </p:to>
                                    </p:animClr>
                                    <p:set>
                                      <p:cBhvr>
                                        <p:cTn id="7" dur="500" fill="hold"/>
                                        <p:tgtEl>
                                          <p:spTgt spid="54"/>
                                        </p:tgtEl>
                                        <p:attrNameLst>
                                          <p:attrName>fill.type</p:attrName>
                                        </p:attrNameLst>
                                      </p:cBhvr>
                                      <p:to>
                                        <p:strVal val="solid"/>
                                      </p:to>
                                    </p:set>
                                    <p:set>
                                      <p:cBhvr>
                                        <p:cTn id="8" dur="500" fill="hold"/>
                                        <p:tgtEl>
                                          <p:spTgt spid="54"/>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500" fill="hold"/>
                                        <p:tgtEl>
                                          <p:spTgt spid="26"/>
                                        </p:tgtEl>
                                        <p:attrNameLst>
                                          <p:attrName>style.color</p:attrName>
                                        </p:attrNameLst>
                                      </p:cBhvr>
                                      <p:to>
                                        <a:schemeClr val="tx1"/>
                                      </p:to>
                                    </p:animClr>
                                  </p:childTnLst>
                                </p:cTn>
                              </p:par>
                              <p:par>
                                <p:cTn id="11" presetID="3" presetClass="emph" presetSubtype="2" fill="hold" grpId="0" nodeType="withEffect">
                                  <p:stCondLst>
                                    <p:cond delay="0"/>
                                  </p:stCondLst>
                                  <p:childTnLst>
                                    <p:animClr clrSpc="rgb" dir="cw">
                                      <p:cBhvr override="childStyle">
                                        <p:cTn id="12" dur="500" fill="hold"/>
                                        <p:tgtEl>
                                          <p:spTgt spid="64"/>
                                        </p:tgtEl>
                                        <p:attrNameLst>
                                          <p:attrName>style.color</p:attrName>
                                        </p:attrNameLst>
                                      </p:cBhvr>
                                      <p:to>
                                        <a:schemeClr val="tx1"/>
                                      </p:to>
                                    </p:animClr>
                                  </p:childTnLst>
                                </p:cTn>
                              </p:par>
                              <p:par>
                                <p:cTn id="13" presetID="3" presetClass="emph" presetSubtype="2" fill="hold" grpId="0" nodeType="withEffect">
                                  <p:stCondLst>
                                    <p:cond delay="0"/>
                                  </p:stCondLst>
                                  <p:childTnLst>
                                    <p:animClr clrSpc="rgb" dir="cw">
                                      <p:cBhvr override="childStyle">
                                        <p:cTn id="14" dur="500" fill="hold"/>
                                        <p:tgtEl>
                                          <p:spTgt spid="94"/>
                                        </p:tgtEl>
                                        <p:attrNameLst>
                                          <p:attrName>style.color</p:attrName>
                                        </p:attrNameLst>
                                      </p:cBhvr>
                                      <p:to>
                                        <a:schemeClr val="tx1"/>
                                      </p:to>
                                    </p:animClr>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2"/>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33333E-6 1.55412E-6 L 0.10834 -0.00231 " pathEditMode="relative" rAng="0" ptsTypes="AA">
                                      <p:cBhvr>
                                        <p:cTn id="37" dur="250" fill="hold"/>
                                        <p:tgtEl>
                                          <p:spTgt spid="90"/>
                                        </p:tgtEl>
                                        <p:attrNameLst>
                                          <p:attrName>ppt_x</p:attrName>
                                          <p:attrName>ppt_y</p:attrName>
                                        </p:attrNameLst>
                                      </p:cBhvr>
                                      <p:rCtr x="5417" y="-116"/>
                                    </p:animMotion>
                                  </p:childTnLst>
                                </p:cTn>
                              </p:par>
                            </p:childTnLst>
                          </p:cTn>
                        </p:par>
                        <p:par>
                          <p:cTn id="38" fill="hold">
                            <p:stCondLst>
                              <p:cond delay="250"/>
                            </p:stCondLst>
                            <p:childTnLst>
                              <p:par>
                                <p:cTn id="39" presetID="56" presetClass="path" presetSubtype="0" accel="50000" decel="50000" fill="hold" nodeType="afterEffect">
                                  <p:stCondLst>
                                    <p:cond delay="0"/>
                                  </p:stCondLst>
                                  <p:childTnLst>
                                    <p:animMotion origin="layout" path="M 0.10834 -0.00231 L 0.43334 -0.43525 " pathEditMode="relative" rAng="0" ptsTypes="AA">
                                      <p:cBhvr>
                                        <p:cTn id="40" dur="250" fill="hold"/>
                                        <p:tgtEl>
                                          <p:spTgt spid="90"/>
                                        </p:tgtEl>
                                        <p:attrNameLst>
                                          <p:attrName>ppt_x</p:attrName>
                                          <p:attrName>ppt_y</p:attrName>
                                        </p:attrNameLst>
                                      </p:cBhvr>
                                      <p:rCtr x="16250" y="-21647"/>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90"/>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88"/>
                                        </p:tgtEl>
                                        <p:attrNameLst>
                                          <p:attrName>style.visibility</p:attrName>
                                        </p:attrNameLst>
                                      </p:cBhvr>
                                      <p:to>
                                        <p:strVal val="visible"/>
                                      </p:to>
                                    </p:set>
                                  </p:childTnLst>
                                </p:cTn>
                              </p:par>
                            </p:childTnLst>
                          </p:cTn>
                        </p:par>
                        <p:par>
                          <p:cTn id="48" fill="hold">
                            <p:stCondLst>
                              <p:cond delay="0"/>
                            </p:stCondLst>
                            <p:childTnLst>
                              <p:par>
                                <p:cTn id="49" presetID="63" presetClass="path" presetSubtype="0" accel="50000" decel="50000" fill="hold" nodeType="afterEffect">
                                  <p:stCondLst>
                                    <p:cond delay="0"/>
                                  </p:stCondLst>
                                  <p:childTnLst>
                                    <p:animMotion origin="layout" path="M -8.33333E-7 -4.94912E-6 L 0.16198 -4.94912E-6 " pathEditMode="relative" rAng="0" ptsTypes="AA">
                                      <p:cBhvr>
                                        <p:cTn id="50" dur="250" fill="hold"/>
                                        <p:tgtEl>
                                          <p:spTgt spid="88"/>
                                        </p:tgtEl>
                                        <p:attrNameLst>
                                          <p:attrName>ppt_x</p:attrName>
                                          <p:attrName>ppt_y</p:attrName>
                                        </p:attrNameLst>
                                      </p:cBhvr>
                                      <p:rCtr x="8090" y="0"/>
                                    </p:animMotion>
                                  </p:childTnLst>
                                </p:cTn>
                              </p:par>
                            </p:childTnLst>
                          </p:cTn>
                        </p:par>
                        <p:par>
                          <p:cTn id="51" fill="hold">
                            <p:stCondLst>
                              <p:cond delay="250"/>
                            </p:stCondLst>
                            <p:childTnLst>
                              <p:par>
                                <p:cTn id="52" presetID="56" presetClass="path" presetSubtype="0" accel="50000" decel="50000" fill="hold" nodeType="afterEffect">
                                  <p:stCondLst>
                                    <p:cond delay="0"/>
                                  </p:stCondLst>
                                  <p:childTnLst>
                                    <p:animMotion origin="layout" path="M 0.16198 -4.94912E-6 L 0.37865 -0.28862 " pathEditMode="relative" rAng="0" ptsTypes="AA">
                                      <p:cBhvr>
                                        <p:cTn id="53" dur="250" fill="hold"/>
                                        <p:tgtEl>
                                          <p:spTgt spid="88"/>
                                        </p:tgtEl>
                                        <p:attrNameLst>
                                          <p:attrName>ppt_x</p:attrName>
                                          <p:attrName>ppt_y</p:attrName>
                                        </p:attrNameLst>
                                      </p:cBhvr>
                                      <p:rCtr x="10833" y="-14431"/>
                                    </p:animMotion>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88"/>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childTnLst>
                          </p:cTn>
                        </p:par>
                        <p:par>
                          <p:cTn id="61" fill="hold">
                            <p:stCondLst>
                              <p:cond delay="0"/>
                            </p:stCondLst>
                            <p:childTnLst>
                              <p:par>
                                <p:cTn id="62" presetID="63" presetClass="path" presetSubtype="0" accel="50000" decel="50000" fill="hold" nodeType="afterEffect">
                                  <p:stCondLst>
                                    <p:cond delay="0"/>
                                  </p:stCondLst>
                                  <p:childTnLst>
                                    <p:animMotion origin="layout" path="M 3.33333E-6 3.20074E-6 L 0.21666 -0.00232 " pathEditMode="relative" rAng="0" ptsTypes="AA">
                                      <p:cBhvr>
                                        <p:cTn id="63" dur="250" fill="hold"/>
                                        <p:tgtEl>
                                          <p:spTgt spid="86"/>
                                        </p:tgtEl>
                                        <p:attrNameLst>
                                          <p:attrName>ppt_x</p:attrName>
                                          <p:attrName>ppt_y</p:attrName>
                                        </p:attrNameLst>
                                      </p:cBhvr>
                                      <p:rCtr x="10833" y="-116"/>
                                    </p:animMotion>
                                  </p:childTnLst>
                                </p:cTn>
                              </p:par>
                            </p:childTnLst>
                          </p:cTn>
                        </p:par>
                        <p:par>
                          <p:cTn id="64" fill="hold">
                            <p:stCondLst>
                              <p:cond delay="250"/>
                            </p:stCondLst>
                            <p:childTnLst>
                              <p:par>
                                <p:cTn id="65" presetID="56" presetClass="path" presetSubtype="0" accel="50000" decel="50000" fill="hold" nodeType="afterEffect">
                                  <p:stCondLst>
                                    <p:cond delay="0"/>
                                  </p:stCondLst>
                                  <p:childTnLst>
                                    <p:animMotion origin="layout" path="M 0.21666 -0.00232 L 0.325 -0.14663 " pathEditMode="relative" rAng="0" ptsTypes="AA">
                                      <p:cBhvr>
                                        <p:cTn id="66" dur="250" fill="hold"/>
                                        <p:tgtEl>
                                          <p:spTgt spid="86"/>
                                        </p:tgtEl>
                                        <p:attrNameLst>
                                          <p:attrName>ppt_x</p:attrName>
                                          <p:attrName>ppt_y</p:attrName>
                                        </p:attrNameLst>
                                      </p:cBhvr>
                                      <p:rCtr x="5417" y="-7216"/>
                                    </p:animMotion>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86"/>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84"/>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78"/>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9"/>
                                        </p:tgtEl>
                                        <p:attrNameLst>
                                          <p:attrName>style.visibility</p:attrName>
                                        </p:attrNameLst>
                                      </p:cBhvr>
                                      <p:to>
                                        <p:strVal val="hidden"/>
                                      </p:to>
                                    </p:set>
                                  </p:childTnLst>
                                </p:cTn>
                              </p:par>
                            </p:childTnLst>
                          </p:cTn>
                        </p:par>
                        <p:par>
                          <p:cTn id="79" fill="hold">
                            <p:stCondLst>
                              <p:cond delay="0"/>
                            </p:stCondLst>
                            <p:childTnLst>
                              <p:par>
                                <p:cTn id="80" presetID="10" presetClass="entr" presetSubtype="0" fill="hold" grpId="0" nodeType="after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fade">
                                      <p:cBhvr>
                                        <p:cTn id="82" dur="500"/>
                                        <p:tgtEl>
                                          <p:spTgt spid="83"/>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2530"/>
                                        </p:tgtEl>
                                        <p:attrNameLst>
                                          <p:attrName>style.visibility</p:attrName>
                                        </p:attrNameLst>
                                      </p:cBhvr>
                                      <p:to>
                                        <p:strVal val="visible"/>
                                      </p:to>
                                    </p:set>
                                  </p:childTnLst>
                                </p:cTn>
                              </p:par>
                            </p:childTnLst>
                          </p:cTn>
                        </p:par>
                        <p:par>
                          <p:cTn id="91" fill="hold">
                            <p:stCondLst>
                              <p:cond delay="0"/>
                            </p:stCondLst>
                            <p:childTnLst>
                              <p:par>
                                <p:cTn id="92" presetID="35" presetClass="path" presetSubtype="0" accel="50000" decel="50000" fill="hold" nodeType="afterEffect">
                                  <p:stCondLst>
                                    <p:cond delay="0"/>
                                  </p:stCondLst>
                                  <p:childTnLst>
                                    <p:animMotion origin="layout" path="M 3.33333E-6 -4.12581E-6 L -0.10834 -4.12581E-6 " pathEditMode="relative" rAng="0" ptsTypes="AA">
                                      <p:cBhvr>
                                        <p:cTn id="93" dur="250" fill="hold"/>
                                        <p:tgtEl>
                                          <p:spTgt spid="22530"/>
                                        </p:tgtEl>
                                        <p:attrNameLst>
                                          <p:attrName>ppt_x</p:attrName>
                                          <p:attrName>ppt_y</p:attrName>
                                        </p:attrNameLst>
                                      </p:cBhvr>
                                      <p:rCtr x="-5417" y="0"/>
                                    </p:animMotion>
                                  </p:childTnLst>
                                </p:cTn>
                              </p:par>
                            </p:childTnLst>
                          </p:cTn>
                        </p:par>
                        <p:par>
                          <p:cTn id="94" fill="hold">
                            <p:stCondLst>
                              <p:cond delay="250"/>
                            </p:stCondLst>
                            <p:childTnLst>
                              <p:par>
                                <p:cTn id="95" presetID="49" presetClass="path" presetSubtype="0" accel="50000" decel="50000" fill="hold" nodeType="afterEffect">
                                  <p:stCondLst>
                                    <p:cond delay="0"/>
                                  </p:stCondLst>
                                  <p:childTnLst>
                                    <p:animMotion origin="layout" path="M -0.10834 -4.12581E-6 L -0.21667 0.14431 " pathEditMode="relative" rAng="0" ptsTypes="AA">
                                      <p:cBhvr>
                                        <p:cTn id="96" dur="250" fill="hold"/>
                                        <p:tgtEl>
                                          <p:spTgt spid="22530"/>
                                        </p:tgtEl>
                                        <p:attrNameLst>
                                          <p:attrName>ppt_x</p:attrName>
                                          <p:attrName>ppt_y</p:attrName>
                                        </p:attrNameLst>
                                      </p:cBhvr>
                                      <p:rCtr x="-5417" y="7216"/>
                                    </p:animMotion>
                                  </p:childTnLst>
                                </p:cTn>
                              </p:par>
                            </p:childTnLst>
                          </p:cTn>
                        </p:par>
                      </p:childTnLst>
                    </p:cTn>
                  </p:par>
                  <p:par>
                    <p:cTn id="97" fill="hold">
                      <p:stCondLst>
                        <p:cond delay="indefinite"/>
                      </p:stCondLst>
                      <p:childTnLst>
                        <p:par>
                          <p:cTn id="98" fill="hold">
                            <p:stCondLst>
                              <p:cond delay="0"/>
                            </p:stCondLst>
                            <p:childTnLst>
                              <p:par>
                                <p:cTn id="99" presetID="35" presetClass="path" presetSubtype="0" accel="50000" decel="50000" fill="hold" nodeType="clickEffect">
                                  <p:stCondLst>
                                    <p:cond delay="0"/>
                                  </p:stCondLst>
                                  <p:childTnLst>
                                    <p:animMotion origin="layout" path="M 3.33333E-6 -4.12581E-6 L -0.10834 -4.12581E-6 " pathEditMode="relative" rAng="0" ptsTypes="AA">
                                      <p:cBhvr>
                                        <p:cTn id="100" dur="250" fill="hold"/>
                                        <p:tgtEl>
                                          <p:spTgt spid="22530"/>
                                        </p:tgtEl>
                                        <p:attrNameLst>
                                          <p:attrName>ppt_x</p:attrName>
                                          <p:attrName>ppt_y</p:attrName>
                                        </p:attrNameLst>
                                      </p:cBhvr>
                                      <p:rCtr x="-5417" y="0"/>
                                    </p:animMotion>
                                  </p:childTnLst>
                                </p:cTn>
                              </p:par>
                            </p:childTnLst>
                          </p:cTn>
                        </p:par>
                        <p:par>
                          <p:cTn id="101" fill="hold">
                            <p:stCondLst>
                              <p:cond delay="250"/>
                            </p:stCondLst>
                            <p:childTnLst>
                              <p:par>
                                <p:cTn id="102" presetID="49" presetClass="path" presetSubtype="0" accel="50000" decel="50000" fill="hold" nodeType="afterEffect">
                                  <p:stCondLst>
                                    <p:cond delay="0"/>
                                  </p:stCondLst>
                                  <p:childTnLst>
                                    <p:animMotion origin="layout" path="M -0.10834 -4.12581E-6 L -0.325 0.28863 " pathEditMode="relative" rAng="0" ptsTypes="AA">
                                      <p:cBhvr>
                                        <p:cTn id="103" dur="250" fill="hold"/>
                                        <p:tgtEl>
                                          <p:spTgt spid="22530"/>
                                        </p:tgtEl>
                                        <p:attrNameLst>
                                          <p:attrName>ppt_x</p:attrName>
                                          <p:attrName>ppt_y</p:attrName>
                                        </p:attrNameLst>
                                      </p:cBhvr>
                                      <p:rCtr x="-10833" y="144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4" grpId="0" animBg="1"/>
      <p:bldP spid="94" grpId="0" animBg="1"/>
      <p:bldP spid="72" grpId="0" animBg="1"/>
      <p:bldP spid="72" grpId="1" animBg="1"/>
      <p:bldP spid="78" grpId="0" animBg="1"/>
      <p:bldP spid="78" grpId="1" animBg="1"/>
      <p:bldP spid="79" grpId="0" animBg="1"/>
      <p:bldP spid="79" grpId="1" animBg="1"/>
      <p:bldP spid="81" grpId="0" animBg="1"/>
      <p:bldP spid="83" grpId="0"/>
      <p:bldP spid="84" grpId="0"/>
      <p:bldP spid="8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7 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Oval 5"/>
          <p:cNvSpPr/>
          <p:nvPr/>
        </p:nvSpPr>
        <p:spPr>
          <a:xfrm>
            <a:off x="2286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276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a:stCxn id="6" idx="6"/>
            <a:endCxn id="7" idx="2"/>
          </p:cNvCxnSpPr>
          <p:nvPr/>
        </p:nvCxnSpPr>
        <p:spPr>
          <a:xfrm>
            <a:off x="2895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 name="Straight Connector 14"/>
          <p:cNvCxnSpPr>
            <a:stCxn id="7" idx="6"/>
            <a:endCxn id="8" idx="2"/>
          </p:cNvCxnSpPr>
          <p:nvPr/>
        </p:nvCxnSpPr>
        <p:spPr>
          <a:xfrm>
            <a:off x="3886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Straight Connector 16"/>
          <p:cNvCxnSpPr>
            <a:stCxn id="8" idx="6"/>
            <a:endCxn id="9"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9" name="Straight Connector 18"/>
          <p:cNvCxnSpPr>
            <a:stCxn id="9" idx="6"/>
            <a:endCxn id="10"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22" name="Oval 21"/>
          <p:cNvSpPr/>
          <p:nvPr/>
        </p:nvSpPr>
        <p:spPr>
          <a:xfrm>
            <a:off x="2286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3276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cxnSp>
        <p:nvCxnSpPr>
          <p:cNvPr id="28" name="Straight Connector 27"/>
          <p:cNvCxnSpPr>
            <a:stCxn id="22" idx="6"/>
            <a:endCxn id="23" idx="2"/>
          </p:cNvCxnSpPr>
          <p:nvPr/>
        </p:nvCxnSpPr>
        <p:spPr>
          <a:xfrm>
            <a:off x="2895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9" name="Straight Connector 28"/>
          <p:cNvCxnSpPr>
            <a:stCxn id="23" idx="6"/>
            <a:endCxn id="24" idx="2"/>
          </p:cNvCxnSpPr>
          <p:nvPr/>
        </p:nvCxnSpPr>
        <p:spPr>
          <a:xfrm>
            <a:off x="3886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0" name="Straight Connector 29"/>
          <p:cNvCxnSpPr>
            <a:stCxn id="24" idx="6"/>
            <a:endCxn id="25"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1" name="Straight Connector 30"/>
          <p:cNvCxnSpPr>
            <a:stCxn id="25" idx="6"/>
            <a:endCxn id="26"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4" name="Straight Connector 33"/>
          <p:cNvCxnSpPr>
            <a:stCxn id="6" idx="4"/>
            <a:endCxn id="22" idx="0"/>
          </p:cNvCxnSpPr>
          <p:nvPr/>
        </p:nvCxnSpPr>
        <p:spPr>
          <a:xfrm>
            <a:off x="2590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7" idx="4"/>
            <a:endCxn id="23" idx="0"/>
          </p:cNvCxnSpPr>
          <p:nvPr/>
        </p:nvCxnSpPr>
        <p:spPr>
          <a:xfrm>
            <a:off x="3581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8" name="Straight Connector 37"/>
          <p:cNvCxnSpPr>
            <a:stCxn id="8" idx="4"/>
            <a:endCxn id="24"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1" name="Straight Connector 40"/>
          <p:cNvCxnSpPr>
            <a:stCxn id="9" idx="4"/>
            <a:endCxn id="25"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10" idx="4"/>
            <a:endCxn id="26"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1" name="Oval 50"/>
          <p:cNvSpPr/>
          <p:nvPr/>
        </p:nvSpPr>
        <p:spPr>
          <a:xfrm>
            <a:off x="2286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3276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sp>
        <p:nvSpPr>
          <p:cNvPr id="55" name="Oval 54"/>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Connector 56"/>
          <p:cNvCxnSpPr>
            <a:stCxn id="51" idx="6"/>
            <a:endCxn id="52" idx="2"/>
          </p:cNvCxnSpPr>
          <p:nvPr/>
        </p:nvCxnSpPr>
        <p:spPr>
          <a:xfrm>
            <a:off x="2895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8" name="Straight Connector 57"/>
          <p:cNvCxnSpPr>
            <a:stCxn id="52" idx="6"/>
            <a:endCxn id="53" idx="2"/>
          </p:cNvCxnSpPr>
          <p:nvPr/>
        </p:nvCxnSpPr>
        <p:spPr>
          <a:xfrm>
            <a:off x="3886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9" name="Straight Connector 58"/>
          <p:cNvCxnSpPr>
            <a:stCxn id="53" idx="6"/>
            <a:endCxn id="54"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0" name="Straight Connector 59"/>
          <p:cNvCxnSpPr>
            <a:stCxn id="54" idx="6"/>
            <a:endCxn id="55"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62" name="Oval 61"/>
          <p:cNvSpPr/>
          <p:nvPr/>
        </p:nvSpPr>
        <p:spPr>
          <a:xfrm>
            <a:off x="2286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3276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65" name="Oval 64"/>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Connector 67"/>
          <p:cNvCxnSpPr>
            <a:stCxn id="62" idx="6"/>
            <a:endCxn id="63" idx="2"/>
          </p:cNvCxnSpPr>
          <p:nvPr/>
        </p:nvCxnSpPr>
        <p:spPr>
          <a:xfrm>
            <a:off x="2895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63" idx="6"/>
            <a:endCxn id="64" idx="2"/>
          </p:cNvCxnSpPr>
          <p:nvPr/>
        </p:nvCxnSpPr>
        <p:spPr>
          <a:xfrm>
            <a:off x="3886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64" idx="6"/>
            <a:endCxn id="65"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1" name="Straight Connector 70"/>
          <p:cNvCxnSpPr>
            <a:stCxn id="65" idx="6"/>
            <a:endCxn id="66"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3" name="Straight Connector 72"/>
          <p:cNvCxnSpPr>
            <a:stCxn id="51" idx="4"/>
            <a:endCxn id="62" idx="0"/>
          </p:cNvCxnSpPr>
          <p:nvPr/>
        </p:nvCxnSpPr>
        <p:spPr>
          <a:xfrm>
            <a:off x="2590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4" name="Straight Connector 73"/>
          <p:cNvCxnSpPr>
            <a:stCxn id="52" idx="4"/>
            <a:endCxn id="63" idx="0"/>
          </p:cNvCxnSpPr>
          <p:nvPr/>
        </p:nvCxnSpPr>
        <p:spPr>
          <a:xfrm>
            <a:off x="3581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5" name="Straight Connector 74"/>
          <p:cNvCxnSpPr>
            <a:stCxn id="53" idx="4"/>
            <a:endCxn id="64"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6" name="Straight Connector 75"/>
          <p:cNvCxnSpPr>
            <a:stCxn id="54" idx="4"/>
            <a:endCxn id="65"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7" name="Straight Connector 76"/>
          <p:cNvCxnSpPr>
            <a:stCxn id="55" idx="4"/>
            <a:endCxn id="66"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0" name="Straight Connector 79"/>
          <p:cNvCxnSpPr>
            <a:stCxn id="51" idx="0"/>
            <a:endCxn id="22" idx="4"/>
          </p:cNvCxnSpPr>
          <p:nvPr/>
        </p:nvCxnSpPr>
        <p:spPr>
          <a:xfrm flipV="1">
            <a:off x="2590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2" name="Straight Connector 81"/>
          <p:cNvCxnSpPr>
            <a:stCxn id="23" idx="4"/>
            <a:endCxn id="52" idx="0"/>
          </p:cNvCxnSpPr>
          <p:nvPr/>
        </p:nvCxnSpPr>
        <p:spPr>
          <a:xfrm>
            <a:off x="3581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5" name="Straight Connector 84"/>
          <p:cNvCxnSpPr>
            <a:stCxn id="53" idx="0"/>
            <a:endCxn id="24"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7" name="Straight Connector 86"/>
          <p:cNvCxnSpPr>
            <a:stCxn id="54" idx="0"/>
            <a:endCxn id="25" idx="4"/>
          </p:cNvCxnSpPr>
          <p:nvPr/>
        </p:nvCxnSpPr>
        <p:spPr>
          <a:xfrm flipV="1">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9" name="Straight Connector 88"/>
          <p:cNvCxnSpPr>
            <a:stCxn id="55" idx="0"/>
            <a:endCxn id="26"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93" name="Oval 92"/>
          <p:cNvSpPr/>
          <p:nvPr/>
        </p:nvSpPr>
        <p:spPr>
          <a:xfrm>
            <a:off x="2286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3276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95" name="Oval 94"/>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9" name="Straight Connector 98"/>
          <p:cNvCxnSpPr>
            <a:stCxn id="93" idx="6"/>
            <a:endCxn id="94" idx="2"/>
          </p:cNvCxnSpPr>
          <p:nvPr/>
        </p:nvCxnSpPr>
        <p:spPr>
          <a:xfrm>
            <a:off x="2895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0" name="Straight Connector 99"/>
          <p:cNvCxnSpPr>
            <a:stCxn id="94" idx="6"/>
            <a:endCxn id="95" idx="2"/>
          </p:cNvCxnSpPr>
          <p:nvPr/>
        </p:nvCxnSpPr>
        <p:spPr>
          <a:xfrm>
            <a:off x="3886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1" name="Straight Connector 100"/>
          <p:cNvCxnSpPr>
            <a:stCxn id="95" idx="6"/>
            <a:endCxn id="96"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2" name="Straight Connector 101"/>
          <p:cNvCxnSpPr>
            <a:stCxn id="96" idx="6"/>
            <a:endCxn id="97"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4" name="Straight Connector 103"/>
          <p:cNvCxnSpPr>
            <a:stCxn id="62" idx="4"/>
            <a:endCxn id="93" idx="0"/>
          </p:cNvCxnSpPr>
          <p:nvPr/>
        </p:nvCxnSpPr>
        <p:spPr>
          <a:xfrm>
            <a:off x="2590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5" name="Straight Connector 104"/>
          <p:cNvCxnSpPr>
            <a:stCxn id="63" idx="4"/>
            <a:endCxn id="94" idx="0"/>
          </p:cNvCxnSpPr>
          <p:nvPr/>
        </p:nvCxnSpPr>
        <p:spPr>
          <a:xfrm>
            <a:off x="3581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6" name="Straight Connector 105"/>
          <p:cNvCxnSpPr>
            <a:stCxn id="64" idx="4"/>
            <a:endCxn id="95"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Straight Connector 106"/>
          <p:cNvCxnSpPr>
            <a:stCxn id="65" idx="4"/>
            <a:endCxn id="96"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8" name="Straight Connector 107"/>
          <p:cNvCxnSpPr>
            <a:stCxn id="66" idx="4"/>
            <a:endCxn id="97"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72" name="Rounded Rectangle 71"/>
          <p:cNvSpPr/>
          <p:nvPr/>
        </p:nvSpPr>
        <p:spPr>
          <a:xfrm>
            <a:off x="5181600" y="4600402"/>
            <a:ext cx="762000" cy="180039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9" name="Rounded Rectangle 78"/>
          <p:cNvSpPr/>
          <p:nvPr/>
        </p:nvSpPr>
        <p:spPr>
          <a:xfrm>
            <a:off x="4191000" y="5608320"/>
            <a:ext cx="787631" cy="7924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1" name="Rounded Rectangle 80"/>
          <p:cNvSpPr/>
          <p:nvPr/>
        </p:nvSpPr>
        <p:spPr>
          <a:xfrm>
            <a:off x="6172200" y="1676400"/>
            <a:ext cx="787631" cy="792480"/>
          </a:xfrm>
          <a:prstGeom prst="round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3" name="TextBox 82"/>
          <p:cNvSpPr txBox="1"/>
          <p:nvPr/>
        </p:nvSpPr>
        <p:spPr>
          <a:xfrm>
            <a:off x="7020098" y="2863334"/>
            <a:ext cx="1386918" cy="369332"/>
          </a:xfrm>
          <a:prstGeom prst="rect">
            <a:avLst/>
          </a:prstGeom>
          <a:noFill/>
        </p:spPr>
        <p:txBody>
          <a:bodyPr wrap="none" rtlCol="0">
            <a:spAutoFit/>
          </a:bodyPr>
          <a:lstStyle/>
          <a:p>
            <a:r>
              <a:rPr lang="en-US" dirty="0" smtClean="0"/>
              <a:t>Down Traffic</a:t>
            </a:r>
            <a:endParaRPr lang="en-US" dirty="0"/>
          </a:p>
        </p:txBody>
      </p:sp>
      <p:sp>
        <p:nvSpPr>
          <p:cNvPr id="84" name="TextBox 83"/>
          <p:cNvSpPr txBox="1"/>
          <p:nvPr/>
        </p:nvSpPr>
        <p:spPr>
          <a:xfrm>
            <a:off x="7020098" y="5834733"/>
            <a:ext cx="1098378" cy="369332"/>
          </a:xfrm>
          <a:prstGeom prst="rect">
            <a:avLst/>
          </a:prstGeom>
          <a:noFill/>
        </p:spPr>
        <p:txBody>
          <a:bodyPr wrap="none" rtlCol="0">
            <a:spAutoFit/>
          </a:bodyPr>
          <a:lstStyle/>
          <a:p>
            <a:r>
              <a:rPr lang="en-US" dirty="0" smtClean="0"/>
              <a:t>Up Traffic</a:t>
            </a:r>
            <a:endParaRPr lang="en-US" dirty="0"/>
          </a:p>
        </p:txBody>
      </p:sp>
      <p:sp>
        <p:nvSpPr>
          <p:cNvPr id="91" name="Rounded Rectangle 90"/>
          <p:cNvSpPr/>
          <p:nvPr/>
        </p:nvSpPr>
        <p:spPr>
          <a:xfrm>
            <a:off x="5181600" y="1676400"/>
            <a:ext cx="762000" cy="1800398"/>
          </a:xfrm>
          <a:prstGeom prst="round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89295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4"/>
                                        </p:tgtEl>
                                        <p:attrNameLst>
                                          <p:attrName>fillcolor</p:attrName>
                                        </p:attrNameLst>
                                      </p:cBhvr>
                                      <p:to>
                                        <a:schemeClr val="accent1"/>
                                      </p:to>
                                    </p:animClr>
                                    <p:set>
                                      <p:cBhvr>
                                        <p:cTn id="7" dur="500" fill="hold"/>
                                        <p:tgtEl>
                                          <p:spTgt spid="54"/>
                                        </p:tgtEl>
                                        <p:attrNameLst>
                                          <p:attrName>fill.type</p:attrName>
                                        </p:attrNameLst>
                                      </p:cBhvr>
                                      <p:to>
                                        <p:strVal val="solid"/>
                                      </p:to>
                                    </p:set>
                                    <p:set>
                                      <p:cBhvr>
                                        <p:cTn id="8" dur="500" fill="hold"/>
                                        <p:tgtEl>
                                          <p:spTgt spid="54"/>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500" fill="hold"/>
                                        <p:tgtEl>
                                          <p:spTgt spid="26"/>
                                        </p:tgtEl>
                                        <p:attrNameLst>
                                          <p:attrName>style.color</p:attrName>
                                        </p:attrNameLst>
                                      </p:cBhvr>
                                      <p:to>
                                        <a:schemeClr val="tx1"/>
                                      </p:to>
                                    </p:animClr>
                                  </p:childTnLst>
                                </p:cTn>
                              </p:par>
                              <p:par>
                                <p:cTn id="11" presetID="3" presetClass="emph" presetSubtype="2" fill="hold" grpId="0" nodeType="withEffect">
                                  <p:stCondLst>
                                    <p:cond delay="0"/>
                                  </p:stCondLst>
                                  <p:childTnLst>
                                    <p:animClr clrSpc="rgb" dir="cw">
                                      <p:cBhvr override="childStyle">
                                        <p:cTn id="12" dur="500" fill="hold"/>
                                        <p:tgtEl>
                                          <p:spTgt spid="64"/>
                                        </p:tgtEl>
                                        <p:attrNameLst>
                                          <p:attrName>style.color</p:attrName>
                                        </p:attrNameLst>
                                      </p:cBhvr>
                                      <p:to>
                                        <a:schemeClr val="tx1"/>
                                      </p:to>
                                    </p:animClr>
                                  </p:childTnLst>
                                </p:cTn>
                              </p:par>
                              <p:par>
                                <p:cTn id="13" presetID="3" presetClass="emph" presetSubtype="2" fill="hold" grpId="0" nodeType="withEffect">
                                  <p:stCondLst>
                                    <p:cond delay="0"/>
                                  </p:stCondLst>
                                  <p:childTnLst>
                                    <p:animClr clrSpc="rgb" dir="cw">
                                      <p:cBhvr override="childStyle">
                                        <p:cTn id="14" dur="500" fill="hold"/>
                                        <p:tgtEl>
                                          <p:spTgt spid="94"/>
                                        </p:tgtEl>
                                        <p:attrNameLst>
                                          <p:attrName>style.color</p:attrName>
                                        </p:attrNameLst>
                                      </p:cBhvr>
                                      <p:to>
                                        <a:schemeClr val="tx1"/>
                                      </p:to>
                                    </p:animClr>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childTnLst>
                          </p:cTn>
                        </p:par>
                        <p:par>
                          <p:cTn id="20" fill="hold">
                            <p:stCondLst>
                              <p:cond delay="500"/>
                            </p:stCondLst>
                            <p:childTnLst>
                              <p:par>
                                <p:cTn id="21" presetID="7" presetClass="emph" presetSubtype="2" fill="hold" nodeType="afterEffect">
                                  <p:stCondLst>
                                    <p:cond delay="0"/>
                                  </p:stCondLst>
                                  <p:childTnLst>
                                    <p:animClr clrSpc="rgb" dir="cw">
                                      <p:cBhvr>
                                        <p:cTn id="22" dur="500" fill="hold"/>
                                        <p:tgtEl>
                                          <p:spTgt spid="26"/>
                                        </p:tgtEl>
                                        <p:attrNameLst>
                                          <p:attrName>stroke.color</p:attrName>
                                        </p:attrNameLst>
                                      </p:cBhvr>
                                      <p:to>
                                        <a:srgbClr val="FF0101"/>
                                      </p:to>
                                    </p:animClr>
                                    <p:set>
                                      <p:cBhvr>
                                        <p:cTn id="23" dur="500" fill="hold"/>
                                        <p:tgtEl>
                                          <p:spTgt spid="26"/>
                                        </p:tgtEl>
                                        <p:attrNameLst>
                                          <p:attrName>stroke.on</p:attrName>
                                        </p:attrNameLst>
                                      </p:cBhvr>
                                      <p:to>
                                        <p:strVal val="true"/>
                                      </p:to>
                                    </p:set>
                                  </p:childTnLst>
                                </p:cTn>
                              </p:par>
                              <p:par>
                                <p:cTn id="24" presetID="3" presetClass="emph" presetSubtype="2" fill="hold" grpId="1" nodeType="withEffect">
                                  <p:stCondLst>
                                    <p:cond delay="0"/>
                                  </p:stCondLst>
                                  <p:childTnLst>
                                    <p:animClr clrSpc="rgb" dir="cw">
                                      <p:cBhvr override="childStyle">
                                        <p:cTn id="25" dur="500" fill="hold"/>
                                        <p:tgtEl>
                                          <p:spTgt spid="26"/>
                                        </p:tgtEl>
                                        <p:attrNameLst>
                                          <p:attrName>style.color</p:attrName>
                                        </p:attrNameLst>
                                      </p:cBhvr>
                                      <p:to>
                                        <a:schemeClr val="tx1"/>
                                      </p:to>
                                    </p:animClr>
                                  </p:childTnLst>
                                </p:cTn>
                              </p:par>
                              <p:par>
                                <p:cTn id="26" presetID="1" presetClass="entr" presetSubtype="0"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7" presetClass="emph" presetSubtype="2" fill="hold" nodeType="clickEffect">
                                  <p:stCondLst>
                                    <p:cond delay="0"/>
                                  </p:stCondLst>
                                  <p:childTnLst>
                                    <p:animClr clrSpc="rgb" dir="cw">
                                      <p:cBhvr>
                                        <p:cTn id="33" dur="500" fill="hold"/>
                                        <p:tgtEl>
                                          <p:spTgt spid="26"/>
                                        </p:tgtEl>
                                        <p:attrNameLst>
                                          <p:attrName>stroke.color</p:attrName>
                                        </p:attrNameLst>
                                      </p:cBhvr>
                                      <p:to>
                                        <a:schemeClr val="tx1"/>
                                      </p:to>
                                    </p:animClr>
                                    <p:set>
                                      <p:cBhvr>
                                        <p:cTn id="34" dur="500" fill="hold"/>
                                        <p:tgtEl>
                                          <p:spTgt spid="26"/>
                                        </p:tgtEl>
                                        <p:attrNameLst>
                                          <p:attrName>stroke.on</p:attrName>
                                        </p:attrNameLst>
                                      </p:cBhvr>
                                      <p:to>
                                        <p:strVal val="true"/>
                                      </p:to>
                                    </p:set>
                                  </p:childTnLst>
                                </p:cTn>
                              </p:par>
                              <p:par>
                                <p:cTn id="35" presetID="1" presetClass="exit" presetSubtype="0" fill="hold" grpId="1" nodeType="withEffect">
                                  <p:stCondLst>
                                    <p:cond delay="0"/>
                                  </p:stCondLst>
                                  <p:childTnLst>
                                    <p:set>
                                      <p:cBhvr>
                                        <p:cTn id="36" dur="1" fill="hold">
                                          <p:stCondLst>
                                            <p:cond delay="0"/>
                                          </p:stCondLst>
                                        </p:cTn>
                                        <p:tgtEl>
                                          <p:spTgt spid="8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2"/>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79"/>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fade">
                                      <p:cBhvr>
                                        <p:cTn id="44" dur="500"/>
                                        <p:tgtEl>
                                          <p:spTgt spid="83"/>
                                        </p:tgtEl>
                                      </p:cBhvr>
                                    </p:animEffect>
                                  </p:childTnLst>
                                </p:cTn>
                              </p:par>
                            </p:childTnLst>
                          </p:cTn>
                        </p:par>
                        <p:par>
                          <p:cTn id="45" fill="hold">
                            <p:stCondLst>
                              <p:cond delay="1000"/>
                            </p:stCondLst>
                            <p:childTnLst>
                              <p:par>
                                <p:cTn id="46" presetID="7" presetClass="emph" presetSubtype="2" fill="hold" nodeType="afterEffect">
                                  <p:stCondLst>
                                    <p:cond delay="0"/>
                                  </p:stCondLst>
                                  <p:childTnLst>
                                    <p:animClr clrSpc="rgb" dir="cw">
                                      <p:cBhvr>
                                        <p:cTn id="47" dur="500" fill="hold"/>
                                        <p:tgtEl>
                                          <p:spTgt spid="64"/>
                                        </p:tgtEl>
                                        <p:attrNameLst>
                                          <p:attrName>stroke.color</p:attrName>
                                        </p:attrNameLst>
                                      </p:cBhvr>
                                      <p:to>
                                        <a:srgbClr val="FF0101"/>
                                      </p:to>
                                    </p:animClr>
                                    <p:set>
                                      <p:cBhvr>
                                        <p:cTn id="48" dur="500" fill="hold"/>
                                        <p:tgtEl>
                                          <p:spTgt spid="64"/>
                                        </p:tgtEl>
                                        <p:attrNameLst>
                                          <p:attrName>stroke.on</p:attrName>
                                        </p:attrNameLst>
                                      </p:cBhvr>
                                      <p:to>
                                        <p:strVal val="true"/>
                                      </p:to>
                                    </p:set>
                                  </p:childTnLst>
                                </p:cTn>
                              </p:par>
                              <p:par>
                                <p:cTn id="49" presetID="7" presetClass="emph" presetSubtype="2" fill="hold" nodeType="withEffect">
                                  <p:stCondLst>
                                    <p:cond delay="0"/>
                                  </p:stCondLst>
                                  <p:childTnLst>
                                    <p:animClr clrSpc="rgb" dir="cw">
                                      <p:cBhvr>
                                        <p:cTn id="50" dur="500" fill="hold"/>
                                        <p:tgtEl>
                                          <p:spTgt spid="94"/>
                                        </p:tgtEl>
                                        <p:attrNameLst>
                                          <p:attrName>stroke.color</p:attrName>
                                        </p:attrNameLst>
                                      </p:cBhvr>
                                      <p:to>
                                        <a:srgbClr val="FF0101"/>
                                      </p:to>
                                    </p:animClr>
                                    <p:set>
                                      <p:cBhvr>
                                        <p:cTn id="51" dur="500" fill="hold"/>
                                        <p:tgtEl>
                                          <p:spTgt spid="94"/>
                                        </p:tgtEl>
                                        <p:attrNameLst>
                                          <p:attrName>stroke.on</p:attrName>
                                        </p:attrNameLst>
                                      </p:cBhvr>
                                      <p:to>
                                        <p:strVal val="true"/>
                                      </p:to>
                                    </p:set>
                                  </p:childTnLst>
                                </p:cTn>
                              </p:par>
                              <p:par>
                                <p:cTn id="52" presetID="3" presetClass="emph" presetSubtype="2" fill="hold" grpId="1" nodeType="withEffect">
                                  <p:stCondLst>
                                    <p:cond delay="0"/>
                                  </p:stCondLst>
                                  <p:childTnLst>
                                    <p:animClr clrSpc="rgb" dir="cw">
                                      <p:cBhvr override="childStyle">
                                        <p:cTn id="53" dur="500" fill="hold"/>
                                        <p:tgtEl>
                                          <p:spTgt spid="64"/>
                                        </p:tgtEl>
                                        <p:attrNameLst>
                                          <p:attrName>style.color</p:attrName>
                                        </p:attrNameLst>
                                      </p:cBhvr>
                                      <p:to>
                                        <a:schemeClr val="tx1"/>
                                      </p:to>
                                    </p:animClr>
                                  </p:childTnLst>
                                </p:cTn>
                              </p:par>
                              <p:par>
                                <p:cTn id="54" presetID="3" presetClass="emph" presetSubtype="2" fill="hold" grpId="1" nodeType="withEffect">
                                  <p:stCondLst>
                                    <p:cond delay="0"/>
                                  </p:stCondLst>
                                  <p:childTnLst>
                                    <p:animClr clrSpc="rgb" dir="cw">
                                      <p:cBhvr override="childStyle">
                                        <p:cTn id="55" dur="500" fill="hold"/>
                                        <p:tgtEl>
                                          <p:spTgt spid="94"/>
                                        </p:tgtEl>
                                        <p:attrNameLst>
                                          <p:attrName>style.color</p:attrName>
                                        </p:attrNameLst>
                                      </p:cBhvr>
                                      <p:to>
                                        <a:schemeClr val="tx1"/>
                                      </p:to>
                                    </p:animClr>
                                  </p:childTnLst>
                                </p:cTn>
                              </p:par>
                            </p:childTnLst>
                          </p:cTn>
                        </p:par>
                        <p:par>
                          <p:cTn id="56" fill="hold">
                            <p:stCondLst>
                              <p:cond delay="1500"/>
                            </p:stCondLst>
                            <p:childTnLst>
                              <p:par>
                                <p:cTn id="57" presetID="1" presetClass="entr" presetSubtype="0" fill="hold" grpId="0" nodeType="after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64" grpId="0" animBg="1"/>
      <p:bldP spid="64" grpId="1" animBg="1"/>
      <p:bldP spid="94" grpId="0" animBg="1"/>
      <p:bldP spid="94" grpId="1" animBg="1"/>
      <p:bldP spid="72" grpId="0" animBg="1"/>
      <p:bldP spid="72" grpId="1" animBg="1"/>
      <p:bldP spid="79" grpId="0" animBg="1"/>
      <p:bldP spid="79" grpId="1" animBg="1"/>
      <p:bldP spid="81" grpId="0" animBg="1"/>
      <p:bldP spid="83" grpId="0"/>
      <p:bldP spid="84" grpId="0"/>
      <p:bldP spid="84" grpId="1"/>
      <p:bldP spid="9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Rounded Rectangle 5"/>
          <p:cNvSpPr/>
          <p:nvPr/>
        </p:nvSpPr>
        <p:spPr>
          <a:xfrm>
            <a:off x="3543300" y="1600200"/>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Introduction</a:t>
            </a:r>
            <a:endParaRPr lang="en-US" dirty="0"/>
          </a:p>
        </p:txBody>
      </p:sp>
      <p:sp>
        <p:nvSpPr>
          <p:cNvPr id="7" name="Rounded Rectangle 6"/>
          <p:cNvSpPr/>
          <p:nvPr/>
        </p:nvSpPr>
        <p:spPr>
          <a:xfrm>
            <a:off x="110836" y="2590800"/>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Background</a:t>
            </a:r>
            <a:endParaRPr lang="en-US" dirty="0"/>
          </a:p>
        </p:txBody>
      </p:sp>
      <p:sp>
        <p:nvSpPr>
          <p:cNvPr id="8" name="Rounded Rectangle 7"/>
          <p:cNvSpPr/>
          <p:nvPr/>
        </p:nvSpPr>
        <p:spPr>
          <a:xfrm>
            <a:off x="6934200" y="2590800"/>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Contribution</a:t>
            </a:r>
            <a:endParaRPr lang="en-US" dirty="0"/>
          </a:p>
        </p:txBody>
      </p:sp>
      <p:sp>
        <p:nvSpPr>
          <p:cNvPr id="9" name="Rounded Rectangle 8"/>
          <p:cNvSpPr/>
          <p:nvPr/>
        </p:nvSpPr>
        <p:spPr>
          <a:xfrm>
            <a:off x="4639887" y="2593571"/>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Scope of Thesis</a:t>
            </a:r>
            <a:endParaRPr lang="en-US" dirty="0"/>
          </a:p>
        </p:txBody>
      </p:sp>
      <p:sp>
        <p:nvSpPr>
          <p:cNvPr id="10" name="Rounded Rectangle 9"/>
          <p:cNvSpPr/>
          <p:nvPr/>
        </p:nvSpPr>
        <p:spPr>
          <a:xfrm>
            <a:off x="2396836" y="2590800"/>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Motivation</a:t>
            </a:r>
            <a:endParaRPr lang="en-US" dirty="0"/>
          </a:p>
        </p:txBody>
      </p:sp>
      <p:sp>
        <p:nvSpPr>
          <p:cNvPr id="11" name="Rounded Rectangle 10"/>
          <p:cNvSpPr/>
          <p:nvPr/>
        </p:nvSpPr>
        <p:spPr>
          <a:xfrm>
            <a:off x="6096000" y="3582092"/>
            <a:ext cx="2658687"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Congestion Management</a:t>
            </a:r>
            <a:endParaRPr lang="en-US" dirty="0"/>
          </a:p>
        </p:txBody>
      </p:sp>
      <p:sp>
        <p:nvSpPr>
          <p:cNvPr id="12" name="Rounded Rectangle 11"/>
          <p:cNvSpPr/>
          <p:nvPr/>
        </p:nvSpPr>
        <p:spPr>
          <a:xfrm>
            <a:off x="3798223" y="3581400"/>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Ranking Policies</a:t>
            </a:r>
            <a:endParaRPr lang="en-US" dirty="0"/>
          </a:p>
        </p:txBody>
      </p:sp>
      <p:sp>
        <p:nvSpPr>
          <p:cNvPr id="13" name="Rounded Rectangle 12"/>
          <p:cNvSpPr/>
          <p:nvPr/>
        </p:nvSpPr>
        <p:spPr>
          <a:xfrm>
            <a:off x="1447800" y="3581400"/>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Selection Function</a:t>
            </a:r>
            <a:endParaRPr lang="en-US" dirty="0"/>
          </a:p>
        </p:txBody>
      </p:sp>
      <p:sp>
        <p:nvSpPr>
          <p:cNvPr id="15" name="Rounded Rectangle 14"/>
          <p:cNvSpPr/>
          <p:nvPr/>
        </p:nvSpPr>
        <p:spPr>
          <a:xfrm>
            <a:off x="351213" y="4572000"/>
            <a:ext cx="2620587"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MaxFlex Fixed Step Size</a:t>
            </a:r>
            <a:endParaRPr lang="en-US" dirty="0"/>
          </a:p>
        </p:txBody>
      </p:sp>
      <p:sp>
        <p:nvSpPr>
          <p:cNvPr id="16" name="Rounded Rectangle 15"/>
          <p:cNvSpPr/>
          <p:nvPr/>
        </p:nvSpPr>
        <p:spPr>
          <a:xfrm>
            <a:off x="3232611" y="4572000"/>
            <a:ext cx="2863389"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MaxFlex Variable Step Size</a:t>
            </a:r>
            <a:endParaRPr lang="en-US" dirty="0"/>
          </a:p>
        </p:txBody>
      </p:sp>
      <p:sp>
        <p:nvSpPr>
          <p:cNvPr id="17" name="Rounded Rectangle 16"/>
          <p:cNvSpPr/>
          <p:nvPr/>
        </p:nvSpPr>
        <p:spPr>
          <a:xfrm>
            <a:off x="3228975" y="5410200"/>
            <a:ext cx="268605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Conclusion &amp; Future Work</a:t>
            </a:r>
            <a:endParaRPr lang="en-US" dirty="0"/>
          </a:p>
        </p:txBody>
      </p:sp>
      <p:cxnSp>
        <p:nvCxnSpPr>
          <p:cNvPr id="20" name="Elbow Connector 19"/>
          <p:cNvCxnSpPr>
            <a:stCxn id="6" idx="2"/>
            <a:endCxn id="7" idx="0"/>
          </p:cNvCxnSpPr>
          <p:nvPr/>
        </p:nvCxnSpPr>
        <p:spPr>
          <a:xfrm rot="5400000">
            <a:off x="2627168" y="645968"/>
            <a:ext cx="457200" cy="3432464"/>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 idx="2"/>
            <a:endCxn id="10" idx="0"/>
          </p:cNvCxnSpPr>
          <p:nvPr/>
        </p:nvCxnSpPr>
        <p:spPr>
          <a:xfrm rot="5400000">
            <a:off x="3770168" y="1788968"/>
            <a:ext cx="457200" cy="1146464"/>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9" idx="0"/>
          </p:cNvCxnSpPr>
          <p:nvPr/>
        </p:nvCxnSpPr>
        <p:spPr>
          <a:xfrm rot="16200000" flipH="1">
            <a:off x="4890308" y="1815291"/>
            <a:ext cx="459971" cy="1096587"/>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2"/>
            <a:endCxn id="8" idx="0"/>
          </p:cNvCxnSpPr>
          <p:nvPr/>
        </p:nvCxnSpPr>
        <p:spPr>
          <a:xfrm rot="16200000" flipH="1">
            <a:off x="6038850" y="666750"/>
            <a:ext cx="457200" cy="3390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9" idx="2"/>
            <a:endCxn id="13" idx="0"/>
          </p:cNvCxnSpPr>
          <p:nvPr/>
        </p:nvCxnSpPr>
        <p:spPr>
          <a:xfrm rot="5400000">
            <a:off x="3845330" y="1758142"/>
            <a:ext cx="454429" cy="3192087"/>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2"/>
            <a:endCxn id="12" idx="0"/>
          </p:cNvCxnSpPr>
          <p:nvPr/>
        </p:nvCxnSpPr>
        <p:spPr>
          <a:xfrm rot="5400000">
            <a:off x="5020541" y="2933353"/>
            <a:ext cx="454429" cy="841664"/>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9" idx="2"/>
            <a:endCxn id="11" idx="0"/>
          </p:cNvCxnSpPr>
          <p:nvPr/>
        </p:nvCxnSpPr>
        <p:spPr>
          <a:xfrm rot="16200000" flipH="1">
            <a:off x="6319405" y="2476152"/>
            <a:ext cx="455121" cy="1756757"/>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3" idx="2"/>
            <a:endCxn id="15" idx="0"/>
          </p:cNvCxnSpPr>
          <p:nvPr/>
        </p:nvCxnSpPr>
        <p:spPr>
          <a:xfrm rot="5400000">
            <a:off x="1840404" y="3935904"/>
            <a:ext cx="457200" cy="814993"/>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3" idx="2"/>
            <a:endCxn id="16" idx="0"/>
          </p:cNvCxnSpPr>
          <p:nvPr/>
        </p:nvCxnSpPr>
        <p:spPr>
          <a:xfrm rot="16200000" flipH="1">
            <a:off x="3341803" y="3249497"/>
            <a:ext cx="457200" cy="2187806"/>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27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250"/>
                                        <p:tgtEl>
                                          <p:spTgt spid="20"/>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50"/>
                                        <p:tgtEl>
                                          <p:spTgt spid="24"/>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50"/>
                                        <p:tgtEl>
                                          <p:spTgt spid="26"/>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50"/>
                                        <p:tgtEl>
                                          <p:spTgt spid="9"/>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5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250"/>
                                        <p:tgtEl>
                                          <p:spTgt spid="28"/>
                                        </p:tgtEl>
                                      </p:cBhvr>
                                    </p:animEffect>
                                  </p:childTnLst>
                                </p:cTn>
                              </p:par>
                            </p:childTnLst>
                          </p:cTn>
                        </p:par>
                        <p:par>
                          <p:cTn id="45" fill="hold">
                            <p:stCondLst>
                              <p:cond delay="250"/>
                            </p:stCondLst>
                            <p:childTnLst>
                              <p:par>
                                <p:cTn id="46" presetID="10" presetClass="entr" presetSubtype="0" fill="hold"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250"/>
                                        <p:tgtEl>
                                          <p:spTgt spid="30"/>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250"/>
                                        <p:tgtEl>
                                          <p:spTgt spid="32"/>
                                        </p:tgtEl>
                                      </p:cBhvr>
                                    </p:animEffect>
                                  </p:childTnLst>
                                </p:cTn>
                              </p:par>
                            </p:childTnLst>
                          </p:cTn>
                        </p:par>
                        <p:par>
                          <p:cTn id="53" fill="hold">
                            <p:stCondLst>
                              <p:cond delay="750"/>
                            </p:stCondLst>
                            <p:childTnLst>
                              <p:par>
                                <p:cTn id="54" presetID="10" presetClass="entr" presetSubtype="0"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250"/>
                                        <p:tgtEl>
                                          <p:spTgt spid="13"/>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250"/>
                                        <p:tgtEl>
                                          <p:spTgt spid="34"/>
                                        </p:tgtEl>
                                      </p:cBhvr>
                                    </p:animEffect>
                                  </p:childTnLst>
                                </p:cTn>
                              </p:par>
                            </p:childTnLst>
                          </p:cTn>
                        </p:par>
                        <p:par>
                          <p:cTn id="61" fill="hold">
                            <p:stCondLst>
                              <p:cond delay="1250"/>
                            </p:stCondLst>
                            <p:childTnLst>
                              <p:par>
                                <p:cTn id="62" presetID="10" presetClass="entr" presetSubtype="0" fill="hold" nodeType="after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250"/>
                                        <p:tgtEl>
                                          <p:spTgt spid="36"/>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250"/>
                                        <p:tgtEl>
                                          <p:spTgt spid="15"/>
                                        </p:tgtEl>
                                      </p:cBhvr>
                                    </p:animEffect>
                                  </p:childTnLst>
                                </p:cTn>
                              </p:par>
                            </p:childTnLst>
                          </p:cTn>
                        </p:par>
                        <p:par>
                          <p:cTn id="69" fill="hold">
                            <p:stCondLst>
                              <p:cond delay="1750"/>
                            </p:stCondLst>
                            <p:childTnLst>
                              <p:par>
                                <p:cTn id="70" presetID="10" presetClass="entr" presetSubtype="0"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25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25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25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8 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Oval 5"/>
          <p:cNvSpPr/>
          <p:nvPr/>
        </p:nvSpPr>
        <p:spPr>
          <a:xfrm>
            <a:off x="2286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276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sp>
        <p:nvSpPr>
          <p:cNvPr id="9" name="Oval 8"/>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cxnSp>
        <p:nvCxnSpPr>
          <p:cNvPr id="13" name="Straight Connector 12"/>
          <p:cNvCxnSpPr>
            <a:stCxn id="6" idx="6"/>
            <a:endCxn id="7" idx="2"/>
          </p:cNvCxnSpPr>
          <p:nvPr/>
        </p:nvCxnSpPr>
        <p:spPr>
          <a:xfrm>
            <a:off x="2895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 name="Straight Connector 14"/>
          <p:cNvCxnSpPr>
            <a:stCxn id="7" idx="6"/>
            <a:endCxn id="8" idx="2"/>
          </p:cNvCxnSpPr>
          <p:nvPr/>
        </p:nvCxnSpPr>
        <p:spPr>
          <a:xfrm>
            <a:off x="3886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Straight Connector 16"/>
          <p:cNvCxnSpPr>
            <a:stCxn id="8" idx="6"/>
            <a:endCxn id="9"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9" name="Straight Connector 18"/>
          <p:cNvCxnSpPr>
            <a:stCxn id="9" idx="6"/>
            <a:endCxn id="10"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22" name="Oval 21"/>
          <p:cNvSpPr/>
          <p:nvPr/>
        </p:nvSpPr>
        <p:spPr>
          <a:xfrm>
            <a:off x="2286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3276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24" name="Oval 23"/>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sp>
        <p:nvSpPr>
          <p:cNvPr id="25" name="Oval 24"/>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26" name="Oval 25"/>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Connector 27"/>
          <p:cNvCxnSpPr>
            <a:stCxn id="22" idx="6"/>
            <a:endCxn id="23" idx="2"/>
          </p:cNvCxnSpPr>
          <p:nvPr/>
        </p:nvCxnSpPr>
        <p:spPr>
          <a:xfrm>
            <a:off x="2895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9" name="Straight Connector 28"/>
          <p:cNvCxnSpPr>
            <a:stCxn id="23" idx="6"/>
            <a:endCxn id="24" idx="2"/>
          </p:cNvCxnSpPr>
          <p:nvPr/>
        </p:nvCxnSpPr>
        <p:spPr>
          <a:xfrm>
            <a:off x="3886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0" name="Straight Connector 29"/>
          <p:cNvCxnSpPr>
            <a:stCxn id="24" idx="6"/>
            <a:endCxn id="25"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1" name="Straight Connector 30"/>
          <p:cNvCxnSpPr>
            <a:stCxn id="25" idx="6"/>
            <a:endCxn id="26"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4" name="Straight Connector 33"/>
          <p:cNvCxnSpPr>
            <a:stCxn id="6" idx="4"/>
            <a:endCxn id="22" idx="0"/>
          </p:cNvCxnSpPr>
          <p:nvPr/>
        </p:nvCxnSpPr>
        <p:spPr>
          <a:xfrm>
            <a:off x="2590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7" idx="4"/>
            <a:endCxn id="23" idx="0"/>
          </p:cNvCxnSpPr>
          <p:nvPr/>
        </p:nvCxnSpPr>
        <p:spPr>
          <a:xfrm>
            <a:off x="3581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8" name="Straight Connector 37"/>
          <p:cNvCxnSpPr>
            <a:stCxn id="8" idx="4"/>
            <a:endCxn id="24"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1" name="Straight Connector 40"/>
          <p:cNvCxnSpPr>
            <a:stCxn id="9" idx="4"/>
            <a:endCxn id="25"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10" idx="4"/>
            <a:endCxn id="26"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1" name="Oval 50"/>
          <p:cNvSpPr/>
          <p:nvPr/>
        </p:nvSpPr>
        <p:spPr>
          <a:xfrm>
            <a:off x="2286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52" name="Oval 51"/>
          <p:cNvSpPr/>
          <p:nvPr/>
        </p:nvSpPr>
        <p:spPr>
          <a:xfrm>
            <a:off x="3276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54" name="Oval 53"/>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Connector 56"/>
          <p:cNvCxnSpPr>
            <a:stCxn id="51" idx="6"/>
            <a:endCxn id="52" idx="2"/>
          </p:cNvCxnSpPr>
          <p:nvPr/>
        </p:nvCxnSpPr>
        <p:spPr>
          <a:xfrm>
            <a:off x="2895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8" name="Straight Connector 57"/>
          <p:cNvCxnSpPr>
            <a:stCxn id="52" idx="6"/>
            <a:endCxn id="53" idx="2"/>
          </p:cNvCxnSpPr>
          <p:nvPr/>
        </p:nvCxnSpPr>
        <p:spPr>
          <a:xfrm>
            <a:off x="3886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9" name="Straight Connector 58"/>
          <p:cNvCxnSpPr>
            <a:stCxn id="53" idx="6"/>
            <a:endCxn id="54"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0" name="Straight Connector 59"/>
          <p:cNvCxnSpPr>
            <a:stCxn id="54" idx="6"/>
            <a:endCxn id="55"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62" name="Oval 61"/>
          <p:cNvSpPr/>
          <p:nvPr/>
        </p:nvSpPr>
        <p:spPr>
          <a:xfrm>
            <a:off x="2286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3276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64" name="Oval 63"/>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Connector 67"/>
          <p:cNvCxnSpPr>
            <a:stCxn id="62" idx="6"/>
            <a:endCxn id="63" idx="2"/>
          </p:cNvCxnSpPr>
          <p:nvPr/>
        </p:nvCxnSpPr>
        <p:spPr>
          <a:xfrm>
            <a:off x="2895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63" idx="6"/>
            <a:endCxn id="64" idx="2"/>
          </p:cNvCxnSpPr>
          <p:nvPr/>
        </p:nvCxnSpPr>
        <p:spPr>
          <a:xfrm>
            <a:off x="3886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64" idx="6"/>
            <a:endCxn id="65"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1" name="Straight Connector 70"/>
          <p:cNvCxnSpPr>
            <a:stCxn id="65" idx="6"/>
            <a:endCxn id="66"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3" name="Straight Connector 72"/>
          <p:cNvCxnSpPr>
            <a:stCxn id="51" idx="4"/>
            <a:endCxn id="62" idx="0"/>
          </p:cNvCxnSpPr>
          <p:nvPr/>
        </p:nvCxnSpPr>
        <p:spPr>
          <a:xfrm>
            <a:off x="2590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4" name="Straight Connector 73"/>
          <p:cNvCxnSpPr>
            <a:stCxn id="52" idx="4"/>
            <a:endCxn id="63" idx="0"/>
          </p:cNvCxnSpPr>
          <p:nvPr/>
        </p:nvCxnSpPr>
        <p:spPr>
          <a:xfrm>
            <a:off x="3581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5" name="Straight Connector 74"/>
          <p:cNvCxnSpPr>
            <a:stCxn id="53" idx="4"/>
            <a:endCxn id="64"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6" name="Straight Connector 75"/>
          <p:cNvCxnSpPr>
            <a:stCxn id="54" idx="4"/>
            <a:endCxn id="65"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7" name="Straight Connector 76"/>
          <p:cNvCxnSpPr>
            <a:stCxn id="55" idx="4"/>
            <a:endCxn id="66"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0" name="Straight Connector 79"/>
          <p:cNvCxnSpPr>
            <a:stCxn id="51" idx="0"/>
            <a:endCxn id="22" idx="4"/>
          </p:cNvCxnSpPr>
          <p:nvPr/>
        </p:nvCxnSpPr>
        <p:spPr>
          <a:xfrm flipV="1">
            <a:off x="2590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2" name="Straight Connector 81"/>
          <p:cNvCxnSpPr>
            <a:stCxn id="23" idx="4"/>
            <a:endCxn id="52" idx="0"/>
          </p:cNvCxnSpPr>
          <p:nvPr/>
        </p:nvCxnSpPr>
        <p:spPr>
          <a:xfrm>
            <a:off x="3581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5" name="Straight Connector 84"/>
          <p:cNvCxnSpPr>
            <a:stCxn id="53" idx="0"/>
            <a:endCxn id="24"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7" name="Straight Connector 86"/>
          <p:cNvCxnSpPr>
            <a:stCxn id="54" idx="0"/>
            <a:endCxn id="25" idx="4"/>
          </p:cNvCxnSpPr>
          <p:nvPr/>
        </p:nvCxnSpPr>
        <p:spPr>
          <a:xfrm flipV="1">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9" name="Straight Connector 88"/>
          <p:cNvCxnSpPr>
            <a:stCxn id="55" idx="0"/>
            <a:endCxn id="26"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93" name="Oval 92"/>
          <p:cNvSpPr/>
          <p:nvPr/>
        </p:nvSpPr>
        <p:spPr>
          <a:xfrm>
            <a:off x="2286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E</a:t>
            </a:r>
            <a:endParaRPr lang="en-US" dirty="0">
              <a:solidFill>
                <a:schemeClr val="bg1"/>
              </a:solidFill>
            </a:endParaRPr>
          </a:p>
        </p:txBody>
      </p:sp>
      <p:sp>
        <p:nvSpPr>
          <p:cNvPr id="94" name="Oval 93"/>
          <p:cNvSpPr/>
          <p:nvPr/>
        </p:nvSpPr>
        <p:spPr>
          <a:xfrm>
            <a:off x="3276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9" name="Straight Connector 98"/>
          <p:cNvCxnSpPr>
            <a:stCxn id="93" idx="6"/>
            <a:endCxn id="94" idx="2"/>
          </p:cNvCxnSpPr>
          <p:nvPr/>
        </p:nvCxnSpPr>
        <p:spPr>
          <a:xfrm>
            <a:off x="2895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0" name="Straight Connector 99"/>
          <p:cNvCxnSpPr>
            <a:stCxn id="94" idx="6"/>
            <a:endCxn id="95" idx="2"/>
          </p:cNvCxnSpPr>
          <p:nvPr/>
        </p:nvCxnSpPr>
        <p:spPr>
          <a:xfrm>
            <a:off x="3886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1" name="Straight Connector 100"/>
          <p:cNvCxnSpPr>
            <a:stCxn id="95" idx="6"/>
            <a:endCxn id="96"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2" name="Straight Connector 101"/>
          <p:cNvCxnSpPr>
            <a:stCxn id="96" idx="6"/>
            <a:endCxn id="97"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4" name="Straight Connector 103"/>
          <p:cNvCxnSpPr>
            <a:stCxn id="62" idx="4"/>
            <a:endCxn id="93" idx="0"/>
          </p:cNvCxnSpPr>
          <p:nvPr/>
        </p:nvCxnSpPr>
        <p:spPr>
          <a:xfrm>
            <a:off x="2590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5" name="Straight Connector 104"/>
          <p:cNvCxnSpPr>
            <a:stCxn id="63" idx="4"/>
            <a:endCxn id="94" idx="0"/>
          </p:cNvCxnSpPr>
          <p:nvPr/>
        </p:nvCxnSpPr>
        <p:spPr>
          <a:xfrm>
            <a:off x="3581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6" name="Straight Connector 105"/>
          <p:cNvCxnSpPr>
            <a:stCxn id="64" idx="4"/>
            <a:endCxn id="95"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Straight Connector 106"/>
          <p:cNvCxnSpPr>
            <a:stCxn id="65" idx="4"/>
            <a:endCxn id="96"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8" name="Straight Connector 107"/>
          <p:cNvCxnSpPr>
            <a:stCxn id="66" idx="4"/>
            <a:endCxn id="97"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5" y="19716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TextBox 71"/>
          <p:cNvSpPr txBox="1"/>
          <p:nvPr/>
        </p:nvSpPr>
        <p:spPr>
          <a:xfrm>
            <a:off x="1066800" y="1872734"/>
            <a:ext cx="1098378" cy="369332"/>
          </a:xfrm>
          <a:prstGeom prst="rect">
            <a:avLst/>
          </a:prstGeom>
          <a:noFill/>
        </p:spPr>
        <p:txBody>
          <a:bodyPr wrap="none" rtlCol="0">
            <a:spAutoFit/>
          </a:bodyPr>
          <a:lstStyle/>
          <a:p>
            <a:r>
              <a:rPr lang="en-US" dirty="0" smtClean="0"/>
              <a:t>Up Traffic</a:t>
            </a:r>
            <a:endParaRPr lang="en-US" dirty="0"/>
          </a:p>
        </p:txBody>
      </p:sp>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39528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29622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TextBox 80"/>
          <p:cNvSpPr txBox="1"/>
          <p:nvPr/>
        </p:nvSpPr>
        <p:spPr>
          <a:xfrm>
            <a:off x="7086600" y="1872734"/>
            <a:ext cx="1386918" cy="369332"/>
          </a:xfrm>
          <a:prstGeom prst="rect">
            <a:avLst/>
          </a:prstGeom>
          <a:noFill/>
        </p:spPr>
        <p:txBody>
          <a:bodyPr wrap="none" rtlCol="0">
            <a:spAutoFit/>
          </a:bodyPr>
          <a:lstStyle/>
          <a:p>
            <a:r>
              <a:rPr lang="en-US" dirty="0" smtClean="0"/>
              <a:t>Down Traffic</a:t>
            </a:r>
            <a:endParaRPr lang="en-US" dirty="0"/>
          </a:p>
        </p:txBody>
      </p:sp>
      <p:pic>
        <p:nvPicPr>
          <p:cNvPr id="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29622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39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24"/>
                                        </p:tgtEl>
                                        <p:attrNameLst>
                                          <p:attrName>fillcolor</p:attrName>
                                        </p:attrNameLst>
                                      </p:cBhvr>
                                      <p:to>
                                        <a:srgbClr val="FFC000"/>
                                      </p:to>
                                    </p:animClr>
                                    <p:set>
                                      <p:cBhvr>
                                        <p:cTn id="11" dur="500" fill="hold"/>
                                        <p:tgtEl>
                                          <p:spTgt spid="24"/>
                                        </p:tgtEl>
                                        <p:attrNameLst>
                                          <p:attrName>fill.type</p:attrName>
                                        </p:attrNameLst>
                                      </p:cBhvr>
                                      <p:to>
                                        <p:strVal val="solid"/>
                                      </p:to>
                                    </p:set>
                                    <p:set>
                                      <p:cBhvr>
                                        <p:cTn id="12" dur="500" fill="hold"/>
                                        <p:tgtEl>
                                          <p:spTgt spid="24"/>
                                        </p:tgtEl>
                                        <p:attrNameLst>
                                          <p:attrName>fill.on</p:attrName>
                                        </p:attrNameLst>
                                      </p:cBhvr>
                                      <p:to>
                                        <p:strVal val="true"/>
                                      </p:to>
                                    </p:set>
                                  </p:childTnLst>
                                </p:cTn>
                              </p:par>
                              <p:par>
                                <p:cTn id="13" presetID="3" presetClass="emph" presetSubtype="2" fill="hold" grpId="0" nodeType="withEffect">
                                  <p:stCondLst>
                                    <p:cond delay="0"/>
                                  </p:stCondLst>
                                  <p:childTnLst>
                                    <p:animClr clrSpc="rgb" dir="cw">
                                      <p:cBhvr override="childStyle">
                                        <p:cTn id="14" dur="500" fill="hold"/>
                                        <p:tgtEl>
                                          <p:spTgt spid="8"/>
                                        </p:tgtEl>
                                        <p:attrNameLst>
                                          <p:attrName>style.color</p:attrName>
                                        </p:attrNameLst>
                                      </p:cBhvr>
                                      <p:to>
                                        <a:srgbClr val="000000"/>
                                      </p:to>
                                    </p:animClr>
                                  </p:childTnLst>
                                </p:cTn>
                              </p:par>
                              <p:par>
                                <p:cTn id="15" presetID="3" presetClass="emph" presetSubtype="2" fill="hold" grpId="0" nodeType="withEffect">
                                  <p:stCondLst>
                                    <p:cond delay="0"/>
                                  </p:stCondLst>
                                  <p:childTnLst>
                                    <p:animClr clrSpc="rgb" dir="cw">
                                      <p:cBhvr override="childStyle">
                                        <p:cTn id="16" dur="500" fill="hold"/>
                                        <p:tgtEl>
                                          <p:spTgt spid="23"/>
                                        </p:tgtEl>
                                        <p:attrNameLst>
                                          <p:attrName>style.color</p:attrName>
                                        </p:attrNameLst>
                                      </p:cBhvr>
                                      <p:to>
                                        <a:srgbClr val="000000"/>
                                      </p:to>
                                    </p:animClr>
                                  </p:childTnLst>
                                </p:cTn>
                              </p:par>
                              <p:par>
                                <p:cTn id="17" presetID="3" presetClass="emph" presetSubtype="2" fill="hold" grpId="0" nodeType="withEffect">
                                  <p:stCondLst>
                                    <p:cond delay="0"/>
                                  </p:stCondLst>
                                  <p:childTnLst>
                                    <p:animClr clrSpc="rgb" dir="cw">
                                      <p:cBhvr override="childStyle">
                                        <p:cTn id="18" dur="500" fill="hold"/>
                                        <p:tgtEl>
                                          <p:spTgt spid="51"/>
                                        </p:tgtEl>
                                        <p:attrNameLst>
                                          <p:attrName>style.color</p:attrName>
                                        </p:attrNameLst>
                                      </p:cBhvr>
                                      <p:to>
                                        <a:srgbClr val="000000"/>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par>
                          <p:cTn id="23" fill="hold">
                            <p:stCondLst>
                              <p:cond delay="0"/>
                            </p:stCondLst>
                            <p:childTnLst>
                              <p:par>
                                <p:cTn id="24" presetID="63" presetClass="path" presetSubtype="0" accel="50000" decel="50000" fill="hold" nodeType="afterEffect">
                                  <p:stCondLst>
                                    <p:cond delay="0"/>
                                  </p:stCondLst>
                                  <p:childTnLst>
                                    <p:animMotion origin="layout" path="M -3.33333E-6 -4.12581E-6 L 0.10834 -4.12581E-6 " pathEditMode="relative" rAng="0" ptsTypes="AA">
                                      <p:cBhvr>
                                        <p:cTn id="25" dur="250" fill="hold"/>
                                        <p:tgtEl>
                                          <p:spTgt spid="78"/>
                                        </p:tgtEl>
                                        <p:attrNameLst>
                                          <p:attrName>ppt_x</p:attrName>
                                          <p:attrName>ppt_y</p:attrName>
                                        </p:attrNameLst>
                                      </p:cBhvr>
                                      <p:rCtr x="5417" y="0"/>
                                    </p:animMotion>
                                  </p:childTnLst>
                                </p:cTn>
                              </p:par>
                            </p:childTnLst>
                          </p:cTn>
                        </p:par>
                        <p:par>
                          <p:cTn id="26" fill="hold">
                            <p:stCondLst>
                              <p:cond delay="250"/>
                            </p:stCondLst>
                            <p:childTnLst>
                              <p:par>
                                <p:cTn id="27" presetID="64" presetClass="path" presetSubtype="0" accel="50000" decel="50000" fill="hold" nodeType="afterEffect">
                                  <p:stCondLst>
                                    <p:cond delay="0"/>
                                  </p:stCondLst>
                                  <p:childTnLst>
                                    <p:animMotion origin="layout" path="M 0.10834 -4.12581E-6 L 0.10834 -0.14431 " pathEditMode="relative" rAng="0" ptsTypes="AA">
                                      <p:cBhvr>
                                        <p:cTn id="28" dur="250" fill="hold"/>
                                        <p:tgtEl>
                                          <p:spTgt spid="78"/>
                                        </p:tgtEl>
                                        <p:attrNameLst>
                                          <p:attrName>ppt_x</p:attrName>
                                          <p:attrName>ppt_y</p:attrName>
                                        </p:attrNameLst>
                                      </p:cBhvr>
                                      <p:rCtr x="0" y="-7216"/>
                                    </p:animMotion>
                                  </p:childTnLst>
                                </p:cTn>
                              </p:par>
                            </p:childTnLst>
                          </p:cTn>
                        </p:par>
                        <p:par>
                          <p:cTn id="29" fill="hold">
                            <p:stCondLst>
                              <p:cond delay="500"/>
                            </p:stCondLst>
                            <p:childTnLst>
                              <p:par>
                                <p:cTn id="30" presetID="63" presetClass="path" presetSubtype="0" accel="50000" decel="50000" fill="hold" nodeType="afterEffect">
                                  <p:stCondLst>
                                    <p:cond delay="0"/>
                                  </p:stCondLst>
                                  <p:childTnLst>
                                    <p:animMotion origin="layout" path="M 0.10834 -0.14431 L 0.21667 -0.14431 " pathEditMode="relative" rAng="0" ptsTypes="AA">
                                      <p:cBhvr>
                                        <p:cTn id="31" dur="250" fill="hold"/>
                                        <p:tgtEl>
                                          <p:spTgt spid="78"/>
                                        </p:tgtEl>
                                        <p:attrNameLst>
                                          <p:attrName>ppt_x</p:attrName>
                                          <p:attrName>ppt_y</p:attrName>
                                        </p:attrNameLst>
                                      </p:cBhvr>
                                      <p:rCtr x="5417" y="0"/>
                                    </p:animMotion>
                                  </p:childTnLst>
                                </p:cTn>
                              </p:par>
                            </p:childTnLst>
                          </p:cTn>
                        </p:par>
                        <p:par>
                          <p:cTn id="32" fill="hold">
                            <p:stCondLst>
                              <p:cond delay="750"/>
                            </p:stCondLst>
                            <p:childTnLst>
                              <p:par>
                                <p:cTn id="33" presetID="64" presetClass="path" presetSubtype="0" accel="50000" decel="50000" fill="hold" nodeType="afterEffect">
                                  <p:stCondLst>
                                    <p:cond delay="0"/>
                                  </p:stCondLst>
                                  <p:childTnLst>
                                    <p:animMotion origin="layout" path="M 0.21667 -0.14431 L 0.21667 -0.28862 " pathEditMode="relative" rAng="0" ptsTypes="AA">
                                      <p:cBhvr>
                                        <p:cTn id="34" dur="250" fill="hold"/>
                                        <p:tgtEl>
                                          <p:spTgt spid="78"/>
                                        </p:tgtEl>
                                        <p:attrNameLst>
                                          <p:attrName>ppt_x</p:attrName>
                                          <p:attrName>ppt_y</p:attrName>
                                        </p:attrNameLst>
                                      </p:cBhvr>
                                      <p:rCtr x="0" y="-7216"/>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8"/>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79"/>
                                        </p:tgtEl>
                                        <p:attrNameLst>
                                          <p:attrName>style.visibility</p:attrName>
                                        </p:attrNameLst>
                                      </p:cBhvr>
                                      <p:to>
                                        <p:strVal val="visible"/>
                                      </p:to>
                                    </p:set>
                                  </p:childTnLst>
                                </p:cTn>
                              </p:par>
                            </p:childTnLst>
                          </p:cTn>
                        </p:par>
                        <p:par>
                          <p:cTn id="42" fill="hold">
                            <p:stCondLst>
                              <p:cond delay="0"/>
                            </p:stCondLst>
                            <p:childTnLst>
                              <p:par>
                                <p:cTn id="43" presetID="63" presetClass="path" presetSubtype="0" accel="50000" decel="50000" fill="hold" nodeType="afterEffect">
                                  <p:stCondLst>
                                    <p:cond delay="0"/>
                                  </p:stCondLst>
                                  <p:childTnLst>
                                    <p:animMotion origin="layout" path="M 3.33333E-6 -3.3025E-6 L 0.10833 -3.3025E-6 " pathEditMode="relative" rAng="0" ptsTypes="AA">
                                      <p:cBhvr>
                                        <p:cTn id="44" dur="250" fill="hold"/>
                                        <p:tgtEl>
                                          <p:spTgt spid="79"/>
                                        </p:tgtEl>
                                        <p:attrNameLst>
                                          <p:attrName>ppt_x</p:attrName>
                                          <p:attrName>ppt_y</p:attrName>
                                        </p:attrNameLst>
                                      </p:cBhvr>
                                      <p:rCtr x="5417" y="0"/>
                                    </p:animMotion>
                                  </p:childTnLst>
                                </p:cTn>
                              </p:par>
                            </p:childTnLst>
                          </p:cTn>
                        </p:par>
                        <p:par>
                          <p:cTn id="45" fill="hold">
                            <p:stCondLst>
                              <p:cond delay="250"/>
                            </p:stCondLst>
                            <p:childTnLst>
                              <p:par>
                                <p:cTn id="46" presetID="64" presetClass="path" presetSubtype="0" accel="50000" decel="50000" fill="hold" nodeType="afterEffect">
                                  <p:stCondLst>
                                    <p:cond delay="0"/>
                                  </p:stCondLst>
                                  <p:childTnLst>
                                    <p:animMotion origin="layout" path="M 0.10833 -3.3025E-6 L 0.10833 -0.14431 " pathEditMode="relative" rAng="0" ptsTypes="AA">
                                      <p:cBhvr>
                                        <p:cTn id="47" dur="250" fill="hold"/>
                                        <p:tgtEl>
                                          <p:spTgt spid="79"/>
                                        </p:tgtEl>
                                        <p:attrNameLst>
                                          <p:attrName>ppt_x</p:attrName>
                                          <p:attrName>ppt_y</p:attrName>
                                        </p:attrNameLst>
                                      </p:cBhvr>
                                      <p:rCtr x="0" y="-7216"/>
                                    </p:animMotion>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7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72"/>
                                        </p:tgtEl>
                                      </p:cBhvr>
                                    </p:animEffect>
                                    <p:set>
                                      <p:cBhvr>
                                        <p:cTn id="54" dur="1" fill="hold">
                                          <p:stCondLst>
                                            <p:cond delay="499"/>
                                          </p:stCondLst>
                                        </p:cTn>
                                        <p:tgtEl>
                                          <p:spTgt spid="72"/>
                                        </p:tgtEl>
                                        <p:attrNameLst>
                                          <p:attrName>style.visibility</p:attrName>
                                        </p:attrNameLst>
                                      </p:cBhvr>
                                      <p:to>
                                        <p:strVal val="hidden"/>
                                      </p:to>
                                    </p:set>
                                  </p:childTnLst>
                                </p:cTn>
                              </p:par>
                              <p:par>
                                <p:cTn id="55" presetID="3" presetClass="emph" presetSubtype="2" fill="hold" grpId="1" nodeType="withEffect">
                                  <p:stCondLst>
                                    <p:cond delay="0"/>
                                  </p:stCondLst>
                                  <p:childTnLst>
                                    <p:animClr clrSpc="rgb" dir="cw">
                                      <p:cBhvr override="childStyle">
                                        <p:cTn id="56" dur="500" fill="hold"/>
                                        <p:tgtEl>
                                          <p:spTgt spid="8"/>
                                        </p:tgtEl>
                                        <p:attrNameLst>
                                          <p:attrName>style.color</p:attrName>
                                        </p:attrNameLst>
                                      </p:cBhvr>
                                      <p:to>
                                        <a:srgbClr val="FFFFFF"/>
                                      </p:to>
                                    </p:animClr>
                                  </p:childTnLst>
                                </p:cTn>
                              </p:par>
                              <p:par>
                                <p:cTn id="57" presetID="3" presetClass="emph" presetSubtype="2" fill="hold" grpId="1" nodeType="withEffect">
                                  <p:stCondLst>
                                    <p:cond delay="0"/>
                                  </p:stCondLst>
                                  <p:childTnLst>
                                    <p:animClr clrSpc="rgb" dir="cw">
                                      <p:cBhvr override="childStyle">
                                        <p:cTn id="58" dur="500" fill="hold"/>
                                        <p:tgtEl>
                                          <p:spTgt spid="23"/>
                                        </p:tgtEl>
                                        <p:attrNameLst>
                                          <p:attrName>style.color</p:attrName>
                                        </p:attrNameLst>
                                      </p:cBhvr>
                                      <p:to>
                                        <a:srgbClr val="FFFFFF"/>
                                      </p:to>
                                    </p:animClr>
                                  </p:childTnLst>
                                </p:cTn>
                              </p:par>
                              <p:par>
                                <p:cTn id="59" presetID="3" presetClass="emph" presetSubtype="2" fill="hold" grpId="1" nodeType="withEffect">
                                  <p:stCondLst>
                                    <p:cond delay="0"/>
                                  </p:stCondLst>
                                  <p:childTnLst>
                                    <p:animClr clrSpc="rgb" dir="cw">
                                      <p:cBhvr override="childStyle">
                                        <p:cTn id="60" dur="500" fill="hold"/>
                                        <p:tgtEl>
                                          <p:spTgt spid="51"/>
                                        </p:tgtEl>
                                        <p:attrNameLst>
                                          <p:attrName>style.color</p:attrName>
                                        </p:attrNameLst>
                                      </p:cBhvr>
                                      <p:to>
                                        <a:srgbClr val="FFFFFF"/>
                                      </p:to>
                                    </p:animClr>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fade">
                                      <p:cBhvr>
                                        <p:cTn id="64" dur="500"/>
                                        <p:tgtEl>
                                          <p:spTgt spid="81"/>
                                        </p:tgtEl>
                                      </p:cBhvr>
                                    </p:animEffect>
                                  </p:childTnLst>
                                </p:cTn>
                              </p:par>
                            </p:childTnLst>
                          </p:cTn>
                        </p:par>
                        <p:par>
                          <p:cTn id="65" fill="hold">
                            <p:stCondLst>
                              <p:cond delay="1000"/>
                            </p:stCondLst>
                            <p:childTnLst>
                              <p:par>
                                <p:cTn id="66" presetID="3" presetClass="emph" presetSubtype="2" fill="hold" grpId="0" nodeType="afterEffect">
                                  <p:stCondLst>
                                    <p:cond delay="0"/>
                                  </p:stCondLst>
                                  <p:childTnLst>
                                    <p:animClr clrSpc="rgb" dir="cw">
                                      <p:cBhvr override="childStyle">
                                        <p:cTn id="67" dur="500" fill="hold"/>
                                        <p:tgtEl>
                                          <p:spTgt spid="10"/>
                                        </p:tgtEl>
                                        <p:attrNameLst>
                                          <p:attrName>style.color</p:attrName>
                                        </p:attrNameLst>
                                      </p:cBhvr>
                                      <p:to>
                                        <a:srgbClr val="000000"/>
                                      </p:to>
                                    </p:animClr>
                                  </p:childTnLst>
                                </p:cTn>
                              </p:par>
                              <p:par>
                                <p:cTn id="68" presetID="3" presetClass="emph" presetSubtype="2" fill="hold" grpId="0" nodeType="withEffect">
                                  <p:stCondLst>
                                    <p:cond delay="0"/>
                                  </p:stCondLst>
                                  <p:childTnLst>
                                    <p:animClr clrSpc="rgb" dir="cw">
                                      <p:cBhvr override="childStyle">
                                        <p:cTn id="69" dur="500" fill="hold"/>
                                        <p:tgtEl>
                                          <p:spTgt spid="25"/>
                                        </p:tgtEl>
                                        <p:attrNameLst>
                                          <p:attrName>style.color</p:attrName>
                                        </p:attrNameLst>
                                      </p:cBhvr>
                                      <p:to>
                                        <a:srgbClr val="000000"/>
                                      </p:to>
                                    </p:animClr>
                                  </p:childTnLst>
                                </p:cTn>
                              </p:par>
                              <p:par>
                                <p:cTn id="70" presetID="3" presetClass="emph" presetSubtype="2" fill="hold" grpId="0" nodeType="withEffect">
                                  <p:stCondLst>
                                    <p:cond delay="0"/>
                                  </p:stCondLst>
                                  <p:childTnLst>
                                    <p:animClr clrSpc="rgb" dir="cw">
                                      <p:cBhvr override="childStyle">
                                        <p:cTn id="71" dur="500" fill="hold"/>
                                        <p:tgtEl>
                                          <p:spTgt spid="53"/>
                                        </p:tgtEl>
                                        <p:attrNameLst>
                                          <p:attrName>style.color</p:attrName>
                                        </p:attrNameLst>
                                      </p:cBhvr>
                                      <p:to>
                                        <a:srgbClr val="000000"/>
                                      </p:to>
                                    </p:animClr>
                                  </p:childTnLst>
                                </p:cTn>
                              </p:par>
                              <p:par>
                                <p:cTn id="72" presetID="3" presetClass="emph" presetSubtype="2" fill="hold" grpId="0" nodeType="withEffect">
                                  <p:stCondLst>
                                    <p:cond delay="0"/>
                                  </p:stCondLst>
                                  <p:childTnLst>
                                    <p:animClr clrSpc="rgb" dir="cw">
                                      <p:cBhvr override="childStyle">
                                        <p:cTn id="73" dur="500" fill="hold"/>
                                        <p:tgtEl>
                                          <p:spTgt spid="63"/>
                                        </p:tgtEl>
                                        <p:attrNameLst>
                                          <p:attrName>style.color</p:attrName>
                                        </p:attrNameLst>
                                      </p:cBhvr>
                                      <p:to>
                                        <a:srgbClr val="000000"/>
                                      </p:to>
                                    </p:animClr>
                                  </p:childTnLst>
                                </p:cTn>
                              </p:par>
                              <p:par>
                                <p:cTn id="74" presetID="3" presetClass="emph" presetSubtype="2" fill="hold" grpId="0" nodeType="withEffect">
                                  <p:stCondLst>
                                    <p:cond delay="0"/>
                                  </p:stCondLst>
                                  <p:childTnLst>
                                    <p:animClr clrSpc="rgb" dir="cw">
                                      <p:cBhvr override="childStyle">
                                        <p:cTn id="75" dur="500" fill="hold"/>
                                        <p:tgtEl>
                                          <p:spTgt spid="93"/>
                                        </p:tgtEl>
                                        <p:attrNameLst>
                                          <p:attrName>style.color</p:attrName>
                                        </p:attrNameLst>
                                      </p:cBhvr>
                                      <p:to>
                                        <a:srgbClr val="000000"/>
                                      </p:to>
                                    </p:animClr>
                                  </p:childTnLst>
                                </p:cTn>
                              </p:par>
                            </p:childTnLst>
                          </p:cTn>
                        </p:par>
                      </p:childTnLst>
                    </p:cTn>
                  </p:par>
                  <p:par>
                    <p:cTn id="76" fill="hold">
                      <p:stCondLst>
                        <p:cond delay="indefinite"/>
                      </p:stCondLst>
                      <p:childTnLst>
                        <p:par>
                          <p:cTn id="77" fill="hold">
                            <p:stCondLst>
                              <p:cond delay="0"/>
                            </p:stCondLst>
                            <p:childTnLst>
                              <p:par>
                                <p:cTn id="78" presetID="7" presetClass="emph" presetSubtype="2" fill="hold" nodeType="clickEffect">
                                  <p:stCondLst>
                                    <p:cond delay="0"/>
                                  </p:stCondLst>
                                  <p:childTnLst>
                                    <p:animClr clrSpc="rgb" dir="cw">
                                      <p:cBhvr>
                                        <p:cTn id="79" dur="500" fill="hold"/>
                                        <p:tgtEl>
                                          <p:spTgt spid="53"/>
                                        </p:tgtEl>
                                        <p:attrNameLst>
                                          <p:attrName>stroke.color</p:attrName>
                                        </p:attrNameLst>
                                      </p:cBhvr>
                                      <p:to>
                                        <a:srgbClr val="FF0000"/>
                                      </p:to>
                                    </p:animClr>
                                    <p:set>
                                      <p:cBhvr>
                                        <p:cTn id="80" dur="500" fill="hold"/>
                                        <p:tgtEl>
                                          <p:spTgt spid="53"/>
                                        </p:tgtEl>
                                        <p:attrNameLst>
                                          <p:attrName>stroke.on</p:attrName>
                                        </p:attrNameLst>
                                      </p:cBhvr>
                                      <p:to>
                                        <p:strVal val="true"/>
                                      </p:to>
                                    </p:set>
                                  </p:childTnLst>
                                </p:cTn>
                              </p:par>
                              <p:par>
                                <p:cTn id="81" presetID="7" presetClass="emph" presetSubtype="2" fill="hold" nodeType="withEffect">
                                  <p:stCondLst>
                                    <p:cond delay="0"/>
                                  </p:stCondLst>
                                  <p:childTnLst>
                                    <p:animClr clrSpc="rgb" dir="cw">
                                      <p:cBhvr>
                                        <p:cTn id="82" dur="500" fill="hold"/>
                                        <p:tgtEl>
                                          <p:spTgt spid="63"/>
                                        </p:tgtEl>
                                        <p:attrNameLst>
                                          <p:attrName>stroke.color</p:attrName>
                                        </p:attrNameLst>
                                      </p:cBhvr>
                                      <p:to>
                                        <a:srgbClr val="FF0000"/>
                                      </p:to>
                                    </p:animClr>
                                    <p:set>
                                      <p:cBhvr>
                                        <p:cTn id="83" dur="500" fill="hold"/>
                                        <p:tgtEl>
                                          <p:spTgt spid="63"/>
                                        </p:tgtEl>
                                        <p:attrNameLst>
                                          <p:attrName>stroke.on</p:attrName>
                                        </p:attrNameLst>
                                      </p:cBhvr>
                                      <p:to>
                                        <p:strVal val="true"/>
                                      </p:to>
                                    </p:set>
                                  </p:childTnLst>
                                </p:cTn>
                              </p:par>
                              <p:par>
                                <p:cTn id="84" presetID="7" presetClass="emph" presetSubtype="2" fill="hold" nodeType="withEffect">
                                  <p:stCondLst>
                                    <p:cond delay="0"/>
                                  </p:stCondLst>
                                  <p:childTnLst>
                                    <p:animClr clrSpc="rgb" dir="cw">
                                      <p:cBhvr>
                                        <p:cTn id="85" dur="500" fill="hold"/>
                                        <p:tgtEl>
                                          <p:spTgt spid="93"/>
                                        </p:tgtEl>
                                        <p:attrNameLst>
                                          <p:attrName>stroke.color</p:attrName>
                                        </p:attrNameLst>
                                      </p:cBhvr>
                                      <p:to>
                                        <a:srgbClr val="FF0000"/>
                                      </p:to>
                                    </p:animClr>
                                    <p:set>
                                      <p:cBhvr>
                                        <p:cTn id="86" dur="500" fill="hold"/>
                                        <p:tgtEl>
                                          <p:spTgt spid="93"/>
                                        </p:tgtEl>
                                        <p:attrNameLst>
                                          <p:attrName>stroke.on</p:attrName>
                                        </p:attrNameLst>
                                      </p:cBhvr>
                                      <p:to>
                                        <p:strVal val="true"/>
                                      </p:to>
                                    </p:set>
                                  </p:childTnLst>
                                </p:cTn>
                              </p:par>
                              <p:par>
                                <p:cTn id="87" presetID="3" presetClass="emph" presetSubtype="2" fill="hold" grpId="1" nodeType="withEffect">
                                  <p:stCondLst>
                                    <p:cond delay="0"/>
                                  </p:stCondLst>
                                  <p:childTnLst>
                                    <p:animClr clrSpc="rgb" dir="cw">
                                      <p:cBhvr override="childStyle">
                                        <p:cTn id="88" dur="500" fill="hold"/>
                                        <p:tgtEl>
                                          <p:spTgt spid="53"/>
                                        </p:tgtEl>
                                        <p:attrNameLst>
                                          <p:attrName>style.color</p:attrName>
                                        </p:attrNameLst>
                                      </p:cBhvr>
                                      <p:to>
                                        <a:srgbClr val="000000"/>
                                      </p:to>
                                    </p:animClr>
                                  </p:childTnLst>
                                </p:cTn>
                              </p:par>
                              <p:par>
                                <p:cTn id="89" presetID="3" presetClass="emph" presetSubtype="2" fill="hold" grpId="1" nodeType="withEffect">
                                  <p:stCondLst>
                                    <p:cond delay="0"/>
                                  </p:stCondLst>
                                  <p:childTnLst>
                                    <p:animClr clrSpc="rgb" dir="cw">
                                      <p:cBhvr override="childStyle">
                                        <p:cTn id="90" dur="500" fill="hold"/>
                                        <p:tgtEl>
                                          <p:spTgt spid="63"/>
                                        </p:tgtEl>
                                        <p:attrNameLst>
                                          <p:attrName>style.color</p:attrName>
                                        </p:attrNameLst>
                                      </p:cBhvr>
                                      <p:to>
                                        <a:srgbClr val="000000"/>
                                      </p:to>
                                    </p:animClr>
                                  </p:childTnLst>
                                </p:cTn>
                              </p:par>
                              <p:par>
                                <p:cTn id="91" presetID="3" presetClass="emph" presetSubtype="2" fill="hold" grpId="1" nodeType="withEffect">
                                  <p:stCondLst>
                                    <p:cond delay="0"/>
                                  </p:stCondLst>
                                  <p:childTnLst>
                                    <p:animClr clrSpc="rgb" dir="cw">
                                      <p:cBhvr override="childStyle">
                                        <p:cTn id="92" dur="500" fill="hold"/>
                                        <p:tgtEl>
                                          <p:spTgt spid="93"/>
                                        </p:tgtEl>
                                        <p:attrNameLst>
                                          <p:attrName>style.color</p:attrName>
                                        </p:attrNameLst>
                                      </p:cBhvr>
                                      <p:to>
                                        <a:srgbClr val="000000"/>
                                      </p:to>
                                    </p:animClr>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2530"/>
                                        </p:tgtEl>
                                        <p:attrNameLst>
                                          <p:attrName>style.visibility</p:attrName>
                                        </p:attrNameLst>
                                      </p:cBhvr>
                                      <p:to>
                                        <p:strVal val="visible"/>
                                      </p:to>
                                    </p:set>
                                  </p:childTnLst>
                                </p:cTn>
                              </p:par>
                            </p:childTnLst>
                          </p:cTn>
                        </p:par>
                        <p:par>
                          <p:cTn id="97" fill="hold">
                            <p:stCondLst>
                              <p:cond delay="0"/>
                            </p:stCondLst>
                            <p:childTnLst>
                              <p:par>
                                <p:cTn id="98" presetID="35" presetClass="path" presetSubtype="0" accel="50000" decel="50000" fill="hold" nodeType="afterEffect">
                                  <p:stCondLst>
                                    <p:cond delay="0"/>
                                  </p:stCondLst>
                                  <p:childTnLst>
                                    <p:animMotion origin="layout" path="M 3.33333E-6 -2.47919E-6 L -0.10834 -2.47919E-6 " pathEditMode="relative" rAng="0" ptsTypes="AA">
                                      <p:cBhvr>
                                        <p:cTn id="99" dur="250" fill="hold"/>
                                        <p:tgtEl>
                                          <p:spTgt spid="22530"/>
                                        </p:tgtEl>
                                        <p:attrNameLst>
                                          <p:attrName>ppt_x</p:attrName>
                                          <p:attrName>ppt_y</p:attrName>
                                        </p:attrNameLst>
                                      </p:cBhvr>
                                      <p:rCtr x="-5417" y="0"/>
                                    </p:animMotion>
                                  </p:childTnLst>
                                </p:cTn>
                              </p:par>
                            </p:childTnLst>
                          </p:cTn>
                        </p:par>
                        <p:par>
                          <p:cTn id="100" fill="hold">
                            <p:stCondLst>
                              <p:cond delay="250"/>
                            </p:stCondLst>
                            <p:childTnLst>
                              <p:par>
                                <p:cTn id="101" presetID="42" presetClass="path" presetSubtype="0" accel="50000" decel="50000" fill="hold" nodeType="afterEffect">
                                  <p:stCondLst>
                                    <p:cond delay="0"/>
                                  </p:stCondLst>
                                  <p:childTnLst>
                                    <p:animMotion origin="layout" path="M -0.10834 -2.47919E-6 L -0.10834 0.14431 " pathEditMode="relative" rAng="0" ptsTypes="AA">
                                      <p:cBhvr>
                                        <p:cTn id="102" dur="250" fill="hold"/>
                                        <p:tgtEl>
                                          <p:spTgt spid="22530"/>
                                        </p:tgtEl>
                                        <p:attrNameLst>
                                          <p:attrName>ppt_x</p:attrName>
                                          <p:attrName>ppt_y</p:attrName>
                                        </p:attrNameLst>
                                      </p:cBhvr>
                                      <p:rCtr x="0" y="7216"/>
                                    </p:animMotion>
                                  </p:childTnLst>
                                </p:cTn>
                              </p:par>
                            </p:childTnLst>
                          </p:cTn>
                        </p:par>
                        <p:par>
                          <p:cTn id="103" fill="hold">
                            <p:stCondLst>
                              <p:cond delay="500"/>
                            </p:stCondLst>
                            <p:childTnLst>
                              <p:par>
                                <p:cTn id="104" presetID="35" presetClass="path" presetSubtype="0" accel="50000" decel="50000" fill="hold" nodeType="afterEffect">
                                  <p:stCondLst>
                                    <p:cond delay="0"/>
                                  </p:stCondLst>
                                  <p:childTnLst>
                                    <p:animMotion origin="layout" path="M -0.10834 0.14431 L -0.21667 0.14431 " pathEditMode="relative" rAng="0" ptsTypes="AA">
                                      <p:cBhvr>
                                        <p:cTn id="105" dur="250" fill="hold"/>
                                        <p:tgtEl>
                                          <p:spTgt spid="22530"/>
                                        </p:tgtEl>
                                        <p:attrNameLst>
                                          <p:attrName>ppt_x</p:attrName>
                                          <p:attrName>ppt_y</p:attrName>
                                        </p:attrNameLst>
                                      </p:cBhvr>
                                      <p:rCtr x="-5417" y="0"/>
                                    </p:animMotion>
                                  </p:childTnLst>
                                </p:cTn>
                              </p:par>
                            </p:childTnLst>
                          </p:cTn>
                        </p:par>
                        <p:par>
                          <p:cTn id="106" fill="hold">
                            <p:stCondLst>
                              <p:cond delay="750"/>
                            </p:stCondLst>
                            <p:childTnLst>
                              <p:par>
                                <p:cTn id="107" presetID="42" presetClass="path" presetSubtype="0" accel="50000" decel="50000" fill="hold" nodeType="afterEffect">
                                  <p:stCondLst>
                                    <p:cond delay="0"/>
                                  </p:stCondLst>
                                  <p:childTnLst>
                                    <p:animMotion origin="layout" path="M -0.21667 0.14431 L -0.21667 0.28862 " pathEditMode="relative" rAng="0" ptsTypes="AA">
                                      <p:cBhvr>
                                        <p:cTn id="108" dur="250" fill="hold"/>
                                        <p:tgtEl>
                                          <p:spTgt spid="22530"/>
                                        </p:tgtEl>
                                        <p:attrNameLst>
                                          <p:attrName>ppt_x</p:attrName>
                                          <p:attrName>ppt_y</p:attrName>
                                        </p:attrNameLst>
                                      </p:cBhvr>
                                      <p:rCtr x="0" y="7216"/>
                                    </p:animMotion>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22530"/>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nodeType="afterEffect">
                                  <p:stCondLst>
                                    <p:cond delay="0"/>
                                  </p:stCondLst>
                                  <p:childTnLst>
                                    <p:set>
                                      <p:cBhvr>
                                        <p:cTn id="115" dur="1" fill="hold">
                                          <p:stCondLst>
                                            <p:cond delay="0"/>
                                          </p:stCondLst>
                                        </p:cTn>
                                        <p:tgtEl>
                                          <p:spTgt spid="83"/>
                                        </p:tgtEl>
                                        <p:attrNameLst>
                                          <p:attrName>style.visibility</p:attrName>
                                        </p:attrNameLst>
                                      </p:cBhvr>
                                      <p:to>
                                        <p:strVal val="visible"/>
                                      </p:to>
                                    </p:set>
                                  </p:childTnLst>
                                </p:cTn>
                              </p:par>
                            </p:childTnLst>
                          </p:cTn>
                        </p:par>
                        <p:par>
                          <p:cTn id="116" fill="hold">
                            <p:stCondLst>
                              <p:cond delay="0"/>
                            </p:stCondLst>
                            <p:childTnLst>
                              <p:par>
                                <p:cTn id="117" presetID="35" presetClass="path" presetSubtype="0" accel="50000" decel="50000" fill="hold" nodeType="afterEffect">
                                  <p:stCondLst>
                                    <p:cond delay="0"/>
                                  </p:stCondLst>
                                  <p:childTnLst>
                                    <p:animMotion origin="layout" path="M -3.33333E-6 -4.44444E-6 L -0.10833 -4.44444E-6 " pathEditMode="relative" rAng="0" ptsTypes="AA">
                                      <p:cBhvr>
                                        <p:cTn id="118" dur="250" fill="hold"/>
                                        <p:tgtEl>
                                          <p:spTgt spid="83"/>
                                        </p:tgtEl>
                                        <p:attrNameLst>
                                          <p:attrName>ppt_x</p:attrName>
                                          <p:attrName>ppt_y</p:attrName>
                                        </p:attrNameLst>
                                      </p:cBhvr>
                                      <p:rCtr x="-5417" y="0"/>
                                    </p:animMotion>
                                  </p:childTnLst>
                                </p:cTn>
                              </p:par>
                            </p:childTnLst>
                          </p:cTn>
                        </p:par>
                        <p:par>
                          <p:cTn id="119" fill="hold">
                            <p:stCondLst>
                              <p:cond delay="250"/>
                            </p:stCondLst>
                            <p:childTnLst>
                              <p:par>
                                <p:cTn id="120" presetID="42" presetClass="path" presetSubtype="0" accel="50000" decel="50000" fill="hold" nodeType="afterEffect">
                                  <p:stCondLst>
                                    <p:cond delay="0"/>
                                  </p:stCondLst>
                                  <p:childTnLst>
                                    <p:animMotion origin="layout" path="M -0.10833 -4.44444E-6 L -0.10833 0.14445 " pathEditMode="relative" rAng="0" ptsTypes="AA">
                                      <p:cBhvr>
                                        <p:cTn id="121" dur="250" fill="hold"/>
                                        <p:tgtEl>
                                          <p:spTgt spid="83"/>
                                        </p:tgtEl>
                                        <p:attrNameLst>
                                          <p:attrName>ppt_x</p:attrName>
                                          <p:attrName>ppt_y</p:attrName>
                                        </p:attrNameLst>
                                      </p:cBhvr>
                                      <p:rCtr x="0" y="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23" grpId="0" animBg="1"/>
      <p:bldP spid="23" grpId="1" animBg="1"/>
      <p:bldP spid="25" grpId="0" animBg="1"/>
      <p:bldP spid="51" grpId="0" animBg="1"/>
      <p:bldP spid="51" grpId="1" animBg="1"/>
      <p:bldP spid="53" grpId="0" animBg="1"/>
      <p:bldP spid="53" grpId="1" animBg="1"/>
      <p:bldP spid="63" grpId="0" animBg="1"/>
      <p:bldP spid="63" grpId="1" animBg="1"/>
      <p:bldP spid="93" grpId="0" animBg="1"/>
      <p:bldP spid="93" grpId="1" animBg="1"/>
      <p:bldP spid="72" grpId="0"/>
      <p:bldP spid="72" grpId="1"/>
      <p:bldP spid="8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9 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Oval 5"/>
          <p:cNvSpPr/>
          <p:nvPr/>
        </p:nvSpPr>
        <p:spPr>
          <a:xfrm>
            <a:off x="2286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276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a:stCxn id="6" idx="6"/>
            <a:endCxn id="7" idx="2"/>
          </p:cNvCxnSpPr>
          <p:nvPr/>
        </p:nvCxnSpPr>
        <p:spPr>
          <a:xfrm>
            <a:off x="2895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 name="Straight Connector 14"/>
          <p:cNvCxnSpPr>
            <a:stCxn id="7" idx="6"/>
            <a:endCxn id="8" idx="2"/>
          </p:cNvCxnSpPr>
          <p:nvPr/>
        </p:nvCxnSpPr>
        <p:spPr>
          <a:xfrm>
            <a:off x="3886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Straight Connector 16"/>
          <p:cNvCxnSpPr>
            <a:stCxn id="8" idx="6"/>
            <a:endCxn id="9"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9" name="Straight Connector 18"/>
          <p:cNvCxnSpPr>
            <a:stCxn id="9" idx="6"/>
            <a:endCxn id="10"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22" name="Oval 21"/>
          <p:cNvSpPr/>
          <p:nvPr/>
        </p:nvSpPr>
        <p:spPr>
          <a:xfrm>
            <a:off x="2286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3276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cxnSp>
        <p:nvCxnSpPr>
          <p:cNvPr id="28" name="Straight Connector 27"/>
          <p:cNvCxnSpPr>
            <a:stCxn id="22" idx="6"/>
            <a:endCxn id="23" idx="2"/>
          </p:cNvCxnSpPr>
          <p:nvPr/>
        </p:nvCxnSpPr>
        <p:spPr>
          <a:xfrm>
            <a:off x="2895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9" name="Straight Connector 28"/>
          <p:cNvCxnSpPr>
            <a:stCxn id="23" idx="6"/>
            <a:endCxn id="24" idx="2"/>
          </p:cNvCxnSpPr>
          <p:nvPr/>
        </p:nvCxnSpPr>
        <p:spPr>
          <a:xfrm>
            <a:off x="3886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0" name="Straight Connector 29"/>
          <p:cNvCxnSpPr>
            <a:stCxn id="24" idx="6"/>
            <a:endCxn id="25"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1" name="Straight Connector 30"/>
          <p:cNvCxnSpPr>
            <a:stCxn id="25" idx="6"/>
            <a:endCxn id="26"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4" name="Straight Connector 33"/>
          <p:cNvCxnSpPr>
            <a:stCxn id="6" idx="4"/>
            <a:endCxn id="22" idx="0"/>
          </p:cNvCxnSpPr>
          <p:nvPr/>
        </p:nvCxnSpPr>
        <p:spPr>
          <a:xfrm>
            <a:off x="2590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7" idx="4"/>
            <a:endCxn id="23" idx="0"/>
          </p:cNvCxnSpPr>
          <p:nvPr/>
        </p:nvCxnSpPr>
        <p:spPr>
          <a:xfrm>
            <a:off x="3581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8" name="Straight Connector 37"/>
          <p:cNvCxnSpPr>
            <a:stCxn id="8" idx="4"/>
            <a:endCxn id="24"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1" name="Straight Connector 40"/>
          <p:cNvCxnSpPr>
            <a:stCxn id="9" idx="4"/>
            <a:endCxn id="25"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10" idx="4"/>
            <a:endCxn id="26"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1" name="Oval 50"/>
          <p:cNvSpPr/>
          <p:nvPr/>
        </p:nvSpPr>
        <p:spPr>
          <a:xfrm>
            <a:off x="2286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3276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55" name="Oval 54"/>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cxnSp>
        <p:nvCxnSpPr>
          <p:cNvPr id="57" name="Straight Connector 56"/>
          <p:cNvCxnSpPr>
            <a:stCxn id="51" idx="6"/>
            <a:endCxn id="52" idx="2"/>
          </p:cNvCxnSpPr>
          <p:nvPr/>
        </p:nvCxnSpPr>
        <p:spPr>
          <a:xfrm>
            <a:off x="2895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8" name="Straight Connector 57"/>
          <p:cNvCxnSpPr>
            <a:stCxn id="52" idx="6"/>
            <a:endCxn id="53" idx="2"/>
          </p:cNvCxnSpPr>
          <p:nvPr/>
        </p:nvCxnSpPr>
        <p:spPr>
          <a:xfrm>
            <a:off x="3886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9" name="Straight Connector 58"/>
          <p:cNvCxnSpPr>
            <a:stCxn id="53" idx="6"/>
            <a:endCxn id="54"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0" name="Straight Connector 59"/>
          <p:cNvCxnSpPr>
            <a:stCxn id="54" idx="6"/>
            <a:endCxn id="55"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62" name="Oval 61"/>
          <p:cNvSpPr/>
          <p:nvPr/>
        </p:nvSpPr>
        <p:spPr>
          <a:xfrm>
            <a:off x="2286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3276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t>
            </a:r>
          </a:p>
        </p:txBody>
      </p:sp>
      <p:sp>
        <p:nvSpPr>
          <p:cNvPr id="65" name="Oval 64"/>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Connector 67"/>
          <p:cNvCxnSpPr>
            <a:stCxn id="62" idx="6"/>
            <a:endCxn id="63" idx="2"/>
          </p:cNvCxnSpPr>
          <p:nvPr/>
        </p:nvCxnSpPr>
        <p:spPr>
          <a:xfrm>
            <a:off x="2895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63" idx="6"/>
            <a:endCxn id="64" idx="2"/>
          </p:cNvCxnSpPr>
          <p:nvPr/>
        </p:nvCxnSpPr>
        <p:spPr>
          <a:xfrm>
            <a:off x="3886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64" idx="6"/>
            <a:endCxn id="65"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1" name="Straight Connector 70"/>
          <p:cNvCxnSpPr>
            <a:stCxn id="65" idx="6"/>
            <a:endCxn id="66"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3" name="Straight Connector 72"/>
          <p:cNvCxnSpPr>
            <a:stCxn id="51" idx="4"/>
            <a:endCxn id="62" idx="0"/>
          </p:cNvCxnSpPr>
          <p:nvPr/>
        </p:nvCxnSpPr>
        <p:spPr>
          <a:xfrm>
            <a:off x="2590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4" name="Straight Connector 73"/>
          <p:cNvCxnSpPr>
            <a:stCxn id="52" idx="4"/>
            <a:endCxn id="63" idx="0"/>
          </p:cNvCxnSpPr>
          <p:nvPr/>
        </p:nvCxnSpPr>
        <p:spPr>
          <a:xfrm>
            <a:off x="3581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5" name="Straight Connector 74"/>
          <p:cNvCxnSpPr>
            <a:stCxn id="53" idx="4"/>
            <a:endCxn id="64"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6" name="Straight Connector 75"/>
          <p:cNvCxnSpPr>
            <a:stCxn id="54" idx="4"/>
            <a:endCxn id="65"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7" name="Straight Connector 76"/>
          <p:cNvCxnSpPr>
            <a:stCxn id="55" idx="4"/>
            <a:endCxn id="66"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0" name="Straight Connector 79"/>
          <p:cNvCxnSpPr>
            <a:stCxn id="51" idx="0"/>
            <a:endCxn id="22" idx="4"/>
          </p:cNvCxnSpPr>
          <p:nvPr/>
        </p:nvCxnSpPr>
        <p:spPr>
          <a:xfrm flipV="1">
            <a:off x="2590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2" name="Straight Connector 81"/>
          <p:cNvCxnSpPr>
            <a:stCxn id="23" idx="4"/>
            <a:endCxn id="52" idx="0"/>
          </p:cNvCxnSpPr>
          <p:nvPr/>
        </p:nvCxnSpPr>
        <p:spPr>
          <a:xfrm>
            <a:off x="3581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5" name="Straight Connector 84"/>
          <p:cNvCxnSpPr>
            <a:stCxn id="53" idx="0"/>
            <a:endCxn id="24"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7" name="Straight Connector 86"/>
          <p:cNvCxnSpPr>
            <a:stCxn id="54" idx="0"/>
            <a:endCxn id="25" idx="4"/>
          </p:cNvCxnSpPr>
          <p:nvPr/>
        </p:nvCxnSpPr>
        <p:spPr>
          <a:xfrm flipV="1">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9" name="Straight Connector 88"/>
          <p:cNvCxnSpPr>
            <a:stCxn id="55" idx="0"/>
            <a:endCxn id="26"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93" name="Oval 92"/>
          <p:cNvSpPr/>
          <p:nvPr/>
        </p:nvSpPr>
        <p:spPr>
          <a:xfrm>
            <a:off x="2286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3276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D</a:t>
            </a:r>
          </a:p>
        </p:txBody>
      </p:sp>
      <p:sp>
        <p:nvSpPr>
          <p:cNvPr id="95" name="Oval 94"/>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9" name="Straight Connector 98"/>
          <p:cNvCxnSpPr>
            <a:stCxn id="93" idx="6"/>
            <a:endCxn id="94" idx="2"/>
          </p:cNvCxnSpPr>
          <p:nvPr/>
        </p:nvCxnSpPr>
        <p:spPr>
          <a:xfrm>
            <a:off x="2895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0" name="Straight Connector 99"/>
          <p:cNvCxnSpPr>
            <a:stCxn id="94" idx="6"/>
            <a:endCxn id="95" idx="2"/>
          </p:cNvCxnSpPr>
          <p:nvPr/>
        </p:nvCxnSpPr>
        <p:spPr>
          <a:xfrm>
            <a:off x="3886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1" name="Straight Connector 100"/>
          <p:cNvCxnSpPr>
            <a:stCxn id="95" idx="6"/>
            <a:endCxn id="96"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2" name="Straight Connector 101"/>
          <p:cNvCxnSpPr>
            <a:stCxn id="96" idx="6"/>
            <a:endCxn id="97"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4" name="Straight Connector 103"/>
          <p:cNvCxnSpPr>
            <a:stCxn id="62" idx="4"/>
            <a:endCxn id="93" idx="0"/>
          </p:cNvCxnSpPr>
          <p:nvPr/>
        </p:nvCxnSpPr>
        <p:spPr>
          <a:xfrm>
            <a:off x="2590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5" name="Straight Connector 104"/>
          <p:cNvCxnSpPr>
            <a:stCxn id="63" idx="4"/>
            <a:endCxn id="94" idx="0"/>
          </p:cNvCxnSpPr>
          <p:nvPr/>
        </p:nvCxnSpPr>
        <p:spPr>
          <a:xfrm>
            <a:off x="3581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6" name="Straight Connector 105"/>
          <p:cNvCxnSpPr>
            <a:stCxn id="64" idx="4"/>
            <a:endCxn id="95"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Straight Connector 106"/>
          <p:cNvCxnSpPr>
            <a:stCxn id="65" idx="4"/>
            <a:endCxn id="96"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8" name="Straight Connector 107"/>
          <p:cNvCxnSpPr>
            <a:stCxn id="66" idx="4"/>
            <a:endCxn id="97"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72" name="Rounded Rectangle 71"/>
          <p:cNvSpPr/>
          <p:nvPr/>
        </p:nvSpPr>
        <p:spPr>
          <a:xfrm>
            <a:off x="2218113" y="4648200"/>
            <a:ext cx="1744287" cy="7924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8" name="Rounded Rectangle 77"/>
          <p:cNvSpPr/>
          <p:nvPr/>
        </p:nvSpPr>
        <p:spPr>
          <a:xfrm>
            <a:off x="2218112" y="3657600"/>
            <a:ext cx="2772987" cy="7924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9" name="Rounded Rectangle 78"/>
          <p:cNvSpPr/>
          <p:nvPr/>
        </p:nvSpPr>
        <p:spPr>
          <a:xfrm>
            <a:off x="2218112" y="5638800"/>
            <a:ext cx="787631" cy="7924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4" name="TextBox 83"/>
          <p:cNvSpPr txBox="1"/>
          <p:nvPr/>
        </p:nvSpPr>
        <p:spPr>
          <a:xfrm>
            <a:off x="698269" y="5835134"/>
            <a:ext cx="1098378" cy="369332"/>
          </a:xfrm>
          <a:prstGeom prst="rect">
            <a:avLst/>
          </a:prstGeom>
          <a:noFill/>
        </p:spPr>
        <p:txBody>
          <a:bodyPr wrap="none" rtlCol="0">
            <a:spAutoFit/>
          </a:bodyPr>
          <a:lstStyle/>
          <a:p>
            <a:r>
              <a:rPr lang="en-US" dirty="0" smtClean="0"/>
              <a:t>Up Traffic</a:t>
            </a:r>
            <a:endParaRPr lang="en-US" dirty="0"/>
          </a:p>
        </p:txBody>
      </p:sp>
      <p:pic>
        <p:nvPicPr>
          <p:cNvPr id="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396811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743" y="49434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594931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26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3" presetClass="emph" presetSubtype="2" fill="hold" grpId="0" nodeType="withEffect">
                                  <p:stCondLst>
                                    <p:cond delay="0"/>
                                  </p:stCondLst>
                                  <p:childTnLst>
                                    <p:animClr clrSpc="rgb" dir="cw">
                                      <p:cBhvr override="childStyle">
                                        <p:cTn id="9" dur="500" fill="hold"/>
                                        <p:tgtEl>
                                          <p:spTgt spid="26"/>
                                        </p:tgtEl>
                                        <p:attrNameLst>
                                          <p:attrName>style.color</p:attrName>
                                        </p:attrNameLst>
                                      </p:cBhvr>
                                      <p:to>
                                        <a:schemeClr val="tx1"/>
                                      </p:to>
                                    </p:animClr>
                                  </p:childTnLst>
                                </p:cTn>
                              </p:par>
                              <p:par>
                                <p:cTn id="10" presetID="3" presetClass="emph" presetSubtype="2" fill="hold" grpId="0" nodeType="withEffect">
                                  <p:stCondLst>
                                    <p:cond delay="0"/>
                                  </p:stCondLst>
                                  <p:childTnLst>
                                    <p:animClr clrSpc="rgb" dir="cw">
                                      <p:cBhvr override="childStyle">
                                        <p:cTn id="11" dur="500" fill="hold"/>
                                        <p:tgtEl>
                                          <p:spTgt spid="54"/>
                                        </p:tgtEl>
                                        <p:attrNameLst>
                                          <p:attrName>style.color</p:attrName>
                                        </p:attrNameLst>
                                      </p:cBhvr>
                                      <p:to>
                                        <a:srgbClr val="000000"/>
                                      </p:to>
                                    </p:animClr>
                                  </p:childTnLst>
                                </p:cTn>
                              </p:par>
                              <p:par>
                                <p:cTn id="12" presetID="3" presetClass="emph" presetSubtype="2" fill="hold" grpId="0" nodeType="withEffect">
                                  <p:stCondLst>
                                    <p:cond delay="0"/>
                                  </p:stCondLst>
                                  <p:childTnLst>
                                    <p:animClr clrSpc="rgb" dir="cw">
                                      <p:cBhvr override="childStyle">
                                        <p:cTn id="13" dur="500" fill="hold"/>
                                        <p:tgtEl>
                                          <p:spTgt spid="64"/>
                                        </p:tgtEl>
                                        <p:attrNameLst>
                                          <p:attrName>style.color</p:attrName>
                                        </p:attrNameLst>
                                      </p:cBhvr>
                                      <p:to>
                                        <a:schemeClr val="tx1"/>
                                      </p:to>
                                    </p:animClr>
                                  </p:childTnLst>
                                </p:cTn>
                              </p:par>
                              <p:par>
                                <p:cTn id="14" presetID="3" presetClass="emph" presetSubtype="2" fill="hold" grpId="0" nodeType="withEffect">
                                  <p:stCondLst>
                                    <p:cond delay="0"/>
                                  </p:stCondLst>
                                  <p:childTnLst>
                                    <p:animClr clrSpc="rgb" dir="cw">
                                      <p:cBhvr override="childStyle">
                                        <p:cTn id="15" dur="500" fill="hold"/>
                                        <p:tgtEl>
                                          <p:spTgt spid="94"/>
                                        </p:tgtEl>
                                        <p:attrNameLst>
                                          <p:attrName>style.color</p:attrName>
                                        </p:attrNameLst>
                                      </p:cBhvr>
                                      <p:to>
                                        <a:schemeClr val="tx1"/>
                                      </p:to>
                                    </p:animClr>
                                  </p:childTnLst>
                                </p:cTn>
                              </p:par>
                              <p:par>
                                <p:cTn id="16" presetID="1" presetClass="emph" presetSubtype="2" fill="hold" nodeType="withEffect">
                                  <p:stCondLst>
                                    <p:cond delay="0"/>
                                  </p:stCondLst>
                                  <p:childTnLst>
                                    <p:animClr clrSpc="rgb" dir="cw">
                                      <p:cBhvr>
                                        <p:cTn id="17" dur="500" fill="hold"/>
                                        <p:tgtEl>
                                          <p:spTgt spid="55"/>
                                        </p:tgtEl>
                                        <p:attrNameLst>
                                          <p:attrName>fillcolor</p:attrName>
                                        </p:attrNameLst>
                                      </p:cBhvr>
                                      <p:to>
                                        <a:srgbClr val="FFC000"/>
                                      </p:to>
                                    </p:animClr>
                                    <p:set>
                                      <p:cBhvr>
                                        <p:cTn id="18" dur="500" fill="hold"/>
                                        <p:tgtEl>
                                          <p:spTgt spid="55"/>
                                        </p:tgtEl>
                                        <p:attrNameLst>
                                          <p:attrName>fill.type</p:attrName>
                                        </p:attrNameLst>
                                      </p:cBhvr>
                                      <p:to>
                                        <p:strVal val="solid"/>
                                      </p:to>
                                    </p:set>
                                    <p:set>
                                      <p:cBhvr>
                                        <p:cTn id="19" dur="500" fill="hold"/>
                                        <p:tgtEl>
                                          <p:spTgt spid="55"/>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2"/>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childTnLst>
                          </p:cTn>
                        </p:par>
                        <p:par>
                          <p:cTn id="34" fill="hold">
                            <p:stCondLst>
                              <p:cond delay="0"/>
                            </p:stCondLst>
                            <p:childTnLst>
                              <p:par>
                                <p:cTn id="35" presetID="63" presetClass="path" presetSubtype="0" accel="50000" decel="50000" fill="hold" nodeType="afterEffect">
                                  <p:stCondLst>
                                    <p:cond delay="0"/>
                                  </p:stCondLst>
                                  <p:childTnLst>
                                    <p:animMotion origin="layout" path="M -3.33333E-6 1.55412E-6 L 0.10834 -0.00231 " pathEditMode="relative" rAng="0" ptsTypes="AA">
                                      <p:cBhvr>
                                        <p:cTn id="36" dur="250" fill="hold"/>
                                        <p:tgtEl>
                                          <p:spTgt spid="90"/>
                                        </p:tgtEl>
                                        <p:attrNameLst>
                                          <p:attrName>ppt_x</p:attrName>
                                          <p:attrName>ppt_y</p:attrName>
                                        </p:attrNameLst>
                                      </p:cBhvr>
                                      <p:rCtr x="5417" y="-116"/>
                                    </p:animMotion>
                                  </p:childTnLst>
                                </p:cTn>
                              </p:par>
                            </p:childTnLst>
                          </p:cTn>
                        </p:par>
                        <p:par>
                          <p:cTn id="37" fill="hold">
                            <p:stCondLst>
                              <p:cond delay="250"/>
                            </p:stCondLst>
                            <p:childTnLst>
                              <p:par>
                                <p:cTn id="38" presetID="63" presetClass="path" presetSubtype="0" accel="50000" decel="50000" fill="hold" nodeType="afterEffect">
                                  <p:stCondLst>
                                    <p:cond delay="0"/>
                                  </p:stCondLst>
                                  <p:childTnLst>
                                    <p:animMotion origin="layout" path="M 0.10834 -0.00231 L 0.21667 -0.00231 " pathEditMode="relative" rAng="0" ptsTypes="AA">
                                      <p:cBhvr>
                                        <p:cTn id="39" dur="250" fill="hold"/>
                                        <p:tgtEl>
                                          <p:spTgt spid="90"/>
                                        </p:tgtEl>
                                        <p:attrNameLst>
                                          <p:attrName>ppt_x</p:attrName>
                                          <p:attrName>ppt_y</p:attrName>
                                        </p:attrNameLst>
                                      </p:cBhvr>
                                      <p:rCtr x="5417" y="0"/>
                                    </p:animMotion>
                                  </p:childTnLst>
                                </p:cTn>
                              </p:par>
                            </p:childTnLst>
                          </p:cTn>
                        </p:par>
                        <p:par>
                          <p:cTn id="40" fill="hold">
                            <p:stCondLst>
                              <p:cond delay="500"/>
                            </p:stCondLst>
                            <p:childTnLst>
                              <p:par>
                                <p:cTn id="41" presetID="64" presetClass="path" presetSubtype="0" accel="50000" decel="50000" fill="hold" nodeType="afterEffect">
                                  <p:stCondLst>
                                    <p:cond delay="0"/>
                                  </p:stCondLst>
                                  <p:childTnLst>
                                    <p:animMotion origin="layout" path="M 0.21667 -0.00231 L 0.21667 -0.14676 " pathEditMode="relative" rAng="0" ptsTypes="AA">
                                      <p:cBhvr>
                                        <p:cTn id="42" dur="250" fill="hold"/>
                                        <p:tgtEl>
                                          <p:spTgt spid="90"/>
                                        </p:tgtEl>
                                        <p:attrNameLst>
                                          <p:attrName>ppt_x</p:attrName>
                                          <p:attrName>ppt_y</p:attrName>
                                        </p:attrNameLst>
                                      </p:cBhvr>
                                      <p:rCtr x="0" y="-7222"/>
                                    </p:animMotion>
                                  </p:childTnLst>
                                </p:cTn>
                              </p:par>
                            </p:childTnLst>
                          </p:cTn>
                        </p:par>
                        <p:par>
                          <p:cTn id="43" fill="hold">
                            <p:stCondLst>
                              <p:cond delay="750"/>
                            </p:stCondLst>
                            <p:childTnLst>
                              <p:par>
                                <p:cTn id="44" presetID="63" presetClass="path" presetSubtype="0" accel="50000" decel="50000" fill="hold" nodeType="afterEffect">
                                  <p:stCondLst>
                                    <p:cond delay="0"/>
                                  </p:stCondLst>
                                  <p:childTnLst>
                                    <p:animMotion origin="layout" path="M 0.21667 -0.14676 L 0.325 -0.14676 " pathEditMode="relative" rAng="0" ptsTypes="AA">
                                      <p:cBhvr>
                                        <p:cTn id="45" dur="250" fill="hold"/>
                                        <p:tgtEl>
                                          <p:spTgt spid="90"/>
                                        </p:tgtEl>
                                        <p:attrNameLst>
                                          <p:attrName>ppt_x</p:attrName>
                                          <p:attrName>ppt_y</p:attrName>
                                        </p:attrNameLst>
                                      </p:cBhvr>
                                      <p:rCtr x="5417" y="0"/>
                                    </p:animMotion>
                                  </p:childTnLst>
                                </p:cTn>
                              </p:par>
                            </p:childTnLst>
                          </p:cTn>
                        </p:par>
                        <p:par>
                          <p:cTn id="46" fill="hold">
                            <p:stCondLst>
                              <p:cond delay="1000"/>
                            </p:stCondLst>
                            <p:childTnLst>
                              <p:par>
                                <p:cTn id="47" presetID="64" presetClass="path" presetSubtype="0" accel="50000" decel="50000" fill="hold" nodeType="afterEffect">
                                  <p:stCondLst>
                                    <p:cond delay="0"/>
                                  </p:stCondLst>
                                  <p:childTnLst>
                                    <p:animMotion origin="layout" path="M 0.325 -0.14676 L 0.325 -0.2912 " pathEditMode="relative" rAng="0" ptsTypes="AA">
                                      <p:cBhvr>
                                        <p:cTn id="48" dur="250" fill="hold"/>
                                        <p:tgtEl>
                                          <p:spTgt spid="90"/>
                                        </p:tgtEl>
                                        <p:attrNameLst>
                                          <p:attrName>ppt_x</p:attrName>
                                          <p:attrName>ppt_y</p:attrName>
                                        </p:attrNameLst>
                                      </p:cBhvr>
                                      <p:rCtr x="0" y="-7222"/>
                                    </p:animMotion>
                                  </p:childTnLst>
                                </p:cTn>
                              </p:par>
                            </p:childTnLst>
                          </p:cTn>
                        </p:par>
                        <p:par>
                          <p:cTn id="49" fill="hold">
                            <p:stCondLst>
                              <p:cond delay="1250"/>
                            </p:stCondLst>
                            <p:childTnLst>
                              <p:par>
                                <p:cTn id="50" presetID="63" presetClass="path" presetSubtype="0" accel="50000" decel="50000" fill="hold" nodeType="afterEffect">
                                  <p:stCondLst>
                                    <p:cond delay="0"/>
                                  </p:stCondLst>
                                  <p:childTnLst>
                                    <p:animMotion origin="layout" path="M 0.325 -0.2912 L 0.43334 -0.2912 " pathEditMode="relative" rAng="0" ptsTypes="AA">
                                      <p:cBhvr>
                                        <p:cTn id="51" dur="250" fill="hold"/>
                                        <p:tgtEl>
                                          <p:spTgt spid="90"/>
                                        </p:tgtEl>
                                        <p:attrNameLst>
                                          <p:attrName>ppt_x</p:attrName>
                                          <p:attrName>ppt_y</p:attrName>
                                        </p:attrNameLst>
                                      </p:cBhvr>
                                      <p:rCtr x="5417" y="0"/>
                                    </p:animMotion>
                                  </p:childTnLst>
                                </p:cTn>
                              </p:par>
                            </p:childTnLst>
                          </p:cTn>
                        </p:par>
                        <p:par>
                          <p:cTn id="52" fill="hold">
                            <p:stCondLst>
                              <p:cond delay="1500"/>
                            </p:stCondLst>
                            <p:childTnLst>
                              <p:par>
                                <p:cTn id="53" presetID="64" presetClass="path" presetSubtype="0" accel="50000" decel="50000" fill="hold" nodeType="afterEffect">
                                  <p:stCondLst>
                                    <p:cond delay="0"/>
                                  </p:stCondLst>
                                  <p:childTnLst>
                                    <p:animMotion origin="layout" path="M 0.43334 -0.2912 L 0.43334 -0.43565 " pathEditMode="relative" rAng="0" ptsTypes="AA">
                                      <p:cBhvr>
                                        <p:cTn id="54" dur="250" fill="hold"/>
                                        <p:tgtEl>
                                          <p:spTgt spid="90"/>
                                        </p:tgtEl>
                                        <p:attrNameLst>
                                          <p:attrName>ppt_x</p:attrName>
                                          <p:attrName>ppt_y</p:attrName>
                                        </p:attrNameLst>
                                      </p:cBhvr>
                                      <p:rCtr x="0" y="-7222"/>
                                    </p:animMotion>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90"/>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nodeType="afterEffect">
                                  <p:stCondLst>
                                    <p:cond delay="0"/>
                                  </p:stCondLst>
                                  <p:childTnLst>
                                    <p:set>
                                      <p:cBhvr>
                                        <p:cTn id="61" dur="1" fill="hold">
                                          <p:stCondLst>
                                            <p:cond delay="0"/>
                                          </p:stCondLst>
                                        </p:cTn>
                                        <p:tgtEl>
                                          <p:spTgt spid="88"/>
                                        </p:tgtEl>
                                        <p:attrNameLst>
                                          <p:attrName>style.visibility</p:attrName>
                                        </p:attrNameLst>
                                      </p:cBhvr>
                                      <p:to>
                                        <p:strVal val="visible"/>
                                      </p:to>
                                    </p:set>
                                  </p:childTnLst>
                                </p:cTn>
                              </p:par>
                            </p:childTnLst>
                          </p:cTn>
                        </p:par>
                        <p:par>
                          <p:cTn id="62" fill="hold">
                            <p:stCondLst>
                              <p:cond delay="0"/>
                            </p:stCondLst>
                            <p:childTnLst>
                              <p:par>
                                <p:cTn id="63" presetID="63" presetClass="path" presetSubtype="0" accel="50000" decel="50000" fill="hold" nodeType="afterEffect">
                                  <p:stCondLst>
                                    <p:cond delay="0"/>
                                  </p:stCondLst>
                                  <p:childTnLst>
                                    <p:animMotion origin="layout" path="M -8.33333E-7 -4.94912E-6 L 0.16198 -4.94912E-6 " pathEditMode="relative" rAng="0" ptsTypes="AA">
                                      <p:cBhvr>
                                        <p:cTn id="64" dur="250" fill="hold"/>
                                        <p:tgtEl>
                                          <p:spTgt spid="88"/>
                                        </p:tgtEl>
                                        <p:attrNameLst>
                                          <p:attrName>ppt_x</p:attrName>
                                          <p:attrName>ppt_y</p:attrName>
                                        </p:attrNameLst>
                                      </p:cBhvr>
                                      <p:rCtr x="8090" y="0"/>
                                    </p:animMotion>
                                  </p:childTnLst>
                                </p:cTn>
                              </p:par>
                            </p:childTnLst>
                          </p:cTn>
                        </p:par>
                        <p:par>
                          <p:cTn id="65" fill="hold">
                            <p:stCondLst>
                              <p:cond delay="250"/>
                            </p:stCondLst>
                            <p:childTnLst>
                              <p:par>
                                <p:cTn id="66" presetID="63" presetClass="path" presetSubtype="0" accel="50000" decel="50000" fill="hold" nodeType="afterEffect">
                                  <p:stCondLst>
                                    <p:cond delay="0"/>
                                  </p:stCondLst>
                                  <p:childTnLst>
                                    <p:animMotion origin="layout" path="M 0.16198 -3.33333E-6 L 0.27031 -3.33333E-6 " pathEditMode="relative" rAng="0" ptsTypes="AA">
                                      <p:cBhvr>
                                        <p:cTn id="67" dur="250" fill="hold"/>
                                        <p:tgtEl>
                                          <p:spTgt spid="88"/>
                                        </p:tgtEl>
                                        <p:attrNameLst>
                                          <p:attrName>ppt_x</p:attrName>
                                          <p:attrName>ppt_y</p:attrName>
                                        </p:attrNameLst>
                                      </p:cBhvr>
                                      <p:rCtr x="5417" y="0"/>
                                    </p:animMotion>
                                  </p:childTnLst>
                                </p:cTn>
                              </p:par>
                            </p:childTnLst>
                          </p:cTn>
                        </p:par>
                        <p:par>
                          <p:cTn id="68" fill="hold">
                            <p:stCondLst>
                              <p:cond delay="500"/>
                            </p:stCondLst>
                            <p:childTnLst>
                              <p:par>
                                <p:cTn id="69" presetID="64" presetClass="path" presetSubtype="0" accel="50000" decel="50000" fill="hold" nodeType="afterEffect">
                                  <p:stCondLst>
                                    <p:cond delay="0"/>
                                  </p:stCondLst>
                                  <p:childTnLst>
                                    <p:animMotion origin="layout" path="M 0.27031 -3.33333E-6 L 0.27031 -0.14444 " pathEditMode="relative" rAng="0" ptsTypes="AA">
                                      <p:cBhvr>
                                        <p:cTn id="70" dur="250" fill="hold"/>
                                        <p:tgtEl>
                                          <p:spTgt spid="88"/>
                                        </p:tgtEl>
                                        <p:attrNameLst>
                                          <p:attrName>ppt_x</p:attrName>
                                          <p:attrName>ppt_y</p:attrName>
                                        </p:attrNameLst>
                                      </p:cBhvr>
                                      <p:rCtr x="0" y="-7222"/>
                                    </p:animMotion>
                                  </p:childTnLst>
                                </p:cTn>
                              </p:par>
                            </p:childTnLst>
                          </p:cTn>
                        </p:par>
                        <p:par>
                          <p:cTn id="71" fill="hold">
                            <p:stCondLst>
                              <p:cond delay="750"/>
                            </p:stCondLst>
                            <p:childTnLst>
                              <p:par>
                                <p:cTn id="72" presetID="63" presetClass="path" presetSubtype="0" accel="50000" decel="50000" fill="hold" nodeType="afterEffect">
                                  <p:stCondLst>
                                    <p:cond delay="0"/>
                                  </p:stCondLst>
                                  <p:childTnLst>
                                    <p:animMotion origin="layout" path="M 0.27031 -0.14444 L 0.37865 -0.14444 " pathEditMode="relative" rAng="0" ptsTypes="AA">
                                      <p:cBhvr>
                                        <p:cTn id="73" dur="250" fill="hold"/>
                                        <p:tgtEl>
                                          <p:spTgt spid="88"/>
                                        </p:tgtEl>
                                        <p:attrNameLst>
                                          <p:attrName>ppt_x</p:attrName>
                                          <p:attrName>ppt_y</p:attrName>
                                        </p:attrNameLst>
                                      </p:cBhvr>
                                      <p:rCtr x="5417" y="0"/>
                                    </p:animMotion>
                                  </p:childTnLst>
                                </p:cTn>
                              </p:par>
                            </p:childTnLst>
                          </p:cTn>
                        </p:par>
                        <p:par>
                          <p:cTn id="74" fill="hold">
                            <p:stCondLst>
                              <p:cond delay="1000"/>
                            </p:stCondLst>
                            <p:childTnLst>
                              <p:par>
                                <p:cTn id="75" presetID="64" presetClass="path" presetSubtype="0" accel="50000" decel="50000" fill="hold" nodeType="afterEffect">
                                  <p:stCondLst>
                                    <p:cond delay="0"/>
                                  </p:stCondLst>
                                  <p:childTnLst>
                                    <p:animMotion origin="layout" path="M 0.37865 -0.14444 L 0.37865 -0.28889 " pathEditMode="relative" rAng="0" ptsTypes="AA">
                                      <p:cBhvr>
                                        <p:cTn id="76" dur="250" fill="hold"/>
                                        <p:tgtEl>
                                          <p:spTgt spid="88"/>
                                        </p:tgtEl>
                                        <p:attrNameLst>
                                          <p:attrName>ppt_x</p:attrName>
                                          <p:attrName>ppt_y</p:attrName>
                                        </p:attrNameLst>
                                      </p:cBhvr>
                                      <p:rCtr x="0" y="-7222"/>
                                    </p:animMotion>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88"/>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86"/>
                                        </p:tgtEl>
                                        <p:attrNameLst>
                                          <p:attrName>style.visibility</p:attrName>
                                        </p:attrNameLst>
                                      </p:cBhvr>
                                      <p:to>
                                        <p:strVal val="visible"/>
                                      </p:to>
                                    </p:set>
                                  </p:childTnLst>
                                </p:cTn>
                              </p:par>
                            </p:childTnLst>
                          </p:cTn>
                        </p:par>
                        <p:par>
                          <p:cTn id="84" fill="hold">
                            <p:stCondLst>
                              <p:cond delay="0"/>
                            </p:stCondLst>
                            <p:childTnLst>
                              <p:par>
                                <p:cTn id="85" presetID="63" presetClass="path" presetSubtype="0" accel="50000" decel="50000" fill="hold" nodeType="afterEffect">
                                  <p:stCondLst>
                                    <p:cond delay="0"/>
                                  </p:stCondLst>
                                  <p:childTnLst>
                                    <p:animMotion origin="layout" path="M 3.33333E-6 3.20074E-6 L 0.21666 -0.00232 " pathEditMode="relative" rAng="0" ptsTypes="AA">
                                      <p:cBhvr>
                                        <p:cTn id="86" dur="250" fill="hold"/>
                                        <p:tgtEl>
                                          <p:spTgt spid="86"/>
                                        </p:tgtEl>
                                        <p:attrNameLst>
                                          <p:attrName>ppt_x</p:attrName>
                                          <p:attrName>ppt_y</p:attrName>
                                        </p:attrNameLst>
                                      </p:cBhvr>
                                      <p:rCtr x="10833" y="-116"/>
                                    </p:animMotion>
                                  </p:childTnLst>
                                </p:cTn>
                              </p:par>
                            </p:childTnLst>
                          </p:cTn>
                        </p:par>
                        <p:par>
                          <p:cTn id="87" fill="hold">
                            <p:stCondLst>
                              <p:cond delay="250"/>
                            </p:stCondLst>
                            <p:childTnLst>
                              <p:par>
                                <p:cTn id="88" presetID="63" presetClass="path" presetSubtype="0" accel="50000" decel="50000" fill="hold" nodeType="afterEffect">
                                  <p:stCondLst>
                                    <p:cond delay="0"/>
                                  </p:stCondLst>
                                  <p:childTnLst>
                                    <p:animMotion origin="layout" path="M 0.21666 -0.00231 L 0.325 -0.00231 " pathEditMode="relative" rAng="0" ptsTypes="AA">
                                      <p:cBhvr>
                                        <p:cTn id="89" dur="250" fill="hold"/>
                                        <p:tgtEl>
                                          <p:spTgt spid="86"/>
                                        </p:tgtEl>
                                        <p:attrNameLst>
                                          <p:attrName>ppt_x</p:attrName>
                                          <p:attrName>ppt_y</p:attrName>
                                        </p:attrNameLst>
                                      </p:cBhvr>
                                      <p:rCtr x="5417" y="0"/>
                                    </p:animMotion>
                                  </p:childTnLst>
                                </p:cTn>
                              </p:par>
                            </p:childTnLst>
                          </p:cTn>
                        </p:par>
                        <p:par>
                          <p:cTn id="90" fill="hold">
                            <p:stCondLst>
                              <p:cond delay="500"/>
                            </p:stCondLst>
                            <p:childTnLst>
                              <p:par>
                                <p:cTn id="91" presetID="64" presetClass="path" presetSubtype="0" accel="50000" decel="50000" fill="hold" nodeType="afterEffect">
                                  <p:stCondLst>
                                    <p:cond delay="0"/>
                                  </p:stCondLst>
                                  <p:childTnLst>
                                    <p:animMotion origin="layout" path="M 0.325 -0.00231 L 0.325 -0.14676 " pathEditMode="relative" rAng="0" ptsTypes="AA">
                                      <p:cBhvr>
                                        <p:cTn id="92" dur="250" fill="hold"/>
                                        <p:tgtEl>
                                          <p:spTgt spid="86"/>
                                        </p:tgtEl>
                                        <p:attrNameLst>
                                          <p:attrName>ppt_x</p:attrName>
                                          <p:attrName>ppt_y</p:attrName>
                                        </p:attrNameLst>
                                      </p:cBhvr>
                                      <p:rCtr x="0" y="-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4" grpId="0" animBg="1"/>
      <p:bldP spid="64" grpId="0" animBg="1"/>
      <p:bldP spid="94" grpId="0" animBg="1"/>
      <p:bldP spid="72" grpId="0" animBg="1"/>
      <p:bldP spid="78" grpId="0" animBg="1"/>
      <p:bldP spid="79" grpId="0" animBg="1"/>
      <p:bldP spid="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10 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Oval 5"/>
          <p:cNvSpPr/>
          <p:nvPr/>
        </p:nvSpPr>
        <p:spPr>
          <a:xfrm>
            <a:off x="2286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276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a:stCxn id="6" idx="6"/>
            <a:endCxn id="7" idx="2"/>
          </p:cNvCxnSpPr>
          <p:nvPr/>
        </p:nvCxnSpPr>
        <p:spPr>
          <a:xfrm>
            <a:off x="2895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 name="Straight Connector 14"/>
          <p:cNvCxnSpPr>
            <a:stCxn id="7" idx="6"/>
            <a:endCxn id="8" idx="2"/>
          </p:cNvCxnSpPr>
          <p:nvPr/>
        </p:nvCxnSpPr>
        <p:spPr>
          <a:xfrm>
            <a:off x="3886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Straight Connector 16"/>
          <p:cNvCxnSpPr>
            <a:stCxn id="8" idx="6"/>
            <a:endCxn id="9"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9" name="Straight Connector 18"/>
          <p:cNvCxnSpPr>
            <a:stCxn id="9" idx="6"/>
            <a:endCxn id="10"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22" name="Oval 21"/>
          <p:cNvSpPr/>
          <p:nvPr/>
        </p:nvSpPr>
        <p:spPr>
          <a:xfrm>
            <a:off x="2286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3276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cxnSp>
        <p:nvCxnSpPr>
          <p:cNvPr id="28" name="Straight Connector 27"/>
          <p:cNvCxnSpPr>
            <a:stCxn id="22" idx="6"/>
            <a:endCxn id="23" idx="2"/>
          </p:cNvCxnSpPr>
          <p:nvPr/>
        </p:nvCxnSpPr>
        <p:spPr>
          <a:xfrm>
            <a:off x="2895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9" name="Straight Connector 28"/>
          <p:cNvCxnSpPr>
            <a:stCxn id="23" idx="6"/>
            <a:endCxn id="24" idx="2"/>
          </p:cNvCxnSpPr>
          <p:nvPr/>
        </p:nvCxnSpPr>
        <p:spPr>
          <a:xfrm>
            <a:off x="3886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0" name="Straight Connector 29"/>
          <p:cNvCxnSpPr>
            <a:stCxn id="24" idx="6"/>
            <a:endCxn id="25"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1" name="Straight Connector 30"/>
          <p:cNvCxnSpPr>
            <a:stCxn id="25" idx="6"/>
            <a:endCxn id="26"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4" name="Straight Connector 33"/>
          <p:cNvCxnSpPr>
            <a:stCxn id="6" idx="4"/>
            <a:endCxn id="22" idx="0"/>
          </p:cNvCxnSpPr>
          <p:nvPr/>
        </p:nvCxnSpPr>
        <p:spPr>
          <a:xfrm>
            <a:off x="2590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7" idx="4"/>
            <a:endCxn id="23" idx="0"/>
          </p:cNvCxnSpPr>
          <p:nvPr/>
        </p:nvCxnSpPr>
        <p:spPr>
          <a:xfrm>
            <a:off x="3581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8" name="Straight Connector 37"/>
          <p:cNvCxnSpPr>
            <a:stCxn id="8" idx="4"/>
            <a:endCxn id="24"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1" name="Straight Connector 40"/>
          <p:cNvCxnSpPr>
            <a:stCxn id="9" idx="4"/>
            <a:endCxn id="25"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10" idx="4"/>
            <a:endCxn id="26"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1" name="Oval 50"/>
          <p:cNvSpPr/>
          <p:nvPr/>
        </p:nvSpPr>
        <p:spPr>
          <a:xfrm>
            <a:off x="2286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3276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55" name="Oval 54"/>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cxnSp>
        <p:nvCxnSpPr>
          <p:cNvPr id="57" name="Straight Connector 56"/>
          <p:cNvCxnSpPr>
            <a:stCxn id="51" idx="6"/>
            <a:endCxn id="52" idx="2"/>
          </p:cNvCxnSpPr>
          <p:nvPr/>
        </p:nvCxnSpPr>
        <p:spPr>
          <a:xfrm>
            <a:off x="2895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8" name="Straight Connector 57"/>
          <p:cNvCxnSpPr>
            <a:stCxn id="52" idx="6"/>
            <a:endCxn id="53" idx="2"/>
          </p:cNvCxnSpPr>
          <p:nvPr/>
        </p:nvCxnSpPr>
        <p:spPr>
          <a:xfrm>
            <a:off x="3886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9" name="Straight Connector 58"/>
          <p:cNvCxnSpPr>
            <a:stCxn id="53" idx="6"/>
            <a:endCxn id="54"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0" name="Straight Connector 59"/>
          <p:cNvCxnSpPr>
            <a:stCxn id="54" idx="6"/>
            <a:endCxn id="55"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62" name="Oval 61"/>
          <p:cNvSpPr/>
          <p:nvPr/>
        </p:nvSpPr>
        <p:spPr>
          <a:xfrm>
            <a:off x="2286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3276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t>
            </a:r>
          </a:p>
        </p:txBody>
      </p:sp>
      <p:sp>
        <p:nvSpPr>
          <p:cNvPr id="65" name="Oval 64"/>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Connector 67"/>
          <p:cNvCxnSpPr>
            <a:stCxn id="62" idx="6"/>
            <a:endCxn id="63" idx="2"/>
          </p:cNvCxnSpPr>
          <p:nvPr/>
        </p:nvCxnSpPr>
        <p:spPr>
          <a:xfrm>
            <a:off x="2895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63" idx="6"/>
            <a:endCxn id="64" idx="2"/>
          </p:cNvCxnSpPr>
          <p:nvPr/>
        </p:nvCxnSpPr>
        <p:spPr>
          <a:xfrm>
            <a:off x="3886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64" idx="6"/>
            <a:endCxn id="65"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1" name="Straight Connector 70"/>
          <p:cNvCxnSpPr>
            <a:stCxn id="65" idx="6"/>
            <a:endCxn id="66"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3" name="Straight Connector 72"/>
          <p:cNvCxnSpPr>
            <a:stCxn id="51" idx="4"/>
            <a:endCxn id="62" idx="0"/>
          </p:cNvCxnSpPr>
          <p:nvPr/>
        </p:nvCxnSpPr>
        <p:spPr>
          <a:xfrm>
            <a:off x="2590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4" name="Straight Connector 73"/>
          <p:cNvCxnSpPr>
            <a:stCxn id="52" idx="4"/>
            <a:endCxn id="63" idx="0"/>
          </p:cNvCxnSpPr>
          <p:nvPr/>
        </p:nvCxnSpPr>
        <p:spPr>
          <a:xfrm>
            <a:off x="3581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5" name="Straight Connector 74"/>
          <p:cNvCxnSpPr>
            <a:stCxn id="53" idx="4"/>
            <a:endCxn id="64"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6" name="Straight Connector 75"/>
          <p:cNvCxnSpPr>
            <a:stCxn id="54" idx="4"/>
            <a:endCxn id="65"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7" name="Straight Connector 76"/>
          <p:cNvCxnSpPr>
            <a:stCxn id="55" idx="4"/>
            <a:endCxn id="66"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0" name="Straight Connector 79"/>
          <p:cNvCxnSpPr>
            <a:stCxn id="51" idx="0"/>
            <a:endCxn id="22" idx="4"/>
          </p:cNvCxnSpPr>
          <p:nvPr/>
        </p:nvCxnSpPr>
        <p:spPr>
          <a:xfrm flipV="1">
            <a:off x="2590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2" name="Straight Connector 81"/>
          <p:cNvCxnSpPr>
            <a:stCxn id="23" idx="4"/>
            <a:endCxn id="52" idx="0"/>
          </p:cNvCxnSpPr>
          <p:nvPr/>
        </p:nvCxnSpPr>
        <p:spPr>
          <a:xfrm>
            <a:off x="3581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5" name="Straight Connector 84"/>
          <p:cNvCxnSpPr>
            <a:stCxn id="53" idx="0"/>
            <a:endCxn id="24"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7" name="Straight Connector 86"/>
          <p:cNvCxnSpPr>
            <a:stCxn id="54" idx="0"/>
            <a:endCxn id="25" idx="4"/>
          </p:cNvCxnSpPr>
          <p:nvPr/>
        </p:nvCxnSpPr>
        <p:spPr>
          <a:xfrm flipV="1">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9" name="Straight Connector 88"/>
          <p:cNvCxnSpPr>
            <a:stCxn id="55" idx="0"/>
            <a:endCxn id="26"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93" name="Oval 92"/>
          <p:cNvSpPr/>
          <p:nvPr/>
        </p:nvSpPr>
        <p:spPr>
          <a:xfrm>
            <a:off x="2286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3276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95" name="Oval 94"/>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9" name="Straight Connector 98"/>
          <p:cNvCxnSpPr>
            <a:stCxn id="93" idx="6"/>
            <a:endCxn id="94" idx="2"/>
          </p:cNvCxnSpPr>
          <p:nvPr/>
        </p:nvCxnSpPr>
        <p:spPr>
          <a:xfrm>
            <a:off x="2895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0" name="Straight Connector 99"/>
          <p:cNvCxnSpPr>
            <a:stCxn id="94" idx="6"/>
            <a:endCxn id="95" idx="2"/>
          </p:cNvCxnSpPr>
          <p:nvPr/>
        </p:nvCxnSpPr>
        <p:spPr>
          <a:xfrm>
            <a:off x="3886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1" name="Straight Connector 100"/>
          <p:cNvCxnSpPr>
            <a:stCxn id="95" idx="6"/>
            <a:endCxn id="96"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2" name="Straight Connector 101"/>
          <p:cNvCxnSpPr>
            <a:stCxn id="96" idx="6"/>
            <a:endCxn id="97"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4" name="Straight Connector 103"/>
          <p:cNvCxnSpPr>
            <a:stCxn id="62" idx="4"/>
            <a:endCxn id="93" idx="0"/>
          </p:cNvCxnSpPr>
          <p:nvPr/>
        </p:nvCxnSpPr>
        <p:spPr>
          <a:xfrm>
            <a:off x="2590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5" name="Straight Connector 104"/>
          <p:cNvCxnSpPr>
            <a:stCxn id="63" idx="4"/>
            <a:endCxn id="94" idx="0"/>
          </p:cNvCxnSpPr>
          <p:nvPr/>
        </p:nvCxnSpPr>
        <p:spPr>
          <a:xfrm>
            <a:off x="3581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6" name="Straight Connector 105"/>
          <p:cNvCxnSpPr>
            <a:stCxn id="64" idx="4"/>
            <a:endCxn id="95"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Straight Connector 106"/>
          <p:cNvCxnSpPr>
            <a:stCxn id="65" idx="4"/>
            <a:endCxn id="96"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8" name="Straight Connector 107"/>
          <p:cNvCxnSpPr>
            <a:stCxn id="66" idx="4"/>
            <a:endCxn id="97"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72" name="Rounded Rectangle 71"/>
          <p:cNvSpPr/>
          <p:nvPr/>
        </p:nvSpPr>
        <p:spPr>
          <a:xfrm>
            <a:off x="5181600" y="4600402"/>
            <a:ext cx="762000" cy="180039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9" name="Rounded Rectangle 78"/>
          <p:cNvSpPr/>
          <p:nvPr/>
        </p:nvSpPr>
        <p:spPr>
          <a:xfrm>
            <a:off x="4191000" y="5608320"/>
            <a:ext cx="787631" cy="79248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4" name="TextBox 83"/>
          <p:cNvSpPr txBox="1"/>
          <p:nvPr/>
        </p:nvSpPr>
        <p:spPr>
          <a:xfrm>
            <a:off x="7020098" y="5834733"/>
            <a:ext cx="1098378" cy="369332"/>
          </a:xfrm>
          <a:prstGeom prst="rect">
            <a:avLst/>
          </a:prstGeom>
          <a:noFill/>
        </p:spPr>
        <p:txBody>
          <a:bodyPr wrap="none" rtlCol="0">
            <a:spAutoFit/>
          </a:bodyPr>
          <a:lstStyle/>
          <a:p>
            <a:r>
              <a:rPr lang="en-US" dirty="0" smtClean="0"/>
              <a:t>Up Traffic</a:t>
            </a:r>
            <a:endParaRPr lang="en-US" dirty="0"/>
          </a:p>
        </p:txBody>
      </p:sp>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5" y="5933674"/>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59340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60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3" presetClass="emph" presetSubtype="2" fill="hold" grpId="0" nodeType="withEffect">
                                  <p:stCondLst>
                                    <p:cond delay="0"/>
                                  </p:stCondLst>
                                  <p:childTnLst>
                                    <p:animClr clrSpc="rgb" dir="cw">
                                      <p:cBhvr override="childStyle">
                                        <p:cTn id="9" dur="500" fill="hold"/>
                                        <p:tgtEl>
                                          <p:spTgt spid="94"/>
                                        </p:tgtEl>
                                        <p:attrNameLst>
                                          <p:attrName>style.color</p:attrName>
                                        </p:attrNameLst>
                                      </p:cBhvr>
                                      <p:to>
                                        <a:srgbClr val="000000"/>
                                      </p:to>
                                    </p:animClr>
                                  </p:childTnLst>
                                </p:cTn>
                              </p:par>
                              <p:par>
                                <p:cTn id="10" presetID="3" presetClass="emph" presetSubtype="2" fill="hold" grpId="0" nodeType="withEffect">
                                  <p:stCondLst>
                                    <p:cond delay="0"/>
                                  </p:stCondLst>
                                  <p:childTnLst>
                                    <p:animClr clrSpc="rgb" dir="cw">
                                      <p:cBhvr override="childStyle">
                                        <p:cTn id="11" dur="500" fill="hold"/>
                                        <p:tgtEl>
                                          <p:spTgt spid="64"/>
                                        </p:tgtEl>
                                        <p:attrNameLst>
                                          <p:attrName>style.color</p:attrName>
                                        </p:attrNameLst>
                                      </p:cBhvr>
                                      <p:to>
                                        <a:srgbClr val="000000"/>
                                      </p:to>
                                    </p:animClr>
                                  </p:childTnLst>
                                </p:cTn>
                              </p:par>
                              <p:par>
                                <p:cTn id="12" presetID="3" presetClass="emph" presetSubtype="2" fill="hold" grpId="0" nodeType="withEffect">
                                  <p:stCondLst>
                                    <p:cond delay="0"/>
                                  </p:stCondLst>
                                  <p:childTnLst>
                                    <p:animClr clrSpc="rgb" dir="cw">
                                      <p:cBhvr override="childStyle">
                                        <p:cTn id="13" dur="500" fill="hold"/>
                                        <p:tgtEl>
                                          <p:spTgt spid="54"/>
                                        </p:tgtEl>
                                        <p:attrNameLst>
                                          <p:attrName>style.color</p:attrName>
                                        </p:attrNameLst>
                                      </p:cBhvr>
                                      <p:to>
                                        <a:srgbClr val="000000"/>
                                      </p:to>
                                    </p:animClr>
                                  </p:childTnLst>
                                </p:cTn>
                              </p:par>
                              <p:par>
                                <p:cTn id="14" presetID="3" presetClass="emph" presetSubtype="2" fill="hold" grpId="0" nodeType="withEffect">
                                  <p:stCondLst>
                                    <p:cond delay="0"/>
                                  </p:stCondLst>
                                  <p:childTnLst>
                                    <p:animClr clrSpc="rgb" dir="cw">
                                      <p:cBhvr override="childStyle">
                                        <p:cTn id="15" dur="500" fill="hold"/>
                                        <p:tgtEl>
                                          <p:spTgt spid="26"/>
                                        </p:tgtEl>
                                        <p:attrNameLst>
                                          <p:attrName>style.color</p:attrName>
                                        </p:attrNameLst>
                                      </p:cBhvr>
                                      <p:to>
                                        <a:srgbClr val="000000"/>
                                      </p:to>
                                    </p:animClr>
                                  </p:childTnLst>
                                </p:cTn>
                              </p:par>
                              <p:par>
                                <p:cTn id="16" presetID="1" presetClass="emph" presetSubtype="2" fill="hold" grpId="0" nodeType="withEffect">
                                  <p:stCondLst>
                                    <p:cond delay="0"/>
                                  </p:stCondLst>
                                  <p:childTnLst>
                                    <p:animClr clrSpc="rgb" dir="cw">
                                      <p:cBhvr>
                                        <p:cTn id="17" dur="500" fill="hold"/>
                                        <p:tgtEl>
                                          <p:spTgt spid="55"/>
                                        </p:tgtEl>
                                        <p:attrNameLst>
                                          <p:attrName>fillcolor</p:attrName>
                                        </p:attrNameLst>
                                      </p:cBhvr>
                                      <p:to>
                                        <a:srgbClr val="FFC000"/>
                                      </p:to>
                                    </p:animClr>
                                    <p:set>
                                      <p:cBhvr>
                                        <p:cTn id="18" dur="500" fill="hold"/>
                                        <p:tgtEl>
                                          <p:spTgt spid="55"/>
                                        </p:tgtEl>
                                        <p:attrNameLst>
                                          <p:attrName>fill.type</p:attrName>
                                        </p:attrNameLst>
                                      </p:cBhvr>
                                      <p:to>
                                        <p:strVal val="solid"/>
                                      </p:to>
                                    </p:set>
                                    <p:set>
                                      <p:cBhvr>
                                        <p:cTn id="19" dur="500" fill="hold"/>
                                        <p:tgtEl>
                                          <p:spTgt spid="55"/>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par>
                          <p:cTn id="30" fill="hold">
                            <p:stCondLst>
                              <p:cond delay="0"/>
                            </p:stCondLst>
                            <p:childTnLst>
                              <p:par>
                                <p:cTn id="31" presetID="64" presetClass="path" presetSubtype="0" accel="50000" decel="50000" fill="hold" nodeType="afterEffect">
                                  <p:stCondLst>
                                    <p:cond delay="0"/>
                                  </p:stCondLst>
                                  <p:childTnLst>
                                    <p:animMotion origin="layout" path="M 0 2.22222E-6 L 0 -0.14445 " pathEditMode="relative" rAng="0" ptsTypes="AA">
                                      <p:cBhvr>
                                        <p:cTn id="32" dur="250" fill="hold"/>
                                        <p:tgtEl>
                                          <p:spTgt spid="78"/>
                                        </p:tgtEl>
                                        <p:attrNameLst>
                                          <p:attrName>ppt_x</p:attrName>
                                          <p:attrName>ppt_y</p:attrName>
                                        </p:attrNameLst>
                                      </p:cBhvr>
                                      <p:rCtr x="0" y="-7222"/>
                                    </p:animMotion>
                                  </p:childTnLst>
                                </p:cTn>
                              </p:par>
                            </p:childTnLst>
                          </p:cTn>
                        </p:par>
                        <p:par>
                          <p:cTn id="33" fill="hold">
                            <p:stCondLst>
                              <p:cond delay="250"/>
                            </p:stCondLst>
                            <p:childTnLst>
                              <p:par>
                                <p:cTn id="34" presetID="63" presetClass="path" presetSubtype="0" accel="50000" decel="50000" fill="hold" nodeType="afterEffect">
                                  <p:stCondLst>
                                    <p:cond delay="0"/>
                                  </p:stCondLst>
                                  <p:childTnLst>
                                    <p:animMotion origin="layout" path="M 0 -0.14445 L 0.10833 -0.14445 " pathEditMode="relative" rAng="0" ptsTypes="AA">
                                      <p:cBhvr>
                                        <p:cTn id="35" dur="250" fill="hold"/>
                                        <p:tgtEl>
                                          <p:spTgt spid="78"/>
                                        </p:tgtEl>
                                        <p:attrNameLst>
                                          <p:attrName>ppt_x</p:attrName>
                                          <p:attrName>ppt_y</p:attrName>
                                        </p:attrNameLst>
                                      </p:cBhvr>
                                      <p:rCtr x="5417" y="0"/>
                                    </p:animMotion>
                                  </p:childTnLst>
                                </p:cTn>
                              </p:par>
                            </p:childTnLst>
                          </p:cTn>
                        </p:par>
                        <p:par>
                          <p:cTn id="36" fill="hold">
                            <p:stCondLst>
                              <p:cond delay="500"/>
                            </p:stCondLst>
                            <p:childTnLst>
                              <p:par>
                                <p:cTn id="37" presetID="64" presetClass="path" presetSubtype="0" accel="50000" decel="50000" fill="hold" nodeType="afterEffect">
                                  <p:stCondLst>
                                    <p:cond delay="0"/>
                                  </p:stCondLst>
                                  <p:childTnLst>
                                    <p:animMotion origin="layout" path="M 0.10833 -0.14445 L 0.10833 -0.28889 " pathEditMode="relative" rAng="0" ptsTypes="AA">
                                      <p:cBhvr>
                                        <p:cTn id="38" dur="250" fill="hold"/>
                                        <p:tgtEl>
                                          <p:spTgt spid="78"/>
                                        </p:tgtEl>
                                        <p:attrNameLst>
                                          <p:attrName>ppt_x</p:attrName>
                                          <p:attrName>ppt_y</p:attrName>
                                        </p:attrNameLst>
                                      </p:cBhvr>
                                      <p:rCtr x="0" y="-7222"/>
                                    </p:animMotion>
                                  </p:childTnLst>
                                </p:cTn>
                              </p:par>
                            </p:childTnLst>
                          </p:cTn>
                        </p:par>
                        <p:par>
                          <p:cTn id="39" fill="hold">
                            <p:stCondLst>
                              <p:cond delay="750"/>
                            </p:stCondLst>
                            <p:childTnLst>
                              <p:par>
                                <p:cTn id="40" presetID="63" presetClass="path" presetSubtype="0" accel="50000" decel="50000" fill="hold" nodeType="afterEffect">
                                  <p:stCondLst>
                                    <p:cond delay="0"/>
                                  </p:stCondLst>
                                  <p:childTnLst>
                                    <p:animMotion origin="layout" path="M 0.10833 -0.28889 L 0.21667 -0.28889 " pathEditMode="relative" rAng="0" ptsTypes="AA">
                                      <p:cBhvr>
                                        <p:cTn id="41" dur="250" fill="hold"/>
                                        <p:tgtEl>
                                          <p:spTgt spid="78"/>
                                        </p:tgtEl>
                                        <p:attrNameLst>
                                          <p:attrName>ppt_x</p:attrName>
                                          <p:attrName>ppt_y</p:attrName>
                                        </p:attrNameLst>
                                      </p:cBhvr>
                                      <p:rCtr x="5417" y="0"/>
                                    </p:animMotion>
                                  </p:childTnLst>
                                </p:cTn>
                              </p:par>
                            </p:childTnLst>
                          </p:cTn>
                        </p:par>
                        <p:par>
                          <p:cTn id="42" fill="hold">
                            <p:stCondLst>
                              <p:cond delay="1000"/>
                            </p:stCondLst>
                            <p:childTnLst>
                              <p:par>
                                <p:cTn id="43" presetID="64" presetClass="path" presetSubtype="0" accel="50000" decel="50000" fill="hold" nodeType="afterEffect">
                                  <p:stCondLst>
                                    <p:cond delay="0"/>
                                  </p:stCondLst>
                                  <p:childTnLst>
                                    <p:animMotion origin="layout" path="M 0.21667 -0.28889 L 0.21667 -0.43334 " pathEditMode="relative" rAng="0" ptsTypes="AA">
                                      <p:cBhvr>
                                        <p:cTn id="44" dur="250" fill="hold"/>
                                        <p:tgtEl>
                                          <p:spTgt spid="78"/>
                                        </p:tgtEl>
                                        <p:attrNameLst>
                                          <p:attrName>ppt_x</p:attrName>
                                          <p:attrName>ppt_y</p:attrName>
                                        </p:attrNameLst>
                                      </p:cBhvr>
                                      <p:rCtr x="0" y="-7222"/>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78"/>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86"/>
                                        </p:tgtEl>
                                        <p:attrNameLst>
                                          <p:attrName>style.visibility</p:attrName>
                                        </p:attrNameLst>
                                      </p:cBhvr>
                                      <p:to>
                                        <p:strVal val="visible"/>
                                      </p:to>
                                    </p:set>
                                  </p:childTnLst>
                                </p:cTn>
                              </p:par>
                            </p:childTnLst>
                          </p:cTn>
                        </p:par>
                        <p:par>
                          <p:cTn id="52" fill="hold">
                            <p:stCondLst>
                              <p:cond delay="0"/>
                            </p:stCondLst>
                            <p:childTnLst>
                              <p:par>
                                <p:cTn id="53" presetID="64" presetClass="path" presetSubtype="0" accel="50000" decel="50000" fill="hold" nodeType="afterEffect">
                                  <p:stCondLst>
                                    <p:cond delay="0"/>
                                  </p:stCondLst>
                                  <p:childTnLst>
                                    <p:animMotion origin="layout" path="M -3.33333E-6 0.01111 L -3.33333E-6 -0.14445 " pathEditMode="relative" rAng="0" ptsTypes="AA">
                                      <p:cBhvr>
                                        <p:cTn id="54" dur="250" fill="hold"/>
                                        <p:tgtEl>
                                          <p:spTgt spid="86"/>
                                        </p:tgtEl>
                                        <p:attrNameLst>
                                          <p:attrName>ppt_x</p:attrName>
                                          <p:attrName>ppt_y</p:attrName>
                                        </p:attrNameLst>
                                      </p:cBhvr>
                                      <p:rCtr x="0" y="-7778"/>
                                    </p:animMotion>
                                  </p:childTnLst>
                                </p:cTn>
                              </p:par>
                            </p:childTnLst>
                          </p:cTn>
                        </p:par>
                        <p:par>
                          <p:cTn id="55" fill="hold">
                            <p:stCondLst>
                              <p:cond delay="250"/>
                            </p:stCondLst>
                            <p:childTnLst>
                              <p:par>
                                <p:cTn id="56" presetID="64" presetClass="path" presetSubtype="0" accel="50000" decel="50000" fill="hold" nodeType="afterEffect">
                                  <p:stCondLst>
                                    <p:cond delay="0"/>
                                  </p:stCondLst>
                                  <p:childTnLst>
                                    <p:animMotion origin="layout" path="M -3.33333E-6 -0.14445 L -3.33333E-6 -0.28889 " pathEditMode="relative" rAng="0" ptsTypes="AA">
                                      <p:cBhvr>
                                        <p:cTn id="57" dur="250" fill="hold"/>
                                        <p:tgtEl>
                                          <p:spTgt spid="86"/>
                                        </p:tgtEl>
                                        <p:attrNameLst>
                                          <p:attrName>ppt_x</p:attrName>
                                          <p:attrName>ppt_y</p:attrName>
                                        </p:attrNameLst>
                                      </p:cBhvr>
                                      <p:rCtr x="0" y="-7222"/>
                                    </p:animMotion>
                                  </p:childTnLst>
                                </p:cTn>
                              </p:par>
                            </p:childTnLst>
                          </p:cTn>
                        </p:par>
                        <p:par>
                          <p:cTn id="58" fill="hold">
                            <p:stCondLst>
                              <p:cond delay="500"/>
                            </p:stCondLst>
                            <p:childTnLst>
                              <p:par>
                                <p:cTn id="59" presetID="63" presetClass="path" presetSubtype="0" accel="50000" decel="50000" fill="hold" nodeType="afterEffect">
                                  <p:stCondLst>
                                    <p:cond delay="0"/>
                                  </p:stCondLst>
                                  <p:childTnLst>
                                    <p:animMotion origin="layout" path="M -3.33333E-6 -0.28889 L 0.10834 -0.28889 " pathEditMode="relative" rAng="0" ptsTypes="AA">
                                      <p:cBhvr>
                                        <p:cTn id="60" dur="250" fill="hold"/>
                                        <p:tgtEl>
                                          <p:spTgt spid="86"/>
                                        </p:tgtEl>
                                        <p:attrNameLst>
                                          <p:attrName>ppt_x</p:attrName>
                                          <p:attrName>ppt_y</p:attrName>
                                        </p:attrNameLst>
                                      </p:cBhvr>
                                      <p:rCtr x="5417" y="0"/>
                                    </p:animMotion>
                                  </p:childTnLst>
                                </p:cTn>
                              </p:par>
                            </p:childTnLst>
                          </p:cTn>
                        </p:par>
                        <p:par>
                          <p:cTn id="61" fill="hold">
                            <p:stCondLst>
                              <p:cond delay="750"/>
                            </p:stCondLst>
                            <p:childTnLst>
                              <p:par>
                                <p:cTn id="62" presetID="64" presetClass="path" presetSubtype="0" accel="50000" decel="50000" fill="hold" nodeType="afterEffect">
                                  <p:stCondLst>
                                    <p:cond delay="0"/>
                                  </p:stCondLst>
                                  <p:childTnLst>
                                    <p:animMotion origin="layout" path="M 0.10834 -0.28889 L 0.10834 -0.43334 " pathEditMode="relative" rAng="0" ptsTypes="AA">
                                      <p:cBhvr>
                                        <p:cTn id="63" dur="250" fill="hold"/>
                                        <p:tgtEl>
                                          <p:spTgt spid="86"/>
                                        </p:tgtEl>
                                        <p:attrNameLst>
                                          <p:attrName>ppt_x</p:attrName>
                                          <p:attrName>ppt_y</p:attrName>
                                        </p:attrNameLst>
                                      </p:cBhvr>
                                      <p:rCtr x="0" y="-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4" grpId="0" animBg="1"/>
      <p:bldP spid="55" grpId="0" animBg="1"/>
      <p:bldP spid="64" grpId="0" animBg="1"/>
      <p:bldP spid="94" grpId="0" animBg="1"/>
      <p:bldP spid="72" grpId="0" animBg="1"/>
      <p:bldP spid="79" grpId="0" animBg="1"/>
      <p:bldP spid="8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11 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Oval 5"/>
          <p:cNvSpPr/>
          <p:nvPr/>
        </p:nvSpPr>
        <p:spPr>
          <a:xfrm>
            <a:off x="2286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276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sp>
        <p:nvSpPr>
          <p:cNvPr id="9" name="Oval 8"/>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cxnSp>
        <p:nvCxnSpPr>
          <p:cNvPr id="13" name="Straight Connector 12"/>
          <p:cNvCxnSpPr>
            <a:stCxn id="6" idx="6"/>
            <a:endCxn id="7" idx="2"/>
          </p:cNvCxnSpPr>
          <p:nvPr/>
        </p:nvCxnSpPr>
        <p:spPr>
          <a:xfrm>
            <a:off x="2895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 name="Straight Connector 14"/>
          <p:cNvCxnSpPr>
            <a:stCxn id="7" idx="6"/>
            <a:endCxn id="8" idx="2"/>
          </p:cNvCxnSpPr>
          <p:nvPr/>
        </p:nvCxnSpPr>
        <p:spPr>
          <a:xfrm>
            <a:off x="3886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Straight Connector 16"/>
          <p:cNvCxnSpPr>
            <a:stCxn id="8" idx="6"/>
            <a:endCxn id="9"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9" name="Straight Connector 18"/>
          <p:cNvCxnSpPr>
            <a:stCxn id="9" idx="6"/>
            <a:endCxn id="10"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22" name="Oval 21"/>
          <p:cNvSpPr/>
          <p:nvPr/>
        </p:nvSpPr>
        <p:spPr>
          <a:xfrm>
            <a:off x="2286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3276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24" name="Oval 23"/>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sp>
        <p:nvSpPr>
          <p:cNvPr id="25" name="Oval 24"/>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26" name="Oval 25"/>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Connector 27"/>
          <p:cNvCxnSpPr>
            <a:stCxn id="22" idx="6"/>
            <a:endCxn id="23" idx="2"/>
          </p:cNvCxnSpPr>
          <p:nvPr/>
        </p:nvCxnSpPr>
        <p:spPr>
          <a:xfrm>
            <a:off x="2895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9" name="Straight Connector 28"/>
          <p:cNvCxnSpPr>
            <a:stCxn id="23" idx="6"/>
            <a:endCxn id="24" idx="2"/>
          </p:cNvCxnSpPr>
          <p:nvPr/>
        </p:nvCxnSpPr>
        <p:spPr>
          <a:xfrm>
            <a:off x="3886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0" name="Straight Connector 29"/>
          <p:cNvCxnSpPr>
            <a:stCxn id="24" idx="6"/>
            <a:endCxn id="25"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1" name="Straight Connector 30"/>
          <p:cNvCxnSpPr>
            <a:stCxn id="25" idx="6"/>
            <a:endCxn id="26"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4" name="Straight Connector 33"/>
          <p:cNvCxnSpPr>
            <a:stCxn id="6" idx="4"/>
            <a:endCxn id="22" idx="0"/>
          </p:cNvCxnSpPr>
          <p:nvPr/>
        </p:nvCxnSpPr>
        <p:spPr>
          <a:xfrm>
            <a:off x="2590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7" idx="4"/>
            <a:endCxn id="23" idx="0"/>
          </p:cNvCxnSpPr>
          <p:nvPr/>
        </p:nvCxnSpPr>
        <p:spPr>
          <a:xfrm>
            <a:off x="3581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8" name="Straight Connector 37"/>
          <p:cNvCxnSpPr>
            <a:stCxn id="8" idx="4"/>
            <a:endCxn id="24"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1" name="Straight Connector 40"/>
          <p:cNvCxnSpPr>
            <a:stCxn id="9" idx="4"/>
            <a:endCxn id="25"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10" idx="4"/>
            <a:endCxn id="26"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1" name="Oval 50"/>
          <p:cNvSpPr/>
          <p:nvPr/>
        </p:nvSpPr>
        <p:spPr>
          <a:xfrm>
            <a:off x="2286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52" name="Oval 51"/>
          <p:cNvSpPr/>
          <p:nvPr/>
        </p:nvSpPr>
        <p:spPr>
          <a:xfrm>
            <a:off x="3276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54" name="Oval 53"/>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Connector 56"/>
          <p:cNvCxnSpPr>
            <a:stCxn id="51" idx="6"/>
            <a:endCxn id="52" idx="2"/>
          </p:cNvCxnSpPr>
          <p:nvPr/>
        </p:nvCxnSpPr>
        <p:spPr>
          <a:xfrm>
            <a:off x="2895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8" name="Straight Connector 57"/>
          <p:cNvCxnSpPr>
            <a:stCxn id="52" idx="6"/>
            <a:endCxn id="53" idx="2"/>
          </p:cNvCxnSpPr>
          <p:nvPr/>
        </p:nvCxnSpPr>
        <p:spPr>
          <a:xfrm>
            <a:off x="3886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9" name="Straight Connector 58"/>
          <p:cNvCxnSpPr>
            <a:stCxn id="53" idx="6"/>
            <a:endCxn id="54"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0" name="Straight Connector 59"/>
          <p:cNvCxnSpPr>
            <a:stCxn id="54" idx="6"/>
            <a:endCxn id="55"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62" name="Oval 61"/>
          <p:cNvSpPr/>
          <p:nvPr/>
        </p:nvSpPr>
        <p:spPr>
          <a:xfrm>
            <a:off x="2286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3276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64" name="Oval 63"/>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Connector 67"/>
          <p:cNvCxnSpPr>
            <a:stCxn id="62" idx="6"/>
            <a:endCxn id="63" idx="2"/>
          </p:cNvCxnSpPr>
          <p:nvPr/>
        </p:nvCxnSpPr>
        <p:spPr>
          <a:xfrm>
            <a:off x="2895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63" idx="6"/>
            <a:endCxn id="64" idx="2"/>
          </p:cNvCxnSpPr>
          <p:nvPr/>
        </p:nvCxnSpPr>
        <p:spPr>
          <a:xfrm>
            <a:off x="3886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64" idx="6"/>
            <a:endCxn id="65"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1" name="Straight Connector 70"/>
          <p:cNvCxnSpPr>
            <a:stCxn id="65" idx="6"/>
            <a:endCxn id="66"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3" name="Straight Connector 72"/>
          <p:cNvCxnSpPr>
            <a:stCxn id="51" idx="4"/>
            <a:endCxn id="62" idx="0"/>
          </p:cNvCxnSpPr>
          <p:nvPr/>
        </p:nvCxnSpPr>
        <p:spPr>
          <a:xfrm>
            <a:off x="2590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4" name="Straight Connector 73"/>
          <p:cNvCxnSpPr>
            <a:stCxn id="52" idx="4"/>
            <a:endCxn id="63" idx="0"/>
          </p:cNvCxnSpPr>
          <p:nvPr/>
        </p:nvCxnSpPr>
        <p:spPr>
          <a:xfrm>
            <a:off x="3581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5" name="Straight Connector 74"/>
          <p:cNvCxnSpPr>
            <a:stCxn id="53" idx="4"/>
            <a:endCxn id="64"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6" name="Straight Connector 75"/>
          <p:cNvCxnSpPr>
            <a:stCxn id="54" idx="4"/>
            <a:endCxn id="65"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7" name="Straight Connector 76"/>
          <p:cNvCxnSpPr>
            <a:stCxn id="55" idx="4"/>
            <a:endCxn id="66"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0" name="Straight Connector 79"/>
          <p:cNvCxnSpPr>
            <a:stCxn id="51" idx="0"/>
            <a:endCxn id="22" idx="4"/>
          </p:cNvCxnSpPr>
          <p:nvPr/>
        </p:nvCxnSpPr>
        <p:spPr>
          <a:xfrm flipV="1">
            <a:off x="2590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2" name="Straight Connector 81"/>
          <p:cNvCxnSpPr>
            <a:stCxn id="23" idx="4"/>
            <a:endCxn id="52" idx="0"/>
          </p:cNvCxnSpPr>
          <p:nvPr/>
        </p:nvCxnSpPr>
        <p:spPr>
          <a:xfrm>
            <a:off x="3581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5" name="Straight Connector 84"/>
          <p:cNvCxnSpPr>
            <a:stCxn id="53" idx="0"/>
            <a:endCxn id="24"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7" name="Straight Connector 86"/>
          <p:cNvCxnSpPr>
            <a:stCxn id="54" idx="0"/>
            <a:endCxn id="25" idx="4"/>
          </p:cNvCxnSpPr>
          <p:nvPr/>
        </p:nvCxnSpPr>
        <p:spPr>
          <a:xfrm flipV="1">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9" name="Straight Connector 88"/>
          <p:cNvCxnSpPr>
            <a:stCxn id="55" idx="0"/>
            <a:endCxn id="26"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93" name="Oval 92"/>
          <p:cNvSpPr/>
          <p:nvPr/>
        </p:nvSpPr>
        <p:spPr>
          <a:xfrm>
            <a:off x="2286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E</a:t>
            </a:r>
            <a:endParaRPr lang="en-US" dirty="0">
              <a:solidFill>
                <a:schemeClr val="bg1"/>
              </a:solidFill>
            </a:endParaRPr>
          </a:p>
        </p:txBody>
      </p:sp>
      <p:sp>
        <p:nvSpPr>
          <p:cNvPr id="94" name="Oval 93"/>
          <p:cNvSpPr/>
          <p:nvPr/>
        </p:nvSpPr>
        <p:spPr>
          <a:xfrm>
            <a:off x="3276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9" name="Straight Connector 98"/>
          <p:cNvCxnSpPr>
            <a:stCxn id="93" idx="6"/>
            <a:endCxn id="94" idx="2"/>
          </p:cNvCxnSpPr>
          <p:nvPr/>
        </p:nvCxnSpPr>
        <p:spPr>
          <a:xfrm>
            <a:off x="2895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0" name="Straight Connector 99"/>
          <p:cNvCxnSpPr>
            <a:stCxn id="94" idx="6"/>
            <a:endCxn id="95" idx="2"/>
          </p:cNvCxnSpPr>
          <p:nvPr/>
        </p:nvCxnSpPr>
        <p:spPr>
          <a:xfrm>
            <a:off x="3886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1" name="Straight Connector 100"/>
          <p:cNvCxnSpPr>
            <a:stCxn id="95" idx="6"/>
            <a:endCxn id="96"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2" name="Straight Connector 101"/>
          <p:cNvCxnSpPr>
            <a:stCxn id="96" idx="6"/>
            <a:endCxn id="97"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4" name="Straight Connector 103"/>
          <p:cNvCxnSpPr>
            <a:stCxn id="62" idx="4"/>
            <a:endCxn id="93" idx="0"/>
          </p:cNvCxnSpPr>
          <p:nvPr/>
        </p:nvCxnSpPr>
        <p:spPr>
          <a:xfrm>
            <a:off x="2590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5" name="Straight Connector 104"/>
          <p:cNvCxnSpPr>
            <a:stCxn id="63" idx="4"/>
            <a:endCxn id="94" idx="0"/>
          </p:cNvCxnSpPr>
          <p:nvPr/>
        </p:nvCxnSpPr>
        <p:spPr>
          <a:xfrm>
            <a:off x="3581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6" name="Straight Connector 105"/>
          <p:cNvCxnSpPr>
            <a:stCxn id="64" idx="4"/>
            <a:endCxn id="95"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Straight Connector 106"/>
          <p:cNvCxnSpPr>
            <a:stCxn id="65" idx="4"/>
            <a:endCxn id="96"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8" name="Straight Connector 107"/>
          <p:cNvCxnSpPr>
            <a:stCxn id="66" idx="4"/>
            <a:endCxn id="97"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29622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TextBox 71"/>
          <p:cNvSpPr txBox="1"/>
          <p:nvPr/>
        </p:nvSpPr>
        <p:spPr>
          <a:xfrm>
            <a:off x="7162800" y="1872734"/>
            <a:ext cx="1098378" cy="369332"/>
          </a:xfrm>
          <a:prstGeom prst="rect">
            <a:avLst/>
          </a:prstGeom>
          <a:noFill/>
        </p:spPr>
        <p:txBody>
          <a:bodyPr wrap="none" rtlCol="0">
            <a:spAutoFit/>
          </a:bodyPr>
          <a:lstStyle/>
          <a:p>
            <a:r>
              <a:rPr lang="en-US" dirty="0" smtClean="0"/>
              <a:t>Up Traffic</a:t>
            </a:r>
            <a:endParaRPr lang="en-US" dirty="0"/>
          </a:p>
        </p:txBody>
      </p:sp>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29622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TextBox 78"/>
          <p:cNvSpPr txBox="1"/>
          <p:nvPr/>
        </p:nvSpPr>
        <p:spPr>
          <a:xfrm>
            <a:off x="762000" y="3853934"/>
            <a:ext cx="1386918" cy="369332"/>
          </a:xfrm>
          <a:prstGeom prst="rect">
            <a:avLst/>
          </a:prstGeom>
          <a:noFill/>
        </p:spPr>
        <p:txBody>
          <a:bodyPr wrap="none" rtlCol="0">
            <a:spAutoFit/>
          </a:bodyPr>
          <a:lstStyle/>
          <a:p>
            <a:r>
              <a:rPr lang="en-US" dirty="0" smtClean="0"/>
              <a:t>Down Traffic</a:t>
            </a:r>
            <a:endParaRPr lang="en-US" dirty="0"/>
          </a:p>
        </p:txBody>
      </p:sp>
      <p:pic>
        <p:nvPicPr>
          <p:cNvPr id="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5" y="2962275"/>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2952750"/>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693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24"/>
                                        </p:tgtEl>
                                        <p:attrNameLst>
                                          <p:attrName>fillcolor</p:attrName>
                                        </p:attrNameLst>
                                      </p:cBhvr>
                                      <p:to>
                                        <a:schemeClr val="accent1"/>
                                      </p:to>
                                    </p:animClr>
                                    <p:set>
                                      <p:cBhvr>
                                        <p:cTn id="11" dur="500" fill="hold"/>
                                        <p:tgtEl>
                                          <p:spTgt spid="24"/>
                                        </p:tgtEl>
                                        <p:attrNameLst>
                                          <p:attrName>fill.type</p:attrName>
                                        </p:attrNameLst>
                                      </p:cBhvr>
                                      <p:to>
                                        <p:strVal val="solid"/>
                                      </p:to>
                                    </p:set>
                                    <p:set>
                                      <p:cBhvr>
                                        <p:cTn id="12" dur="500" fill="hold"/>
                                        <p:tgtEl>
                                          <p:spTgt spid="24"/>
                                        </p:tgtEl>
                                        <p:attrNameLst>
                                          <p:attrName>fill.on</p:attrName>
                                        </p:attrNameLst>
                                      </p:cBhvr>
                                      <p:to>
                                        <p:strVal val="true"/>
                                      </p:to>
                                    </p:set>
                                  </p:childTnLst>
                                </p:cTn>
                              </p:par>
                              <p:par>
                                <p:cTn id="13" presetID="3" presetClass="emph" presetSubtype="2" fill="hold" grpId="0" nodeType="withEffect">
                                  <p:stCondLst>
                                    <p:cond delay="0"/>
                                  </p:stCondLst>
                                  <p:childTnLst>
                                    <p:animClr clrSpc="rgb" dir="cw">
                                      <p:cBhvr override="childStyle">
                                        <p:cTn id="14" dur="500" fill="hold"/>
                                        <p:tgtEl>
                                          <p:spTgt spid="10"/>
                                        </p:tgtEl>
                                        <p:attrNameLst>
                                          <p:attrName>style.color</p:attrName>
                                        </p:attrNameLst>
                                      </p:cBhvr>
                                      <p:to>
                                        <a:schemeClr val="tx1"/>
                                      </p:to>
                                    </p:animClr>
                                  </p:childTnLst>
                                </p:cTn>
                              </p:par>
                              <p:par>
                                <p:cTn id="15" presetID="3" presetClass="emph" presetSubtype="2" fill="hold" grpId="0" nodeType="withEffect">
                                  <p:stCondLst>
                                    <p:cond delay="0"/>
                                  </p:stCondLst>
                                  <p:childTnLst>
                                    <p:animClr clrSpc="rgb" dir="cw">
                                      <p:cBhvr override="childStyle">
                                        <p:cTn id="16" dur="500" fill="hold"/>
                                        <p:tgtEl>
                                          <p:spTgt spid="25"/>
                                        </p:tgtEl>
                                        <p:attrNameLst>
                                          <p:attrName>style.color</p:attrName>
                                        </p:attrNameLst>
                                      </p:cBhvr>
                                      <p:to>
                                        <a:schemeClr val="tx1"/>
                                      </p:to>
                                    </p:animClr>
                                  </p:childTnLst>
                                </p:cTn>
                              </p:par>
                              <p:par>
                                <p:cTn id="17" presetID="3" presetClass="emph" presetSubtype="2" fill="hold" grpId="0" nodeType="withEffect">
                                  <p:stCondLst>
                                    <p:cond delay="0"/>
                                  </p:stCondLst>
                                  <p:childTnLst>
                                    <p:animClr clrSpc="rgb" dir="cw">
                                      <p:cBhvr override="childStyle">
                                        <p:cTn id="18" dur="500" fill="hold"/>
                                        <p:tgtEl>
                                          <p:spTgt spid="53"/>
                                        </p:tgtEl>
                                        <p:attrNameLst>
                                          <p:attrName>style.color</p:attrName>
                                        </p:attrNameLst>
                                      </p:cBhvr>
                                      <p:to>
                                        <a:schemeClr val="tx1"/>
                                      </p:to>
                                    </p:animClr>
                                  </p:childTnLst>
                                </p:cTn>
                              </p:par>
                              <p:par>
                                <p:cTn id="19" presetID="3" presetClass="emph" presetSubtype="2" fill="hold" grpId="0" nodeType="withEffect">
                                  <p:stCondLst>
                                    <p:cond delay="0"/>
                                  </p:stCondLst>
                                  <p:childTnLst>
                                    <p:animClr clrSpc="rgb" dir="cw">
                                      <p:cBhvr override="childStyle">
                                        <p:cTn id="20" dur="500" fill="hold"/>
                                        <p:tgtEl>
                                          <p:spTgt spid="63"/>
                                        </p:tgtEl>
                                        <p:attrNameLst>
                                          <p:attrName>style.color</p:attrName>
                                        </p:attrNameLst>
                                      </p:cBhvr>
                                      <p:to>
                                        <a:schemeClr val="tx1"/>
                                      </p:to>
                                    </p:animClr>
                                  </p:childTnLst>
                                </p:cTn>
                              </p:par>
                              <p:par>
                                <p:cTn id="21" presetID="3" presetClass="emph" presetSubtype="2" fill="hold" grpId="0" nodeType="withEffect">
                                  <p:stCondLst>
                                    <p:cond delay="0"/>
                                  </p:stCondLst>
                                  <p:childTnLst>
                                    <p:animClr clrSpc="rgb" dir="cw">
                                      <p:cBhvr override="childStyle">
                                        <p:cTn id="22" dur="500" fill="hold"/>
                                        <p:tgtEl>
                                          <p:spTgt spid="93"/>
                                        </p:tgtEl>
                                        <p:attrNameLst>
                                          <p:attrName>style.color</p:attrName>
                                        </p:attrNameLst>
                                      </p:cBhvr>
                                      <p:to>
                                        <a:schemeClr val="tx1"/>
                                      </p:to>
                                    </p:animClr>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0"/>
                                        </p:tgtEl>
                                        <p:attrNameLst>
                                          <p:attrName>style.visibility</p:attrName>
                                        </p:attrNameLst>
                                      </p:cBhvr>
                                      <p:to>
                                        <p:strVal val="visible"/>
                                      </p:to>
                                    </p:set>
                                  </p:childTnLst>
                                </p:cTn>
                              </p:par>
                            </p:childTnLst>
                          </p:cTn>
                        </p:par>
                        <p:par>
                          <p:cTn id="27" fill="hold">
                            <p:stCondLst>
                              <p:cond delay="0"/>
                            </p:stCondLst>
                            <p:childTnLst>
                              <p:par>
                                <p:cTn id="28" presetID="63" presetClass="path" presetSubtype="0" accel="50000" decel="50000" fill="hold" nodeType="afterEffect">
                                  <p:stCondLst>
                                    <p:cond delay="0"/>
                                  </p:stCondLst>
                                  <p:childTnLst>
                                    <p:animMotion origin="layout" path="M -3.33333E-6 -3.3025E-6 L 0.325 -3.3025E-6 " pathEditMode="relative" rAng="0" ptsTypes="AA">
                                      <p:cBhvr>
                                        <p:cTn id="29" dur="250" fill="hold"/>
                                        <p:tgtEl>
                                          <p:spTgt spid="22530"/>
                                        </p:tgtEl>
                                        <p:attrNameLst>
                                          <p:attrName>ppt_x</p:attrName>
                                          <p:attrName>ppt_y</p:attrName>
                                        </p:attrNameLst>
                                      </p:cBhvr>
                                      <p:rCtr x="16250" y="0"/>
                                    </p:animMotion>
                                  </p:childTnLst>
                                </p:cTn>
                              </p:par>
                            </p:childTnLst>
                          </p:cTn>
                        </p:par>
                        <p:par>
                          <p:cTn id="30" fill="hold">
                            <p:stCondLst>
                              <p:cond delay="250"/>
                            </p:stCondLst>
                            <p:childTnLst>
                              <p:par>
                                <p:cTn id="31" presetID="56" presetClass="path" presetSubtype="0" accel="50000" decel="50000" fill="hold" nodeType="afterEffect">
                                  <p:stCondLst>
                                    <p:cond delay="0"/>
                                  </p:stCondLst>
                                  <p:childTnLst>
                                    <p:animMotion origin="layout" path="M 0.325 -3.3025E-6 L 0.43334 -0.14431 " pathEditMode="relative" rAng="0" ptsTypes="AA">
                                      <p:cBhvr>
                                        <p:cTn id="32" dur="250" fill="hold"/>
                                        <p:tgtEl>
                                          <p:spTgt spid="22530"/>
                                        </p:tgtEl>
                                        <p:attrNameLst>
                                          <p:attrName>ppt_x</p:attrName>
                                          <p:attrName>ppt_y</p:attrName>
                                        </p:attrNameLst>
                                      </p:cBhvr>
                                      <p:rCtr x="5417" y="-7216"/>
                                    </p:animMotion>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2530"/>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78"/>
                                        </p:tgtEl>
                                        <p:attrNameLst>
                                          <p:attrName>style.visibility</p:attrName>
                                        </p:attrNameLst>
                                      </p:cBhvr>
                                      <p:to>
                                        <p:strVal val="visible"/>
                                      </p:to>
                                    </p:set>
                                  </p:childTnLst>
                                </p:cTn>
                              </p:par>
                            </p:childTnLst>
                          </p:cTn>
                        </p:par>
                        <p:par>
                          <p:cTn id="40" fill="hold">
                            <p:stCondLst>
                              <p:cond delay="0"/>
                            </p:stCondLst>
                            <p:childTnLst>
                              <p:par>
                                <p:cTn id="41" presetID="63" presetClass="path" presetSubtype="0" accel="50000" decel="50000" fill="hold" nodeType="afterEffect">
                                  <p:stCondLst>
                                    <p:cond delay="0"/>
                                  </p:stCondLst>
                                  <p:childTnLst>
                                    <p:animMotion origin="layout" path="M 3.33333E-6 -3.3025E-6 L 0.21666 -3.3025E-6 " pathEditMode="relative" rAng="0" ptsTypes="AA">
                                      <p:cBhvr>
                                        <p:cTn id="42" dur="250" fill="hold"/>
                                        <p:tgtEl>
                                          <p:spTgt spid="78"/>
                                        </p:tgtEl>
                                        <p:attrNameLst>
                                          <p:attrName>ppt_x</p:attrName>
                                          <p:attrName>ppt_y</p:attrName>
                                        </p:attrNameLst>
                                      </p:cBhvr>
                                      <p:rCtr x="10833" y="0"/>
                                    </p:animMotion>
                                  </p:childTnLst>
                                </p:cTn>
                              </p:par>
                            </p:childTnLst>
                          </p:cTn>
                        </p:par>
                        <p:par>
                          <p:cTn id="43" fill="hold">
                            <p:stCondLst>
                              <p:cond delay="250"/>
                            </p:stCondLst>
                            <p:childTnLst>
                              <p:par>
                                <p:cTn id="44" presetID="56" presetClass="path" presetSubtype="0" accel="50000" decel="50000" fill="hold" nodeType="afterEffect">
                                  <p:stCondLst>
                                    <p:cond delay="0"/>
                                  </p:stCondLst>
                                  <p:childTnLst>
                                    <p:animMotion origin="layout" path="M 0.21666 -3.3025E-6 L 0.325 -0.14431 " pathEditMode="relative" rAng="0" ptsTypes="AA">
                                      <p:cBhvr>
                                        <p:cTn id="45" dur="250" fill="hold"/>
                                        <p:tgtEl>
                                          <p:spTgt spid="78"/>
                                        </p:tgtEl>
                                        <p:attrNameLst>
                                          <p:attrName>ppt_x</p:attrName>
                                          <p:attrName>ppt_y</p:attrName>
                                        </p:attrNameLst>
                                      </p:cBhvr>
                                      <p:rCtr x="5417" y="-7216"/>
                                    </p:animMotion>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7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2"/>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childTnLst>
                                </p:cTn>
                              </p:par>
                              <p:par>
                                <p:cTn id="55" presetID="3" presetClass="emph" presetSubtype="2" fill="hold" grpId="1" nodeType="withEffect">
                                  <p:stCondLst>
                                    <p:cond delay="0"/>
                                  </p:stCondLst>
                                  <p:childTnLst>
                                    <p:animClr clrSpc="rgb" dir="cw">
                                      <p:cBhvr override="childStyle">
                                        <p:cTn id="56" dur="500" fill="hold"/>
                                        <p:tgtEl>
                                          <p:spTgt spid="10"/>
                                        </p:tgtEl>
                                        <p:attrNameLst>
                                          <p:attrName>style.color</p:attrName>
                                        </p:attrNameLst>
                                      </p:cBhvr>
                                      <p:to>
                                        <a:schemeClr val="bg1"/>
                                      </p:to>
                                    </p:animClr>
                                  </p:childTnLst>
                                </p:cTn>
                              </p:par>
                              <p:par>
                                <p:cTn id="57" presetID="3" presetClass="emph" presetSubtype="2" fill="hold" grpId="1" nodeType="withEffect">
                                  <p:stCondLst>
                                    <p:cond delay="0"/>
                                  </p:stCondLst>
                                  <p:childTnLst>
                                    <p:animClr clrSpc="rgb" dir="cw">
                                      <p:cBhvr override="childStyle">
                                        <p:cTn id="58" dur="500" fill="hold"/>
                                        <p:tgtEl>
                                          <p:spTgt spid="25"/>
                                        </p:tgtEl>
                                        <p:attrNameLst>
                                          <p:attrName>style.color</p:attrName>
                                        </p:attrNameLst>
                                      </p:cBhvr>
                                      <p:to>
                                        <a:schemeClr val="bg1"/>
                                      </p:to>
                                    </p:animClr>
                                  </p:childTnLst>
                                </p:cTn>
                              </p:par>
                              <p:par>
                                <p:cTn id="59" presetID="3" presetClass="emph" presetSubtype="2" fill="hold" grpId="1" nodeType="withEffect">
                                  <p:stCondLst>
                                    <p:cond delay="0"/>
                                  </p:stCondLst>
                                  <p:childTnLst>
                                    <p:animClr clrSpc="rgb" dir="cw">
                                      <p:cBhvr override="childStyle">
                                        <p:cTn id="60" dur="500" fill="hold"/>
                                        <p:tgtEl>
                                          <p:spTgt spid="53"/>
                                        </p:tgtEl>
                                        <p:attrNameLst>
                                          <p:attrName>style.color</p:attrName>
                                        </p:attrNameLst>
                                      </p:cBhvr>
                                      <p:to>
                                        <a:schemeClr val="bg1"/>
                                      </p:to>
                                    </p:animClr>
                                  </p:childTnLst>
                                </p:cTn>
                              </p:par>
                              <p:par>
                                <p:cTn id="61" presetID="3" presetClass="emph" presetSubtype="2" fill="hold" grpId="1" nodeType="withEffect">
                                  <p:stCondLst>
                                    <p:cond delay="0"/>
                                  </p:stCondLst>
                                  <p:childTnLst>
                                    <p:animClr clrSpc="rgb" dir="cw">
                                      <p:cBhvr override="childStyle">
                                        <p:cTn id="62" dur="500" fill="hold"/>
                                        <p:tgtEl>
                                          <p:spTgt spid="63"/>
                                        </p:tgtEl>
                                        <p:attrNameLst>
                                          <p:attrName>style.color</p:attrName>
                                        </p:attrNameLst>
                                      </p:cBhvr>
                                      <p:to>
                                        <a:schemeClr val="bg1"/>
                                      </p:to>
                                    </p:animClr>
                                  </p:childTnLst>
                                </p:cTn>
                              </p:par>
                              <p:par>
                                <p:cTn id="63" presetID="3" presetClass="emph" presetSubtype="2" fill="hold" grpId="1" nodeType="withEffect">
                                  <p:stCondLst>
                                    <p:cond delay="0"/>
                                  </p:stCondLst>
                                  <p:childTnLst>
                                    <p:animClr clrSpc="rgb" dir="cw">
                                      <p:cBhvr override="childStyle">
                                        <p:cTn id="64" dur="500" fill="hold"/>
                                        <p:tgtEl>
                                          <p:spTgt spid="93"/>
                                        </p:tgtEl>
                                        <p:attrNameLst>
                                          <p:attrName>style.color</p:attrName>
                                        </p:attrNameLst>
                                      </p:cBhvr>
                                      <p:to>
                                        <a:schemeClr val="bg1"/>
                                      </p:to>
                                    </p:animClr>
                                  </p:childTnLst>
                                </p:cTn>
                              </p:par>
                            </p:childTnLst>
                          </p:cTn>
                        </p:par>
                        <p:par>
                          <p:cTn id="65" fill="hold">
                            <p:stCondLst>
                              <p:cond delay="500"/>
                            </p:stCondLst>
                            <p:childTnLst>
                              <p:par>
                                <p:cTn id="66" presetID="3" presetClass="emph" presetSubtype="2" fill="hold" grpId="0" nodeType="afterEffect">
                                  <p:stCondLst>
                                    <p:cond delay="0"/>
                                  </p:stCondLst>
                                  <p:childTnLst>
                                    <p:animClr clrSpc="rgb" dir="cw">
                                      <p:cBhvr override="childStyle">
                                        <p:cTn id="67" dur="500" fill="hold"/>
                                        <p:tgtEl>
                                          <p:spTgt spid="8"/>
                                        </p:tgtEl>
                                        <p:attrNameLst>
                                          <p:attrName>style.color</p:attrName>
                                        </p:attrNameLst>
                                      </p:cBhvr>
                                      <p:to>
                                        <a:schemeClr val="tx1"/>
                                      </p:to>
                                    </p:animClr>
                                  </p:childTnLst>
                                </p:cTn>
                              </p:par>
                              <p:par>
                                <p:cTn id="68" presetID="3" presetClass="emph" presetSubtype="2" fill="hold" grpId="0" nodeType="withEffect">
                                  <p:stCondLst>
                                    <p:cond delay="0"/>
                                  </p:stCondLst>
                                  <p:childTnLst>
                                    <p:animClr clrSpc="rgb" dir="cw">
                                      <p:cBhvr override="childStyle">
                                        <p:cTn id="69" dur="500" fill="hold"/>
                                        <p:tgtEl>
                                          <p:spTgt spid="23"/>
                                        </p:tgtEl>
                                        <p:attrNameLst>
                                          <p:attrName>style.color</p:attrName>
                                        </p:attrNameLst>
                                      </p:cBhvr>
                                      <p:to>
                                        <a:schemeClr val="tx1"/>
                                      </p:to>
                                    </p:animClr>
                                  </p:childTnLst>
                                </p:cTn>
                              </p:par>
                              <p:par>
                                <p:cTn id="70" presetID="3" presetClass="emph" presetSubtype="2" fill="hold" grpId="0" nodeType="withEffect">
                                  <p:stCondLst>
                                    <p:cond delay="0"/>
                                  </p:stCondLst>
                                  <p:childTnLst>
                                    <p:animClr clrSpc="rgb" dir="cw">
                                      <p:cBhvr override="childStyle">
                                        <p:cTn id="71" dur="500" fill="hold"/>
                                        <p:tgtEl>
                                          <p:spTgt spid="51"/>
                                        </p:tgtEl>
                                        <p:attrNameLst>
                                          <p:attrName>style.color</p:attrName>
                                        </p:attrNameLst>
                                      </p:cBhvr>
                                      <p:to>
                                        <a:schemeClr val="tx1"/>
                                      </p:to>
                                    </p:animClr>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81"/>
                                        </p:tgtEl>
                                        <p:attrNameLst>
                                          <p:attrName>style.visibility</p:attrName>
                                        </p:attrNameLst>
                                      </p:cBhvr>
                                      <p:to>
                                        <p:strVal val="visible"/>
                                      </p:to>
                                    </p:set>
                                  </p:childTnLst>
                                </p:cTn>
                              </p:par>
                            </p:childTnLst>
                          </p:cTn>
                        </p:par>
                        <p:par>
                          <p:cTn id="76" fill="hold">
                            <p:stCondLst>
                              <p:cond delay="0"/>
                            </p:stCondLst>
                            <p:childTnLst>
                              <p:par>
                                <p:cTn id="77" presetID="35" presetClass="path" presetSubtype="0" accel="50000" decel="50000" fill="hold" nodeType="afterEffect">
                                  <p:stCondLst>
                                    <p:cond delay="0"/>
                                  </p:stCondLst>
                                  <p:childTnLst>
                                    <p:animMotion origin="layout" path="M 3.33333E-6 -3.3025E-6 L -0.325 -3.3025E-6 " pathEditMode="relative" rAng="0" ptsTypes="AA">
                                      <p:cBhvr>
                                        <p:cTn id="78" dur="250" fill="hold"/>
                                        <p:tgtEl>
                                          <p:spTgt spid="81"/>
                                        </p:tgtEl>
                                        <p:attrNameLst>
                                          <p:attrName>ppt_x</p:attrName>
                                          <p:attrName>ppt_y</p:attrName>
                                        </p:attrNameLst>
                                      </p:cBhvr>
                                      <p:rCtr x="-16250" y="0"/>
                                    </p:animMotion>
                                  </p:childTnLst>
                                </p:cTn>
                              </p:par>
                            </p:childTnLst>
                          </p:cTn>
                        </p:par>
                        <p:par>
                          <p:cTn id="79" fill="hold">
                            <p:stCondLst>
                              <p:cond delay="250"/>
                            </p:stCondLst>
                            <p:childTnLst>
                              <p:par>
                                <p:cTn id="80" presetID="49" presetClass="path" presetSubtype="0" accel="50000" decel="50000" fill="hold" nodeType="afterEffect">
                                  <p:stCondLst>
                                    <p:cond delay="0"/>
                                  </p:stCondLst>
                                  <p:childTnLst>
                                    <p:animMotion origin="layout" path="M -0.325 -3.3025E-6 L -0.43334 0.14431 " pathEditMode="relative" rAng="0" ptsTypes="AA">
                                      <p:cBhvr>
                                        <p:cTn id="81" dur="250" fill="hold"/>
                                        <p:tgtEl>
                                          <p:spTgt spid="81"/>
                                        </p:tgtEl>
                                        <p:attrNameLst>
                                          <p:attrName>ppt_x</p:attrName>
                                          <p:attrName>ppt_y</p:attrName>
                                        </p:attrNameLst>
                                      </p:cBhvr>
                                      <p:rCtr x="-5417" y="7216"/>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81"/>
                                        </p:tgtEl>
                                        <p:attrNameLst>
                                          <p:attrName>style.visibility</p:attrName>
                                        </p:attrNameLst>
                                      </p:cBhvr>
                                      <p:to>
                                        <p:strVal val="hidden"/>
                                      </p:to>
                                    </p:set>
                                  </p:childTnLst>
                                </p:cTn>
                              </p:par>
                            </p:childTnLst>
                          </p:cTn>
                        </p:par>
                        <p:par>
                          <p:cTn id="86" fill="hold">
                            <p:stCondLst>
                              <p:cond delay="0"/>
                            </p:stCondLst>
                            <p:childTnLst>
                              <p:par>
                                <p:cTn id="87" presetID="1" presetClass="entr" presetSubtype="0" fill="hold" nodeType="afterEffect">
                                  <p:stCondLst>
                                    <p:cond delay="0"/>
                                  </p:stCondLst>
                                  <p:childTnLst>
                                    <p:set>
                                      <p:cBhvr>
                                        <p:cTn id="88" dur="1" fill="hold">
                                          <p:stCondLst>
                                            <p:cond delay="0"/>
                                          </p:stCondLst>
                                        </p:cTn>
                                        <p:tgtEl>
                                          <p:spTgt spid="83"/>
                                        </p:tgtEl>
                                        <p:attrNameLst>
                                          <p:attrName>style.visibility</p:attrName>
                                        </p:attrNameLst>
                                      </p:cBhvr>
                                      <p:to>
                                        <p:strVal val="visible"/>
                                      </p:to>
                                    </p:set>
                                  </p:childTnLst>
                                </p:cTn>
                              </p:par>
                            </p:childTnLst>
                          </p:cTn>
                        </p:par>
                        <p:par>
                          <p:cTn id="89" fill="hold">
                            <p:stCondLst>
                              <p:cond delay="0"/>
                            </p:stCondLst>
                            <p:childTnLst>
                              <p:par>
                                <p:cTn id="90" presetID="35" presetClass="path" presetSubtype="0" accel="50000" decel="50000" fill="hold" nodeType="afterEffect">
                                  <p:stCondLst>
                                    <p:cond delay="0"/>
                                  </p:stCondLst>
                                  <p:childTnLst>
                                    <p:animMotion origin="layout" path="M -3.33333E-6 0.00138 L -0.21666 0.00138 " pathEditMode="relative" rAng="0" ptsTypes="AA">
                                      <p:cBhvr>
                                        <p:cTn id="91" dur="250" fill="hold"/>
                                        <p:tgtEl>
                                          <p:spTgt spid="83"/>
                                        </p:tgtEl>
                                        <p:attrNameLst>
                                          <p:attrName>ppt_x</p:attrName>
                                          <p:attrName>ppt_y</p:attrName>
                                        </p:attrNameLst>
                                      </p:cBhvr>
                                      <p:rCtr x="-10833" y="0"/>
                                    </p:animMotion>
                                  </p:childTnLst>
                                </p:cTn>
                              </p:par>
                            </p:childTnLst>
                          </p:cTn>
                        </p:par>
                        <p:par>
                          <p:cTn id="92" fill="hold">
                            <p:stCondLst>
                              <p:cond delay="250"/>
                            </p:stCondLst>
                            <p:childTnLst>
                              <p:par>
                                <p:cTn id="93" presetID="56" presetClass="path" presetSubtype="0" accel="50000" decel="50000" fill="hold" nodeType="afterEffect">
                                  <p:stCondLst>
                                    <p:cond delay="0"/>
                                  </p:stCondLst>
                                  <p:childTnLst>
                                    <p:animMotion origin="layout" path="M -0.21666 0.00139 L -0.325 0.14567 " pathEditMode="relative" rAng="0" ptsTypes="AA">
                                      <p:cBhvr>
                                        <p:cTn id="94" dur="250" fill="hold"/>
                                        <p:tgtEl>
                                          <p:spTgt spid="83"/>
                                        </p:tgtEl>
                                        <p:attrNameLst>
                                          <p:attrName>ppt_x</p:attrName>
                                          <p:attrName>ppt_y</p:attrName>
                                        </p:attrNameLst>
                                      </p:cBhvr>
                                      <p:rCtr x="-5417" y="7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0" grpId="1" animBg="1"/>
      <p:bldP spid="23" grpId="0" animBg="1"/>
      <p:bldP spid="25" grpId="0" animBg="1"/>
      <p:bldP spid="25" grpId="1" animBg="1"/>
      <p:bldP spid="51" grpId="0" animBg="1"/>
      <p:bldP spid="53" grpId="0" animBg="1"/>
      <p:bldP spid="53" grpId="1" animBg="1"/>
      <p:bldP spid="63" grpId="0" animBg="1"/>
      <p:bldP spid="63" grpId="1" animBg="1"/>
      <p:bldP spid="93" grpId="0" animBg="1"/>
      <p:bldP spid="93" grpId="1" animBg="1"/>
      <p:bldP spid="72" grpId="0"/>
      <p:bldP spid="72" grpId="1"/>
      <p:bldP spid="7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12 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Oval 5"/>
          <p:cNvSpPr/>
          <p:nvPr/>
        </p:nvSpPr>
        <p:spPr>
          <a:xfrm>
            <a:off x="2286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276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sp>
        <p:nvSpPr>
          <p:cNvPr id="10" name="Oval 9"/>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a:stCxn id="6" idx="6"/>
            <a:endCxn id="7" idx="2"/>
          </p:cNvCxnSpPr>
          <p:nvPr/>
        </p:nvCxnSpPr>
        <p:spPr>
          <a:xfrm>
            <a:off x="2895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 name="Straight Connector 14"/>
          <p:cNvCxnSpPr>
            <a:stCxn id="7" idx="6"/>
            <a:endCxn id="8" idx="2"/>
          </p:cNvCxnSpPr>
          <p:nvPr/>
        </p:nvCxnSpPr>
        <p:spPr>
          <a:xfrm>
            <a:off x="38862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Straight Connector 16"/>
          <p:cNvCxnSpPr>
            <a:stCxn id="8" idx="6"/>
            <a:endCxn id="9"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9" name="Straight Connector 18"/>
          <p:cNvCxnSpPr>
            <a:stCxn id="9" idx="6"/>
            <a:endCxn id="10"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22" name="Oval 21"/>
          <p:cNvSpPr/>
          <p:nvPr/>
        </p:nvSpPr>
        <p:spPr>
          <a:xfrm>
            <a:off x="2286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3276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25" name="Oval 24"/>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cxnSp>
        <p:nvCxnSpPr>
          <p:cNvPr id="28" name="Straight Connector 27"/>
          <p:cNvCxnSpPr>
            <a:stCxn id="22" idx="6"/>
            <a:endCxn id="23" idx="2"/>
          </p:cNvCxnSpPr>
          <p:nvPr/>
        </p:nvCxnSpPr>
        <p:spPr>
          <a:xfrm>
            <a:off x="2895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9" name="Straight Connector 28"/>
          <p:cNvCxnSpPr>
            <a:stCxn id="23" idx="6"/>
            <a:endCxn id="24" idx="2"/>
          </p:cNvCxnSpPr>
          <p:nvPr/>
        </p:nvCxnSpPr>
        <p:spPr>
          <a:xfrm>
            <a:off x="38862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0" name="Straight Connector 29"/>
          <p:cNvCxnSpPr>
            <a:stCxn id="24" idx="6"/>
            <a:endCxn id="25"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1" name="Straight Connector 30"/>
          <p:cNvCxnSpPr>
            <a:stCxn id="25" idx="6"/>
            <a:endCxn id="26"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4" name="Straight Connector 33"/>
          <p:cNvCxnSpPr>
            <a:stCxn id="6" idx="4"/>
            <a:endCxn id="22" idx="0"/>
          </p:cNvCxnSpPr>
          <p:nvPr/>
        </p:nvCxnSpPr>
        <p:spPr>
          <a:xfrm>
            <a:off x="2590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7" idx="4"/>
            <a:endCxn id="23" idx="0"/>
          </p:cNvCxnSpPr>
          <p:nvPr/>
        </p:nvCxnSpPr>
        <p:spPr>
          <a:xfrm>
            <a:off x="3581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8" name="Straight Connector 37"/>
          <p:cNvCxnSpPr>
            <a:stCxn id="8" idx="4"/>
            <a:endCxn id="24"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1" name="Straight Connector 40"/>
          <p:cNvCxnSpPr>
            <a:stCxn id="9" idx="4"/>
            <a:endCxn id="25"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10" idx="4"/>
            <a:endCxn id="26"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1" name="Oval 50"/>
          <p:cNvSpPr/>
          <p:nvPr/>
        </p:nvSpPr>
        <p:spPr>
          <a:xfrm>
            <a:off x="2286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3276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53" name="Oval 52"/>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sp>
        <p:nvSpPr>
          <p:cNvPr id="54" name="Oval 53"/>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55" name="Oval 54"/>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Connector 56"/>
          <p:cNvCxnSpPr>
            <a:stCxn id="51" idx="6"/>
            <a:endCxn id="52" idx="2"/>
          </p:cNvCxnSpPr>
          <p:nvPr/>
        </p:nvCxnSpPr>
        <p:spPr>
          <a:xfrm>
            <a:off x="2895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8" name="Straight Connector 57"/>
          <p:cNvCxnSpPr>
            <a:stCxn id="52" idx="6"/>
            <a:endCxn id="53" idx="2"/>
          </p:cNvCxnSpPr>
          <p:nvPr/>
        </p:nvCxnSpPr>
        <p:spPr>
          <a:xfrm>
            <a:off x="38862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59" name="Straight Connector 58"/>
          <p:cNvCxnSpPr>
            <a:stCxn id="53" idx="6"/>
            <a:endCxn id="54"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0" name="Straight Connector 59"/>
          <p:cNvCxnSpPr>
            <a:stCxn id="54" idx="6"/>
            <a:endCxn id="55"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62" name="Oval 61"/>
          <p:cNvSpPr/>
          <p:nvPr/>
        </p:nvSpPr>
        <p:spPr>
          <a:xfrm>
            <a:off x="2286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63" name="Oval 62"/>
          <p:cNvSpPr/>
          <p:nvPr/>
        </p:nvSpPr>
        <p:spPr>
          <a:xfrm>
            <a:off x="3276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65" name="Oval 64"/>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Oval 65"/>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Connector 67"/>
          <p:cNvCxnSpPr>
            <a:stCxn id="62" idx="6"/>
            <a:endCxn id="63" idx="2"/>
          </p:cNvCxnSpPr>
          <p:nvPr/>
        </p:nvCxnSpPr>
        <p:spPr>
          <a:xfrm>
            <a:off x="2895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63" idx="6"/>
            <a:endCxn id="64" idx="2"/>
          </p:cNvCxnSpPr>
          <p:nvPr/>
        </p:nvCxnSpPr>
        <p:spPr>
          <a:xfrm>
            <a:off x="38862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64" idx="6"/>
            <a:endCxn id="65"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1" name="Straight Connector 70"/>
          <p:cNvCxnSpPr>
            <a:stCxn id="65" idx="6"/>
            <a:endCxn id="66"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73" name="Straight Connector 72"/>
          <p:cNvCxnSpPr>
            <a:stCxn id="51" idx="4"/>
            <a:endCxn id="62" idx="0"/>
          </p:cNvCxnSpPr>
          <p:nvPr/>
        </p:nvCxnSpPr>
        <p:spPr>
          <a:xfrm>
            <a:off x="2590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4" name="Straight Connector 73"/>
          <p:cNvCxnSpPr>
            <a:stCxn id="52" idx="4"/>
            <a:endCxn id="63" idx="0"/>
          </p:cNvCxnSpPr>
          <p:nvPr/>
        </p:nvCxnSpPr>
        <p:spPr>
          <a:xfrm>
            <a:off x="3581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5" name="Straight Connector 74"/>
          <p:cNvCxnSpPr>
            <a:stCxn id="53" idx="4"/>
            <a:endCxn id="64"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6" name="Straight Connector 75"/>
          <p:cNvCxnSpPr>
            <a:stCxn id="54" idx="4"/>
            <a:endCxn id="65"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7" name="Straight Connector 76"/>
          <p:cNvCxnSpPr>
            <a:stCxn id="55" idx="4"/>
            <a:endCxn id="66"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0" name="Straight Connector 79"/>
          <p:cNvCxnSpPr>
            <a:stCxn id="51" idx="0"/>
            <a:endCxn id="22" idx="4"/>
          </p:cNvCxnSpPr>
          <p:nvPr/>
        </p:nvCxnSpPr>
        <p:spPr>
          <a:xfrm flipV="1">
            <a:off x="2590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2" name="Straight Connector 81"/>
          <p:cNvCxnSpPr>
            <a:stCxn id="23" idx="4"/>
            <a:endCxn id="52" idx="0"/>
          </p:cNvCxnSpPr>
          <p:nvPr/>
        </p:nvCxnSpPr>
        <p:spPr>
          <a:xfrm>
            <a:off x="3581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5" name="Straight Connector 84"/>
          <p:cNvCxnSpPr>
            <a:stCxn id="53" idx="0"/>
            <a:endCxn id="24"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7" name="Straight Connector 86"/>
          <p:cNvCxnSpPr>
            <a:stCxn id="54" idx="0"/>
            <a:endCxn id="25" idx="4"/>
          </p:cNvCxnSpPr>
          <p:nvPr/>
        </p:nvCxnSpPr>
        <p:spPr>
          <a:xfrm flipV="1">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89" name="Straight Connector 88"/>
          <p:cNvCxnSpPr>
            <a:stCxn id="55" idx="0"/>
            <a:endCxn id="26"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93" name="Oval 92"/>
          <p:cNvSpPr/>
          <p:nvPr/>
        </p:nvSpPr>
        <p:spPr>
          <a:xfrm>
            <a:off x="2286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3276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95" name="Oval 94"/>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9" name="Straight Connector 98"/>
          <p:cNvCxnSpPr>
            <a:stCxn id="93" idx="6"/>
            <a:endCxn id="94" idx="2"/>
          </p:cNvCxnSpPr>
          <p:nvPr/>
        </p:nvCxnSpPr>
        <p:spPr>
          <a:xfrm>
            <a:off x="2895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0" name="Straight Connector 99"/>
          <p:cNvCxnSpPr>
            <a:stCxn id="94" idx="6"/>
            <a:endCxn id="95" idx="2"/>
          </p:cNvCxnSpPr>
          <p:nvPr/>
        </p:nvCxnSpPr>
        <p:spPr>
          <a:xfrm>
            <a:off x="38862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1" name="Straight Connector 100"/>
          <p:cNvCxnSpPr>
            <a:stCxn id="95" idx="6"/>
            <a:endCxn id="96"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2" name="Straight Connector 101"/>
          <p:cNvCxnSpPr>
            <a:stCxn id="96" idx="6"/>
            <a:endCxn id="97"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4" name="Straight Connector 103"/>
          <p:cNvCxnSpPr>
            <a:stCxn id="62" idx="4"/>
            <a:endCxn id="93" idx="0"/>
          </p:cNvCxnSpPr>
          <p:nvPr/>
        </p:nvCxnSpPr>
        <p:spPr>
          <a:xfrm>
            <a:off x="2590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5" name="Straight Connector 104"/>
          <p:cNvCxnSpPr>
            <a:stCxn id="63" idx="4"/>
            <a:endCxn id="94" idx="0"/>
          </p:cNvCxnSpPr>
          <p:nvPr/>
        </p:nvCxnSpPr>
        <p:spPr>
          <a:xfrm>
            <a:off x="3581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6" name="Straight Connector 105"/>
          <p:cNvCxnSpPr>
            <a:stCxn id="64" idx="4"/>
            <a:endCxn id="95"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Straight Connector 106"/>
          <p:cNvCxnSpPr>
            <a:stCxn id="65" idx="4"/>
            <a:endCxn id="96"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108" name="Straight Connector 107"/>
          <p:cNvCxnSpPr>
            <a:stCxn id="66" idx="4"/>
            <a:endCxn id="97"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7182196" y="1872734"/>
            <a:ext cx="1098378" cy="369332"/>
          </a:xfrm>
          <a:prstGeom prst="rect">
            <a:avLst/>
          </a:prstGeom>
          <a:noFill/>
        </p:spPr>
        <p:txBody>
          <a:bodyPr wrap="none" rtlCol="0">
            <a:spAutoFit/>
          </a:bodyPr>
          <a:lstStyle/>
          <a:p>
            <a:r>
              <a:rPr lang="en-US" dirty="0" smtClean="0"/>
              <a:t>Up Traffic</a:t>
            </a:r>
            <a:endParaRPr lang="en-US" dirty="0"/>
          </a:p>
        </p:txBody>
      </p:sp>
      <p:sp>
        <p:nvSpPr>
          <p:cNvPr id="78" name="Rounded Rectangle 77"/>
          <p:cNvSpPr/>
          <p:nvPr/>
        </p:nvSpPr>
        <p:spPr>
          <a:xfrm>
            <a:off x="4191000" y="4600402"/>
            <a:ext cx="762000" cy="180039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9" name="TextBox 78"/>
          <p:cNvSpPr txBox="1"/>
          <p:nvPr/>
        </p:nvSpPr>
        <p:spPr>
          <a:xfrm>
            <a:off x="685800" y="5835134"/>
            <a:ext cx="1386918" cy="369332"/>
          </a:xfrm>
          <a:prstGeom prst="rect">
            <a:avLst/>
          </a:prstGeom>
          <a:noFill/>
        </p:spPr>
        <p:txBody>
          <a:bodyPr wrap="none" rtlCol="0">
            <a:spAutoFit/>
          </a:bodyPr>
          <a:lstStyle/>
          <a:p>
            <a:r>
              <a:rPr lang="en-US" dirty="0" smtClean="0"/>
              <a:t>Down Traffic</a:t>
            </a:r>
            <a:endParaRPr lang="en-US" dirty="0"/>
          </a:p>
        </p:txBody>
      </p:sp>
      <p:sp>
        <p:nvSpPr>
          <p:cNvPr id="81" name="Rounded Rectangle 80"/>
          <p:cNvSpPr/>
          <p:nvPr/>
        </p:nvSpPr>
        <p:spPr>
          <a:xfrm>
            <a:off x="4191000" y="1676400"/>
            <a:ext cx="762000" cy="1800398"/>
          </a:xfrm>
          <a:prstGeom prst="round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56794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53"/>
                                        </p:tgtEl>
                                        <p:attrNameLst>
                                          <p:attrName>fillcolor</p:attrName>
                                        </p:attrNameLst>
                                      </p:cBhvr>
                                      <p:to>
                                        <a:schemeClr val="accent1"/>
                                      </p:to>
                                    </p:animClr>
                                    <p:set>
                                      <p:cBhvr>
                                        <p:cTn id="11" dur="500" fill="hold"/>
                                        <p:tgtEl>
                                          <p:spTgt spid="53"/>
                                        </p:tgtEl>
                                        <p:attrNameLst>
                                          <p:attrName>fill.type</p:attrName>
                                        </p:attrNameLst>
                                      </p:cBhvr>
                                      <p:to>
                                        <p:strVal val="solid"/>
                                      </p:to>
                                    </p:set>
                                    <p:set>
                                      <p:cBhvr>
                                        <p:cTn id="12" dur="500" fill="hold"/>
                                        <p:tgtEl>
                                          <p:spTgt spid="53"/>
                                        </p:tgtEl>
                                        <p:attrNameLst>
                                          <p:attrName>fill.on</p:attrName>
                                        </p:attrNameLst>
                                      </p:cBhvr>
                                      <p:to>
                                        <p:strVal val="true"/>
                                      </p:to>
                                    </p:set>
                                  </p:childTnLst>
                                </p:cTn>
                              </p:par>
                              <p:par>
                                <p:cTn id="13" presetID="3" presetClass="emph" presetSubtype="2" fill="hold" grpId="0" nodeType="withEffect">
                                  <p:stCondLst>
                                    <p:cond delay="0"/>
                                  </p:stCondLst>
                                  <p:childTnLst>
                                    <p:animClr clrSpc="rgb" dir="cw">
                                      <p:cBhvr override="childStyle">
                                        <p:cTn id="14" dur="500" fill="hold"/>
                                        <p:tgtEl>
                                          <p:spTgt spid="24"/>
                                        </p:tgtEl>
                                        <p:attrNameLst>
                                          <p:attrName>style.color</p:attrName>
                                        </p:attrNameLst>
                                      </p:cBhvr>
                                      <p:to>
                                        <a:schemeClr val="tx1"/>
                                      </p:to>
                                    </p:animClr>
                                  </p:childTnLst>
                                </p:cTn>
                              </p:par>
                              <p:par>
                                <p:cTn id="15" presetID="3" presetClass="emph" presetSubtype="2" fill="hold" grpId="0" nodeType="withEffect">
                                  <p:stCondLst>
                                    <p:cond delay="0"/>
                                  </p:stCondLst>
                                  <p:childTnLst>
                                    <p:animClr clrSpc="rgb" dir="cw">
                                      <p:cBhvr override="childStyle">
                                        <p:cTn id="16" dur="500" fill="hold"/>
                                        <p:tgtEl>
                                          <p:spTgt spid="52"/>
                                        </p:tgtEl>
                                        <p:attrNameLst>
                                          <p:attrName>style.color</p:attrName>
                                        </p:attrNameLst>
                                      </p:cBhvr>
                                      <p:to>
                                        <a:schemeClr val="tx1"/>
                                      </p:to>
                                    </p:animClr>
                                  </p:childTnLst>
                                </p:cTn>
                              </p:par>
                              <p:par>
                                <p:cTn id="17" presetID="3" presetClass="emph" presetSubtype="2" fill="hold" grpId="0" nodeType="withEffect">
                                  <p:stCondLst>
                                    <p:cond delay="0"/>
                                  </p:stCondLst>
                                  <p:childTnLst>
                                    <p:animClr clrSpc="rgb" dir="cw">
                                      <p:cBhvr override="childStyle">
                                        <p:cTn id="18" dur="500" fill="hold"/>
                                        <p:tgtEl>
                                          <p:spTgt spid="62"/>
                                        </p:tgtEl>
                                        <p:attrNameLst>
                                          <p:attrName>style.color</p:attrName>
                                        </p:attrNameLst>
                                      </p:cBhvr>
                                      <p:to>
                                        <a:schemeClr val="tx1"/>
                                      </p:to>
                                    </p:animClr>
                                  </p:childTnLst>
                                </p:cTn>
                              </p:par>
                              <p:par>
                                <p:cTn id="19" presetID="7" presetClass="emph" presetSubtype="2" fill="hold" nodeType="withEffect">
                                  <p:stCondLst>
                                    <p:cond delay="0"/>
                                  </p:stCondLst>
                                  <p:childTnLst>
                                    <p:animClr clrSpc="rgb" dir="cw">
                                      <p:cBhvr>
                                        <p:cTn id="20" dur="500" fill="hold"/>
                                        <p:tgtEl>
                                          <p:spTgt spid="9"/>
                                        </p:tgtEl>
                                        <p:attrNameLst>
                                          <p:attrName>stroke.color</p:attrName>
                                        </p:attrNameLst>
                                      </p:cBhvr>
                                      <p:to>
                                        <a:srgbClr val="FF0101"/>
                                      </p:to>
                                    </p:animClr>
                                    <p:set>
                                      <p:cBhvr>
                                        <p:cTn id="21" dur="500" fill="hold"/>
                                        <p:tgtEl>
                                          <p:spTgt spid="9"/>
                                        </p:tgtEl>
                                        <p:attrNameLst>
                                          <p:attrName>stroke.on</p:attrName>
                                        </p:attrNameLst>
                                      </p:cBhvr>
                                      <p:to>
                                        <p:strVal val="true"/>
                                      </p:to>
                                    </p:set>
                                  </p:childTnLst>
                                </p:cTn>
                              </p:par>
                              <p:par>
                                <p:cTn id="22" presetID="3" presetClass="emph" presetSubtype="2" fill="hold" grpId="1" nodeType="withEffect">
                                  <p:stCondLst>
                                    <p:cond delay="0"/>
                                  </p:stCondLst>
                                  <p:childTnLst>
                                    <p:animClr clrSpc="rgb" dir="cw">
                                      <p:cBhvr override="childStyle">
                                        <p:cTn id="23" dur="500" fill="hold"/>
                                        <p:tgtEl>
                                          <p:spTgt spid="9"/>
                                        </p:tgtEl>
                                        <p:attrNameLst>
                                          <p:attrName>style.color</p:attrName>
                                        </p:attrNameLst>
                                      </p:cBhvr>
                                      <p:to>
                                        <a:schemeClr val="tx1"/>
                                      </p:to>
                                    </p:animClr>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2"/>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78"/>
                                        </p:tgtEl>
                                        <p:attrNameLst>
                                          <p:attrName>style.visibility</p:attrName>
                                        </p:attrNameLst>
                                      </p:cBhvr>
                                      <p:to>
                                        <p:strVal val="hidden"/>
                                      </p:to>
                                    </p:set>
                                  </p:childTnLst>
                                </p:cTn>
                              </p:par>
                              <p:par>
                                <p:cTn id="32" presetID="3" presetClass="emph" presetSubtype="2" fill="hold" grpId="1" nodeType="withEffect">
                                  <p:stCondLst>
                                    <p:cond delay="0"/>
                                  </p:stCondLst>
                                  <p:childTnLst>
                                    <p:animClr clrSpc="rgb" dir="cw">
                                      <p:cBhvr override="childStyle">
                                        <p:cTn id="33" dur="500" fill="hold"/>
                                        <p:tgtEl>
                                          <p:spTgt spid="24"/>
                                        </p:tgtEl>
                                        <p:attrNameLst>
                                          <p:attrName>style.color</p:attrName>
                                        </p:attrNameLst>
                                      </p:cBhvr>
                                      <p:to>
                                        <a:schemeClr val="bg1"/>
                                      </p:to>
                                    </p:animClr>
                                  </p:childTnLst>
                                </p:cTn>
                              </p:par>
                              <p:par>
                                <p:cTn id="34" presetID="3" presetClass="emph" presetSubtype="2" fill="hold" grpId="1" nodeType="withEffect">
                                  <p:stCondLst>
                                    <p:cond delay="0"/>
                                  </p:stCondLst>
                                  <p:childTnLst>
                                    <p:animClr clrSpc="rgb" dir="cw">
                                      <p:cBhvr override="childStyle">
                                        <p:cTn id="35" dur="500" fill="hold"/>
                                        <p:tgtEl>
                                          <p:spTgt spid="52"/>
                                        </p:tgtEl>
                                        <p:attrNameLst>
                                          <p:attrName>style.color</p:attrName>
                                        </p:attrNameLst>
                                      </p:cBhvr>
                                      <p:to>
                                        <a:schemeClr val="bg1"/>
                                      </p:to>
                                    </p:animClr>
                                  </p:childTnLst>
                                </p:cTn>
                              </p:par>
                              <p:par>
                                <p:cTn id="36" presetID="3" presetClass="emph" presetSubtype="2" fill="hold" grpId="1" nodeType="withEffect">
                                  <p:stCondLst>
                                    <p:cond delay="0"/>
                                  </p:stCondLst>
                                  <p:childTnLst>
                                    <p:animClr clrSpc="rgb" dir="cw">
                                      <p:cBhvr override="childStyle">
                                        <p:cTn id="37" dur="500" fill="hold"/>
                                        <p:tgtEl>
                                          <p:spTgt spid="62"/>
                                        </p:tgtEl>
                                        <p:attrNameLst>
                                          <p:attrName>style.color</p:attrName>
                                        </p:attrNameLst>
                                      </p:cBhvr>
                                      <p:to>
                                        <a:schemeClr val="bg1"/>
                                      </p:to>
                                    </p:animClr>
                                  </p:childTnLst>
                                </p:cTn>
                              </p:par>
                              <p:par>
                                <p:cTn id="38" presetID="3" presetClass="emph" presetSubtype="2" fill="hold" grpId="2" nodeType="withEffect">
                                  <p:stCondLst>
                                    <p:cond delay="0"/>
                                  </p:stCondLst>
                                  <p:childTnLst>
                                    <p:animClr clrSpc="rgb" dir="cw">
                                      <p:cBhvr override="childStyle">
                                        <p:cTn id="39" dur="500" fill="hold"/>
                                        <p:tgtEl>
                                          <p:spTgt spid="9"/>
                                        </p:tgtEl>
                                        <p:attrNameLst>
                                          <p:attrName>style.color</p:attrName>
                                        </p:attrNameLst>
                                      </p:cBhvr>
                                      <p:to>
                                        <a:schemeClr val="bg1"/>
                                      </p:to>
                                    </p:animClr>
                                  </p:childTnLst>
                                </p:cTn>
                              </p:par>
                              <p:par>
                                <p:cTn id="40" presetID="7" presetClass="emph" presetSubtype="2" fill="hold" nodeType="withEffect">
                                  <p:stCondLst>
                                    <p:cond delay="0"/>
                                  </p:stCondLst>
                                  <p:childTnLst>
                                    <p:animClr clrSpc="rgb" dir="cw">
                                      <p:cBhvr>
                                        <p:cTn id="41" dur="500" fill="hold"/>
                                        <p:tgtEl>
                                          <p:spTgt spid="9"/>
                                        </p:tgtEl>
                                        <p:attrNameLst>
                                          <p:attrName>stroke.color</p:attrName>
                                        </p:attrNameLst>
                                      </p:cBhvr>
                                      <p:to>
                                        <a:schemeClr val="tx1"/>
                                      </p:to>
                                    </p:animClr>
                                    <p:set>
                                      <p:cBhvr>
                                        <p:cTn id="42" dur="500" fill="hold"/>
                                        <p:tgtEl>
                                          <p:spTgt spid="9"/>
                                        </p:tgtEl>
                                        <p:attrNameLst>
                                          <p:attrName>stroke.on</p:attrName>
                                        </p:attrNameLst>
                                      </p:cBhvr>
                                      <p:to>
                                        <p:strVal val="true"/>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childTnLst>
                          </p:cTn>
                        </p:par>
                        <p:par>
                          <p:cTn id="47" fill="hold">
                            <p:stCondLst>
                              <p:cond delay="1000"/>
                            </p:stCondLst>
                            <p:childTnLst>
                              <p:par>
                                <p:cTn id="48" presetID="3" presetClass="emph" presetSubtype="2" fill="hold" grpId="0" nodeType="afterEffect">
                                  <p:stCondLst>
                                    <p:cond delay="0"/>
                                  </p:stCondLst>
                                  <p:childTnLst>
                                    <p:animClr clrSpc="rgb" dir="cw">
                                      <p:cBhvr override="childStyle">
                                        <p:cTn id="49" dur="500" fill="hold"/>
                                        <p:tgtEl>
                                          <p:spTgt spid="26"/>
                                        </p:tgtEl>
                                        <p:attrNameLst>
                                          <p:attrName>style.color</p:attrName>
                                        </p:attrNameLst>
                                      </p:cBhvr>
                                      <p:to>
                                        <a:schemeClr val="tx1"/>
                                      </p:to>
                                    </p:animClr>
                                  </p:childTnLst>
                                </p:cTn>
                              </p:par>
                              <p:par>
                                <p:cTn id="50" presetID="3" presetClass="emph" presetSubtype="2" fill="hold" grpId="0" nodeType="withEffect">
                                  <p:stCondLst>
                                    <p:cond delay="0"/>
                                  </p:stCondLst>
                                  <p:childTnLst>
                                    <p:animClr clrSpc="rgb" dir="cw">
                                      <p:cBhvr override="childStyle">
                                        <p:cTn id="51" dur="500" fill="hold"/>
                                        <p:tgtEl>
                                          <p:spTgt spid="54"/>
                                        </p:tgtEl>
                                        <p:attrNameLst>
                                          <p:attrName>style.color</p:attrName>
                                        </p:attrNameLst>
                                      </p:cBhvr>
                                      <p:to>
                                        <a:schemeClr val="tx1"/>
                                      </p:to>
                                    </p:animClr>
                                  </p:childTnLst>
                                </p:cTn>
                              </p:par>
                              <p:par>
                                <p:cTn id="52" presetID="3" presetClass="emph" presetSubtype="2" fill="hold" grpId="0" nodeType="withEffect">
                                  <p:stCondLst>
                                    <p:cond delay="0"/>
                                  </p:stCondLst>
                                  <p:childTnLst>
                                    <p:animClr clrSpc="rgb" dir="cw">
                                      <p:cBhvr override="childStyle">
                                        <p:cTn id="53" dur="500" fill="hold"/>
                                        <p:tgtEl>
                                          <p:spTgt spid="64"/>
                                        </p:tgtEl>
                                        <p:attrNameLst>
                                          <p:attrName>style.color</p:attrName>
                                        </p:attrNameLst>
                                      </p:cBhvr>
                                      <p:to>
                                        <a:schemeClr val="tx1"/>
                                      </p:to>
                                    </p:animClr>
                                  </p:childTnLst>
                                </p:cTn>
                              </p:par>
                              <p:par>
                                <p:cTn id="54" presetID="3" presetClass="emph" presetSubtype="2" fill="hold" grpId="0" nodeType="withEffect">
                                  <p:stCondLst>
                                    <p:cond delay="0"/>
                                  </p:stCondLst>
                                  <p:childTnLst>
                                    <p:animClr clrSpc="rgb" dir="cw">
                                      <p:cBhvr override="childStyle">
                                        <p:cTn id="55" dur="500" fill="hold"/>
                                        <p:tgtEl>
                                          <p:spTgt spid="94"/>
                                        </p:tgtEl>
                                        <p:attrNameLst>
                                          <p:attrName>style.color</p:attrName>
                                        </p:attrNameLst>
                                      </p:cBhvr>
                                      <p:to>
                                        <a:schemeClr val="tx1"/>
                                      </p:to>
                                    </p:animClr>
                                  </p:childTnLst>
                                </p:cTn>
                              </p:par>
                              <p:par>
                                <p:cTn id="56" presetID="7" presetClass="emph" presetSubtype="2" fill="hold" nodeType="withEffect">
                                  <p:stCondLst>
                                    <p:cond delay="0"/>
                                  </p:stCondLst>
                                  <p:childTnLst>
                                    <p:animClr clrSpc="rgb" dir="cw">
                                      <p:cBhvr>
                                        <p:cTn id="57" dur="500" fill="hold"/>
                                        <p:tgtEl>
                                          <p:spTgt spid="94"/>
                                        </p:tgtEl>
                                        <p:attrNameLst>
                                          <p:attrName>stroke.color</p:attrName>
                                        </p:attrNameLst>
                                      </p:cBhvr>
                                      <p:to>
                                        <a:srgbClr val="FF0101"/>
                                      </p:to>
                                    </p:animClr>
                                    <p:set>
                                      <p:cBhvr>
                                        <p:cTn id="58" dur="500" fill="hold"/>
                                        <p:tgtEl>
                                          <p:spTgt spid="94"/>
                                        </p:tgtEl>
                                        <p:attrNameLst>
                                          <p:attrName>stroke.on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9" grpId="2" animBg="1"/>
      <p:bldP spid="24" grpId="0" animBg="1"/>
      <p:bldP spid="24" grpId="1" animBg="1"/>
      <p:bldP spid="26" grpId="0" animBg="1"/>
      <p:bldP spid="52" grpId="0" animBg="1"/>
      <p:bldP spid="52" grpId="1" animBg="1"/>
      <p:bldP spid="54" grpId="0" animBg="1"/>
      <p:bldP spid="62" grpId="0" animBg="1"/>
      <p:bldP spid="62" grpId="1" animBg="1"/>
      <p:bldP spid="64" grpId="0" animBg="1"/>
      <p:bldP spid="94" grpId="0" animBg="1"/>
      <p:bldP spid="72" grpId="0"/>
      <p:bldP spid="72" grpId="1"/>
      <p:bldP spid="78" grpId="0" animBg="1"/>
      <p:bldP spid="78" grpId="1" animBg="1"/>
      <p:bldP spid="79" grpId="0"/>
      <p:bldP spid="8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Proof of Packet Types Completeness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765791"/>
                <a:ext cx="8229600" cy="2568209"/>
              </a:xfrm>
            </p:spPr>
            <p:txBody>
              <a:bodyPr>
                <a:normAutofit/>
              </a:bodyPr>
              <a:lstStyle/>
              <a:p>
                <a:pPr marL="118872" indent="0" algn="ctr">
                  <a:buNone/>
                </a:pPr>
                <a:r>
                  <a:rPr lang="en-US" dirty="0" smtClean="0"/>
                  <a:t>In an </a:t>
                </a:r>
                <a14:m>
                  <m:oMath xmlns:m="http://schemas.openxmlformats.org/officeDocument/2006/math">
                    <m:r>
                      <a:rPr lang="en-US" b="0" i="1" smtClean="0">
                        <a:latin typeface="Cambria Math"/>
                      </a:rPr>
                      <m:t>𝑛</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 </m:t>
                    </m:r>
                  </m:oMath>
                </a14:m>
                <a:r>
                  <a:rPr lang="en-US" dirty="0" smtClean="0"/>
                  <a:t>mesh</a:t>
                </a:r>
                <a:r>
                  <a:rPr lang="en-US" dirty="0"/>
                  <a:t>, under </a:t>
                </a:r>
                <a:r>
                  <a:rPr lang="en-US" dirty="0" smtClean="0"/>
                  <a:t>MMaxFlex</a:t>
                </a:r>
                <a:r>
                  <a:rPr lang="en-US" dirty="0"/>
                  <a:t>, any packet going from a source node to a destination node falls under one of the mentioned </a:t>
                </a:r>
                <a:r>
                  <a:rPr lang="en-US" dirty="0" smtClean="0"/>
                  <a:t>12 </a:t>
                </a:r>
                <a:r>
                  <a:rPr lang="en-US" dirty="0"/>
                  <a:t>traffic </a:t>
                </a:r>
                <a:r>
                  <a:rPr lang="en-US" dirty="0" smtClean="0"/>
                  <a:t>types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765791"/>
                <a:ext cx="8229600" cy="2568209"/>
              </a:xfrm>
              <a:blipFill rotWithShape="1">
                <a:blip r:embed="rId3"/>
                <a:stretch>
                  <a:fillRect l="-444" t="-1188" r="-244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87263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Proof of Packet Types Completeness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mc:AlternateContent xmlns:mc="http://schemas.openxmlformats.org/markup-compatibility/2006" xmlns:a14="http://schemas.microsoft.com/office/drawing/2010/main">
        <mc:Choice Requires="a14">
          <p:sp>
            <p:nvSpPr>
              <p:cNvPr id="6" name="Rounded Rectangle 5"/>
              <p:cNvSpPr/>
              <p:nvPr/>
            </p:nvSpPr>
            <p:spPr>
              <a:xfrm>
                <a:off x="3543300" y="1600200"/>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ea typeface="Cambria Math"/>
                        </a:rPr>
                        <m:t>∆</m:t>
                      </m:r>
                      <m:r>
                        <a:rPr lang="en-US" i="1" dirty="0" smtClean="0">
                          <a:latin typeface="Cambria Math"/>
                          <a:ea typeface="Cambria Math"/>
                        </a:rPr>
                        <m:t>𝑋</m:t>
                      </m:r>
                      <m:r>
                        <a:rPr lang="en-US" b="0" i="1" dirty="0" smtClean="0">
                          <a:latin typeface="Cambria Math"/>
                          <a:ea typeface="Cambria Math"/>
                        </a:rPr>
                        <m:t> </m:t>
                      </m:r>
                      <m:r>
                        <a:rPr lang="en-US" b="0" i="1" dirty="0" smtClean="0">
                          <a:solidFill>
                            <a:srgbClr val="FF0000"/>
                          </a:solidFill>
                          <a:latin typeface="Cambria Math"/>
                          <a:ea typeface="Cambria Math"/>
                        </a:rPr>
                        <m:t>?</m:t>
                      </m:r>
                      <m:r>
                        <a:rPr lang="en-US" i="1" dirty="0">
                          <a:latin typeface="Cambria Math"/>
                          <a:ea typeface="Cambria Math"/>
                        </a:rPr>
                        <m:t>∆</m:t>
                      </m:r>
                      <m:r>
                        <a:rPr lang="en-US" i="1" dirty="0">
                          <a:latin typeface="Cambria Math"/>
                          <a:ea typeface="Cambria Math"/>
                        </a:rPr>
                        <m:t>𝑌</m:t>
                      </m:r>
                    </m:oMath>
                  </m:oMathPara>
                </a14:m>
                <a:endParaRPr lang="en-US" dirty="0"/>
              </a:p>
            </p:txBody>
          </p:sp>
        </mc:Choice>
        <mc:Fallback xmlns="">
          <p:sp>
            <p:nvSpPr>
              <p:cNvPr id="6" name="Rounded Rectangle 5"/>
              <p:cNvSpPr>
                <a:spLocks noRot="1" noChangeAspect="1" noMove="1" noResize="1" noEditPoints="1" noAdjustHandles="1" noChangeArrowheads="1" noChangeShapeType="1" noTextEdit="1"/>
              </p:cNvSpPr>
              <p:nvPr/>
            </p:nvSpPr>
            <p:spPr>
              <a:xfrm>
                <a:off x="3543300" y="1600200"/>
                <a:ext cx="2057400" cy="533400"/>
              </a:xfrm>
              <a:prstGeom prst="roundRect">
                <a:avLst/>
              </a:prstGeom>
              <a:blipFill rotWithShape="1">
                <a:blip r:embed="rId3"/>
                <a:stretch>
                  <a:fillRect/>
                </a:stretch>
              </a:blipFill>
              <a:ln w="285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5481156" y="2838271"/>
                <a:ext cx="1216152"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ea typeface="Cambria Math"/>
                        </a:rPr>
                        <m:t>∆</m:t>
                      </m:r>
                      <m:r>
                        <a:rPr lang="en-US" i="1" dirty="0" smtClean="0">
                          <a:latin typeface="Cambria Math"/>
                          <a:ea typeface="Cambria Math"/>
                        </a:rPr>
                        <m:t>𝑋</m:t>
                      </m:r>
                      <m:r>
                        <a:rPr lang="en-US" i="1" dirty="0" smtClean="0">
                          <a:latin typeface="Cambria Math"/>
                          <a:ea typeface="Cambria Math"/>
                        </a:rPr>
                        <m:t>&gt;∆</m:t>
                      </m:r>
                      <m:r>
                        <a:rPr lang="en-US" b="0" i="1" dirty="0" smtClean="0">
                          <a:latin typeface="Cambria Math"/>
                          <a:ea typeface="Cambria Math"/>
                        </a:rPr>
                        <m:t>𝑌</m:t>
                      </m:r>
                    </m:oMath>
                  </m:oMathPara>
                </a14:m>
                <a:endParaRPr lang="en-US" dirty="0"/>
              </a:p>
            </p:txBody>
          </p:sp>
        </mc:Choice>
        <mc:Fallback xmlns="">
          <p:sp>
            <p:nvSpPr>
              <p:cNvPr id="7" name="Rounded Rectangle 6"/>
              <p:cNvSpPr>
                <a:spLocks noRot="1" noChangeAspect="1" noMove="1" noResize="1" noEditPoints="1" noAdjustHandles="1" noChangeArrowheads="1" noChangeShapeType="1" noTextEdit="1"/>
              </p:cNvSpPr>
              <p:nvPr/>
            </p:nvSpPr>
            <p:spPr>
              <a:xfrm>
                <a:off x="5481156" y="2838271"/>
                <a:ext cx="1216152" cy="533400"/>
              </a:xfrm>
              <a:prstGeom prst="roundRect">
                <a:avLst/>
              </a:prstGeom>
              <a:blipFill rotWithShape="1">
                <a:blip r:embed="rId4"/>
                <a:stretch>
                  <a:fillRect/>
                </a:stretch>
              </a:blipFill>
              <a:ln w="285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ounded Rectangle 7"/>
              <p:cNvSpPr/>
              <p:nvPr/>
            </p:nvSpPr>
            <p:spPr>
              <a:xfrm>
                <a:off x="3109888" y="2838271"/>
                <a:ext cx="1215737"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ea typeface="Cambria Math"/>
                        </a:rPr>
                        <m:t>∆</m:t>
                      </m:r>
                      <m:r>
                        <a:rPr lang="en-US" i="1" dirty="0" smtClean="0">
                          <a:latin typeface="Cambria Math"/>
                          <a:ea typeface="Cambria Math"/>
                        </a:rPr>
                        <m:t>𝑋</m:t>
                      </m:r>
                      <m:r>
                        <a:rPr lang="en-US" i="1" dirty="0" smtClean="0">
                          <a:latin typeface="Cambria Math"/>
                          <a:ea typeface="Cambria Math"/>
                        </a:rPr>
                        <m:t>=∆</m:t>
                      </m:r>
                      <m:r>
                        <a:rPr lang="en-US" b="0" i="1" dirty="0" smtClean="0">
                          <a:latin typeface="Cambria Math"/>
                          <a:ea typeface="Cambria Math"/>
                        </a:rPr>
                        <m:t>𝑌</m:t>
                      </m:r>
                    </m:oMath>
                  </m:oMathPara>
                </a14:m>
                <a:endParaRPr lang="en-US" dirty="0"/>
              </a:p>
            </p:txBody>
          </p:sp>
        </mc:Choice>
        <mc:Fallback xmlns="">
          <p:sp>
            <p:nvSpPr>
              <p:cNvPr id="8" name="Rounded Rectangle 7"/>
              <p:cNvSpPr>
                <a:spLocks noRot="1" noChangeAspect="1" noMove="1" noResize="1" noEditPoints="1" noAdjustHandles="1" noChangeArrowheads="1" noChangeShapeType="1" noTextEdit="1"/>
              </p:cNvSpPr>
              <p:nvPr/>
            </p:nvSpPr>
            <p:spPr>
              <a:xfrm>
                <a:off x="3109888" y="2838271"/>
                <a:ext cx="1215737" cy="533400"/>
              </a:xfrm>
              <a:prstGeom prst="roundRect">
                <a:avLst/>
              </a:prstGeom>
              <a:blipFill rotWithShape="1">
                <a:blip r:embed="rId5"/>
                <a:stretch>
                  <a:fillRect/>
                </a:stretch>
              </a:blipFill>
              <a:ln w="285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p:cNvSpPr/>
              <p:nvPr/>
            </p:nvSpPr>
            <p:spPr>
              <a:xfrm>
                <a:off x="1661506" y="2590800"/>
                <a:ext cx="1024128"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ea typeface="Cambria Math"/>
                        </a:rPr>
                        <m:t>∆</m:t>
                      </m:r>
                      <m:r>
                        <a:rPr lang="en-US" b="0" i="1" dirty="0" smtClean="0">
                          <a:latin typeface="Cambria Math"/>
                          <a:ea typeface="Cambria Math"/>
                        </a:rPr>
                        <m:t>𝑌</m:t>
                      </m:r>
                      <m:r>
                        <a:rPr lang="en-US" i="1" dirty="0">
                          <a:latin typeface="Cambria Math"/>
                          <a:ea typeface="Cambria Math"/>
                        </a:rPr>
                        <m:t>=0</m:t>
                      </m:r>
                    </m:oMath>
                  </m:oMathPara>
                </a14:m>
                <a:endParaRPr lang="en-US" dirty="0"/>
              </a:p>
            </p:txBody>
          </p:sp>
        </mc:Choice>
        <mc:Fallback xmlns="">
          <p:sp>
            <p:nvSpPr>
              <p:cNvPr id="9" name="Rounded Rectangle 8"/>
              <p:cNvSpPr>
                <a:spLocks noRot="1" noChangeAspect="1" noMove="1" noResize="1" noEditPoints="1" noAdjustHandles="1" noChangeArrowheads="1" noChangeShapeType="1" noTextEdit="1"/>
              </p:cNvSpPr>
              <p:nvPr/>
            </p:nvSpPr>
            <p:spPr>
              <a:xfrm>
                <a:off x="1661506" y="2590800"/>
                <a:ext cx="1024128" cy="533400"/>
              </a:xfrm>
              <a:prstGeom prst="roundRect">
                <a:avLst/>
              </a:prstGeom>
              <a:blipFill rotWithShape="1">
                <a:blip r:embed="rId6"/>
                <a:stretch>
                  <a:fillRect/>
                </a:stretch>
              </a:blipFill>
              <a:ln w="28575"/>
            </p:spPr>
            <p:txBody>
              <a:bodyPr/>
              <a:lstStyle/>
              <a:p>
                <a:r>
                  <a:rPr lang="en-US">
                    <a:noFill/>
                  </a:rPr>
                  <a:t> </a:t>
                </a:r>
              </a:p>
            </p:txBody>
          </p:sp>
        </mc:Fallback>
      </mc:AlternateContent>
      <p:cxnSp>
        <p:nvCxnSpPr>
          <p:cNvPr id="16" name="Elbow Connector 15"/>
          <p:cNvCxnSpPr>
            <a:stCxn id="6" idx="2"/>
            <a:endCxn id="25" idx="0"/>
          </p:cNvCxnSpPr>
          <p:nvPr/>
        </p:nvCxnSpPr>
        <p:spPr>
          <a:xfrm rot="5400000">
            <a:off x="2489316" y="508116"/>
            <a:ext cx="457200" cy="3708169"/>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9" idx="0"/>
          </p:cNvCxnSpPr>
          <p:nvPr/>
        </p:nvCxnSpPr>
        <p:spPr>
          <a:xfrm rot="5400000">
            <a:off x="3144185" y="1162985"/>
            <a:ext cx="457200" cy="239843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2"/>
            <a:endCxn id="8" idx="0"/>
          </p:cNvCxnSpPr>
          <p:nvPr/>
        </p:nvCxnSpPr>
        <p:spPr>
          <a:xfrm rot="5400000">
            <a:off x="3792544" y="2058814"/>
            <a:ext cx="704671" cy="854243"/>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2"/>
            <a:endCxn id="7" idx="0"/>
          </p:cNvCxnSpPr>
          <p:nvPr/>
        </p:nvCxnSpPr>
        <p:spPr>
          <a:xfrm rot="16200000" flipH="1">
            <a:off x="4978281" y="1727319"/>
            <a:ext cx="704671" cy="1517232"/>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ounded Rectangle 24"/>
              <p:cNvSpPr/>
              <p:nvPr/>
            </p:nvSpPr>
            <p:spPr>
              <a:xfrm>
                <a:off x="351213" y="2590800"/>
                <a:ext cx="1025236"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ea typeface="Cambria Math"/>
                        </a:rPr>
                        <m:t>∆</m:t>
                      </m:r>
                      <m:r>
                        <a:rPr lang="en-US" b="0" i="1" dirty="0" smtClean="0">
                          <a:latin typeface="Cambria Math"/>
                          <a:ea typeface="Cambria Math"/>
                        </a:rPr>
                        <m:t>𝑋</m:t>
                      </m:r>
                      <m:r>
                        <a:rPr lang="en-US" b="0" i="1" dirty="0" smtClean="0">
                          <a:latin typeface="Cambria Math"/>
                          <a:ea typeface="Cambria Math"/>
                        </a:rPr>
                        <m:t>=0</m:t>
                      </m:r>
                    </m:oMath>
                  </m:oMathPara>
                </a14:m>
                <a:endParaRPr lang="en-US" dirty="0"/>
              </a:p>
            </p:txBody>
          </p:sp>
        </mc:Choice>
        <mc:Fallback xmlns="">
          <p:sp>
            <p:nvSpPr>
              <p:cNvPr id="25" name="Rounded Rectangle 24"/>
              <p:cNvSpPr>
                <a:spLocks noRot="1" noChangeAspect="1" noMove="1" noResize="1" noEditPoints="1" noAdjustHandles="1" noChangeArrowheads="1" noChangeShapeType="1" noTextEdit="1"/>
              </p:cNvSpPr>
              <p:nvPr/>
            </p:nvSpPr>
            <p:spPr>
              <a:xfrm>
                <a:off x="351213" y="2590800"/>
                <a:ext cx="1025236" cy="533400"/>
              </a:xfrm>
              <a:prstGeom prst="roundRect">
                <a:avLst/>
              </a:prstGeom>
              <a:blipFill rotWithShape="1">
                <a:blip r:embed="rId7"/>
                <a:stretch>
                  <a:fillRect/>
                </a:stretch>
              </a:blipFill>
              <a:ln w="285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ounded Rectangle 43"/>
              <p:cNvSpPr/>
              <p:nvPr/>
            </p:nvSpPr>
            <p:spPr>
              <a:xfrm>
                <a:off x="7696200" y="2838271"/>
                <a:ext cx="1216152"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ea typeface="Cambria Math"/>
                        </a:rPr>
                        <m:t>∆</m:t>
                      </m:r>
                      <m:r>
                        <a:rPr lang="en-US" i="1" dirty="0" smtClean="0">
                          <a:latin typeface="Cambria Math"/>
                          <a:ea typeface="Cambria Math"/>
                        </a:rPr>
                        <m:t>𝑋</m:t>
                      </m:r>
                      <m:r>
                        <a:rPr lang="en-US" i="1" dirty="0" smtClean="0">
                          <a:latin typeface="Cambria Math"/>
                          <a:ea typeface="Cambria Math"/>
                        </a:rPr>
                        <m:t>&lt;∆</m:t>
                      </m:r>
                      <m:r>
                        <a:rPr lang="en-US" b="0" i="1" dirty="0" smtClean="0">
                          <a:latin typeface="Cambria Math"/>
                          <a:ea typeface="Cambria Math"/>
                        </a:rPr>
                        <m:t>𝑌</m:t>
                      </m:r>
                    </m:oMath>
                  </m:oMathPara>
                </a14:m>
                <a:endParaRPr lang="en-US" dirty="0"/>
              </a:p>
            </p:txBody>
          </p:sp>
        </mc:Choice>
        <mc:Fallback xmlns="">
          <p:sp>
            <p:nvSpPr>
              <p:cNvPr id="44" name="Rounded Rectangle 43"/>
              <p:cNvSpPr>
                <a:spLocks noRot="1" noChangeAspect="1" noMove="1" noResize="1" noEditPoints="1" noAdjustHandles="1" noChangeArrowheads="1" noChangeShapeType="1" noTextEdit="1"/>
              </p:cNvSpPr>
              <p:nvPr/>
            </p:nvSpPr>
            <p:spPr>
              <a:xfrm>
                <a:off x="7696200" y="2838271"/>
                <a:ext cx="1216152" cy="533400"/>
              </a:xfrm>
              <a:prstGeom prst="roundRect">
                <a:avLst/>
              </a:prstGeom>
              <a:blipFill rotWithShape="1">
                <a:blip r:embed="rId8"/>
                <a:stretch>
                  <a:fillRect/>
                </a:stretch>
              </a:blipFill>
              <a:ln w="28575"/>
            </p:spPr>
            <p:txBody>
              <a:bodyPr/>
              <a:lstStyle/>
              <a:p>
                <a:r>
                  <a:rPr lang="en-US">
                    <a:noFill/>
                  </a:rPr>
                  <a:t> </a:t>
                </a:r>
              </a:p>
            </p:txBody>
          </p:sp>
        </mc:Fallback>
      </mc:AlternateContent>
      <p:cxnSp>
        <p:nvCxnSpPr>
          <p:cNvPr id="45" name="Elbow Connector 44"/>
          <p:cNvCxnSpPr>
            <a:stCxn id="6" idx="2"/>
            <a:endCxn id="44" idx="0"/>
          </p:cNvCxnSpPr>
          <p:nvPr/>
        </p:nvCxnSpPr>
        <p:spPr>
          <a:xfrm rot="16200000" flipH="1">
            <a:off x="6085803" y="619797"/>
            <a:ext cx="704671" cy="37322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0950" y="3228946"/>
            <a:ext cx="905761" cy="400110"/>
          </a:xfrm>
          <a:prstGeom prst="rect">
            <a:avLst/>
          </a:prstGeom>
          <a:noFill/>
        </p:spPr>
        <p:txBody>
          <a:bodyPr wrap="none" rtlCol="0">
            <a:spAutoFit/>
          </a:bodyPr>
          <a:lstStyle/>
          <a:p>
            <a:pPr algn="ctr"/>
            <a:r>
              <a:rPr lang="en-US" sz="2000" b="1" dirty="0" smtClean="0">
                <a:hlinkClick r:id="" action="ppaction://customshow?id=0&amp;return=true"/>
              </a:rPr>
              <a:t>Type 4</a:t>
            </a:r>
            <a:endParaRPr lang="en-US" sz="2400" b="1" dirty="0"/>
          </a:p>
        </p:txBody>
      </p:sp>
      <p:sp>
        <p:nvSpPr>
          <p:cNvPr id="50" name="TextBox 49"/>
          <p:cNvSpPr txBox="1"/>
          <p:nvPr/>
        </p:nvSpPr>
        <p:spPr>
          <a:xfrm>
            <a:off x="1661506" y="3228946"/>
            <a:ext cx="905761" cy="400110"/>
          </a:xfrm>
          <a:prstGeom prst="rect">
            <a:avLst/>
          </a:prstGeom>
          <a:noFill/>
        </p:spPr>
        <p:txBody>
          <a:bodyPr wrap="none" rtlCol="0">
            <a:spAutoFit/>
          </a:bodyPr>
          <a:lstStyle/>
          <a:p>
            <a:pPr algn="ctr"/>
            <a:r>
              <a:rPr lang="en-US" sz="2000" b="1" dirty="0" smtClean="0">
                <a:hlinkClick r:id="" action="ppaction://customshow?id=0&amp;return=true"/>
              </a:rPr>
              <a:t>Type 3</a:t>
            </a:r>
            <a:endParaRPr lang="en-US" sz="2400" b="1" dirty="0"/>
          </a:p>
        </p:txBody>
      </p:sp>
      <p:sp>
        <p:nvSpPr>
          <p:cNvPr id="51" name="TextBox 50"/>
          <p:cNvSpPr txBox="1"/>
          <p:nvPr/>
        </p:nvSpPr>
        <p:spPr>
          <a:xfrm>
            <a:off x="3264875" y="3524070"/>
            <a:ext cx="905761" cy="400110"/>
          </a:xfrm>
          <a:prstGeom prst="rect">
            <a:avLst/>
          </a:prstGeom>
          <a:noFill/>
        </p:spPr>
        <p:txBody>
          <a:bodyPr wrap="none" rtlCol="0">
            <a:spAutoFit/>
          </a:bodyPr>
          <a:lstStyle/>
          <a:p>
            <a:pPr algn="ctr"/>
            <a:r>
              <a:rPr lang="en-US" sz="2000" b="1" dirty="0" smtClean="0">
                <a:hlinkClick r:id="" action="ppaction://customshow?id=1&amp;return=true"/>
              </a:rPr>
              <a:t>Type 5</a:t>
            </a:r>
            <a:endParaRPr lang="en-US" sz="2400" b="1" dirty="0"/>
          </a:p>
        </p:txBody>
      </p:sp>
      <p:sp>
        <p:nvSpPr>
          <p:cNvPr id="52" name="TextBox 51"/>
          <p:cNvSpPr txBox="1"/>
          <p:nvPr/>
        </p:nvSpPr>
        <p:spPr>
          <a:xfrm>
            <a:off x="3264874" y="3924180"/>
            <a:ext cx="905761" cy="400110"/>
          </a:xfrm>
          <a:prstGeom prst="rect">
            <a:avLst/>
          </a:prstGeom>
          <a:noFill/>
        </p:spPr>
        <p:txBody>
          <a:bodyPr wrap="none" rtlCol="0">
            <a:spAutoFit/>
          </a:bodyPr>
          <a:lstStyle/>
          <a:p>
            <a:pPr algn="ctr"/>
            <a:r>
              <a:rPr lang="en-US" sz="2000" b="1" dirty="0" smtClean="0">
                <a:hlinkClick r:id="" action="ppaction://customshow?id=4&amp;return=true"/>
              </a:rPr>
              <a:t>Type 8</a:t>
            </a:r>
            <a:endParaRPr lang="en-US" sz="2400" b="1" dirty="0"/>
          </a:p>
        </p:txBody>
      </p:sp>
      <p:sp>
        <p:nvSpPr>
          <p:cNvPr id="53" name="TextBox 52"/>
          <p:cNvSpPr txBox="1"/>
          <p:nvPr/>
        </p:nvSpPr>
        <p:spPr>
          <a:xfrm>
            <a:off x="5636352" y="3524070"/>
            <a:ext cx="905761" cy="400110"/>
          </a:xfrm>
          <a:prstGeom prst="rect">
            <a:avLst/>
          </a:prstGeom>
          <a:noFill/>
        </p:spPr>
        <p:txBody>
          <a:bodyPr wrap="none" rtlCol="0">
            <a:spAutoFit/>
          </a:bodyPr>
          <a:lstStyle/>
          <a:p>
            <a:pPr algn="ctr"/>
            <a:r>
              <a:rPr lang="en-US" sz="2000" b="1" dirty="0" smtClean="0">
                <a:hlinkClick r:id="" action="ppaction://customshow?id=2&amp;return=true"/>
              </a:rPr>
              <a:t>Type 6</a:t>
            </a:r>
            <a:endParaRPr lang="en-US" sz="2400" b="1" dirty="0"/>
          </a:p>
        </p:txBody>
      </p:sp>
      <p:sp>
        <p:nvSpPr>
          <p:cNvPr id="54" name="TextBox 53"/>
          <p:cNvSpPr txBox="1"/>
          <p:nvPr/>
        </p:nvSpPr>
        <p:spPr>
          <a:xfrm>
            <a:off x="5577041" y="3924180"/>
            <a:ext cx="1024383" cy="400110"/>
          </a:xfrm>
          <a:prstGeom prst="rect">
            <a:avLst/>
          </a:prstGeom>
          <a:noFill/>
        </p:spPr>
        <p:txBody>
          <a:bodyPr wrap="none" rtlCol="0">
            <a:spAutoFit/>
          </a:bodyPr>
          <a:lstStyle/>
          <a:p>
            <a:pPr algn="ctr"/>
            <a:r>
              <a:rPr lang="en-US" sz="2000" b="1" dirty="0" smtClean="0">
                <a:hlinkClick r:id="" action="ppaction://customshow?id=7&amp;return=true"/>
              </a:rPr>
              <a:t>Type 11</a:t>
            </a:r>
            <a:endParaRPr lang="en-US" sz="2400" b="1" dirty="0"/>
          </a:p>
        </p:txBody>
      </p:sp>
      <p:sp>
        <p:nvSpPr>
          <p:cNvPr id="55" name="TextBox 54"/>
          <p:cNvSpPr txBox="1"/>
          <p:nvPr/>
        </p:nvSpPr>
        <p:spPr>
          <a:xfrm>
            <a:off x="5636352" y="4324290"/>
            <a:ext cx="912173" cy="400110"/>
          </a:xfrm>
          <a:prstGeom prst="rect">
            <a:avLst/>
          </a:prstGeom>
          <a:noFill/>
        </p:spPr>
        <p:txBody>
          <a:bodyPr wrap="none" rtlCol="0">
            <a:spAutoFit/>
          </a:bodyPr>
          <a:lstStyle/>
          <a:p>
            <a:pPr algn="ctr"/>
            <a:r>
              <a:rPr lang="en-US" sz="2000" b="1" dirty="0" smtClean="0">
                <a:hlinkClick r:id="" action="ppaction://customshow?id=5&amp;return=true"/>
              </a:rPr>
              <a:t>Type 9</a:t>
            </a:r>
            <a:endParaRPr lang="en-US" sz="2400" b="1" dirty="0"/>
          </a:p>
        </p:txBody>
      </p:sp>
      <p:sp>
        <p:nvSpPr>
          <p:cNvPr id="56" name="TextBox 55"/>
          <p:cNvSpPr txBox="1"/>
          <p:nvPr/>
        </p:nvSpPr>
        <p:spPr>
          <a:xfrm>
            <a:off x="7848189" y="3524070"/>
            <a:ext cx="905761" cy="400110"/>
          </a:xfrm>
          <a:prstGeom prst="rect">
            <a:avLst/>
          </a:prstGeom>
          <a:noFill/>
        </p:spPr>
        <p:txBody>
          <a:bodyPr wrap="none" rtlCol="0">
            <a:spAutoFit/>
          </a:bodyPr>
          <a:lstStyle/>
          <a:p>
            <a:pPr algn="ctr"/>
            <a:r>
              <a:rPr lang="en-US" sz="2000" b="1" dirty="0" smtClean="0">
                <a:hlinkClick r:id="" action="ppaction://customshow?id=3&amp;return=true"/>
              </a:rPr>
              <a:t>Type 7</a:t>
            </a:r>
            <a:endParaRPr lang="en-US" sz="2400" b="1" dirty="0"/>
          </a:p>
        </p:txBody>
      </p:sp>
      <p:sp>
        <p:nvSpPr>
          <p:cNvPr id="57" name="TextBox 56"/>
          <p:cNvSpPr txBox="1"/>
          <p:nvPr/>
        </p:nvSpPr>
        <p:spPr>
          <a:xfrm>
            <a:off x="7788878" y="3924180"/>
            <a:ext cx="1024383" cy="400110"/>
          </a:xfrm>
          <a:prstGeom prst="rect">
            <a:avLst/>
          </a:prstGeom>
          <a:noFill/>
        </p:spPr>
        <p:txBody>
          <a:bodyPr wrap="none" rtlCol="0">
            <a:spAutoFit/>
          </a:bodyPr>
          <a:lstStyle/>
          <a:p>
            <a:pPr algn="ctr"/>
            <a:r>
              <a:rPr lang="en-US" sz="2000" b="1" dirty="0" smtClean="0">
                <a:hlinkClick r:id="" action="ppaction://customshow?id=8&amp;return=true"/>
              </a:rPr>
              <a:t>Type 12</a:t>
            </a:r>
            <a:endParaRPr lang="en-US" sz="2400" b="1" dirty="0"/>
          </a:p>
        </p:txBody>
      </p:sp>
      <p:sp>
        <p:nvSpPr>
          <p:cNvPr id="58" name="TextBox 57"/>
          <p:cNvSpPr txBox="1"/>
          <p:nvPr/>
        </p:nvSpPr>
        <p:spPr>
          <a:xfrm>
            <a:off x="7789679" y="4324290"/>
            <a:ext cx="1029193" cy="400110"/>
          </a:xfrm>
          <a:prstGeom prst="rect">
            <a:avLst/>
          </a:prstGeom>
          <a:noFill/>
        </p:spPr>
        <p:txBody>
          <a:bodyPr wrap="none" rtlCol="0">
            <a:spAutoFit/>
          </a:bodyPr>
          <a:lstStyle/>
          <a:p>
            <a:pPr algn="ctr"/>
            <a:r>
              <a:rPr lang="en-US" sz="2000" b="1" dirty="0" smtClean="0">
                <a:hlinkClick r:id="" action="ppaction://customshow?id=6&amp;return=true"/>
              </a:rPr>
              <a:t>Type 10</a:t>
            </a:r>
            <a:endParaRPr lang="en-US" sz="2400" b="1" dirty="0"/>
          </a:p>
        </p:txBody>
      </p:sp>
      <p:sp>
        <p:nvSpPr>
          <p:cNvPr id="59" name="Content Placeholder 2"/>
          <p:cNvSpPr txBox="1">
            <a:spLocks/>
          </p:cNvSpPr>
          <p:nvPr/>
        </p:nvSpPr>
        <p:spPr>
          <a:xfrm>
            <a:off x="457200" y="5257800"/>
            <a:ext cx="8229600" cy="762000"/>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i="1" dirty="0" smtClean="0"/>
              <a:t>P</a:t>
            </a:r>
            <a:r>
              <a:rPr lang="en-US" dirty="0" smtClean="0"/>
              <a:t> </a:t>
            </a:r>
            <a:r>
              <a:rPr lang="en-US" dirty="0"/>
              <a:t>moves on a column from </a:t>
            </a:r>
            <a:r>
              <a:rPr lang="en-US" i="1" dirty="0"/>
              <a:t>S</a:t>
            </a:r>
            <a:r>
              <a:rPr lang="en-US" dirty="0"/>
              <a:t> to </a:t>
            </a:r>
            <a:r>
              <a:rPr lang="en-US" i="1" dirty="0"/>
              <a:t>D</a:t>
            </a:r>
            <a:endParaRPr lang="en-US" dirty="0"/>
          </a:p>
        </p:txBody>
      </p:sp>
      <p:sp>
        <p:nvSpPr>
          <p:cNvPr id="66" name="Content Placeholder 2"/>
          <p:cNvSpPr txBox="1">
            <a:spLocks/>
          </p:cNvSpPr>
          <p:nvPr/>
        </p:nvSpPr>
        <p:spPr>
          <a:xfrm>
            <a:off x="457200" y="5257800"/>
            <a:ext cx="8229600" cy="762000"/>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i="1" dirty="0" smtClean="0"/>
              <a:t>P</a:t>
            </a:r>
            <a:r>
              <a:rPr lang="en-US" dirty="0" smtClean="0"/>
              <a:t> </a:t>
            </a:r>
            <a:r>
              <a:rPr lang="en-US" dirty="0"/>
              <a:t>moves on a </a:t>
            </a:r>
            <a:r>
              <a:rPr lang="en-US" dirty="0" smtClean="0"/>
              <a:t>row from </a:t>
            </a:r>
            <a:r>
              <a:rPr lang="en-US" i="1" dirty="0"/>
              <a:t>S</a:t>
            </a:r>
            <a:r>
              <a:rPr lang="en-US" dirty="0"/>
              <a:t> to </a:t>
            </a:r>
            <a:r>
              <a:rPr lang="en-US" i="1" dirty="0"/>
              <a:t>D</a:t>
            </a:r>
            <a:endParaRPr lang="en-US" dirty="0"/>
          </a:p>
        </p:txBody>
      </p:sp>
      <p:sp>
        <p:nvSpPr>
          <p:cNvPr id="67" name="Content Placeholder 2"/>
          <p:cNvSpPr txBox="1">
            <a:spLocks/>
          </p:cNvSpPr>
          <p:nvPr/>
        </p:nvSpPr>
        <p:spPr>
          <a:xfrm>
            <a:off x="457200" y="5257800"/>
            <a:ext cx="8229600" cy="762000"/>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i="1" dirty="0"/>
              <a:t>P</a:t>
            </a:r>
            <a:r>
              <a:rPr lang="en-US" dirty="0"/>
              <a:t> moves on the diagonal from </a:t>
            </a:r>
            <a:r>
              <a:rPr lang="en-US" i="1" dirty="0"/>
              <a:t>S</a:t>
            </a:r>
            <a:r>
              <a:rPr lang="en-US" dirty="0"/>
              <a:t> to </a:t>
            </a:r>
            <a:r>
              <a:rPr lang="en-US" i="1" dirty="0"/>
              <a:t>D</a:t>
            </a:r>
            <a:endParaRPr lang="en-US" dirty="0"/>
          </a:p>
        </p:txBody>
      </p:sp>
      <p:sp>
        <p:nvSpPr>
          <p:cNvPr id="68" name="Content Placeholder 2"/>
          <p:cNvSpPr txBox="1">
            <a:spLocks/>
          </p:cNvSpPr>
          <p:nvPr/>
        </p:nvSpPr>
        <p:spPr>
          <a:xfrm>
            <a:off x="457200" y="5257800"/>
            <a:ext cx="8229600" cy="1219200"/>
          </a:xfrm>
          <a:prstGeom prst="rect">
            <a:avLst/>
          </a:prstGeom>
          <a:ln>
            <a:solidFill>
              <a:schemeClr val="accent1"/>
            </a:solidFill>
          </a:ln>
        </p:spPr>
        <p:txBody>
          <a:bodyPr vert="horz" lIns="54864" tIns="91440" rtlCol="0">
            <a:normAutofit fontScale="925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dirty="0"/>
              <a:t>The movement on the diagonal leads the packet to pass through switches on nearby diagonals</a:t>
            </a:r>
          </a:p>
        </p:txBody>
      </p:sp>
      <mc:AlternateContent xmlns:mc="http://schemas.openxmlformats.org/markup-compatibility/2006" xmlns:a14="http://schemas.microsoft.com/office/drawing/2010/main">
        <mc:Choice Requires="a14">
          <p:sp>
            <p:nvSpPr>
              <p:cNvPr id="69" name="Content Placeholder 2"/>
              <p:cNvSpPr txBox="1">
                <a:spLocks/>
              </p:cNvSpPr>
              <p:nvPr/>
            </p:nvSpPr>
            <p:spPr>
              <a:xfrm>
                <a:off x="457200" y="5257800"/>
                <a:ext cx="8229600" cy="1219200"/>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i="1" dirty="0" smtClean="0"/>
                  <a:t>P</a:t>
                </a:r>
                <a:r>
                  <a:rPr lang="en-US" dirty="0"/>
                  <a:t> moves on a row till </a:t>
                </a:r>
                <a14:m>
                  <m:oMath xmlns:m="http://schemas.openxmlformats.org/officeDocument/2006/math">
                    <m:r>
                      <a:rPr lang="en-US" i="1"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r>
                      <a:rPr lang="en-US" b="0" i="1" smtClean="0">
                        <a:latin typeface="Cambria Math"/>
                        <a:ea typeface="Cambria Math"/>
                      </a:rPr>
                      <m:t>𝑌</m:t>
                    </m:r>
                  </m:oMath>
                </a14:m>
                <a:r>
                  <a:rPr lang="en-US" dirty="0" smtClean="0"/>
                  <a:t> </a:t>
                </a:r>
                <a:r>
                  <a:rPr lang="en-US" dirty="0"/>
                  <a:t>then </a:t>
                </a:r>
                <a:r>
                  <a:rPr lang="en-US" dirty="0" smtClean="0"/>
                  <a:t>moves on a diagonal</a:t>
                </a:r>
                <a:endParaRPr lang="en-US" dirty="0"/>
              </a:p>
            </p:txBody>
          </p:sp>
        </mc:Choice>
        <mc:Fallback xmlns="">
          <p:sp>
            <p:nvSpPr>
              <p:cNvPr id="69" name="Content Placeholder 2"/>
              <p:cNvSpPr txBox="1">
                <a:spLocks noRot="1" noChangeAspect="1" noMove="1" noResize="1" noEditPoints="1" noAdjustHandles="1" noChangeArrowheads="1" noChangeShapeType="1" noTextEdit="1"/>
              </p:cNvSpPr>
              <p:nvPr/>
            </p:nvSpPr>
            <p:spPr>
              <a:xfrm>
                <a:off x="457200" y="5257800"/>
                <a:ext cx="8229600" cy="1219200"/>
              </a:xfrm>
              <a:prstGeom prst="rect">
                <a:avLst/>
              </a:prstGeom>
              <a:blipFill rotWithShape="1">
                <a:blip r:embed="rId9"/>
                <a:stretch>
                  <a:fillRect l="-444" t="-1980" r="-2367" b="-6931"/>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Content Placeholder 2"/>
              <p:cNvSpPr txBox="1">
                <a:spLocks/>
              </p:cNvSpPr>
              <p:nvPr/>
            </p:nvSpPr>
            <p:spPr>
              <a:xfrm>
                <a:off x="457200" y="5257800"/>
                <a:ext cx="8229600" cy="1219200"/>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i="1" dirty="0" smtClean="0"/>
                  <a:t>P</a:t>
                </a:r>
                <a:r>
                  <a:rPr lang="en-US" dirty="0"/>
                  <a:t> moves on a </a:t>
                </a:r>
                <a:r>
                  <a:rPr lang="en-US" dirty="0" smtClean="0"/>
                  <a:t>column till </a:t>
                </a:r>
                <a14:m>
                  <m:oMath xmlns:m="http://schemas.openxmlformats.org/officeDocument/2006/math">
                    <m:r>
                      <a:rPr lang="en-US" i="1"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r>
                      <a:rPr lang="en-US" b="0" i="1" smtClean="0">
                        <a:latin typeface="Cambria Math"/>
                        <a:ea typeface="Cambria Math"/>
                      </a:rPr>
                      <m:t>𝑌</m:t>
                    </m:r>
                  </m:oMath>
                </a14:m>
                <a:r>
                  <a:rPr lang="en-US" dirty="0" smtClean="0"/>
                  <a:t> </a:t>
                </a:r>
                <a:r>
                  <a:rPr lang="en-US" dirty="0"/>
                  <a:t>then </a:t>
                </a:r>
                <a:r>
                  <a:rPr lang="en-US" dirty="0" smtClean="0"/>
                  <a:t>moves on a diagonal</a:t>
                </a:r>
                <a:endParaRPr lang="en-US" dirty="0"/>
              </a:p>
            </p:txBody>
          </p:sp>
        </mc:Choice>
        <mc:Fallback xmlns="">
          <p:sp>
            <p:nvSpPr>
              <p:cNvPr id="70" name="Content Placeholder 2"/>
              <p:cNvSpPr txBox="1">
                <a:spLocks noRot="1" noChangeAspect="1" noMove="1" noResize="1" noEditPoints="1" noAdjustHandles="1" noChangeArrowheads="1" noChangeShapeType="1" noTextEdit="1"/>
              </p:cNvSpPr>
              <p:nvPr/>
            </p:nvSpPr>
            <p:spPr>
              <a:xfrm>
                <a:off x="457200" y="5257800"/>
                <a:ext cx="8229600" cy="1219200"/>
              </a:xfrm>
              <a:prstGeom prst="rect">
                <a:avLst/>
              </a:prstGeom>
              <a:blipFill rotWithShape="1">
                <a:blip r:embed="rId10"/>
                <a:stretch>
                  <a:fillRect t="-1980" r="-1257" b="-6931"/>
                </a:stretch>
              </a:blipFill>
              <a:ln>
                <a:solidFill>
                  <a:schemeClr val="accent1"/>
                </a:solidFill>
              </a:ln>
            </p:spPr>
            <p:txBody>
              <a:bodyPr/>
              <a:lstStyle/>
              <a:p>
                <a:r>
                  <a:rPr lang="en-US">
                    <a:noFill/>
                  </a:rPr>
                  <a:t> </a:t>
                </a:r>
              </a:p>
            </p:txBody>
          </p:sp>
        </mc:Fallback>
      </mc:AlternateContent>
      <p:sp>
        <p:nvSpPr>
          <p:cNvPr id="71" name="Content Placeholder 2"/>
          <p:cNvSpPr txBox="1">
            <a:spLocks/>
          </p:cNvSpPr>
          <p:nvPr/>
        </p:nvSpPr>
        <p:spPr>
          <a:xfrm>
            <a:off x="457200" y="5257800"/>
            <a:ext cx="8229600" cy="1219200"/>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dirty="0" smtClean="0"/>
              <a:t>Injection </a:t>
            </a:r>
          </a:p>
          <a:p>
            <a:pPr marL="118872" indent="0" algn="ctr">
              <a:buNone/>
            </a:pPr>
            <a:r>
              <a:rPr lang="en-US" dirty="0" smtClean="0">
                <a:hlinkClick r:id="" action="ppaction://customshow?id=9&amp;return=true"/>
              </a:rPr>
              <a:t>Type 2</a:t>
            </a:r>
            <a:endParaRPr lang="en-US" dirty="0"/>
          </a:p>
        </p:txBody>
      </p:sp>
      <p:sp>
        <p:nvSpPr>
          <p:cNvPr id="72" name="Content Placeholder 2"/>
          <p:cNvSpPr txBox="1">
            <a:spLocks/>
          </p:cNvSpPr>
          <p:nvPr/>
        </p:nvSpPr>
        <p:spPr>
          <a:xfrm>
            <a:off x="457200" y="5257800"/>
            <a:ext cx="8229600" cy="1219200"/>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dirty="0" smtClean="0"/>
              <a:t>Ejection</a:t>
            </a:r>
          </a:p>
          <a:p>
            <a:pPr marL="118872" indent="0" algn="ctr">
              <a:buNone/>
            </a:pPr>
            <a:r>
              <a:rPr lang="en-US" dirty="0" smtClean="0">
                <a:hlinkClick r:id="" action="ppaction://customshow?id=9&amp;return=true"/>
              </a:rPr>
              <a:t>Type 1</a:t>
            </a:r>
            <a:endParaRPr lang="en-US" dirty="0"/>
          </a:p>
        </p:txBody>
      </p:sp>
      <p:sp>
        <p:nvSpPr>
          <p:cNvPr id="73" name="Content Placeholder 2"/>
          <p:cNvSpPr txBox="1">
            <a:spLocks/>
          </p:cNvSpPr>
          <p:nvPr/>
        </p:nvSpPr>
        <p:spPr>
          <a:xfrm>
            <a:off x="457200" y="5257800"/>
            <a:ext cx="8229600" cy="1219200"/>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dirty="0"/>
              <a:t>The previous cases cover the 12 mentioned patterns proving the lemma</a:t>
            </a:r>
          </a:p>
        </p:txBody>
      </p:sp>
    </p:spTree>
    <p:extLst>
      <p:ext uri="{BB962C8B-B14F-4D97-AF65-F5344CB8AC3E}">
        <p14:creationId xmlns:p14="http://schemas.microsoft.com/office/powerpoint/2010/main" val="21005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59"/>
                                        </p:tgtEl>
                                      </p:cBhvr>
                                    </p:animEffect>
                                    <p:set>
                                      <p:cBhvr>
                                        <p:cTn id="42" dur="1" fill="hold">
                                          <p:stCondLst>
                                            <p:cond delay="499"/>
                                          </p:stCondLst>
                                        </p:cTn>
                                        <p:tgtEl>
                                          <p:spTgt spid="59"/>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66"/>
                                        </p:tgtEl>
                                      </p:cBhvr>
                                    </p:animEffect>
                                    <p:set>
                                      <p:cBhvr>
                                        <p:cTn id="60" dur="1" fill="hold">
                                          <p:stCondLst>
                                            <p:cond delay="499"/>
                                          </p:stCondLst>
                                        </p:cTn>
                                        <p:tgtEl>
                                          <p:spTgt spid="66"/>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500"/>
                                        <p:tgtEl>
                                          <p:spTgt spid="6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67"/>
                                        </p:tgtEl>
                                      </p:cBhvr>
                                    </p:animEffect>
                                    <p:set>
                                      <p:cBhvr>
                                        <p:cTn id="78" dur="1" fill="hold">
                                          <p:stCondLst>
                                            <p:cond delay="499"/>
                                          </p:stCondLst>
                                        </p:cTn>
                                        <p:tgtEl>
                                          <p:spTgt spid="67"/>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5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68"/>
                                        </p:tgtEl>
                                      </p:cBhvr>
                                    </p:animEffect>
                                    <p:set>
                                      <p:cBhvr>
                                        <p:cTn id="92" dur="1" fill="hold">
                                          <p:stCondLst>
                                            <p:cond delay="499"/>
                                          </p:stCondLst>
                                        </p:cTn>
                                        <p:tgtEl>
                                          <p:spTgt spid="68"/>
                                        </p:tgtEl>
                                        <p:attrNameLst>
                                          <p:attrName>style.visibility</p:attrName>
                                        </p:attrNameLst>
                                      </p:cBhvr>
                                      <p:to>
                                        <p:strVal val="hidden"/>
                                      </p:to>
                                    </p:se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childTnLst>
                          </p:cTn>
                        </p:par>
                        <p:par>
                          <p:cTn id="97" fill="hold">
                            <p:stCondLst>
                              <p:cond delay="1000"/>
                            </p:stCondLst>
                            <p:childTnLst>
                              <p:par>
                                <p:cTn id="98" presetID="10" presetClass="entr" presetSubtype="0" fill="hold" grpId="0" nodeType="after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fade">
                                      <p:cBhvr>
                                        <p:cTn id="105" dur="500"/>
                                        <p:tgtEl>
                                          <p:spTgt spid="5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fade">
                                      <p:cBhvr>
                                        <p:cTn id="110" dur="500"/>
                                        <p:tgtEl>
                                          <p:spTgt spid="5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500"/>
                                        <p:tgtEl>
                                          <p:spTgt spid="5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69"/>
                                        </p:tgtEl>
                                      </p:cBhvr>
                                    </p:animEffect>
                                    <p:set>
                                      <p:cBhvr>
                                        <p:cTn id="120" dur="1" fill="hold">
                                          <p:stCondLst>
                                            <p:cond delay="499"/>
                                          </p:stCondLst>
                                        </p:cTn>
                                        <p:tgtEl>
                                          <p:spTgt spid="69"/>
                                        </p:tgtEl>
                                        <p:attrNameLst>
                                          <p:attrName>style.visibility</p:attrName>
                                        </p:attrNameLst>
                                      </p:cBhvr>
                                      <p:to>
                                        <p:strVal val="hidden"/>
                                      </p:to>
                                    </p:se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fade">
                                      <p:cBhvr>
                                        <p:cTn id="124" dur="500"/>
                                        <p:tgtEl>
                                          <p:spTgt spid="44"/>
                                        </p:tgtEl>
                                      </p:cBhvr>
                                    </p:animEffect>
                                  </p:childTnLst>
                                </p:cTn>
                              </p:par>
                            </p:childTnLst>
                          </p:cTn>
                        </p:par>
                        <p:par>
                          <p:cTn id="125" fill="hold">
                            <p:stCondLst>
                              <p:cond delay="1000"/>
                            </p:stCondLst>
                            <p:childTnLst>
                              <p:par>
                                <p:cTn id="126" presetID="10" presetClass="entr" presetSubtype="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fade">
                                      <p:cBhvr>
                                        <p:cTn id="128" dur="500"/>
                                        <p:tgtEl>
                                          <p:spTgt spid="70"/>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fade">
                                      <p:cBhvr>
                                        <p:cTn id="133" dur="500"/>
                                        <p:tgtEl>
                                          <p:spTgt spid="56"/>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57"/>
                                        </p:tgtEl>
                                        <p:attrNameLst>
                                          <p:attrName>style.visibility</p:attrName>
                                        </p:attrNameLst>
                                      </p:cBhvr>
                                      <p:to>
                                        <p:strVal val="visible"/>
                                      </p:to>
                                    </p:set>
                                    <p:animEffect transition="in" filter="fade">
                                      <p:cBhvr>
                                        <p:cTn id="138" dur="500"/>
                                        <p:tgtEl>
                                          <p:spTgt spid="5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58"/>
                                        </p:tgtEl>
                                        <p:attrNameLst>
                                          <p:attrName>style.visibility</p:attrName>
                                        </p:attrNameLst>
                                      </p:cBhvr>
                                      <p:to>
                                        <p:strVal val="visible"/>
                                      </p:to>
                                    </p:set>
                                    <p:animEffect transition="in" filter="fade">
                                      <p:cBhvr>
                                        <p:cTn id="143" dur="500"/>
                                        <p:tgtEl>
                                          <p:spTgt spid="58"/>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xit" presetSubtype="0" fill="hold" grpId="1" nodeType="clickEffect">
                                  <p:stCondLst>
                                    <p:cond delay="0"/>
                                  </p:stCondLst>
                                  <p:childTnLst>
                                    <p:animEffect transition="out" filter="fade">
                                      <p:cBhvr>
                                        <p:cTn id="147" dur="500"/>
                                        <p:tgtEl>
                                          <p:spTgt spid="70"/>
                                        </p:tgtEl>
                                      </p:cBhvr>
                                    </p:animEffect>
                                    <p:set>
                                      <p:cBhvr>
                                        <p:cTn id="148" dur="1" fill="hold">
                                          <p:stCondLst>
                                            <p:cond delay="499"/>
                                          </p:stCondLst>
                                        </p:cTn>
                                        <p:tgtEl>
                                          <p:spTgt spid="70"/>
                                        </p:tgtEl>
                                        <p:attrNameLst>
                                          <p:attrName>style.visibility</p:attrName>
                                        </p:attrNameLst>
                                      </p:cBhvr>
                                      <p:to>
                                        <p:strVal val="hidden"/>
                                      </p:to>
                                    </p:set>
                                  </p:childTnLst>
                                </p:cTn>
                              </p:par>
                            </p:childTnLst>
                          </p:cTn>
                        </p:par>
                        <p:par>
                          <p:cTn id="149" fill="hold">
                            <p:stCondLst>
                              <p:cond delay="500"/>
                            </p:stCondLst>
                            <p:childTnLst>
                              <p:par>
                                <p:cTn id="150" presetID="10" presetClass="entr" presetSubtype="0" fill="hold" grpId="0" nodeType="afterEffect">
                                  <p:stCondLst>
                                    <p:cond delay="0"/>
                                  </p:stCondLst>
                                  <p:childTnLst>
                                    <p:set>
                                      <p:cBhvr>
                                        <p:cTn id="151" dur="1" fill="hold">
                                          <p:stCondLst>
                                            <p:cond delay="0"/>
                                          </p:stCondLst>
                                        </p:cTn>
                                        <p:tgtEl>
                                          <p:spTgt spid="71"/>
                                        </p:tgtEl>
                                        <p:attrNameLst>
                                          <p:attrName>style.visibility</p:attrName>
                                        </p:attrNameLst>
                                      </p:cBhvr>
                                      <p:to>
                                        <p:strVal val="visible"/>
                                      </p:to>
                                    </p:set>
                                    <p:animEffect transition="in" filter="fade">
                                      <p:cBhvr>
                                        <p:cTn id="152" dur="500"/>
                                        <p:tgtEl>
                                          <p:spTgt spid="71"/>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grpId="1" nodeType="clickEffect">
                                  <p:stCondLst>
                                    <p:cond delay="0"/>
                                  </p:stCondLst>
                                  <p:childTnLst>
                                    <p:animEffect transition="out" filter="fade">
                                      <p:cBhvr>
                                        <p:cTn id="156" dur="500"/>
                                        <p:tgtEl>
                                          <p:spTgt spid="71"/>
                                        </p:tgtEl>
                                      </p:cBhvr>
                                    </p:animEffect>
                                    <p:set>
                                      <p:cBhvr>
                                        <p:cTn id="157" dur="1" fill="hold">
                                          <p:stCondLst>
                                            <p:cond delay="499"/>
                                          </p:stCondLst>
                                        </p:cTn>
                                        <p:tgtEl>
                                          <p:spTgt spid="71"/>
                                        </p:tgtEl>
                                        <p:attrNameLst>
                                          <p:attrName>style.visibility</p:attrName>
                                        </p:attrNameLst>
                                      </p:cBhvr>
                                      <p:to>
                                        <p:strVal val="hidden"/>
                                      </p:to>
                                    </p:set>
                                  </p:childTnLst>
                                </p:cTn>
                              </p:par>
                            </p:childTnLst>
                          </p:cTn>
                        </p:par>
                        <p:par>
                          <p:cTn id="158" fill="hold">
                            <p:stCondLst>
                              <p:cond delay="500"/>
                            </p:stCondLst>
                            <p:childTnLst>
                              <p:par>
                                <p:cTn id="159" presetID="10" presetClass="entr" presetSubtype="0" fill="hold" grpId="0" nodeType="afterEffect">
                                  <p:stCondLst>
                                    <p:cond delay="0"/>
                                  </p:stCondLst>
                                  <p:childTnLst>
                                    <p:set>
                                      <p:cBhvr>
                                        <p:cTn id="160" dur="1" fill="hold">
                                          <p:stCondLst>
                                            <p:cond delay="0"/>
                                          </p:stCondLst>
                                        </p:cTn>
                                        <p:tgtEl>
                                          <p:spTgt spid="72"/>
                                        </p:tgtEl>
                                        <p:attrNameLst>
                                          <p:attrName>style.visibility</p:attrName>
                                        </p:attrNameLst>
                                      </p:cBhvr>
                                      <p:to>
                                        <p:strVal val="visible"/>
                                      </p:to>
                                    </p:set>
                                    <p:animEffect transition="in" filter="fade">
                                      <p:cBhvr>
                                        <p:cTn id="161" dur="500"/>
                                        <p:tgtEl>
                                          <p:spTgt spid="72"/>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xit" presetSubtype="0" fill="hold" grpId="1" nodeType="clickEffect">
                                  <p:stCondLst>
                                    <p:cond delay="0"/>
                                  </p:stCondLst>
                                  <p:childTnLst>
                                    <p:animEffect transition="out" filter="fade">
                                      <p:cBhvr>
                                        <p:cTn id="165" dur="500"/>
                                        <p:tgtEl>
                                          <p:spTgt spid="72"/>
                                        </p:tgtEl>
                                      </p:cBhvr>
                                    </p:animEffect>
                                    <p:set>
                                      <p:cBhvr>
                                        <p:cTn id="166" dur="1" fill="hold">
                                          <p:stCondLst>
                                            <p:cond delay="499"/>
                                          </p:stCondLst>
                                        </p:cTn>
                                        <p:tgtEl>
                                          <p:spTgt spid="72"/>
                                        </p:tgtEl>
                                        <p:attrNameLst>
                                          <p:attrName>style.visibility</p:attrName>
                                        </p:attrNameLst>
                                      </p:cBhvr>
                                      <p:to>
                                        <p:strVal val="hidden"/>
                                      </p:to>
                                    </p:set>
                                  </p:childTnLst>
                                </p:cTn>
                              </p:par>
                            </p:childTnLst>
                          </p:cTn>
                        </p:par>
                        <p:par>
                          <p:cTn id="167" fill="hold">
                            <p:stCondLst>
                              <p:cond delay="500"/>
                            </p:stCondLst>
                            <p:childTnLst>
                              <p:par>
                                <p:cTn id="168" presetID="10" presetClass="entr" presetSubtype="0" fill="hold" grpId="0" nodeType="afterEffect">
                                  <p:stCondLst>
                                    <p:cond delay="0"/>
                                  </p:stCondLst>
                                  <p:childTnLst>
                                    <p:set>
                                      <p:cBhvr>
                                        <p:cTn id="169" dur="1" fill="hold">
                                          <p:stCondLst>
                                            <p:cond delay="0"/>
                                          </p:stCondLst>
                                        </p:cTn>
                                        <p:tgtEl>
                                          <p:spTgt spid="73"/>
                                        </p:tgtEl>
                                        <p:attrNameLst>
                                          <p:attrName>style.visibility</p:attrName>
                                        </p:attrNameLst>
                                      </p:cBhvr>
                                      <p:to>
                                        <p:strVal val="visible"/>
                                      </p:to>
                                    </p:set>
                                    <p:animEffect transition="in" filter="fade">
                                      <p:cBhvr>
                                        <p:cTn id="17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5" grpId="0" animBg="1"/>
      <p:bldP spid="44" grpId="0" animBg="1"/>
      <p:bldP spid="48" grpId="0"/>
      <p:bldP spid="50" grpId="0"/>
      <p:bldP spid="51" grpId="0"/>
      <p:bldP spid="52" grpId="0"/>
      <p:bldP spid="53" grpId="0"/>
      <p:bldP spid="54" grpId="0"/>
      <p:bldP spid="55" grpId="0"/>
      <p:bldP spid="56" grpId="0"/>
      <p:bldP spid="57" grpId="0"/>
      <p:bldP spid="58" grpId="0"/>
      <p:bldP spid="59" grpId="0" animBg="1"/>
      <p:bldP spid="59"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Packets Distribution Analysis Results</a:t>
            </a:r>
            <a:endParaRPr lang="en-US" dirty="0"/>
          </a:p>
        </p:txBody>
      </p:sp>
      <p:sp>
        <p:nvSpPr>
          <p:cNvPr id="4" name="Footer Placeholder 3"/>
          <p:cNvSpPr>
            <a:spLocks noGrp="1"/>
          </p:cNvSpPr>
          <p:nvPr>
            <p:ph type="ftr" sz="quarter" idx="11"/>
          </p:nvPr>
        </p:nvSpPr>
        <p:spPr/>
        <p:txBody>
          <a:bodyPr/>
          <a:lstStyle/>
          <a:p>
            <a:pPr algn="ctr"/>
            <a:r>
              <a:rPr lang="en-GB" dirty="0"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7" name="Rounded Rectangle 6"/>
          <p:cNvSpPr/>
          <p:nvPr/>
        </p:nvSpPr>
        <p:spPr>
          <a:xfrm>
            <a:off x="1790700" y="1803737"/>
            <a:ext cx="55626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Study effect of increasing the step size for MaxFlex</a:t>
            </a:r>
          </a:p>
        </p:txBody>
      </p:sp>
      <p:sp>
        <p:nvSpPr>
          <p:cNvPr id="8" name="Rounded Rectangle 7">
            <a:hlinkClick r:id="" action="ppaction://customshow?id=21&amp;return=true"/>
          </p:cNvPr>
          <p:cNvSpPr/>
          <p:nvPr/>
        </p:nvSpPr>
        <p:spPr>
          <a:xfrm>
            <a:off x="1790700" y="2718137"/>
            <a:ext cx="55626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Count the packets </a:t>
            </a:r>
            <a:r>
              <a:rPr lang="en-US" dirty="0"/>
              <a:t>passing through each </a:t>
            </a:r>
            <a:r>
              <a:rPr lang="en-US" dirty="0" smtClean="0"/>
              <a:t>switch</a:t>
            </a:r>
            <a:endParaRPr lang="en-US" dirty="0"/>
          </a:p>
        </p:txBody>
      </p:sp>
      <p:sp>
        <p:nvSpPr>
          <p:cNvPr id="9" name="Rounded Rectangle 8"/>
          <p:cNvSpPr/>
          <p:nvPr/>
        </p:nvSpPr>
        <p:spPr>
          <a:xfrm>
            <a:off x="3543300" y="3637019"/>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10x10 Mesh NoC</a:t>
            </a:r>
            <a:endParaRPr lang="en-US" dirty="0"/>
          </a:p>
        </p:txBody>
      </p:sp>
      <p:sp>
        <p:nvSpPr>
          <p:cNvPr id="10" name="Rounded Rectangle 9"/>
          <p:cNvSpPr/>
          <p:nvPr/>
        </p:nvSpPr>
        <p:spPr>
          <a:xfrm>
            <a:off x="3257550" y="4546937"/>
            <a:ext cx="26289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Representative Switches</a:t>
            </a:r>
            <a:endParaRPr lang="en-US" dirty="0"/>
          </a:p>
        </p:txBody>
      </p:sp>
      <p:sp>
        <p:nvSpPr>
          <p:cNvPr id="11" name="Rounded Rectangle 10"/>
          <p:cNvSpPr/>
          <p:nvPr/>
        </p:nvSpPr>
        <p:spPr>
          <a:xfrm>
            <a:off x="381000" y="4546937"/>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Border Switches</a:t>
            </a:r>
            <a:endParaRPr lang="en-US" dirty="0"/>
          </a:p>
        </p:txBody>
      </p:sp>
      <p:sp>
        <p:nvSpPr>
          <p:cNvPr id="12" name="Rounded Rectangle 11"/>
          <p:cNvSpPr/>
          <p:nvPr/>
        </p:nvSpPr>
        <p:spPr>
          <a:xfrm>
            <a:off x="6781800" y="4546937"/>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Core Switches</a:t>
            </a:r>
            <a:endParaRPr lang="en-US" dirty="0"/>
          </a:p>
        </p:txBody>
      </p:sp>
      <p:cxnSp>
        <p:nvCxnSpPr>
          <p:cNvPr id="14" name="Straight Arrow Connector 13"/>
          <p:cNvCxnSpPr>
            <a:stCxn id="7" idx="2"/>
            <a:endCxn id="8" idx="0"/>
          </p:cNvCxnSpPr>
          <p:nvPr/>
        </p:nvCxnSpPr>
        <p:spPr>
          <a:xfrm>
            <a:off x="4572000" y="2337137"/>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9" idx="0"/>
          </p:cNvCxnSpPr>
          <p:nvPr/>
        </p:nvCxnSpPr>
        <p:spPr>
          <a:xfrm>
            <a:off x="4572000" y="3251537"/>
            <a:ext cx="0" cy="3854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0"/>
          </p:cNvCxnSpPr>
          <p:nvPr/>
        </p:nvCxnSpPr>
        <p:spPr>
          <a:xfrm>
            <a:off x="4572000" y="4170419"/>
            <a:ext cx="0" cy="3765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11" idx="3"/>
          </p:cNvCxnSpPr>
          <p:nvPr/>
        </p:nvCxnSpPr>
        <p:spPr>
          <a:xfrm flipH="1">
            <a:off x="2438400" y="4813637"/>
            <a:ext cx="81915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2" idx="1"/>
          </p:cNvCxnSpPr>
          <p:nvPr/>
        </p:nvCxnSpPr>
        <p:spPr>
          <a:xfrm>
            <a:off x="5886450" y="4813637"/>
            <a:ext cx="89535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60138" y="5156537"/>
            <a:ext cx="1499128" cy="1015663"/>
          </a:xfrm>
          <a:prstGeom prst="rect">
            <a:avLst/>
          </a:prstGeom>
          <a:noFill/>
        </p:spPr>
        <p:txBody>
          <a:bodyPr wrap="none" rtlCol="0">
            <a:spAutoFit/>
          </a:bodyPr>
          <a:lstStyle/>
          <a:p>
            <a:pPr algn="ctr"/>
            <a:r>
              <a:rPr lang="en-US" sz="2000" b="1" dirty="0" smtClean="0"/>
              <a:t>Switch (0,0)</a:t>
            </a:r>
          </a:p>
          <a:p>
            <a:pPr algn="ctr"/>
            <a:r>
              <a:rPr lang="en-US" sz="2000" b="1" dirty="0" smtClean="0"/>
              <a:t>Switch (0,3)</a:t>
            </a:r>
          </a:p>
          <a:p>
            <a:pPr algn="ctr"/>
            <a:r>
              <a:rPr lang="en-US" sz="2000" b="1" dirty="0" smtClean="0"/>
              <a:t>Switch (0,6)</a:t>
            </a:r>
            <a:endParaRPr lang="en-US" sz="2400" b="1" dirty="0"/>
          </a:p>
        </p:txBody>
      </p:sp>
      <p:sp>
        <p:nvSpPr>
          <p:cNvPr id="28" name="TextBox 27"/>
          <p:cNvSpPr txBox="1"/>
          <p:nvPr/>
        </p:nvSpPr>
        <p:spPr>
          <a:xfrm>
            <a:off x="7060936" y="5156536"/>
            <a:ext cx="1499128" cy="1015663"/>
          </a:xfrm>
          <a:prstGeom prst="rect">
            <a:avLst/>
          </a:prstGeom>
          <a:noFill/>
        </p:spPr>
        <p:txBody>
          <a:bodyPr wrap="none" rtlCol="0">
            <a:spAutoFit/>
          </a:bodyPr>
          <a:lstStyle/>
          <a:p>
            <a:pPr algn="ctr"/>
            <a:r>
              <a:rPr lang="en-US" sz="2000" b="1" dirty="0" smtClean="0"/>
              <a:t>Switch (3,3)</a:t>
            </a:r>
          </a:p>
          <a:p>
            <a:pPr algn="ctr"/>
            <a:r>
              <a:rPr lang="en-US" sz="2000" b="1" dirty="0" smtClean="0"/>
              <a:t>Switch (3,6)</a:t>
            </a:r>
          </a:p>
          <a:p>
            <a:pPr algn="ctr"/>
            <a:r>
              <a:rPr lang="en-US" sz="2000" b="1" dirty="0" smtClean="0"/>
              <a:t>Switch (5,5)</a:t>
            </a:r>
            <a:endParaRPr lang="en-US" sz="2400" b="1" dirty="0"/>
          </a:p>
        </p:txBody>
      </p:sp>
    </p:spTree>
    <p:extLst>
      <p:ext uri="{BB962C8B-B14F-4D97-AF65-F5344CB8AC3E}">
        <p14:creationId xmlns:p14="http://schemas.microsoft.com/office/powerpoint/2010/main" val="94168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27"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29968" y="1545336"/>
            <a:ext cx="5084064" cy="5084064"/>
          </a:xfrm>
        </p:spPr>
      </p:pic>
      <p:sp>
        <p:nvSpPr>
          <p:cNvPr id="2" name="Title 1"/>
          <p:cNvSpPr>
            <a:spLocks noGrp="1"/>
          </p:cNvSpPr>
          <p:nvPr>
            <p:ph type="title"/>
          </p:nvPr>
        </p:nvSpPr>
        <p:spPr/>
        <p:txBody>
          <a:bodyPr>
            <a:normAutofit/>
          </a:bodyPr>
          <a:lstStyle/>
          <a:p>
            <a:r>
              <a:rPr lang="en-US" sz="4000" dirty="0"/>
              <a:t>Packets Distribution Analysis Results</a:t>
            </a:r>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80042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Rounded Rectangle 5"/>
          <p:cNvSpPr/>
          <p:nvPr/>
        </p:nvSpPr>
        <p:spPr>
          <a:xfrm>
            <a:off x="3448050" y="2209800"/>
            <a:ext cx="22479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Experimental Setup</a:t>
            </a:r>
            <a:endParaRPr lang="en-US" dirty="0"/>
          </a:p>
        </p:txBody>
      </p:sp>
      <p:sp>
        <p:nvSpPr>
          <p:cNvPr id="7" name="Rounded Rectangle 6"/>
          <p:cNvSpPr/>
          <p:nvPr/>
        </p:nvSpPr>
        <p:spPr>
          <a:xfrm>
            <a:off x="3963923" y="3771900"/>
            <a:ext cx="1216152"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Traffic</a:t>
            </a:r>
            <a:endParaRPr lang="en-US" dirty="0"/>
          </a:p>
        </p:txBody>
      </p:sp>
      <p:sp>
        <p:nvSpPr>
          <p:cNvPr id="9" name="Rounded Rectangle 8"/>
          <p:cNvSpPr/>
          <p:nvPr/>
        </p:nvSpPr>
        <p:spPr>
          <a:xfrm>
            <a:off x="2205852" y="3776383"/>
            <a:ext cx="1242198"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Topology</a:t>
            </a:r>
            <a:endParaRPr lang="en-US" dirty="0"/>
          </a:p>
        </p:txBody>
      </p:sp>
      <p:cxnSp>
        <p:nvCxnSpPr>
          <p:cNvPr id="10" name="Elbow Connector 9"/>
          <p:cNvCxnSpPr>
            <a:stCxn id="6" idx="2"/>
            <a:endCxn id="14" idx="0"/>
          </p:cNvCxnSpPr>
          <p:nvPr/>
        </p:nvCxnSpPr>
        <p:spPr>
          <a:xfrm rot="5400000">
            <a:off x="2277799" y="1477699"/>
            <a:ext cx="1028700" cy="3559702"/>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2"/>
            <a:endCxn id="9" idx="0"/>
          </p:cNvCxnSpPr>
          <p:nvPr/>
        </p:nvCxnSpPr>
        <p:spPr>
          <a:xfrm rot="5400000">
            <a:off x="3182885" y="2387267"/>
            <a:ext cx="1033183" cy="1745049"/>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7" idx="0"/>
          </p:cNvCxnSpPr>
          <p:nvPr/>
        </p:nvCxnSpPr>
        <p:spPr>
          <a:xfrm rot="5400000">
            <a:off x="4057650" y="3257550"/>
            <a:ext cx="1028700" cy="1"/>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10949" y="3771900"/>
            <a:ext cx="1202697"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Simulator</a:t>
            </a:r>
            <a:endParaRPr lang="en-US" dirty="0"/>
          </a:p>
        </p:txBody>
      </p:sp>
      <p:sp>
        <p:nvSpPr>
          <p:cNvPr id="15" name="Rounded Rectangle 14"/>
          <p:cNvSpPr/>
          <p:nvPr/>
        </p:nvSpPr>
        <p:spPr>
          <a:xfrm>
            <a:off x="6233289" y="3771900"/>
            <a:ext cx="2130552"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Performance Metric</a:t>
            </a:r>
            <a:endParaRPr lang="en-US" dirty="0"/>
          </a:p>
        </p:txBody>
      </p:sp>
      <p:cxnSp>
        <p:nvCxnSpPr>
          <p:cNvPr id="16" name="Elbow Connector 15"/>
          <p:cNvCxnSpPr>
            <a:stCxn id="6" idx="2"/>
            <a:endCxn id="15" idx="0"/>
          </p:cNvCxnSpPr>
          <p:nvPr/>
        </p:nvCxnSpPr>
        <p:spPr>
          <a:xfrm rot="16200000" flipH="1">
            <a:off x="5420932" y="1894267"/>
            <a:ext cx="1028700" cy="272656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4449" y="4449596"/>
            <a:ext cx="1375698" cy="400110"/>
          </a:xfrm>
          <a:prstGeom prst="rect">
            <a:avLst/>
          </a:prstGeom>
          <a:noFill/>
        </p:spPr>
        <p:txBody>
          <a:bodyPr wrap="none" rtlCol="0">
            <a:spAutoFit/>
          </a:bodyPr>
          <a:lstStyle/>
          <a:p>
            <a:pPr algn="ctr"/>
            <a:r>
              <a:rPr lang="en-US" sz="2000" b="1" dirty="0" smtClean="0"/>
              <a:t>gpNoCsim</a:t>
            </a:r>
            <a:endParaRPr lang="en-US" sz="2400" b="1" dirty="0"/>
          </a:p>
        </p:txBody>
      </p:sp>
      <p:sp>
        <p:nvSpPr>
          <p:cNvPr id="18" name="TextBox 17"/>
          <p:cNvSpPr txBox="1"/>
          <p:nvPr/>
        </p:nvSpPr>
        <p:spPr>
          <a:xfrm>
            <a:off x="2086394" y="4438336"/>
            <a:ext cx="1483098" cy="400110"/>
          </a:xfrm>
          <a:prstGeom prst="rect">
            <a:avLst/>
          </a:prstGeom>
          <a:noFill/>
        </p:spPr>
        <p:txBody>
          <a:bodyPr wrap="none" rtlCol="0">
            <a:spAutoFit/>
          </a:bodyPr>
          <a:lstStyle/>
          <a:p>
            <a:pPr algn="ctr"/>
            <a:r>
              <a:rPr lang="en-US" sz="2000" b="1" dirty="0" smtClean="0"/>
              <a:t>10x10 Mesh</a:t>
            </a:r>
            <a:endParaRPr lang="en-US" sz="2400" b="1" dirty="0"/>
          </a:p>
        </p:txBody>
      </p:sp>
      <p:sp>
        <p:nvSpPr>
          <p:cNvPr id="20" name="TextBox 19"/>
          <p:cNvSpPr txBox="1"/>
          <p:nvPr/>
        </p:nvSpPr>
        <p:spPr>
          <a:xfrm>
            <a:off x="4018802" y="4449596"/>
            <a:ext cx="1106393" cy="400110"/>
          </a:xfrm>
          <a:prstGeom prst="rect">
            <a:avLst/>
          </a:prstGeom>
          <a:noFill/>
        </p:spPr>
        <p:txBody>
          <a:bodyPr wrap="none" rtlCol="0">
            <a:spAutoFit/>
          </a:bodyPr>
          <a:lstStyle/>
          <a:p>
            <a:pPr algn="ctr"/>
            <a:r>
              <a:rPr lang="en-US" sz="2000" b="1" dirty="0" smtClean="0"/>
              <a:t>Uniform</a:t>
            </a:r>
            <a:endParaRPr lang="en-US" sz="2400" b="1" dirty="0"/>
          </a:p>
        </p:txBody>
      </p:sp>
      <p:sp>
        <p:nvSpPr>
          <p:cNvPr id="21" name="TextBox 20"/>
          <p:cNvSpPr txBox="1"/>
          <p:nvPr/>
        </p:nvSpPr>
        <p:spPr>
          <a:xfrm>
            <a:off x="6358342" y="4438336"/>
            <a:ext cx="1880451" cy="400110"/>
          </a:xfrm>
          <a:prstGeom prst="rect">
            <a:avLst/>
          </a:prstGeom>
          <a:noFill/>
        </p:spPr>
        <p:txBody>
          <a:bodyPr wrap="none" rtlCol="0">
            <a:spAutoFit/>
          </a:bodyPr>
          <a:lstStyle/>
          <a:p>
            <a:pPr algn="ctr"/>
            <a:r>
              <a:rPr lang="en-US" sz="2000" b="1" dirty="0" smtClean="0"/>
              <a:t>Packet Latency</a:t>
            </a:r>
            <a:endParaRPr lang="en-US" sz="2400" b="1" dirty="0"/>
          </a:p>
        </p:txBody>
      </p:sp>
      <p:sp>
        <p:nvSpPr>
          <p:cNvPr id="56" name="TextBox 55"/>
          <p:cNvSpPr txBox="1"/>
          <p:nvPr/>
        </p:nvSpPr>
        <p:spPr>
          <a:xfrm>
            <a:off x="6273483" y="4781490"/>
            <a:ext cx="2050177" cy="400110"/>
          </a:xfrm>
          <a:prstGeom prst="rect">
            <a:avLst/>
          </a:prstGeom>
          <a:noFill/>
        </p:spPr>
        <p:txBody>
          <a:bodyPr wrap="none" rtlCol="0">
            <a:spAutoFit/>
          </a:bodyPr>
          <a:lstStyle/>
          <a:p>
            <a:pPr algn="ctr"/>
            <a:r>
              <a:rPr lang="en-US" sz="2000" b="1" dirty="0" smtClean="0"/>
              <a:t>Deflection Count</a:t>
            </a:r>
            <a:endParaRPr lang="en-US" sz="2400" b="1" dirty="0"/>
          </a:p>
        </p:txBody>
      </p:sp>
    </p:spTree>
    <p:extLst>
      <p:ext uri="{BB962C8B-B14F-4D97-AF65-F5344CB8AC3E}">
        <p14:creationId xmlns:p14="http://schemas.microsoft.com/office/powerpoint/2010/main" val="217733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4" grpId="0" animBg="1"/>
      <p:bldP spid="15" grpId="0" animBg="1"/>
      <p:bldP spid="17" grpId="0"/>
      <p:bldP spid="18" grpId="0"/>
      <p:bldP spid="20" grpId="0"/>
      <p:bldP spid="21"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33400" y="2592324"/>
            <a:ext cx="8077200" cy="1673352"/>
          </a:xfrm>
        </p:spPr>
        <p:txBody>
          <a:bodyPr anchor="ctr"/>
          <a:lstStyle/>
          <a:p>
            <a:pPr algn="ctr"/>
            <a:r>
              <a:rPr lang="en-US" dirty="0" smtClean="0"/>
              <a:t>Introduction</a:t>
            </a:r>
            <a:endParaRPr lang="en-US" dirty="0"/>
          </a:p>
        </p:txBody>
      </p:sp>
    </p:spTree>
    <p:extLst>
      <p:ext uri="{BB962C8B-B14F-4D97-AF65-F5344CB8AC3E}">
        <p14:creationId xmlns:p14="http://schemas.microsoft.com/office/powerpoint/2010/main" val="7174211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40936" y="1850136"/>
            <a:ext cx="4626864" cy="4626864"/>
          </a:xfrm>
          <a:prstGeom prst="rect">
            <a:avLst/>
          </a:prstGeom>
        </p:spPr>
      </p:pic>
      <p:pic>
        <p:nvPicPr>
          <p:cNvPr id="7" name="Content Placeholder 6"/>
          <p:cNvPicPr>
            <a:picLocks noGrp="1" noChangeAspect="1"/>
          </p:cNvPicPr>
          <p:nvPr>
            <p:ph idx="1"/>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 y="1850136"/>
            <a:ext cx="4626864" cy="4626864"/>
          </a:xfrm>
        </p:spPr>
      </p:pic>
      <p:sp>
        <p:nvSpPr>
          <p:cNvPr id="2" name="Title 1"/>
          <p:cNvSpPr>
            <a:spLocks noGrp="1"/>
          </p:cNvSpPr>
          <p:nvPr>
            <p:ph type="title"/>
          </p:nvPr>
        </p:nvSpPr>
        <p:spPr/>
        <p:txBody>
          <a:bodyPr>
            <a:normAutofit/>
          </a:bodyPr>
          <a:lstStyle/>
          <a:p>
            <a:r>
              <a:rPr lang="en-US" dirty="0"/>
              <a:t>Experimental Results</a:t>
            </a:r>
            <a:endParaRPr lang="en-US" dirty="0">
              <a:solidFill>
                <a:srgbClr val="00B050"/>
              </a:solidFill>
            </a:endParaRPr>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9" name="TextBox 8"/>
          <p:cNvSpPr txBox="1"/>
          <p:nvPr/>
        </p:nvSpPr>
        <p:spPr>
          <a:xfrm>
            <a:off x="2123775" y="1687882"/>
            <a:ext cx="611065" cy="369332"/>
          </a:xfrm>
          <a:prstGeom prst="rect">
            <a:avLst/>
          </a:prstGeom>
          <a:noFill/>
        </p:spPr>
        <p:txBody>
          <a:bodyPr wrap="none" rtlCol="0">
            <a:spAutoFit/>
          </a:bodyPr>
          <a:lstStyle/>
          <a:p>
            <a:r>
              <a:rPr lang="en-US" dirty="0" smtClean="0"/>
              <a:t>98%</a:t>
            </a:r>
            <a:endParaRPr lang="en-US" dirty="0"/>
          </a:p>
        </p:txBody>
      </p:sp>
      <p:sp>
        <p:nvSpPr>
          <p:cNvPr id="10" name="TextBox 9"/>
          <p:cNvSpPr txBox="1"/>
          <p:nvPr/>
        </p:nvSpPr>
        <p:spPr>
          <a:xfrm>
            <a:off x="6447232" y="1666546"/>
            <a:ext cx="579005" cy="369332"/>
          </a:xfrm>
          <a:prstGeom prst="rect">
            <a:avLst/>
          </a:prstGeom>
          <a:noFill/>
        </p:spPr>
        <p:txBody>
          <a:bodyPr wrap="none" rtlCol="0">
            <a:spAutoFit/>
          </a:bodyPr>
          <a:lstStyle/>
          <a:p>
            <a:r>
              <a:rPr lang="en-US" dirty="0" smtClean="0"/>
              <a:t>31%</a:t>
            </a:r>
            <a:endParaRPr lang="en-US" dirty="0"/>
          </a:p>
        </p:txBody>
      </p:sp>
    </p:spTree>
    <p:extLst>
      <p:ext uri="{BB962C8B-B14F-4D97-AF65-F5344CB8AC3E}">
        <p14:creationId xmlns:p14="http://schemas.microsoft.com/office/powerpoint/2010/main" val="8762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29968" y="1676400"/>
            <a:ext cx="5084064" cy="5084064"/>
          </a:xfrm>
        </p:spPr>
      </p:pic>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32484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19600" y="1851025"/>
            <a:ext cx="4625975" cy="4625975"/>
          </a:xfrm>
        </p:spPr>
      </p:pic>
      <p:pic>
        <p:nvPicPr>
          <p:cNvPr id="8" name="Picture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 y="1850136"/>
            <a:ext cx="4626864" cy="4626864"/>
          </a:xfrm>
          <a:prstGeom prst="rect">
            <a:avLst/>
          </a:prstGeom>
        </p:spPr>
      </p:pic>
      <p:sp>
        <p:nvSpPr>
          <p:cNvPr id="3" name="TextBox 2"/>
          <p:cNvSpPr txBox="1"/>
          <p:nvPr/>
        </p:nvSpPr>
        <p:spPr>
          <a:xfrm>
            <a:off x="1520725" y="1666546"/>
            <a:ext cx="603050" cy="369332"/>
          </a:xfrm>
          <a:prstGeom prst="rect">
            <a:avLst/>
          </a:prstGeom>
          <a:noFill/>
        </p:spPr>
        <p:txBody>
          <a:bodyPr wrap="none" rtlCol="0">
            <a:spAutoFit/>
          </a:bodyPr>
          <a:lstStyle/>
          <a:p>
            <a:r>
              <a:rPr lang="en-US" dirty="0" smtClean="0"/>
              <a:t>95%</a:t>
            </a:r>
            <a:endParaRPr lang="en-US" dirty="0"/>
          </a:p>
        </p:txBody>
      </p:sp>
      <p:sp>
        <p:nvSpPr>
          <p:cNvPr id="9" name="TextBox 8"/>
          <p:cNvSpPr txBox="1"/>
          <p:nvPr/>
        </p:nvSpPr>
        <p:spPr>
          <a:xfrm>
            <a:off x="2334768" y="1666546"/>
            <a:ext cx="614271" cy="369332"/>
          </a:xfrm>
          <a:prstGeom prst="rect">
            <a:avLst/>
          </a:prstGeom>
          <a:noFill/>
        </p:spPr>
        <p:txBody>
          <a:bodyPr wrap="none" rtlCol="0">
            <a:spAutoFit/>
          </a:bodyPr>
          <a:lstStyle/>
          <a:p>
            <a:r>
              <a:rPr lang="en-US" dirty="0" smtClean="0"/>
              <a:t>99%</a:t>
            </a:r>
            <a:endParaRPr lang="en-US" dirty="0"/>
          </a:p>
        </p:txBody>
      </p:sp>
      <p:sp>
        <p:nvSpPr>
          <p:cNvPr id="10" name="TextBox 9"/>
          <p:cNvSpPr txBox="1"/>
          <p:nvPr/>
        </p:nvSpPr>
        <p:spPr>
          <a:xfrm>
            <a:off x="6115486" y="1676400"/>
            <a:ext cx="593432" cy="369332"/>
          </a:xfrm>
          <a:prstGeom prst="rect">
            <a:avLst/>
          </a:prstGeom>
          <a:noFill/>
        </p:spPr>
        <p:txBody>
          <a:bodyPr wrap="none" rtlCol="0">
            <a:spAutoFit/>
          </a:bodyPr>
          <a:lstStyle/>
          <a:p>
            <a:r>
              <a:rPr lang="en-US" dirty="0" smtClean="0"/>
              <a:t>38%</a:t>
            </a:r>
            <a:endParaRPr lang="en-US" dirty="0"/>
          </a:p>
        </p:txBody>
      </p:sp>
      <p:sp>
        <p:nvSpPr>
          <p:cNvPr id="11" name="TextBox 10"/>
          <p:cNvSpPr txBox="1"/>
          <p:nvPr/>
        </p:nvSpPr>
        <p:spPr>
          <a:xfrm>
            <a:off x="6929529" y="1676400"/>
            <a:ext cx="585417" cy="369332"/>
          </a:xfrm>
          <a:prstGeom prst="rect">
            <a:avLst/>
          </a:prstGeom>
          <a:noFill/>
        </p:spPr>
        <p:txBody>
          <a:bodyPr wrap="none" rtlCol="0">
            <a:spAutoFit/>
          </a:bodyPr>
          <a:lstStyle/>
          <a:p>
            <a:r>
              <a:rPr lang="en-US" dirty="0" smtClean="0"/>
              <a:t>53%</a:t>
            </a:r>
            <a:endParaRPr lang="en-US" dirty="0"/>
          </a:p>
        </p:txBody>
      </p:sp>
    </p:spTree>
    <p:extLst>
      <p:ext uri="{BB962C8B-B14F-4D97-AF65-F5344CB8AC3E}">
        <p14:creationId xmlns:p14="http://schemas.microsoft.com/office/powerpoint/2010/main" val="737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mc:AlternateContent xmlns:mc="http://schemas.openxmlformats.org/markup-compatibility/2006" xmlns:a14="http://schemas.microsoft.com/office/drawing/2010/main">
        <mc:Choice Requires="a14">
          <p:sp>
            <p:nvSpPr>
              <p:cNvPr id="21" name="Rounded Rectangle 20"/>
              <p:cNvSpPr/>
              <p:nvPr/>
            </p:nvSpPr>
            <p:spPr>
              <a:xfrm>
                <a:off x="533400" y="2209800"/>
                <a:ext cx="18669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US" b="0" i="1" dirty="0" smtClean="0">
                        <a:latin typeface="Cambria Math"/>
                      </a:rPr>
                      <m:t>𝑛</m:t>
                    </m:r>
                    <m:r>
                      <a:rPr lang="en-US" b="0" i="1" dirty="0" smtClean="0">
                        <a:latin typeface="Cambria Math"/>
                        <a:ea typeface="Cambria Math"/>
                      </a:rPr>
                      <m:t>×</m:t>
                    </m:r>
                    <m:r>
                      <a:rPr lang="en-US" b="0" i="1" dirty="0" smtClean="0">
                        <a:latin typeface="Cambria Math"/>
                        <a:ea typeface="Cambria Math"/>
                      </a:rPr>
                      <m:t>𝑛</m:t>
                    </m:r>
                  </m:oMath>
                </a14:m>
                <a:r>
                  <a:rPr lang="en-US" dirty="0" smtClean="0"/>
                  <a:t> Mesh NoC</a:t>
                </a:r>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533400" y="2209800"/>
                <a:ext cx="1866900" cy="533400"/>
              </a:xfrm>
              <a:prstGeom prst="roundRect">
                <a:avLst/>
              </a:prstGeom>
              <a:blipFill rotWithShape="1">
                <a:blip r:embed="rId4"/>
                <a:stretch>
                  <a:fillRect/>
                </a:stretch>
              </a:blipFill>
              <a:ln w="285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le 21"/>
              <p:cNvSpPr/>
              <p:nvPr/>
            </p:nvSpPr>
            <p:spPr>
              <a:xfrm>
                <a:off x="533400" y="3124200"/>
                <a:ext cx="1866899"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US" b="0" i="1" dirty="0" smtClean="0">
                        <a:latin typeface="Cambria Math"/>
                      </a:rPr>
                      <m:t>𝑆𝑆</m:t>
                    </m:r>
                  </m:oMath>
                </a14:m>
                <a:r>
                  <a:rPr lang="en-US" dirty="0" smtClean="0"/>
                  <a:t> Value?</a:t>
                </a:r>
                <a:endParaRPr lang="en-US" dirty="0"/>
              </a:p>
            </p:txBody>
          </p:sp>
        </mc:Choice>
        <mc:Fallback xmlns="">
          <p:sp>
            <p:nvSpPr>
              <p:cNvPr id="22" name="Rounded Rectangle 21"/>
              <p:cNvSpPr>
                <a:spLocks noRot="1" noChangeAspect="1" noMove="1" noResize="1" noEditPoints="1" noAdjustHandles="1" noChangeArrowheads="1" noChangeShapeType="1" noTextEdit="1"/>
              </p:cNvSpPr>
              <p:nvPr/>
            </p:nvSpPr>
            <p:spPr>
              <a:xfrm>
                <a:off x="533400" y="3124200"/>
                <a:ext cx="1866899" cy="533400"/>
              </a:xfrm>
              <a:prstGeom prst="roundRect">
                <a:avLst/>
              </a:prstGeom>
              <a:blipFill rotWithShape="1">
                <a:blip r:embed="rId5"/>
                <a:stretch>
                  <a:fillRect/>
                </a:stretch>
              </a:blipFill>
              <a:ln w="28575"/>
            </p:spPr>
            <p:txBody>
              <a:bodyPr/>
              <a:lstStyle/>
              <a:p>
                <a:r>
                  <a:rPr lang="en-US">
                    <a:noFill/>
                  </a:rPr>
                  <a:t> </a:t>
                </a:r>
              </a:p>
            </p:txBody>
          </p:sp>
        </mc:Fallback>
      </mc:AlternateContent>
      <p:sp>
        <p:nvSpPr>
          <p:cNvPr id="23" name="Rounded Rectangle 22"/>
          <p:cNvSpPr/>
          <p:nvPr/>
        </p:nvSpPr>
        <p:spPr>
          <a:xfrm>
            <a:off x="533400" y="4043541"/>
            <a:ext cx="18669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Estimate</a:t>
            </a:r>
            <a:endParaRPr lang="en-US" dirty="0"/>
          </a:p>
        </p:txBody>
      </p:sp>
      <p:cxnSp>
        <p:nvCxnSpPr>
          <p:cNvPr id="27" name="Straight Arrow Connector 26"/>
          <p:cNvCxnSpPr>
            <a:stCxn id="21" idx="2"/>
            <a:endCxn id="22" idx="0"/>
          </p:cNvCxnSpPr>
          <p:nvPr/>
        </p:nvCxnSpPr>
        <p:spPr>
          <a:xfrm>
            <a:off x="1466850" y="27432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2"/>
            <a:endCxn id="23" idx="0"/>
          </p:cNvCxnSpPr>
          <p:nvPr/>
        </p:nvCxnSpPr>
        <p:spPr>
          <a:xfrm>
            <a:off x="1466850" y="3657600"/>
            <a:ext cx="0" cy="3859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46" name="Object 45"/>
          <p:cNvGraphicFramePr>
            <a:graphicFrameLocks noChangeAspect="1"/>
          </p:cNvGraphicFramePr>
          <p:nvPr>
            <p:extLst>
              <p:ext uri="{D42A27DB-BD31-4B8C-83A1-F6EECF244321}">
                <p14:modId xmlns:p14="http://schemas.microsoft.com/office/powerpoint/2010/main" val="572554229"/>
              </p:ext>
            </p:extLst>
          </p:nvPr>
        </p:nvGraphicFramePr>
        <p:xfrm>
          <a:off x="1981200" y="2209800"/>
          <a:ext cx="8150225" cy="2954338"/>
        </p:xfrm>
        <a:graphic>
          <a:graphicData uri="http://schemas.openxmlformats.org/presentationml/2006/ole">
            <mc:AlternateContent xmlns:mc="http://schemas.openxmlformats.org/markup-compatibility/2006">
              <mc:Choice xmlns:v="urn:schemas-microsoft-com:vml" Requires="v">
                <p:oleObj spid="_x0000_s36958" name="Document" r:id="rId6" imgW="5418726" imgH="1963871" progId="Word.Document.12">
                  <p:embed/>
                </p:oleObj>
              </mc:Choice>
              <mc:Fallback>
                <p:oleObj name="Document" r:id="rId6" imgW="5418726" imgH="1963871" progId="Word.Document.12">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2209800"/>
                        <a:ext cx="8150225"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Content Placeholder 2"/>
          <p:cNvSpPr txBox="1">
            <a:spLocks/>
          </p:cNvSpPr>
          <p:nvPr/>
        </p:nvSpPr>
        <p:spPr>
          <a:xfrm>
            <a:off x="457200" y="5257800"/>
            <a:ext cx="8229600" cy="1272809"/>
          </a:xfrm>
          <a:prstGeom prst="rect">
            <a:avLst/>
          </a:prstGeom>
          <a:ln>
            <a:solidFill>
              <a:schemeClr val="accent1"/>
            </a:solidFill>
          </a:ln>
        </p:spPr>
        <p:txBody>
          <a:bodyPr vert="horz" lIns="54864" tIns="91440" rtlCol="0">
            <a:normAutofit fontScale="925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US" dirty="0"/>
              <a:t>Step size = 60% to 80% of the 2D </a:t>
            </a:r>
            <a:r>
              <a:rPr lang="en-US" dirty="0" smtClean="0"/>
              <a:t>Mesh Dimension</a:t>
            </a:r>
            <a:endParaRPr lang="en-US" dirty="0" smtClean="0"/>
          </a:p>
          <a:p>
            <a:pPr marL="118872" indent="0" algn="ctr">
              <a:buNone/>
            </a:pPr>
            <a:r>
              <a:rPr lang="en-US" dirty="0" smtClean="0">
                <a:solidFill>
                  <a:srgbClr val="0070C0"/>
                </a:solidFill>
              </a:rPr>
              <a:t>Better Network Performance</a:t>
            </a:r>
            <a:endParaRPr lang="en-US" dirty="0">
              <a:solidFill>
                <a:srgbClr val="0070C0"/>
              </a:solidFill>
            </a:endParaRPr>
          </a:p>
        </p:txBody>
      </p:sp>
    </p:spTree>
    <p:extLst>
      <p:ext uri="{BB962C8B-B14F-4D97-AF65-F5344CB8AC3E}">
        <p14:creationId xmlns:p14="http://schemas.microsoft.com/office/powerpoint/2010/main" val="194759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4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2592324"/>
            <a:ext cx="8077200" cy="1673352"/>
          </a:xfrm>
        </p:spPr>
        <p:txBody>
          <a:bodyPr anchor="ctr"/>
          <a:lstStyle/>
          <a:p>
            <a:pPr algn="ctr"/>
            <a:r>
              <a:rPr lang="en-US" dirty="0" smtClean="0"/>
              <a:t>Variable Step Size MaxFlex Selection Function</a:t>
            </a:r>
            <a:endParaRPr lang="en-US" dirty="0"/>
          </a:p>
        </p:txBody>
      </p:sp>
    </p:spTree>
    <p:extLst>
      <p:ext uri="{BB962C8B-B14F-4D97-AF65-F5344CB8AC3E}">
        <p14:creationId xmlns:p14="http://schemas.microsoft.com/office/powerpoint/2010/main" val="39883437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Rounded Rectangle 5"/>
          <p:cNvSpPr/>
          <p:nvPr/>
        </p:nvSpPr>
        <p:spPr>
          <a:xfrm>
            <a:off x="4171950" y="1803737"/>
            <a:ext cx="800099"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Goal</a:t>
            </a:r>
            <a:endParaRPr lang="en-US" dirty="0"/>
          </a:p>
        </p:txBody>
      </p:sp>
      <p:sp>
        <p:nvSpPr>
          <p:cNvPr id="7" name="Rounded Rectangle 6"/>
          <p:cNvSpPr/>
          <p:nvPr/>
        </p:nvSpPr>
        <p:spPr>
          <a:xfrm>
            <a:off x="1790700" y="2718137"/>
            <a:ext cx="55626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Increase NoC Links Utilization</a:t>
            </a:r>
            <a:endParaRPr lang="en-US" dirty="0"/>
          </a:p>
        </p:txBody>
      </p:sp>
      <p:sp>
        <p:nvSpPr>
          <p:cNvPr id="8" name="Rounded Rectangle 7"/>
          <p:cNvSpPr/>
          <p:nvPr/>
        </p:nvSpPr>
        <p:spPr>
          <a:xfrm>
            <a:off x="3067049" y="3637019"/>
            <a:ext cx="30099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Enhance Traffic Distribution</a:t>
            </a:r>
            <a:endParaRPr lang="en-US" dirty="0"/>
          </a:p>
        </p:txBody>
      </p:sp>
      <p:sp>
        <p:nvSpPr>
          <p:cNvPr id="9" name="Rounded Rectangle 8"/>
          <p:cNvSpPr/>
          <p:nvPr/>
        </p:nvSpPr>
        <p:spPr>
          <a:xfrm>
            <a:off x="2514598" y="4546937"/>
            <a:ext cx="4114801"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Assign a </a:t>
            </a:r>
            <a:r>
              <a:rPr lang="en-US" dirty="0" smtClean="0"/>
              <a:t>Different Step Size </a:t>
            </a:r>
            <a:r>
              <a:rPr lang="en-US" dirty="0" smtClean="0"/>
              <a:t>for each </a:t>
            </a:r>
            <a:r>
              <a:rPr lang="en-US" dirty="0" smtClean="0"/>
              <a:t>Flit</a:t>
            </a:r>
            <a:endParaRPr lang="en-US" dirty="0"/>
          </a:p>
        </p:txBody>
      </p:sp>
      <p:sp>
        <p:nvSpPr>
          <p:cNvPr id="10" name="Rounded Rectangle 9"/>
          <p:cNvSpPr/>
          <p:nvPr/>
        </p:nvSpPr>
        <p:spPr>
          <a:xfrm>
            <a:off x="3176587" y="5486400"/>
            <a:ext cx="2790826"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Variable Step Size MaxFlex</a:t>
            </a:r>
            <a:endParaRPr lang="en-US" dirty="0"/>
          </a:p>
        </p:txBody>
      </p:sp>
      <p:cxnSp>
        <p:nvCxnSpPr>
          <p:cNvPr id="12" name="Straight Arrow Connector 11"/>
          <p:cNvCxnSpPr>
            <a:stCxn id="6" idx="2"/>
          </p:cNvCxnSpPr>
          <p:nvPr/>
        </p:nvCxnSpPr>
        <p:spPr>
          <a:xfrm>
            <a:off x="4572000" y="2337137"/>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8" idx="0"/>
          </p:cNvCxnSpPr>
          <p:nvPr/>
        </p:nvCxnSpPr>
        <p:spPr>
          <a:xfrm flipH="1">
            <a:off x="4571999" y="3251537"/>
            <a:ext cx="1" cy="3854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9" idx="0"/>
          </p:cNvCxnSpPr>
          <p:nvPr/>
        </p:nvCxnSpPr>
        <p:spPr>
          <a:xfrm>
            <a:off x="4571999" y="4170419"/>
            <a:ext cx="0" cy="3765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a:endCxn id="10" idx="0"/>
          </p:cNvCxnSpPr>
          <p:nvPr/>
        </p:nvCxnSpPr>
        <p:spPr>
          <a:xfrm>
            <a:off x="4571999" y="5080337"/>
            <a:ext cx="1" cy="406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55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50"/>
                                        <p:tgtEl>
                                          <p:spTgt spid="1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50"/>
                                        <p:tgtEl>
                                          <p:spTgt spid="1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50"/>
                                        <p:tgtEl>
                                          <p:spTgt spid="9"/>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250"/>
                                        <p:tgtEl>
                                          <p:spTgt spid="15"/>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NoC Regions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Oval 5"/>
          <p:cNvSpPr/>
          <p:nvPr/>
        </p:nvSpPr>
        <p:spPr>
          <a:xfrm>
            <a:off x="2781300" y="2286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771900" y="2286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762500" y="2286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5753100" y="2286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A</a:t>
            </a:r>
            <a:endParaRPr lang="en-US" dirty="0">
              <a:solidFill>
                <a:schemeClr val="bg1"/>
              </a:solidFill>
            </a:endParaRPr>
          </a:p>
        </p:txBody>
      </p:sp>
      <p:cxnSp>
        <p:nvCxnSpPr>
          <p:cNvPr id="11" name="Straight Connector 10"/>
          <p:cNvCxnSpPr>
            <a:stCxn id="6" idx="6"/>
            <a:endCxn id="7" idx="2"/>
          </p:cNvCxnSpPr>
          <p:nvPr/>
        </p:nvCxnSpPr>
        <p:spPr>
          <a:xfrm>
            <a:off x="3390900" y="2590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2" name="Straight Connector 11"/>
          <p:cNvCxnSpPr>
            <a:stCxn id="7" idx="6"/>
            <a:endCxn id="8" idx="2"/>
          </p:cNvCxnSpPr>
          <p:nvPr/>
        </p:nvCxnSpPr>
        <p:spPr>
          <a:xfrm>
            <a:off x="4381500" y="2590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 name="Straight Connector 12"/>
          <p:cNvCxnSpPr>
            <a:stCxn id="8" idx="6"/>
            <a:endCxn id="9" idx="2"/>
          </p:cNvCxnSpPr>
          <p:nvPr/>
        </p:nvCxnSpPr>
        <p:spPr>
          <a:xfrm>
            <a:off x="5372100" y="25908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15" name="Oval 14"/>
          <p:cNvSpPr/>
          <p:nvPr/>
        </p:nvSpPr>
        <p:spPr>
          <a:xfrm>
            <a:off x="2781300" y="3276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3771900" y="3276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4762500" y="3276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18" name="Oval 17"/>
          <p:cNvSpPr/>
          <p:nvPr/>
        </p:nvSpPr>
        <p:spPr>
          <a:xfrm>
            <a:off x="5753100" y="3276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a:stCxn id="15" idx="6"/>
            <a:endCxn id="16" idx="2"/>
          </p:cNvCxnSpPr>
          <p:nvPr/>
        </p:nvCxnSpPr>
        <p:spPr>
          <a:xfrm>
            <a:off x="3390900" y="3581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1" name="Straight Connector 20"/>
          <p:cNvCxnSpPr>
            <a:stCxn id="16" idx="6"/>
            <a:endCxn id="17" idx="2"/>
          </p:cNvCxnSpPr>
          <p:nvPr/>
        </p:nvCxnSpPr>
        <p:spPr>
          <a:xfrm>
            <a:off x="4381500" y="3581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2" name="Straight Connector 21"/>
          <p:cNvCxnSpPr>
            <a:stCxn id="17" idx="6"/>
            <a:endCxn id="18" idx="2"/>
          </p:cNvCxnSpPr>
          <p:nvPr/>
        </p:nvCxnSpPr>
        <p:spPr>
          <a:xfrm>
            <a:off x="5372100" y="3581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4" name="Straight Connector 23"/>
          <p:cNvCxnSpPr>
            <a:stCxn id="6" idx="4"/>
            <a:endCxn id="15" idx="0"/>
          </p:cNvCxnSpPr>
          <p:nvPr/>
        </p:nvCxnSpPr>
        <p:spPr>
          <a:xfrm>
            <a:off x="3086100" y="28956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5" name="Straight Connector 24"/>
          <p:cNvCxnSpPr>
            <a:stCxn id="7" idx="4"/>
            <a:endCxn id="16" idx="0"/>
          </p:cNvCxnSpPr>
          <p:nvPr/>
        </p:nvCxnSpPr>
        <p:spPr>
          <a:xfrm>
            <a:off x="4076700" y="28956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6" name="Straight Connector 25"/>
          <p:cNvCxnSpPr>
            <a:stCxn id="8" idx="4"/>
            <a:endCxn id="17" idx="0"/>
          </p:cNvCxnSpPr>
          <p:nvPr/>
        </p:nvCxnSpPr>
        <p:spPr>
          <a:xfrm>
            <a:off x="5067300" y="28956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7" name="Straight Connector 26"/>
          <p:cNvCxnSpPr>
            <a:stCxn id="9" idx="4"/>
            <a:endCxn id="18" idx="0"/>
          </p:cNvCxnSpPr>
          <p:nvPr/>
        </p:nvCxnSpPr>
        <p:spPr>
          <a:xfrm>
            <a:off x="6057900" y="28956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29" name="Oval 28"/>
          <p:cNvSpPr/>
          <p:nvPr/>
        </p:nvSpPr>
        <p:spPr>
          <a:xfrm>
            <a:off x="2781300" y="4267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3771900" y="4267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31" name="Oval 30"/>
          <p:cNvSpPr/>
          <p:nvPr/>
        </p:nvSpPr>
        <p:spPr>
          <a:xfrm>
            <a:off x="4762500" y="4267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sp>
        <p:nvSpPr>
          <p:cNvPr id="32" name="Oval 31"/>
          <p:cNvSpPr/>
          <p:nvPr/>
        </p:nvSpPr>
        <p:spPr>
          <a:xfrm>
            <a:off x="5753100" y="4267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cxnSp>
        <p:nvCxnSpPr>
          <p:cNvPr id="34" name="Straight Connector 33"/>
          <p:cNvCxnSpPr>
            <a:stCxn id="29" idx="6"/>
            <a:endCxn id="30" idx="2"/>
          </p:cNvCxnSpPr>
          <p:nvPr/>
        </p:nvCxnSpPr>
        <p:spPr>
          <a:xfrm>
            <a:off x="3390900" y="4572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30" idx="6"/>
            <a:endCxn id="31" idx="2"/>
          </p:cNvCxnSpPr>
          <p:nvPr/>
        </p:nvCxnSpPr>
        <p:spPr>
          <a:xfrm>
            <a:off x="4381500" y="4572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6" name="Straight Connector 35"/>
          <p:cNvCxnSpPr>
            <a:stCxn id="31" idx="6"/>
            <a:endCxn id="32" idx="2"/>
          </p:cNvCxnSpPr>
          <p:nvPr/>
        </p:nvCxnSpPr>
        <p:spPr>
          <a:xfrm>
            <a:off x="5372100" y="45720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38" name="Oval 37"/>
          <p:cNvSpPr/>
          <p:nvPr/>
        </p:nvSpPr>
        <p:spPr>
          <a:xfrm>
            <a:off x="2781300" y="5257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39" name="Oval 38"/>
          <p:cNvSpPr/>
          <p:nvPr/>
        </p:nvSpPr>
        <p:spPr>
          <a:xfrm>
            <a:off x="3771900" y="5257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4762500" y="5257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41" name="Oval 40"/>
          <p:cNvSpPr/>
          <p:nvPr/>
        </p:nvSpPr>
        <p:spPr>
          <a:xfrm>
            <a:off x="5753100" y="5257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Straight Connector 42"/>
          <p:cNvCxnSpPr>
            <a:stCxn id="38" idx="6"/>
            <a:endCxn id="39" idx="2"/>
          </p:cNvCxnSpPr>
          <p:nvPr/>
        </p:nvCxnSpPr>
        <p:spPr>
          <a:xfrm>
            <a:off x="3390900" y="5562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39" idx="6"/>
            <a:endCxn id="40" idx="2"/>
          </p:cNvCxnSpPr>
          <p:nvPr/>
        </p:nvCxnSpPr>
        <p:spPr>
          <a:xfrm>
            <a:off x="4381500" y="5562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5" name="Straight Connector 44"/>
          <p:cNvCxnSpPr>
            <a:stCxn id="40" idx="6"/>
            <a:endCxn id="41" idx="2"/>
          </p:cNvCxnSpPr>
          <p:nvPr/>
        </p:nvCxnSpPr>
        <p:spPr>
          <a:xfrm>
            <a:off x="5372100" y="5562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7" name="Straight Connector 46"/>
          <p:cNvCxnSpPr>
            <a:stCxn id="29" idx="4"/>
            <a:endCxn id="38" idx="0"/>
          </p:cNvCxnSpPr>
          <p:nvPr/>
        </p:nvCxnSpPr>
        <p:spPr>
          <a:xfrm>
            <a:off x="3086100" y="4876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8" name="Straight Connector 47"/>
          <p:cNvCxnSpPr>
            <a:stCxn id="30" idx="4"/>
            <a:endCxn id="39" idx="0"/>
          </p:cNvCxnSpPr>
          <p:nvPr/>
        </p:nvCxnSpPr>
        <p:spPr>
          <a:xfrm>
            <a:off x="4076700" y="4876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9" name="Straight Connector 48"/>
          <p:cNvCxnSpPr>
            <a:stCxn id="31" idx="4"/>
            <a:endCxn id="40" idx="0"/>
          </p:cNvCxnSpPr>
          <p:nvPr/>
        </p:nvCxnSpPr>
        <p:spPr>
          <a:xfrm>
            <a:off x="5067300" y="4876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0" name="Straight Connector 49"/>
          <p:cNvCxnSpPr>
            <a:stCxn id="32" idx="4"/>
            <a:endCxn id="41" idx="0"/>
          </p:cNvCxnSpPr>
          <p:nvPr/>
        </p:nvCxnSpPr>
        <p:spPr>
          <a:xfrm>
            <a:off x="6057900" y="4876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2" name="Straight Connector 51"/>
          <p:cNvCxnSpPr>
            <a:stCxn id="29" idx="0"/>
            <a:endCxn id="15" idx="4"/>
          </p:cNvCxnSpPr>
          <p:nvPr/>
        </p:nvCxnSpPr>
        <p:spPr>
          <a:xfrm flipV="1">
            <a:off x="3086100" y="3886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3" name="Straight Connector 52"/>
          <p:cNvCxnSpPr>
            <a:stCxn id="16" idx="4"/>
            <a:endCxn id="30" idx="0"/>
          </p:cNvCxnSpPr>
          <p:nvPr/>
        </p:nvCxnSpPr>
        <p:spPr>
          <a:xfrm>
            <a:off x="4076700" y="3886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4" name="Straight Connector 53"/>
          <p:cNvCxnSpPr>
            <a:stCxn id="31" idx="0"/>
            <a:endCxn id="17" idx="4"/>
          </p:cNvCxnSpPr>
          <p:nvPr/>
        </p:nvCxnSpPr>
        <p:spPr>
          <a:xfrm flipV="1">
            <a:off x="5067300" y="3886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5" name="Straight Connector 54"/>
          <p:cNvCxnSpPr>
            <a:stCxn id="32" idx="0"/>
            <a:endCxn id="18" idx="4"/>
          </p:cNvCxnSpPr>
          <p:nvPr/>
        </p:nvCxnSpPr>
        <p:spPr>
          <a:xfrm flipV="1">
            <a:off x="6057900" y="3886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73" name="Rounded Rectangle 72"/>
          <p:cNvSpPr/>
          <p:nvPr/>
        </p:nvSpPr>
        <p:spPr>
          <a:xfrm>
            <a:off x="2705100" y="2209800"/>
            <a:ext cx="1714500" cy="1790700"/>
          </a:xfrm>
          <a:prstGeom prst="roundRect">
            <a:avLst/>
          </a:prstGeom>
          <a:noFill/>
          <a:ln w="190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ounded Rectangle 75"/>
          <p:cNvSpPr/>
          <p:nvPr/>
        </p:nvSpPr>
        <p:spPr>
          <a:xfrm>
            <a:off x="4724400" y="2209800"/>
            <a:ext cx="1714500" cy="1790700"/>
          </a:xfrm>
          <a:prstGeom prst="roundRect">
            <a:avLst/>
          </a:prstGeom>
          <a:noFill/>
          <a:ln w="190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ounded Rectangle 76"/>
          <p:cNvSpPr/>
          <p:nvPr/>
        </p:nvSpPr>
        <p:spPr>
          <a:xfrm>
            <a:off x="4724400" y="4152900"/>
            <a:ext cx="1714500" cy="1790700"/>
          </a:xfrm>
          <a:prstGeom prst="roundRect">
            <a:avLst/>
          </a:prstGeom>
          <a:noFill/>
          <a:ln w="190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Rounded Rectangle 77"/>
          <p:cNvSpPr/>
          <p:nvPr/>
        </p:nvSpPr>
        <p:spPr>
          <a:xfrm>
            <a:off x="2705100" y="4152900"/>
            <a:ext cx="1714500" cy="1790700"/>
          </a:xfrm>
          <a:prstGeom prst="roundRect">
            <a:avLst/>
          </a:prstGeom>
          <a:noFill/>
          <a:ln w="190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TextBox 78"/>
          <p:cNvSpPr txBox="1"/>
          <p:nvPr/>
        </p:nvSpPr>
        <p:spPr>
          <a:xfrm>
            <a:off x="2914230" y="1840468"/>
            <a:ext cx="1334340" cy="369332"/>
          </a:xfrm>
          <a:prstGeom prst="rect">
            <a:avLst/>
          </a:prstGeom>
          <a:noFill/>
        </p:spPr>
        <p:txBody>
          <a:bodyPr wrap="none" rtlCol="0">
            <a:spAutoFit/>
          </a:bodyPr>
          <a:lstStyle/>
          <a:p>
            <a:r>
              <a:rPr lang="en-US" dirty="0" smtClean="0"/>
              <a:t>Region (1,1)</a:t>
            </a:r>
            <a:endParaRPr lang="en-US" dirty="0"/>
          </a:p>
        </p:txBody>
      </p:sp>
      <p:sp>
        <p:nvSpPr>
          <p:cNvPr id="80" name="TextBox 79"/>
          <p:cNvSpPr txBox="1"/>
          <p:nvPr/>
        </p:nvSpPr>
        <p:spPr>
          <a:xfrm>
            <a:off x="4895430" y="1840468"/>
            <a:ext cx="1334340" cy="369332"/>
          </a:xfrm>
          <a:prstGeom prst="rect">
            <a:avLst/>
          </a:prstGeom>
          <a:noFill/>
        </p:spPr>
        <p:txBody>
          <a:bodyPr wrap="none" rtlCol="0">
            <a:spAutoFit/>
          </a:bodyPr>
          <a:lstStyle/>
          <a:p>
            <a:r>
              <a:rPr lang="en-US" dirty="0" smtClean="0"/>
              <a:t>Region (2,1)</a:t>
            </a:r>
            <a:endParaRPr lang="en-US" dirty="0"/>
          </a:p>
        </p:txBody>
      </p:sp>
      <p:sp>
        <p:nvSpPr>
          <p:cNvPr id="81" name="TextBox 80"/>
          <p:cNvSpPr txBox="1"/>
          <p:nvPr/>
        </p:nvSpPr>
        <p:spPr>
          <a:xfrm>
            <a:off x="2914230" y="5969605"/>
            <a:ext cx="1334340" cy="369332"/>
          </a:xfrm>
          <a:prstGeom prst="rect">
            <a:avLst/>
          </a:prstGeom>
          <a:noFill/>
        </p:spPr>
        <p:txBody>
          <a:bodyPr wrap="none" rtlCol="0">
            <a:spAutoFit/>
          </a:bodyPr>
          <a:lstStyle/>
          <a:p>
            <a:r>
              <a:rPr lang="en-US" dirty="0" smtClean="0"/>
              <a:t>Region (1,2)</a:t>
            </a:r>
            <a:endParaRPr lang="en-US" dirty="0"/>
          </a:p>
        </p:txBody>
      </p:sp>
      <p:sp>
        <p:nvSpPr>
          <p:cNvPr id="82" name="TextBox 81"/>
          <p:cNvSpPr txBox="1"/>
          <p:nvPr/>
        </p:nvSpPr>
        <p:spPr>
          <a:xfrm>
            <a:off x="4895430" y="5969605"/>
            <a:ext cx="1334340" cy="369332"/>
          </a:xfrm>
          <a:prstGeom prst="rect">
            <a:avLst/>
          </a:prstGeom>
          <a:noFill/>
        </p:spPr>
        <p:txBody>
          <a:bodyPr wrap="none" rtlCol="0">
            <a:spAutoFit/>
          </a:bodyPr>
          <a:lstStyle/>
          <a:p>
            <a:r>
              <a:rPr lang="en-US" dirty="0" smtClean="0"/>
              <a:t>Region (2,2)</a:t>
            </a:r>
            <a:endParaRPr lang="en-US" dirty="0"/>
          </a:p>
        </p:txBody>
      </p:sp>
    </p:spTree>
    <p:extLst>
      <p:ext uri="{BB962C8B-B14F-4D97-AF65-F5344CB8AC3E}">
        <p14:creationId xmlns:p14="http://schemas.microsoft.com/office/powerpoint/2010/main" val="94853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par>
                                <p:cTn id="74" presetID="10"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500"/>
                                        <p:tgtEl>
                                          <p:spTgt spid="3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fade">
                                      <p:cBhvr>
                                        <p:cTn id="91" dur="500"/>
                                        <p:tgtEl>
                                          <p:spTgt spid="41"/>
                                        </p:tgtEl>
                                      </p:cBhvr>
                                    </p:animEffect>
                                  </p:childTnLst>
                                </p:cTn>
                              </p:par>
                              <p:par>
                                <p:cTn id="92" presetID="10" presetClass="entr" presetSubtype="0"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0" presetClass="entr" presetSubtype="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fade">
                                      <p:cBhvr>
                                        <p:cTn id="103" dur="500"/>
                                        <p:tgtEl>
                                          <p:spTgt spid="47"/>
                                        </p:tgtEl>
                                      </p:cBhvr>
                                    </p:animEffect>
                                  </p:childTnLst>
                                </p:cTn>
                              </p:par>
                              <p:par>
                                <p:cTn id="104" presetID="10" presetClass="entr" presetSubtype="0"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10" presetClass="entr" presetSubtype="0" fill="hold" nodeType="with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fade">
                                      <p:cBhvr>
                                        <p:cTn id="109" dur="500"/>
                                        <p:tgtEl>
                                          <p:spTgt spid="49"/>
                                        </p:tgtEl>
                                      </p:cBhvr>
                                    </p:animEffect>
                                  </p:childTnLst>
                                </p:cTn>
                              </p:par>
                              <p:par>
                                <p:cTn id="110" presetID="10" presetClass="entr" presetSubtype="0" fill="hold" nodeType="with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fade">
                                      <p:cBhvr>
                                        <p:cTn id="112" dur="500"/>
                                        <p:tgtEl>
                                          <p:spTgt spid="50"/>
                                        </p:tgtEl>
                                      </p:cBhvr>
                                    </p:animEffect>
                                  </p:childTnLst>
                                </p:cTn>
                              </p:par>
                              <p:par>
                                <p:cTn id="113" presetID="10" presetClass="entr" presetSubtype="0" fill="hold" nodeType="with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fade">
                                      <p:cBhvr>
                                        <p:cTn id="115" dur="500"/>
                                        <p:tgtEl>
                                          <p:spTgt spid="52"/>
                                        </p:tgtEl>
                                      </p:cBhvr>
                                    </p:animEffect>
                                  </p:childTnLst>
                                </p:cTn>
                              </p:par>
                              <p:par>
                                <p:cTn id="116" presetID="10" presetClass="entr" presetSubtype="0" fill="hold" nodeType="withEffect">
                                  <p:stCondLst>
                                    <p:cond delay="0"/>
                                  </p:stCondLst>
                                  <p:childTnLst>
                                    <p:set>
                                      <p:cBhvr>
                                        <p:cTn id="117" dur="1" fill="hold">
                                          <p:stCondLst>
                                            <p:cond delay="0"/>
                                          </p:stCondLst>
                                        </p:cTn>
                                        <p:tgtEl>
                                          <p:spTgt spid="53"/>
                                        </p:tgtEl>
                                        <p:attrNameLst>
                                          <p:attrName>style.visibility</p:attrName>
                                        </p:attrNameLst>
                                      </p:cBhvr>
                                      <p:to>
                                        <p:strVal val="visible"/>
                                      </p:to>
                                    </p:set>
                                    <p:animEffect transition="in" filter="fade">
                                      <p:cBhvr>
                                        <p:cTn id="118" dur="500"/>
                                        <p:tgtEl>
                                          <p:spTgt spid="53"/>
                                        </p:tgtEl>
                                      </p:cBhvr>
                                    </p:animEffect>
                                  </p:childTnLst>
                                </p:cTn>
                              </p:par>
                              <p:par>
                                <p:cTn id="119" presetID="10" presetClass="entr" presetSubtype="0" fill="hold" nodeType="withEffect">
                                  <p:stCondLst>
                                    <p:cond delay="0"/>
                                  </p:stCondLst>
                                  <p:childTnLst>
                                    <p:set>
                                      <p:cBhvr>
                                        <p:cTn id="120" dur="1" fill="hold">
                                          <p:stCondLst>
                                            <p:cond delay="0"/>
                                          </p:stCondLst>
                                        </p:cTn>
                                        <p:tgtEl>
                                          <p:spTgt spid="54"/>
                                        </p:tgtEl>
                                        <p:attrNameLst>
                                          <p:attrName>style.visibility</p:attrName>
                                        </p:attrNameLst>
                                      </p:cBhvr>
                                      <p:to>
                                        <p:strVal val="visible"/>
                                      </p:to>
                                    </p:set>
                                    <p:animEffect transition="in" filter="fade">
                                      <p:cBhvr>
                                        <p:cTn id="121" dur="500"/>
                                        <p:tgtEl>
                                          <p:spTgt spid="54"/>
                                        </p:tgtEl>
                                      </p:cBhvr>
                                    </p:animEffect>
                                  </p:childTnLst>
                                </p:cTn>
                              </p:par>
                              <p:par>
                                <p:cTn id="122" presetID="10" presetClass="entr" presetSubtype="0" fill="hold" nodeType="with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fade">
                                      <p:cBhvr>
                                        <p:cTn id="124" dur="500"/>
                                        <p:tgtEl>
                                          <p:spTgt spid="55"/>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73"/>
                                        </p:tgtEl>
                                        <p:attrNameLst>
                                          <p:attrName>style.visibility</p:attrName>
                                        </p:attrNameLst>
                                      </p:cBhvr>
                                      <p:to>
                                        <p:strVal val="visible"/>
                                      </p:to>
                                    </p:set>
                                    <p:animEffect transition="in" filter="fade">
                                      <p:cBhvr>
                                        <p:cTn id="129" dur="500"/>
                                        <p:tgtEl>
                                          <p:spTgt spid="7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6"/>
                                        </p:tgtEl>
                                        <p:attrNameLst>
                                          <p:attrName>style.visibility</p:attrName>
                                        </p:attrNameLst>
                                      </p:cBhvr>
                                      <p:to>
                                        <p:strVal val="visible"/>
                                      </p:to>
                                    </p:set>
                                    <p:animEffect transition="in" filter="fade">
                                      <p:cBhvr>
                                        <p:cTn id="132" dur="500"/>
                                        <p:tgtEl>
                                          <p:spTgt spid="7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77"/>
                                        </p:tgtEl>
                                        <p:attrNameLst>
                                          <p:attrName>style.visibility</p:attrName>
                                        </p:attrNameLst>
                                      </p:cBhvr>
                                      <p:to>
                                        <p:strVal val="visible"/>
                                      </p:to>
                                    </p:set>
                                    <p:animEffect transition="in" filter="fade">
                                      <p:cBhvr>
                                        <p:cTn id="135" dur="500"/>
                                        <p:tgtEl>
                                          <p:spTgt spid="7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8"/>
                                        </p:tgtEl>
                                        <p:attrNameLst>
                                          <p:attrName>style.visibility</p:attrName>
                                        </p:attrNameLst>
                                      </p:cBhvr>
                                      <p:to>
                                        <p:strVal val="visible"/>
                                      </p:to>
                                    </p:set>
                                    <p:animEffect transition="in" filter="fade">
                                      <p:cBhvr>
                                        <p:cTn id="138" dur="500"/>
                                        <p:tgtEl>
                                          <p:spTgt spid="7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79"/>
                                        </p:tgtEl>
                                        <p:attrNameLst>
                                          <p:attrName>style.visibility</p:attrName>
                                        </p:attrNameLst>
                                      </p:cBhvr>
                                      <p:to>
                                        <p:strVal val="visible"/>
                                      </p:to>
                                    </p:set>
                                    <p:animEffect transition="in" filter="fade">
                                      <p:cBhvr>
                                        <p:cTn id="143" dur="500"/>
                                        <p:tgtEl>
                                          <p:spTgt spid="79"/>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0"/>
                                        </p:tgtEl>
                                        <p:attrNameLst>
                                          <p:attrName>style.visibility</p:attrName>
                                        </p:attrNameLst>
                                      </p:cBhvr>
                                      <p:to>
                                        <p:strVal val="visible"/>
                                      </p:to>
                                    </p:set>
                                    <p:animEffect transition="in" filter="fade">
                                      <p:cBhvr>
                                        <p:cTn id="146" dur="500"/>
                                        <p:tgtEl>
                                          <p:spTgt spid="80"/>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gtEl>
                                        <p:attrNameLst>
                                          <p:attrName>style.visibility</p:attrName>
                                        </p:attrNameLst>
                                      </p:cBhvr>
                                      <p:to>
                                        <p:strVal val="visible"/>
                                      </p:to>
                                    </p:set>
                                    <p:animEffect transition="in" filter="fade">
                                      <p:cBhvr>
                                        <p:cTn id="149" dur="500"/>
                                        <p:tgtEl>
                                          <p:spTgt spid="81"/>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2"/>
                                        </p:tgtEl>
                                        <p:attrNameLst>
                                          <p:attrName>style.visibility</p:attrName>
                                        </p:attrNameLst>
                                      </p:cBhvr>
                                      <p:to>
                                        <p:strVal val="visible"/>
                                      </p:to>
                                    </p:set>
                                    <p:animEffect transition="in" filter="fade">
                                      <p:cBhvr>
                                        <p:cTn id="15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6" grpId="0" animBg="1"/>
      <p:bldP spid="17" grpId="0" animBg="1"/>
      <p:bldP spid="18" grpId="0" animBg="1"/>
      <p:bldP spid="29" grpId="0" animBg="1"/>
      <p:bldP spid="30" grpId="0" animBg="1"/>
      <p:bldP spid="31" grpId="0" animBg="1"/>
      <p:bldP spid="32" grpId="0" animBg="1"/>
      <p:bldP spid="38" grpId="0" animBg="1"/>
      <p:bldP spid="39" grpId="0" animBg="1"/>
      <p:bldP spid="40" grpId="0" animBg="1"/>
      <p:bldP spid="41" grpId="0" animBg="1"/>
      <p:bldP spid="73" grpId="0" animBg="1"/>
      <p:bldP spid="76" grpId="0" animBg="1"/>
      <p:bldP spid="77" grpId="0" animBg="1"/>
      <p:bldP spid="78" grpId="0" animBg="1"/>
      <p:bldP spid="79" grpId="0"/>
      <p:bldP spid="80" grpId="0"/>
      <p:bldP spid="81" grpId="0"/>
      <p:bldP spid="8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Approaches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Rounded Rectangle 5"/>
          <p:cNvSpPr/>
          <p:nvPr/>
        </p:nvSpPr>
        <p:spPr>
          <a:xfrm>
            <a:off x="3543300" y="2511829"/>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Variable Step Size</a:t>
            </a:r>
            <a:endParaRPr lang="en-US" dirty="0"/>
          </a:p>
        </p:txBody>
      </p:sp>
      <p:sp>
        <p:nvSpPr>
          <p:cNvPr id="7" name="Rounded Rectangle 6"/>
          <p:cNvSpPr/>
          <p:nvPr/>
        </p:nvSpPr>
        <p:spPr>
          <a:xfrm>
            <a:off x="110836" y="4340629"/>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NMDVS</a:t>
            </a:r>
            <a:endParaRPr lang="en-US" dirty="0"/>
          </a:p>
        </p:txBody>
      </p:sp>
      <p:sp>
        <p:nvSpPr>
          <p:cNvPr id="8" name="Rounded Rectangle 7"/>
          <p:cNvSpPr/>
          <p:nvPr/>
        </p:nvSpPr>
        <p:spPr>
          <a:xfrm>
            <a:off x="6934200" y="4340629"/>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ORMDVS</a:t>
            </a:r>
            <a:endParaRPr lang="en-US" dirty="0"/>
          </a:p>
        </p:txBody>
      </p:sp>
      <p:sp>
        <p:nvSpPr>
          <p:cNvPr id="9" name="Rounded Rectangle 8"/>
          <p:cNvSpPr/>
          <p:nvPr/>
        </p:nvSpPr>
        <p:spPr>
          <a:xfrm>
            <a:off x="4639887" y="4343400"/>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IORVS</a:t>
            </a:r>
            <a:endParaRPr lang="en-US" dirty="0"/>
          </a:p>
        </p:txBody>
      </p:sp>
      <p:sp>
        <p:nvSpPr>
          <p:cNvPr id="10" name="Rounded Rectangle 9"/>
          <p:cNvSpPr/>
          <p:nvPr/>
        </p:nvSpPr>
        <p:spPr>
          <a:xfrm>
            <a:off x="2396836" y="4340629"/>
            <a:ext cx="2057400"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RMDVS</a:t>
            </a:r>
            <a:endParaRPr lang="en-US" dirty="0"/>
          </a:p>
        </p:txBody>
      </p:sp>
      <p:cxnSp>
        <p:nvCxnSpPr>
          <p:cNvPr id="11" name="Elbow Connector 10"/>
          <p:cNvCxnSpPr>
            <a:stCxn id="6" idx="2"/>
            <a:endCxn id="7" idx="0"/>
          </p:cNvCxnSpPr>
          <p:nvPr/>
        </p:nvCxnSpPr>
        <p:spPr>
          <a:xfrm rot="5400000">
            <a:off x="2208068" y="1976697"/>
            <a:ext cx="1295400" cy="3432464"/>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2"/>
            <a:endCxn id="10" idx="0"/>
          </p:cNvCxnSpPr>
          <p:nvPr/>
        </p:nvCxnSpPr>
        <p:spPr>
          <a:xfrm rot="5400000">
            <a:off x="3351068" y="3119697"/>
            <a:ext cx="1295400" cy="1146464"/>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9" idx="0"/>
          </p:cNvCxnSpPr>
          <p:nvPr/>
        </p:nvCxnSpPr>
        <p:spPr>
          <a:xfrm rot="16200000" flipH="1">
            <a:off x="4471208" y="3146020"/>
            <a:ext cx="1298171" cy="1096587"/>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2"/>
            <a:endCxn id="8" idx="0"/>
          </p:cNvCxnSpPr>
          <p:nvPr/>
        </p:nvCxnSpPr>
        <p:spPr>
          <a:xfrm rot="16200000" flipH="1">
            <a:off x="5619750" y="1997479"/>
            <a:ext cx="1295400" cy="3390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46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50"/>
                                        <p:tgtEl>
                                          <p:spTgt spid="1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250"/>
                                        <p:tgtEl>
                                          <p:spTgt spid="14"/>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50"/>
                                        <p:tgtEl>
                                          <p:spTgt spid="9"/>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NMDVS </a:t>
            </a:r>
            <a:endParaRPr lang="en-US" dirty="0"/>
          </a:p>
        </p:txBody>
      </p:sp>
      <p:sp>
        <p:nvSpPr>
          <p:cNvPr id="3" name="Content Placeholder 2"/>
          <p:cNvSpPr>
            <a:spLocks noGrp="1"/>
          </p:cNvSpPr>
          <p:nvPr>
            <p:ph idx="1"/>
          </p:nvPr>
        </p:nvSpPr>
        <p:spPr>
          <a:xfrm>
            <a:off x="457200" y="1775191"/>
            <a:ext cx="8229600" cy="1196609"/>
          </a:xfrm>
        </p:spPr>
        <p:txBody>
          <a:bodyPr/>
          <a:lstStyle/>
          <a:p>
            <a:pPr marL="633222" indent="-514350">
              <a:buFont typeface="+mj-lt"/>
              <a:buAutoNum type="arabicParenR"/>
            </a:pPr>
            <a:r>
              <a:rPr lang="en-GB" dirty="0"/>
              <a:t>Using the Manhattan distance between NoC </a:t>
            </a:r>
            <a:r>
              <a:rPr lang="en-GB" dirty="0" smtClean="0"/>
              <a:t>nodes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38378570"/>
              </p:ext>
            </p:extLst>
          </p:nvPr>
        </p:nvGraphicFramePr>
        <p:xfrm>
          <a:off x="1831975" y="3027363"/>
          <a:ext cx="5480050" cy="636587"/>
        </p:xfrm>
        <a:graphic>
          <a:graphicData uri="http://schemas.openxmlformats.org/presentationml/2006/ole">
            <mc:AlternateContent xmlns:mc="http://schemas.openxmlformats.org/markup-compatibility/2006">
              <mc:Choice xmlns:v="urn:schemas-microsoft-com:vml" Requires="v">
                <p:oleObj spid="_x0000_s16802" name="Equation" r:id="rId4" imgW="1752480" imgH="203040" progId="Equation.3">
                  <p:embed/>
                </p:oleObj>
              </mc:Choice>
              <mc:Fallback>
                <p:oleObj name="Equation" r:id="rId4" imgW="1752480" imgH="203040" progId="Equation.3">
                  <p:embed/>
                  <p:pic>
                    <p:nvPicPr>
                      <p:cNvPr id="0" name=""/>
                      <p:cNvPicPr/>
                      <p:nvPr/>
                    </p:nvPicPr>
                    <p:blipFill>
                      <a:blip r:embed="rId5"/>
                      <a:stretch>
                        <a:fillRect/>
                      </a:stretch>
                    </p:blipFill>
                    <p:spPr>
                      <a:xfrm>
                        <a:off x="1831975" y="3027363"/>
                        <a:ext cx="5480050" cy="636587"/>
                      </a:xfrm>
                      <a:prstGeom prst="rect">
                        <a:avLst/>
                      </a:prstGeom>
                    </p:spPr>
                  </p:pic>
                </p:oleObj>
              </mc:Fallback>
            </mc:AlternateContent>
          </a:graphicData>
        </a:graphic>
      </p:graphicFrame>
      <p:sp>
        <p:nvSpPr>
          <p:cNvPr id="7" name="Content Placeholder 2"/>
          <p:cNvSpPr txBox="1">
            <a:spLocks/>
          </p:cNvSpPr>
          <p:nvPr/>
        </p:nvSpPr>
        <p:spPr>
          <a:xfrm>
            <a:off x="457200" y="3603991"/>
            <a:ext cx="8229600" cy="6632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smtClean="0"/>
              <a:t>Where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893203686"/>
              </p:ext>
            </p:extLst>
          </p:nvPr>
        </p:nvGraphicFramePr>
        <p:xfrm>
          <a:off x="-477838" y="4273550"/>
          <a:ext cx="10198101" cy="1649413"/>
        </p:xfrm>
        <a:graphic>
          <a:graphicData uri="http://schemas.openxmlformats.org/presentationml/2006/ole">
            <mc:AlternateContent xmlns:mc="http://schemas.openxmlformats.org/markup-compatibility/2006">
              <mc:Choice xmlns:v="urn:schemas-microsoft-com:vml" Requires="v">
                <p:oleObj spid="_x0000_s16803" name="Document" r:id="rId6" imgW="5447532" imgH="882721" progId="Word.Document.12">
                  <p:embed/>
                </p:oleObj>
              </mc:Choice>
              <mc:Fallback>
                <p:oleObj name="Document" r:id="rId6" imgW="5447532" imgH="882721" progId="Word.Document.12">
                  <p:embed/>
                  <p:pic>
                    <p:nvPicPr>
                      <p:cNvPr id="0" name=""/>
                      <p:cNvPicPr/>
                      <p:nvPr/>
                    </p:nvPicPr>
                    <p:blipFill>
                      <a:blip r:embed="rId7"/>
                      <a:stretch>
                        <a:fillRect/>
                      </a:stretch>
                    </p:blipFill>
                    <p:spPr>
                      <a:xfrm>
                        <a:off x="-477838" y="4273550"/>
                        <a:ext cx="10198101" cy="1649413"/>
                      </a:xfrm>
                      <a:prstGeom prst="rect">
                        <a:avLst/>
                      </a:prstGeom>
                    </p:spPr>
                  </p:pic>
                </p:oleObj>
              </mc:Fallback>
            </mc:AlternateContent>
          </a:graphicData>
        </a:graphic>
      </p:graphicFrame>
    </p:spTree>
    <p:extLst>
      <p:ext uri="{BB962C8B-B14F-4D97-AF65-F5344CB8AC3E}">
        <p14:creationId xmlns:p14="http://schemas.microsoft.com/office/powerpoint/2010/main" val="248603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6" name="Content Placeholder 5"/>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9600" y="1829689"/>
            <a:ext cx="4625975" cy="4625975"/>
          </a:xfrm>
        </p:spPr>
      </p:pic>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pic>
        <p:nvPicPr>
          <p:cNvPr id="7"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828800"/>
            <a:ext cx="4626864" cy="4626864"/>
          </a:xfrm>
          <a:prstGeom prst="rect">
            <a:avLst/>
          </a:prstGeom>
        </p:spPr>
      </p:pic>
      <p:sp>
        <p:nvSpPr>
          <p:cNvPr id="8" name="TextBox 7"/>
          <p:cNvSpPr txBox="1"/>
          <p:nvPr/>
        </p:nvSpPr>
        <p:spPr>
          <a:xfrm>
            <a:off x="2123775" y="1687882"/>
            <a:ext cx="611065" cy="369332"/>
          </a:xfrm>
          <a:prstGeom prst="rect">
            <a:avLst/>
          </a:prstGeom>
          <a:noFill/>
        </p:spPr>
        <p:txBody>
          <a:bodyPr wrap="none" rtlCol="0">
            <a:spAutoFit/>
          </a:bodyPr>
          <a:lstStyle/>
          <a:p>
            <a:r>
              <a:rPr lang="en-US" dirty="0" smtClean="0"/>
              <a:t>98%</a:t>
            </a:r>
            <a:endParaRPr lang="en-US" dirty="0"/>
          </a:p>
        </p:txBody>
      </p:sp>
      <p:sp>
        <p:nvSpPr>
          <p:cNvPr id="9" name="TextBox 8"/>
          <p:cNvSpPr txBox="1"/>
          <p:nvPr/>
        </p:nvSpPr>
        <p:spPr>
          <a:xfrm>
            <a:off x="6447232" y="1666546"/>
            <a:ext cx="593432" cy="369332"/>
          </a:xfrm>
          <a:prstGeom prst="rect">
            <a:avLst/>
          </a:prstGeom>
          <a:noFill/>
        </p:spPr>
        <p:txBody>
          <a:bodyPr wrap="none" rtlCol="0">
            <a:spAutoFit/>
          </a:bodyPr>
          <a:lstStyle/>
          <a:p>
            <a:r>
              <a:rPr lang="en-US" dirty="0" smtClean="0"/>
              <a:t>32%</a:t>
            </a:r>
            <a:endParaRPr lang="en-US" dirty="0"/>
          </a:p>
        </p:txBody>
      </p:sp>
    </p:spTree>
    <p:extLst>
      <p:ext uri="{BB962C8B-B14F-4D97-AF65-F5344CB8AC3E}">
        <p14:creationId xmlns:p14="http://schemas.microsoft.com/office/powerpoint/2010/main" val="50510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Oval 5"/>
          <p:cNvSpPr/>
          <p:nvPr/>
        </p:nvSpPr>
        <p:spPr>
          <a:xfrm>
            <a:off x="2286000" y="190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276600" y="190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267200" y="190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5257800" y="190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248400" y="190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a:stCxn id="6" idx="6"/>
            <a:endCxn id="7" idx="2"/>
          </p:cNvCxnSpPr>
          <p:nvPr/>
        </p:nvCxnSpPr>
        <p:spPr>
          <a:xfrm>
            <a:off x="2895600" y="220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2" name="Straight Connector 11"/>
          <p:cNvCxnSpPr>
            <a:stCxn id="7" idx="6"/>
            <a:endCxn id="8" idx="2"/>
          </p:cNvCxnSpPr>
          <p:nvPr/>
        </p:nvCxnSpPr>
        <p:spPr>
          <a:xfrm>
            <a:off x="3886200" y="220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 name="Straight Connector 12"/>
          <p:cNvCxnSpPr>
            <a:stCxn id="8" idx="6"/>
            <a:endCxn id="9" idx="2"/>
          </p:cNvCxnSpPr>
          <p:nvPr/>
        </p:nvCxnSpPr>
        <p:spPr>
          <a:xfrm>
            <a:off x="4876800" y="220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4" name="Straight Connector 13"/>
          <p:cNvCxnSpPr>
            <a:stCxn id="9" idx="6"/>
            <a:endCxn id="10" idx="2"/>
          </p:cNvCxnSpPr>
          <p:nvPr/>
        </p:nvCxnSpPr>
        <p:spPr>
          <a:xfrm>
            <a:off x="5867400" y="22098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15" name="Oval 14"/>
          <p:cNvSpPr/>
          <p:nvPr/>
        </p:nvSpPr>
        <p:spPr>
          <a:xfrm>
            <a:off x="2286000" y="2895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3276600" y="2895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4267200" y="2895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5257800" y="2895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6248400" y="2895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a:stCxn id="15" idx="6"/>
            <a:endCxn id="16" idx="2"/>
          </p:cNvCxnSpPr>
          <p:nvPr/>
        </p:nvCxnSpPr>
        <p:spPr>
          <a:xfrm>
            <a:off x="2895600" y="3200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1" name="Straight Connector 20"/>
          <p:cNvCxnSpPr>
            <a:stCxn id="16" idx="6"/>
            <a:endCxn id="17" idx="2"/>
          </p:cNvCxnSpPr>
          <p:nvPr/>
        </p:nvCxnSpPr>
        <p:spPr>
          <a:xfrm>
            <a:off x="3886200" y="3200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2" name="Straight Connector 21"/>
          <p:cNvCxnSpPr>
            <a:stCxn id="17" idx="6"/>
            <a:endCxn id="18" idx="2"/>
          </p:cNvCxnSpPr>
          <p:nvPr/>
        </p:nvCxnSpPr>
        <p:spPr>
          <a:xfrm>
            <a:off x="4876800" y="3200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3" name="Straight Connector 22"/>
          <p:cNvCxnSpPr>
            <a:stCxn id="18" idx="6"/>
            <a:endCxn id="19" idx="2"/>
          </p:cNvCxnSpPr>
          <p:nvPr/>
        </p:nvCxnSpPr>
        <p:spPr>
          <a:xfrm>
            <a:off x="5867400" y="3200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4" name="Straight Connector 23"/>
          <p:cNvCxnSpPr>
            <a:stCxn id="6" idx="4"/>
            <a:endCxn id="15" idx="0"/>
          </p:cNvCxnSpPr>
          <p:nvPr/>
        </p:nvCxnSpPr>
        <p:spPr>
          <a:xfrm>
            <a:off x="2590800" y="25146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5" name="Straight Connector 24"/>
          <p:cNvCxnSpPr>
            <a:stCxn id="7" idx="4"/>
            <a:endCxn id="16" idx="0"/>
          </p:cNvCxnSpPr>
          <p:nvPr/>
        </p:nvCxnSpPr>
        <p:spPr>
          <a:xfrm>
            <a:off x="3581400" y="25146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6" name="Straight Connector 25"/>
          <p:cNvCxnSpPr>
            <a:stCxn id="8" idx="4"/>
            <a:endCxn id="17" idx="0"/>
          </p:cNvCxnSpPr>
          <p:nvPr/>
        </p:nvCxnSpPr>
        <p:spPr>
          <a:xfrm>
            <a:off x="4572000" y="25146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7" name="Straight Connector 26"/>
          <p:cNvCxnSpPr>
            <a:stCxn id="9" idx="4"/>
            <a:endCxn id="18" idx="0"/>
          </p:cNvCxnSpPr>
          <p:nvPr/>
        </p:nvCxnSpPr>
        <p:spPr>
          <a:xfrm>
            <a:off x="5562600" y="25146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8" name="Straight Connector 27"/>
          <p:cNvCxnSpPr>
            <a:stCxn id="10" idx="4"/>
            <a:endCxn id="19" idx="0"/>
          </p:cNvCxnSpPr>
          <p:nvPr/>
        </p:nvCxnSpPr>
        <p:spPr>
          <a:xfrm>
            <a:off x="6553200" y="25146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29" name="Oval 28"/>
          <p:cNvSpPr/>
          <p:nvPr/>
        </p:nvSpPr>
        <p:spPr>
          <a:xfrm>
            <a:off x="2286000" y="3886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3276600" y="3886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4267200" y="3886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5257800" y="3886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6248400" y="3886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Connector 33"/>
          <p:cNvCxnSpPr>
            <a:stCxn id="29" idx="6"/>
            <a:endCxn id="30" idx="2"/>
          </p:cNvCxnSpPr>
          <p:nvPr/>
        </p:nvCxnSpPr>
        <p:spPr>
          <a:xfrm>
            <a:off x="2895600" y="4191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30" idx="6"/>
            <a:endCxn id="31" idx="2"/>
          </p:cNvCxnSpPr>
          <p:nvPr/>
        </p:nvCxnSpPr>
        <p:spPr>
          <a:xfrm>
            <a:off x="3886200" y="4191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6" name="Straight Connector 35"/>
          <p:cNvCxnSpPr>
            <a:stCxn id="31" idx="6"/>
            <a:endCxn id="32" idx="2"/>
          </p:cNvCxnSpPr>
          <p:nvPr/>
        </p:nvCxnSpPr>
        <p:spPr>
          <a:xfrm>
            <a:off x="4876800" y="4191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7" name="Straight Connector 36"/>
          <p:cNvCxnSpPr>
            <a:stCxn id="32" idx="6"/>
            <a:endCxn id="33" idx="2"/>
          </p:cNvCxnSpPr>
          <p:nvPr/>
        </p:nvCxnSpPr>
        <p:spPr>
          <a:xfrm>
            <a:off x="5867400" y="41910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38" name="Oval 37"/>
          <p:cNvSpPr/>
          <p:nvPr/>
        </p:nvSpPr>
        <p:spPr>
          <a:xfrm>
            <a:off x="2286000" y="4876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3276600" y="4876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4267200" y="4876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5257800" y="4876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6248400" y="4876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Straight Connector 42"/>
          <p:cNvCxnSpPr>
            <a:stCxn id="38" idx="6"/>
            <a:endCxn id="39" idx="2"/>
          </p:cNvCxnSpPr>
          <p:nvPr/>
        </p:nvCxnSpPr>
        <p:spPr>
          <a:xfrm>
            <a:off x="2895600" y="5181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39" idx="6"/>
            <a:endCxn id="40" idx="2"/>
          </p:cNvCxnSpPr>
          <p:nvPr/>
        </p:nvCxnSpPr>
        <p:spPr>
          <a:xfrm>
            <a:off x="3886200" y="5181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5" name="Straight Connector 44"/>
          <p:cNvCxnSpPr>
            <a:stCxn id="40" idx="6"/>
            <a:endCxn id="41" idx="2"/>
          </p:cNvCxnSpPr>
          <p:nvPr/>
        </p:nvCxnSpPr>
        <p:spPr>
          <a:xfrm>
            <a:off x="4876800" y="5181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6" name="Straight Connector 45"/>
          <p:cNvCxnSpPr>
            <a:stCxn id="41" idx="6"/>
            <a:endCxn id="42" idx="2"/>
          </p:cNvCxnSpPr>
          <p:nvPr/>
        </p:nvCxnSpPr>
        <p:spPr>
          <a:xfrm>
            <a:off x="5867400" y="5181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7" name="Straight Connector 46"/>
          <p:cNvCxnSpPr>
            <a:stCxn id="29" idx="4"/>
            <a:endCxn id="38" idx="0"/>
          </p:cNvCxnSpPr>
          <p:nvPr/>
        </p:nvCxnSpPr>
        <p:spPr>
          <a:xfrm>
            <a:off x="2590800" y="4495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8" name="Straight Connector 47"/>
          <p:cNvCxnSpPr>
            <a:stCxn id="30" idx="4"/>
            <a:endCxn id="39" idx="0"/>
          </p:cNvCxnSpPr>
          <p:nvPr/>
        </p:nvCxnSpPr>
        <p:spPr>
          <a:xfrm>
            <a:off x="3581400" y="4495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9" name="Straight Connector 48"/>
          <p:cNvCxnSpPr>
            <a:stCxn id="31" idx="4"/>
            <a:endCxn id="40" idx="0"/>
          </p:cNvCxnSpPr>
          <p:nvPr/>
        </p:nvCxnSpPr>
        <p:spPr>
          <a:xfrm>
            <a:off x="4572000" y="4495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0" name="Straight Connector 49"/>
          <p:cNvCxnSpPr>
            <a:stCxn id="32" idx="4"/>
            <a:endCxn id="41" idx="0"/>
          </p:cNvCxnSpPr>
          <p:nvPr/>
        </p:nvCxnSpPr>
        <p:spPr>
          <a:xfrm>
            <a:off x="5562600" y="4495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1" name="Straight Connector 50"/>
          <p:cNvCxnSpPr>
            <a:stCxn id="33" idx="4"/>
            <a:endCxn id="42" idx="0"/>
          </p:cNvCxnSpPr>
          <p:nvPr/>
        </p:nvCxnSpPr>
        <p:spPr>
          <a:xfrm>
            <a:off x="6553200" y="4495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2" name="Straight Connector 51"/>
          <p:cNvCxnSpPr>
            <a:stCxn id="29" idx="0"/>
            <a:endCxn id="15" idx="4"/>
          </p:cNvCxnSpPr>
          <p:nvPr/>
        </p:nvCxnSpPr>
        <p:spPr>
          <a:xfrm flipV="1">
            <a:off x="2590800" y="3505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3" name="Straight Connector 52"/>
          <p:cNvCxnSpPr>
            <a:stCxn id="16" idx="4"/>
            <a:endCxn id="30" idx="0"/>
          </p:cNvCxnSpPr>
          <p:nvPr/>
        </p:nvCxnSpPr>
        <p:spPr>
          <a:xfrm>
            <a:off x="3581400" y="3505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4" name="Straight Connector 53"/>
          <p:cNvCxnSpPr>
            <a:stCxn id="31" idx="0"/>
            <a:endCxn id="17" idx="4"/>
          </p:cNvCxnSpPr>
          <p:nvPr/>
        </p:nvCxnSpPr>
        <p:spPr>
          <a:xfrm flipV="1">
            <a:off x="4572000" y="3505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5" name="Straight Connector 54"/>
          <p:cNvCxnSpPr>
            <a:stCxn id="32" idx="0"/>
            <a:endCxn id="18" idx="4"/>
          </p:cNvCxnSpPr>
          <p:nvPr/>
        </p:nvCxnSpPr>
        <p:spPr>
          <a:xfrm flipV="1">
            <a:off x="5562600" y="3505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6" name="Straight Connector 55"/>
          <p:cNvCxnSpPr>
            <a:stCxn id="33" idx="0"/>
            <a:endCxn id="19" idx="4"/>
          </p:cNvCxnSpPr>
          <p:nvPr/>
        </p:nvCxnSpPr>
        <p:spPr>
          <a:xfrm flipV="1">
            <a:off x="6553200" y="3505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7" name="Oval 56"/>
          <p:cNvSpPr/>
          <p:nvPr/>
        </p:nvSpPr>
        <p:spPr>
          <a:xfrm>
            <a:off x="2286000" y="5867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3276600" y="5867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4267200" y="5867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5257800" y="5867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p:cNvSpPr/>
          <p:nvPr/>
        </p:nvSpPr>
        <p:spPr>
          <a:xfrm>
            <a:off x="6248400" y="5867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Connector 61"/>
          <p:cNvCxnSpPr>
            <a:stCxn id="57" idx="6"/>
            <a:endCxn id="58" idx="2"/>
          </p:cNvCxnSpPr>
          <p:nvPr/>
        </p:nvCxnSpPr>
        <p:spPr>
          <a:xfrm>
            <a:off x="2895600" y="6172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3" name="Straight Connector 62"/>
          <p:cNvCxnSpPr>
            <a:stCxn id="58" idx="6"/>
            <a:endCxn id="59" idx="2"/>
          </p:cNvCxnSpPr>
          <p:nvPr/>
        </p:nvCxnSpPr>
        <p:spPr>
          <a:xfrm>
            <a:off x="3886200" y="6172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4" name="Straight Connector 63"/>
          <p:cNvCxnSpPr>
            <a:stCxn id="59" idx="6"/>
            <a:endCxn id="60" idx="2"/>
          </p:cNvCxnSpPr>
          <p:nvPr/>
        </p:nvCxnSpPr>
        <p:spPr>
          <a:xfrm>
            <a:off x="4876800" y="6172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5" name="Straight Connector 64"/>
          <p:cNvCxnSpPr>
            <a:stCxn id="60" idx="6"/>
            <a:endCxn id="61" idx="2"/>
          </p:cNvCxnSpPr>
          <p:nvPr/>
        </p:nvCxnSpPr>
        <p:spPr>
          <a:xfrm>
            <a:off x="5867400" y="6172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6" name="Straight Connector 65"/>
          <p:cNvCxnSpPr>
            <a:stCxn id="38" idx="4"/>
            <a:endCxn id="57" idx="0"/>
          </p:cNvCxnSpPr>
          <p:nvPr/>
        </p:nvCxnSpPr>
        <p:spPr>
          <a:xfrm>
            <a:off x="2590800" y="5486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7" name="Straight Connector 66"/>
          <p:cNvCxnSpPr>
            <a:stCxn id="39" idx="4"/>
            <a:endCxn id="58" idx="0"/>
          </p:cNvCxnSpPr>
          <p:nvPr/>
        </p:nvCxnSpPr>
        <p:spPr>
          <a:xfrm>
            <a:off x="3581400" y="5486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8" name="Straight Connector 67"/>
          <p:cNvCxnSpPr>
            <a:stCxn id="40" idx="4"/>
            <a:endCxn id="59" idx="0"/>
          </p:cNvCxnSpPr>
          <p:nvPr/>
        </p:nvCxnSpPr>
        <p:spPr>
          <a:xfrm>
            <a:off x="4572000" y="5486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41" idx="4"/>
            <a:endCxn id="60" idx="0"/>
          </p:cNvCxnSpPr>
          <p:nvPr/>
        </p:nvCxnSpPr>
        <p:spPr>
          <a:xfrm>
            <a:off x="5562600" y="5486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42" idx="4"/>
            <a:endCxn id="61" idx="0"/>
          </p:cNvCxnSpPr>
          <p:nvPr/>
        </p:nvCxnSpPr>
        <p:spPr>
          <a:xfrm>
            <a:off x="6553200" y="54864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72" name="Rectangle 71"/>
          <p:cNvSpPr/>
          <p:nvPr/>
        </p:nvSpPr>
        <p:spPr>
          <a:xfrm>
            <a:off x="3933825" y="35814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p:cNvSpPr/>
          <p:nvPr/>
        </p:nvSpPr>
        <p:spPr>
          <a:xfrm>
            <a:off x="2943225" y="35814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p:cNvSpPr/>
          <p:nvPr/>
        </p:nvSpPr>
        <p:spPr>
          <a:xfrm>
            <a:off x="4924425" y="35814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8" name="Straight Connector 77"/>
          <p:cNvCxnSpPr>
            <a:stCxn id="73" idx="2"/>
            <a:endCxn id="30" idx="1"/>
          </p:cNvCxnSpPr>
          <p:nvPr/>
        </p:nvCxnSpPr>
        <p:spPr>
          <a:xfrm>
            <a:off x="3086100" y="3810000"/>
            <a:ext cx="279774" cy="165474"/>
          </a:xfrm>
          <a:prstGeom prst="line">
            <a:avLst/>
          </a:prstGeom>
          <a:ln w="19050"/>
        </p:spPr>
        <p:style>
          <a:lnRef idx="1">
            <a:schemeClr val="dk1"/>
          </a:lnRef>
          <a:fillRef idx="0">
            <a:schemeClr val="dk1"/>
          </a:fillRef>
          <a:effectRef idx="0">
            <a:schemeClr val="dk1"/>
          </a:effectRef>
          <a:fontRef idx="minor">
            <a:schemeClr val="tx1"/>
          </a:fontRef>
        </p:style>
      </p:cxnSp>
      <p:cxnSp>
        <p:nvCxnSpPr>
          <p:cNvPr id="80" name="Straight Connector 79"/>
          <p:cNvCxnSpPr>
            <a:stCxn id="72" idx="2"/>
            <a:endCxn id="31" idx="1"/>
          </p:cNvCxnSpPr>
          <p:nvPr/>
        </p:nvCxnSpPr>
        <p:spPr>
          <a:xfrm>
            <a:off x="4076700" y="3810000"/>
            <a:ext cx="279774" cy="165474"/>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Straight Connector 83"/>
          <p:cNvCxnSpPr>
            <a:stCxn id="74" idx="2"/>
            <a:endCxn id="32" idx="1"/>
          </p:cNvCxnSpPr>
          <p:nvPr/>
        </p:nvCxnSpPr>
        <p:spPr>
          <a:xfrm>
            <a:off x="5067300" y="3810000"/>
            <a:ext cx="279774" cy="165474"/>
          </a:xfrm>
          <a:prstGeom prst="line">
            <a:avLst/>
          </a:prstGeom>
          <a:ln w="19050"/>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7239000" y="4006334"/>
            <a:ext cx="833883" cy="369332"/>
          </a:xfrm>
          <a:prstGeom prst="rect">
            <a:avLst/>
          </a:prstGeom>
          <a:noFill/>
        </p:spPr>
        <p:txBody>
          <a:bodyPr wrap="none" rtlCol="0">
            <a:spAutoFit/>
          </a:bodyPr>
          <a:lstStyle/>
          <a:p>
            <a:r>
              <a:rPr lang="en-US" dirty="0" smtClean="0"/>
              <a:t>Switch</a:t>
            </a:r>
            <a:endParaRPr lang="en-US" dirty="0"/>
          </a:p>
        </p:txBody>
      </p:sp>
      <p:sp>
        <p:nvSpPr>
          <p:cNvPr id="88" name="TextBox 87"/>
          <p:cNvSpPr txBox="1"/>
          <p:nvPr/>
        </p:nvSpPr>
        <p:spPr>
          <a:xfrm>
            <a:off x="894328" y="2507307"/>
            <a:ext cx="707245" cy="369332"/>
          </a:xfrm>
          <a:prstGeom prst="rect">
            <a:avLst/>
          </a:prstGeom>
          <a:noFill/>
        </p:spPr>
        <p:txBody>
          <a:bodyPr wrap="none" rtlCol="0">
            <a:spAutoFit/>
          </a:bodyPr>
          <a:lstStyle/>
          <a:p>
            <a:r>
              <a:rPr lang="en-US" dirty="0" smtClean="0"/>
              <a:t>Node</a:t>
            </a:r>
            <a:endParaRPr lang="en-US" dirty="0"/>
          </a:p>
        </p:txBody>
      </p:sp>
      <p:sp>
        <p:nvSpPr>
          <p:cNvPr id="89" name="TextBox 88"/>
          <p:cNvSpPr txBox="1"/>
          <p:nvPr/>
        </p:nvSpPr>
        <p:spPr>
          <a:xfrm>
            <a:off x="220139" y="3698358"/>
            <a:ext cx="1388522" cy="646331"/>
          </a:xfrm>
          <a:prstGeom prst="rect">
            <a:avLst/>
          </a:prstGeom>
          <a:noFill/>
        </p:spPr>
        <p:txBody>
          <a:bodyPr wrap="none" rtlCol="0">
            <a:spAutoFit/>
          </a:bodyPr>
          <a:lstStyle/>
          <a:p>
            <a:pPr algn="ctr"/>
            <a:r>
              <a:rPr lang="en-US" dirty="0" smtClean="0"/>
              <a:t>Bidirectional</a:t>
            </a:r>
          </a:p>
          <a:p>
            <a:pPr algn="ctr"/>
            <a:r>
              <a:rPr lang="en-US" dirty="0" smtClean="0"/>
              <a:t>Link</a:t>
            </a:r>
            <a:endParaRPr lang="en-US" dirty="0"/>
          </a:p>
        </p:txBody>
      </p:sp>
      <p:cxnSp>
        <p:nvCxnSpPr>
          <p:cNvPr id="91" name="Straight Arrow Connector 90"/>
          <p:cNvCxnSpPr>
            <a:stCxn id="89" idx="3"/>
          </p:cNvCxnSpPr>
          <p:nvPr/>
        </p:nvCxnSpPr>
        <p:spPr>
          <a:xfrm flipV="1">
            <a:off x="1608661" y="3892737"/>
            <a:ext cx="636624" cy="128787"/>
          </a:xfrm>
          <a:prstGeom prst="straightConnector1">
            <a:avLst/>
          </a:prstGeom>
          <a:ln w="1905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88" idx="3"/>
            <a:endCxn id="147" idx="1"/>
          </p:cNvCxnSpPr>
          <p:nvPr/>
        </p:nvCxnSpPr>
        <p:spPr>
          <a:xfrm>
            <a:off x="1601573" y="2691973"/>
            <a:ext cx="379627" cy="53"/>
          </a:xfrm>
          <a:prstGeom prst="straightConnector1">
            <a:avLst/>
          </a:prstGeom>
          <a:ln w="1905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33" idx="6"/>
          </p:cNvCxnSpPr>
          <p:nvPr/>
        </p:nvCxnSpPr>
        <p:spPr>
          <a:xfrm flipH="1">
            <a:off x="6858000" y="4191000"/>
            <a:ext cx="381000" cy="0"/>
          </a:xfrm>
          <a:prstGeom prst="straightConnector1">
            <a:avLst/>
          </a:prstGeom>
          <a:ln w="190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1972422" y="35814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6" name="Straight Connector 105"/>
          <p:cNvCxnSpPr>
            <a:stCxn id="105" idx="2"/>
            <a:endCxn id="29" idx="1"/>
          </p:cNvCxnSpPr>
          <p:nvPr/>
        </p:nvCxnSpPr>
        <p:spPr>
          <a:xfrm>
            <a:off x="2115297" y="3810000"/>
            <a:ext cx="259977" cy="165474"/>
          </a:xfrm>
          <a:prstGeom prst="line">
            <a:avLst/>
          </a:prstGeom>
          <a:ln w="19050"/>
        </p:spPr>
        <p:style>
          <a:lnRef idx="1">
            <a:schemeClr val="dk1"/>
          </a:lnRef>
          <a:fillRef idx="0">
            <a:schemeClr val="dk1"/>
          </a:fillRef>
          <a:effectRef idx="0">
            <a:schemeClr val="dk1"/>
          </a:effectRef>
          <a:fontRef idx="minor">
            <a:schemeClr val="tx1"/>
          </a:fontRef>
        </p:style>
      </p:cxnSp>
      <p:sp>
        <p:nvSpPr>
          <p:cNvPr id="107" name="Rectangle 106"/>
          <p:cNvSpPr/>
          <p:nvPr/>
        </p:nvSpPr>
        <p:spPr>
          <a:xfrm>
            <a:off x="5943600" y="35814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8" name="Straight Connector 107"/>
          <p:cNvCxnSpPr>
            <a:stCxn id="107" idx="2"/>
            <a:endCxn id="33" idx="1"/>
          </p:cNvCxnSpPr>
          <p:nvPr/>
        </p:nvCxnSpPr>
        <p:spPr>
          <a:xfrm>
            <a:off x="6086475" y="3810000"/>
            <a:ext cx="251199" cy="165474"/>
          </a:xfrm>
          <a:prstGeom prst="line">
            <a:avLst/>
          </a:prstGeom>
          <a:ln w="19050"/>
        </p:spPr>
        <p:style>
          <a:lnRef idx="1">
            <a:schemeClr val="dk1"/>
          </a:lnRef>
          <a:fillRef idx="0">
            <a:schemeClr val="dk1"/>
          </a:fillRef>
          <a:effectRef idx="0">
            <a:schemeClr val="dk1"/>
          </a:effectRef>
          <a:fontRef idx="minor">
            <a:schemeClr val="tx1"/>
          </a:fontRef>
        </p:style>
      </p:cxnSp>
      <p:sp>
        <p:nvSpPr>
          <p:cNvPr id="110" name="Rectangle 109"/>
          <p:cNvSpPr/>
          <p:nvPr/>
        </p:nvSpPr>
        <p:spPr>
          <a:xfrm>
            <a:off x="3942603" y="55626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p:cNvSpPr/>
          <p:nvPr/>
        </p:nvSpPr>
        <p:spPr>
          <a:xfrm>
            <a:off x="2952003" y="55626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p:cNvSpPr/>
          <p:nvPr/>
        </p:nvSpPr>
        <p:spPr>
          <a:xfrm>
            <a:off x="4933203" y="55626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3" name="Straight Connector 112"/>
          <p:cNvCxnSpPr>
            <a:stCxn id="111" idx="2"/>
            <a:endCxn id="58" idx="1"/>
          </p:cNvCxnSpPr>
          <p:nvPr/>
        </p:nvCxnSpPr>
        <p:spPr>
          <a:xfrm>
            <a:off x="3094878" y="5791200"/>
            <a:ext cx="270996" cy="165474"/>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Straight Connector 113"/>
          <p:cNvCxnSpPr>
            <a:stCxn id="110" idx="2"/>
          </p:cNvCxnSpPr>
          <p:nvPr/>
        </p:nvCxnSpPr>
        <p:spPr>
          <a:xfrm>
            <a:off x="4085478" y="5791200"/>
            <a:ext cx="279774" cy="165474"/>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Straight Connector 114"/>
          <p:cNvCxnSpPr>
            <a:stCxn id="112" idx="2"/>
            <a:endCxn id="60" idx="1"/>
          </p:cNvCxnSpPr>
          <p:nvPr/>
        </p:nvCxnSpPr>
        <p:spPr>
          <a:xfrm>
            <a:off x="5076078" y="5791200"/>
            <a:ext cx="270996" cy="165474"/>
          </a:xfrm>
          <a:prstGeom prst="line">
            <a:avLst/>
          </a:prstGeom>
          <a:ln w="19050"/>
        </p:spPr>
        <p:style>
          <a:lnRef idx="1">
            <a:schemeClr val="dk1"/>
          </a:lnRef>
          <a:fillRef idx="0">
            <a:schemeClr val="dk1"/>
          </a:fillRef>
          <a:effectRef idx="0">
            <a:schemeClr val="dk1"/>
          </a:effectRef>
          <a:fontRef idx="minor">
            <a:schemeClr val="tx1"/>
          </a:fontRef>
        </p:style>
      </p:cxnSp>
      <p:sp>
        <p:nvSpPr>
          <p:cNvPr id="116" name="Rectangle 115"/>
          <p:cNvSpPr/>
          <p:nvPr/>
        </p:nvSpPr>
        <p:spPr>
          <a:xfrm>
            <a:off x="1981200" y="55626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7" name="Straight Connector 116"/>
          <p:cNvCxnSpPr>
            <a:stCxn id="116" idx="2"/>
          </p:cNvCxnSpPr>
          <p:nvPr/>
        </p:nvCxnSpPr>
        <p:spPr>
          <a:xfrm>
            <a:off x="2124075" y="5791200"/>
            <a:ext cx="259977" cy="165474"/>
          </a:xfrm>
          <a:prstGeom prst="line">
            <a:avLst/>
          </a:prstGeom>
          <a:ln w="19050"/>
        </p:spPr>
        <p:style>
          <a:lnRef idx="1">
            <a:schemeClr val="dk1"/>
          </a:lnRef>
          <a:fillRef idx="0">
            <a:schemeClr val="dk1"/>
          </a:fillRef>
          <a:effectRef idx="0">
            <a:schemeClr val="dk1"/>
          </a:effectRef>
          <a:fontRef idx="minor">
            <a:schemeClr val="tx1"/>
          </a:fontRef>
        </p:style>
      </p:cxnSp>
      <p:sp>
        <p:nvSpPr>
          <p:cNvPr id="118" name="Rectangle 117"/>
          <p:cNvSpPr/>
          <p:nvPr/>
        </p:nvSpPr>
        <p:spPr>
          <a:xfrm>
            <a:off x="5952378" y="55626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9" name="Straight Connector 118"/>
          <p:cNvCxnSpPr>
            <a:stCxn id="118" idx="2"/>
            <a:endCxn id="61" idx="1"/>
          </p:cNvCxnSpPr>
          <p:nvPr/>
        </p:nvCxnSpPr>
        <p:spPr>
          <a:xfrm>
            <a:off x="6095253" y="5791200"/>
            <a:ext cx="242421" cy="165474"/>
          </a:xfrm>
          <a:prstGeom prst="line">
            <a:avLst/>
          </a:prstGeom>
          <a:ln w="19050"/>
        </p:spPr>
        <p:style>
          <a:lnRef idx="1">
            <a:schemeClr val="dk1"/>
          </a:lnRef>
          <a:fillRef idx="0">
            <a:schemeClr val="dk1"/>
          </a:fillRef>
          <a:effectRef idx="0">
            <a:schemeClr val="dk1"/>
          </a:effectRef>
          <a:fontRef idx="minor">
            <a:schemeClr val="tx1"/>
          </a:fontRef>
        </p:style>
      </p:cxnSp>
      <p:sp>
        <p:nvSpPr>
          <p:cNvPr id="125" name="Rectangle 124"/>
          <p:cNvSpPr/>
          <p:nvPr/>
        </p:nvSpPr>
        <p:spPr>
          <a:xfrm>
            <a:off x="3942603" y="4558926"/>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p:cNvSpPr/>
          <p:nvPr/>
        </p:nvSpPr>
        <p:spPr>
          <a:xfrm>
            <a:off x="2952003" y="4558926"/>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p:cNvSpPr/>
          <p:nvPr/>
        </p:nvSpPr>
        <p:spPr>
          <a:xfrm>
            <a:off x="4933203" y="4558926"/>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8" name="Straight Connector 127"/>
          <p:cNvCxnSpPr>
            <a:stCxn id="126" idx="2"/>
            <a:endCxn id="39" idx="1"/>
          </p:cNvCxnSpPr>
          <p:nvPr/>
        </p:nvCxnSpPr>
        <p:spPr>
          <a:xfrm>
            <a:off x="3094878" y="4787526"/>
            <a:ext cx="270996" cy="178548"/>
          </a:xfrm>
          <a:prstGeom prst="line">
            <a:avLst/>
          </a:prstGeom>
          <a:ln w="19050"/>
        </p:spPr>
        <p:style>
          <a:lnRef idx="1">
            <a:schemeClr val="dk1"/>
          </a:lnRef>
          <a:fillRef idx="0">
            <a:schemeClr val="dk1"/>
          </a:fillRef>
          <a:effectRef idx="0">
            <a:schemeClr val="dk1"/>
          </a:effectRef>
          <a:fontRef idx="minor">
            <a:schemeClr val="tx1"/>
          </a:fontRef>
        </p:style>
      </p:cxnSp>
      <p:cxnSp>
        <p:nvCxnSpPr>
          <p:cNvPr id="129" name="Straight Connector 128"/>
          <p:cNvCxnSpPr>
            <a:stCxn id="125" idx="2"/>
            <a:endCxn id="40" idx="1"/>
          </p:cNvCxnSpPr>
          <p:nvPr/>
        </p:nvCxnSpPr>
        <p:spPr>
          <a:xfrm>
            <a:off x="4085478" y="4787526"/>
            <a:ext cx="270996" cy="178548"/>
          </a:xfrm>
          <a:prstGeom prst="line">
            <a:avLst/>
          </a:prstGeom>
          <a:ln w="19050"/>
        </p:spPr>
        <p:style>
          <a:lnRef idx="1">
            <a:schemeClr val="dk1"/>
          </a:lnRef>
          <a:fillRef idx="0">
            <a:schemeClr val="dk1"/>
          </a:fillRef>
          <a:effectRef idx="0">
            <a:schemeClr val="dk1"/>
          </a:effectRef>
          <a:fontRef idx="minor">
            <a:schemeClr val="tx1"/>
          </a:fontRef>
        </p:style>
      </p:cxnSp>
      <p:cxnSp>
        <p:nvCxnSpPr>
          <p:cNvPr id="130" name="Straight Connector 129"/>
          <p:cNvCxnSpPr>
            <a:stCxn id="127" idx="2"/>
            <a:endCxn id="41" idx="1"/>
          </p:cNvCxnSpPr>
          <p:nvPr/>
        </p:nvCxnSpPr>
        <p:spPr>
          <a:xfrm>
            <a:off x="5076078" y="4787526"/>
            <a:ext cx="270996" cy="178548"/>
          </a:xfrm>
          <a:prstGeom prst="line">
            <a:avLst/>
          </a:prstGeom>
          <a:ln w="19050"/>
        </p:spPr>
        <p:style>
          <a:lnRef idx="1">
            <a:schemeClr val="dk1"/>
          </a:lnRef>
          <a:fillRef idx="0">
            <a:schemeClr val="dk1"/>
          </a:fillRef>
          <a:effectRef idx="0">
            <a:schemeClr val="dk1"/>
          </a:effectRef>
          <a:fontRef idx="minor">
            <a:schemeClr val="tx1"/>
          </a:fontRef>
        </p:style>
      </p:cxnSp>
      <p:sp>
        <p:nvSpPr>
          <p:cNvPr id="131" name="Rectangle 130"/>
          <p:cNvSpPr/>
          <p:nvPr/>
        </p:nvSpPr>
        <p:spPr>
          <a:xfrm>
            <a:off x="1981200" y="4558926"/>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2" name="Straight Connector 131"/>
          <p:cNvCxnSpPr>
            <a:stCxn id="131" idx="2"/>
            <a:endCxn id="38" idx="1"/>
          </p:cNvCxnSpPr>
          <p:nvPr/>
        </p:nvCxnSpPr>
        <p:spPr>
          <a:xfrm>
            <a:off x="2124075" y="4787526"/>
            <a:ext cx="251199" cy="178548"/>
          </a:xfrm>
          <a:prstGeom prst="line">
            <a:avLst/>
          </a:prstGeom>
          <a:ln w="19050"/>
        </p:spPr>
        <p:style>
          <a:lnRef idx="1">
            <a:schemeClr val="dk1"/>
          </a:lnRef>
          <a:fillRef idx="0">
            <a:schemeClr val="dk1"/>
          </a:fillRef>
          <a:effectRef idx="0">
            <a:schemeClr val="dk1"/>
          </a:effectRef>
          <a:fontRef idx="minor">
            <a:schemeClr val="tx1"/>
          </a:fontRef>
        </p:style>
      </p:cxnSp>
      <p:sp>
        <p:nvSpPr>
          <p:cNvPr id="133" name="Rectangle 132"/>
          <p:cNvSpPr/>
          <p:nvPr/>
        </p:nvSpPr>
        <p:spPr>
          <a:xfrm>
            <a:off x="5952378" y="4558926"/>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4" name="Straight Connector 133"/>
          <p:cNvCxnSpPr>
            <a:stCxn id="133" idx="2"/>
            <a:endCxn id="42" idx="1"/>
          </p:cNvCxnSpPr>
          <p:nvPr/>
        </p:nvCxnSpPr>
        <p:spPr>
          <a:xfrm>
            <a:off x="6095253" y="4787526"/>
            <a:ext cx="242421" cy="178548"/>
          </a:xfrm>
          <a:prstGeom prst="line">
            <a:avLst/>
          </a:prstGeom>
          <a:ln w="19050"/>
        </p:spPr>
        <p:style>
          <a:lnRef idx="1">
            <a:schemeClr val="dk1"/>
          </a:lnRef>
          <a:fillRef idx="0">
            <a:schemeClr val="dk1"/>
          </a:fillRef>
          <a:effectRef idx="0">
            <a:schemeClr val="dk1"/>
          </a:effectRef>
          <a:fontRef idx="minor">
            <a:schemeClr val="tx1"/>
          </a:fontRef>
        </p:style>
      </p:cxnSp>
      <p:sp>
        <p:nvSpPr>
          <p:cNvPr id="141" name="Rectangle 140"/>
          <p:cNvSpPr/>
          <p:nvPr/>
        </p:nvSpPr>
        <p:spPr>
          <a:xfrm>
            <a:off x="3942603" y="2577726"/>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p:cNvSpPr/>
          <p:nvPr/>
        </p:nvSpPr>
        <p:spPr>
          <a:xfrm>
            <a:off x="2952003" y="2577726"/>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p:cNvSpPr/>
          <p:nvPr/>
        </p:nvSpPr>
        <p:spPr>
          <a:xfrm>
            <a:off x="4933203" y="2577726"/>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4" name="Straight Connector 143"/>
          <p:cNvCxnSpPr>
            <a:stCxn id="142" idx="2"/>
            <a:endCxn id="16" idx="1"/>
          </p:cNvCxnSpPr>
          <p:nvPr/>
        </p:nvCxnSpPr>
        <p:spPr>
          <a:xfrm>
            <a:off x="3094878" y="2806326"/>
            <a:ext cx="270996" cy="178548"/>
          </a:xfrm>
          <a:prstGeom prst="line">
            <a:avLst/>
          </a:prstGeom>
          <a:ln w="19050"/>
        </p:spPr>
        <p:style>
          <a:lnRef idx="1">
            <a:schemeClr val="dk1"/>
          </a:lnRef>
          <a:fillRef idx="0">
            <a:schemeClr val="dk1"/>
          </a:fillRef>
          <a:effectRef idx="0">
            <a:schemeClr val="dk1"/>
          </a:effectRef>
          <a:fontRef idx="minor">
            <a:schemeClr val="tx1"/>
          </a:fontRef>
        </p:style>
      </p:cxnSp>
      <p:cxnSp>
        <p:nvCxnSpPr>
          <p:cNvPr id="145" name="Straight Connector 144"/>
          <p:cNvCxnSpPr>
            <a:stCxn id="141" idx="2"/>
            <a:endCxn id="17" idx="1"/>
          </p:cNvCxnSpPr>
          <p:nvPr/>
        </p:nvCxnSpPr>
        <p:spPr>
          <a:xfrm>
            <a:off x="4085478" y="2806326"/>
            <a:ext cx="270996" cy="178548"/>
          </a:xfrm>
          <a:prstGeom prst="line">
            <a:avLst/>
          </a:prstGeom>
          <a:ln w="19050"/>
        </p:spPr>
        <p:style>
          <a:lnRef idx="1">
            <a:schemeClr val="dk1"/>
          </a:lnRef>
          <a:fillRef idx="0">
            <a:schemeClr val="dk1"/>
          </a:fillRef>
          <a:effectRef idx="0">
            <a:schemeClr val="dk1"/>
          </a:effectRef>
          <a:fontRef idx="minor">
            <a:schemeClr val="tx1"/>
          </a:fontRef>
        </p:style>
      </p:cxnSp>
      <p:cxnSp>
        <p:nvCxnSpPr>
          <p:cNvPr id="146" name="Straight Connector 145"/>
          <p:cNvCxnSpPr>
            <a:stCxn id="143" idx="2"/>
            <a:endCxn id="18" idx="1"/>
          </p:cNvCxnSpPr>
          <p:nvPr/>
        </p:nvCxnSpPr>
        <p:spPr>
          <a:xfrm>
            <a:off x="5076078" y="2806326"/>
            <a:ext cx="270996" cy="178548"/>
          </a:xfrm>
          <a:prstGeom prst="line">
            <a:avLst/>
          </a:prstGeom>
          <a:ln w="19050"/>
        </p:spPr>
        <p:style>
          <a:lnRef idx="1">
            <a:schemeClr val="dk1"/>
          </a:lnRef>
          <a:fillRef idx="0">
            <a:schemeClr val="dk1"/>
          </a:fillRef>
          <a:effectRef idx="0">
            <a:schemeClr val="dk1"/>
          </a:effectRef>
          <a:fontRef idx="minor">
            <a:schemeClr val="tx1"/>
          </a:fontRef>
        </p:style>
      </p:cxnSp>
      <p:sp>
        <p:nvSpPr>
          <p:cNvPr id="147" name="Rectangle 146"/>
          <p:cNvSpPr/>
          <p:nvPr/>
        </p:nvSpPr>
        <p:spPr>
          <a:xfrm>
            <a:off x="1981200" y="2577726"/>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8" name="Straight Connector 147"/>
          <p:cNvCxnSpPr>
            <a:stCxn id="147" idx="2"/>
          </p:cNvCxnSpPr>
          <p:nvPr/>
        </p:nvCxnSpPr>
        <p:spPr>
          <a:xfrm>
            <a:off x="2124075" y="2806326"/>
            <a:ext cx="259977" cy="165474"/>
          </a:xfrm>
          <a:prstGeom prst="line">
            <a:avLst/>
          </a:prstGeom>
          <a:ln w="19050"/>
        </p:spPr>
        <p:style>
          <a:lnRef idx="1">
            <a:schemeClr val="dk1"/>
          </a:lnRef>
          <a:fillRef idx="0">
            <a:schemeClr val="dk1"/>
          </a:fillRef>
          <a:effectRef idx="0">
            <a:schemeClr val="dk1"/>
          </a:effectRef>
          <a:fontRef idx="minor">
            <a:schemeClr val="tx1"/>
          </a:fontRef>
        </p:style>
      </p:cxnSp>
      <p:sp>
        <p:nvSpPr>
          <p:cNvPr id="149" name="Rectangle 148"/>
          <p:cNvSpPr/>
          <p:nvPr/>
        </p:nvSpPr>
        <p:spPr>
          <a:xfrm>
            <a:off x="5952378" y="2577726"/>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0" name="Straight Connector 149"/>
          <p:cNvCxnSpPr>
            <a:stCxn id="149" idx="2"/>
            <a:endCxn id="19" idx="1"/>
          </p:cNvCxnSpPr>
          <p:nvPr/>
        </p:nvCxnSpPr>
        <p:spPr>
          <a:xfrm>
            <a:off x="6095253" y="2806326"/>
            <a:ext cx="242421" cy="178548"/>
          </a:xfrm>
          <a:prstGeom prst="line">
            <a:avLst/>
          </a:prstGeom>
          <a:ln w="19050"/>
        </p:spPr>
        <p:style>
          <a:lnRef idx="1">
            <a:schemeClr val="dk1"/>
          </a:lnRef>
          <a:fillRef idx="0">
            <a:schemeClr val="dk1"/>
          </a:fillRef>
          <a:effectRef idx="0">
            <a:schemeClr val="dk1"/>
          </a:effectRef>
          <a:fontRef idx="minor">
            <a:schemeClr val="tx1"/>
          </a:fontRef>
        </p:style>
      </p:cxnSp>
      <p:sp>
        <p:nvSpPr>
          <p:cNvPr id="156" name="Rectangle 155"/>
          <p:cNvSpPr/>
          <p:nvPr/>
        </p:nvSpPr>
        <p:spPr>
          <a:xfrm>
            <a:off x="3942603" y="16002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7" name="Rectangle 156"/>
          <p:cNvSpPr/>
          <p:nvPr/>
        </p:nvSpPr>
        <p:spPr>
          <a:xfrm>
            <a:off x="2952003" y="16002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p:cNvSpPr/>
          <p:nvPr/>
        </p:nvSpPr>
        <p:spPr>
          <a:xfrm>
            <a:off x="4933203" y="16002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9" name="Straight Connector 158"/>
          <p:cNvCxnSpPr>
            <a:stCxn id="157" idx="2"/>
            <a:endCxn id="7" idx="1"/>
          </p:cNvCxnSpPr>
          <p:nvPr/>
        </p:nvCxnSpPr>
        <p:spPr>
          <a:xfrm>
            <a:off x="3094878" y="1828800"/>
            <a:ext cx="270996" cy="165474"/>
          </a:xfrm>
          <a:prstGeom prst="line">
            <a:avLst/>
          </a:prstGeom>
          <a:ln w="19050"/>
        </p:spPr>
        <p:style>
          <a:lnRef idx="1">
            <a:schemeClr val="dk1"/>
          </a:lnRef>
          <a:fillRef idx="0">
            <a:schemeClr val="dk1"/>
          </a:fillRef>
          <a:effectRef idx="0">
            <a:schemeClr val="dk1"/>
          </a:effectRef>
          <a:fontRef idx="minor">
            <a:schemeClr val="tx1"/>
          </a:fontRef>
        </p:style>
      </p:cxnSp>
      <p:cxnSp>
        <p:nvCxnSpPr>
          <p:cNvPr id="160" name="Straight Connector 159"/>
          <p:cNvCxnSpPr>
            <a:stCxn id="156" idx="2"/>
            <a:endCxn id="8" idx="1"/>
          </p:cNvCxnSpPr>
          <p:nvPr/>
        </p:nvCxnSpPr>
        <p:spPr>
          <a:xfrm>
            <a:off x="4085478" y="1828800"/>
            <a:ext cx="270996" cy="165474"/>
          </a:xfrm>
          <a:prstGeom prst="line">
            <a:avLst/>
          </a:prstGeom>
          <a:ln w="19050"/>
        </p:spPr>
        <p:style>
          <a:lnRef idx="1">
            <a:schemeClr val="dk1"/>
          </a:lnRef>
          <a:fillRef idx="0">
            <a:schemeClr val="dk1"/>
          </a:fillRef>
          <a:effectRef idx="0">
            <a:schemeClr val="dk1"/>
          </a:effectRef>
          <a:fontRef idx="minor">
            <a:schemeClr val="tx1"/>
          </a:fontRef>
        </p:style>
      </p:cxnSp>
      <p:cxnSp>
        <p:nvCxnSpPr>
          <p:cNvPr id="161" name="Straight Connector 160"/>
          <p:cNvCxnSpPr>
            <a:stCxn id="158" idx="2"/>
            <a:endCxn id="9" idx="1"/>
          </p:cNvCxnSpPr>
          <p:nvPr/>
        </p:nvCxnSpPr>
        <p:spPr>
          <a:xfrm>
            <a:off x="5076078" y="1828800"/>
            <a:ext cx="270996" cy="165474"/>
          </a:xfrm>
          <a:prstGeom prst="line">
            <a:avLst/>
          </a:prstGeom>
          <a:ln w="19050"/>
        </p:spPr>
        <p:style>
          <a:lnRef idx="1">
            <a:schemeClr val="dk1"/>
          </a:lnRef>
          <a:fillRef idx="0">
            <a:schemeClr val="dk1"/>
          </a:fillRef>
          <a:effectRef idx="0">
            <a:schemeClr val="dk1"/>
          </a:effectRef>
          <a:fontRef idx="minor">
            <a:schemeClr val="tx1"/>
          </a:fontRef>
        </p:style>
      </p:cxnSp>
      <p:sp>
        <p:nvSpPr>
          <p:cNvPr id="162" name="Rectangle 161"/>
          <p:cNvSpPr/>
          <p:nvPr/>
        </p:nvSpPr>
        <p:spPr>
          <a:xfrm>
            <a:off x="1981200" y="16002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3" name="Straight Connector 162"/>
          <p:cNvCxnSpPr>
            <a:stCxn id="162" idx="2"/>
            <a:endCxn id="6" idx="1"/>
          </p:cNvCxnSpPr>
          <p:nvPr/>
        </p:nvCxnSpPr>
        <p:spPr>
          <a:xfrm>
            <a:off x="2124075" y="1828800"/>
            <a:ext cx="251199" cy="165474"/>
          </a:xfrm>
          <a:prstGeom prst="line">
            <a:avLst/>
          </a:prstGeom>
          <a:ln w="19050"/>
        </p:spPr>
        <p:style>
          <a:lnRef idx="1">
            <a:schemeClr val="dk1"/>
          </a:lnRef>
          <a:fillRef idx="0">
            <a:schemeClr val="dk1"/>
          </a:fillRef>
          <a:effectRef idx="0">
            <a:schemeClr val="dk1"/>
          </a:effectRef>
          <a:fontRef idx="minor">
            <a:schemeClr val="tx1"/>
          </a:fontRef>
        </p:style>
      </p:cxnSp>
      <p:sp>
        <p:nvSpPr>
          <p:cNvPr id="164" name="Rectangle 163"/>
          <p:cNvSpPr/>
          <p:nvPr/>
        </p:nvSpPr>
        <p:spPr>
          <a:xfrm>
            <a:off x="5952378" y="1600200"/>
            <a:ext cx="285750" cy="228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5" name="Straight Connector 164"/>
          <p:cNvCxnSpPr>
            <a:stCxn id="164" idx="2"/>
            <a:endCxn id="10" idx="1"/>
          </p:cNvCxnSpPr>
          <p:nvPr/>
        </p:nvCxnSpPr>
        <p:spPr>
          <a:xfrm>
            <a:off x="6095253" y="1828800"/>
            <a:ext cx="242421" cy="165474"/>
          </a:xfrm>
          <a:prstGeom prst="line">
            <a:avLst/>
          </a:prstGeom>
          <a:ln w="19050"/>
        </p:spPr>
        <p:style>
          <a:lnRef idx="1">
            <a:schemeClr val="dk1"/>
          </a:lnRef>
          <a:fillRef idx="0">
            <a:schemeClr val="dk1"/>
          </a:fillRef>
          <a:effectRef idx="0">
            <a:schemeClr val="dk1"/>
          </a:effectRef>
          <a:fontRef idx="minor">
            <a:schemeClr val="tx1"/>
          </a:fontRef>
        </p:style>
      </p:cxnSp>
      <p:sp>
        <p:nvSpPr>
          <p:cNvPr id="177" name="Content Placeholder 2"/>
          <p:cNvSpPr>
            <a:spLocks noGrp="1"/>
          </p:cNvSpPr>
          <p:nvPr>
            <p:ph idx="1"/>
          </p:nvPr>
        </p:nvSpPr>
        <p:spPr>
          <a:xfrm>
            <a:off x="457200" y="2819400"/>
            <a:ext cx="8229600" cy="2667000"/>
          </a:xfrm>
        </p:spPr>
        <p:txBody>
          <a:bodyPr/>
          <a:lstStyle/>
          <a:p>
            <a:pPr marL="118872" indent="0" algn="ctr">
              <a:buNone/>
            </a:pPr>
            <a:r>
              <a:rPr lang="en-US" dirty="0" smtClean="0">
                <a:solidFill>
                  <a:srgbClr val="0070C0"/>
                </a:solidFill>
              </a:rPr>
              <a:t>Network-on-Chip (NoC)</a:t>
            </a:r>
            <a:endParaRPr lang="en-US" dirty="0">
              <a:solidFill>
                <a:srgbClr val="0070C0"/>
              </a:solidFill>
            </a:endParaRPr>
          </a:p>
          <a:p>
            <a:pPr marL="118872" lvl="1" indent="0" algn="ctr">
              <a:spcBef>
                <a:spcPts val="0"/>
              </a:spcBef>
              <a:buClr>
                <a:schemeClr val="accent1"/>
              </a:buClr>
              <a:buSzPct val="80000"/>
              <a:buNone/>
            </a:pPr>
            <a:endParaRPr lang="en-GB" dirty="0" smtClean="0"/>
          </a:p>
          <a:p>
            <a:pPr marL="118872" lvl="1" indent="0" algn="ctr">
              <a:spcBef>
                <a:spcPts val="0"/>
              </a:spcBef>
              <a:buClr>
                <a:schemeClr val="accent1"/>
              </a:buClr>
              <a:buSzPct val="80000"/>
              <a:buNone/>
            </a:pPr>
            <a:r>
              <a:rPr lang="en-GB" sz="3200" dirty="0" smtClean="0"/>
              <a:t>A </a:t>
            </a:r>
            <a:r>
              <a:rPr lang="en-GB" sz="3200" dirty="0"/>
              <a:t>group of switches connecting homogeneous or heterogeneous nodes in a multiple point-to-point fashion</a:t>
            </a:r>
          </a:p>
          <a:p>
            <a:endParaRPr lang="en-US" dirty="0"/>
          </a:p>
        </p:txBody>
      </p:sp>
    </p:spTree>
    <p:extLst>
      <p:ext uri="{BB962C8B-B14F-4D97-AF65-F5344CB8AC3E}">
        <p14:creationId xmlns:p14="http://schemas.microsoft.com/office/powerpoint/2010/main" val="297231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animEffect transition="in" filter="fade">
                                      <p:cBhvr>
                                        <p:cTn id="7" dur="500"/>
                                        <p:tgtEl>
                                          <p:spTgt spid="17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7">
                                            <p:txEl>
                                              <p:pRg st="2" end="2"/>
                                            </p:txEl>
                                          </p:spTgt>
                                        </p:tgtEl>
                                        <p:attrNameLst>
                                          <p:attrName>style.visibility</p:attrName>
                                        </p:attrNameLst>
                                      </p:cBhvr>
                                      <p:to>
                                        <p:strVal val="visible"/>
                                      </p:to>
                                    </p:set>
                                    <p:animEffect transition="in" filter="fade">
                                      <p:cBhvr>
                                        <p:cTn id="11" dur="500"/>
                                        <p:tgtEl>
                                          <p:spTgt spid="17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177">
                                            <p:txEl>
                                              <p:pRg st="0" end="0"/>
                                            </p:txEl>
                                          </p:spTgt>
                                        </p:tgtEl>
                                      </p:cBhvr>
                                    </p:animEffect>
                                    <p:set>
                                      <p:cBhvr>
                                        <p:cTn id="16" dur="1" fill="hold">
                                          <p:stCondLst>
                                            <p:cond delay="499"/>
                                          </p:stCondLst>
                                        </p:cTn>
                                        <p:tgtEl>
                                          <p:spTgt spid="177">
                                            <p:txEl>
                                              <p:pRg st="0" end="0"/>
                                            </p:txEl>
                                          </p:spTgt>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177">
                                            <p:txEl>
                                              <p:pRg st="2" end="2"/>
                                            </p:txEl>
                                          </p:spTgt>
                                        </p:tgtEl>
                                      </p:cBhvr>
                                    </p:animEffect>
                                    <p:set>
                                      <p:cBhvr>
                                        <p:cTn id="19" dur="1" fill="hold">
                                          <p:stCondLst>
                                            <p:cond delay="499"/>
                                          </p:stCondLst>
                                        </p:cTn>
                                        <p:tgtEl>
                                          <p:spTgt spid="177">
                                            <p:txEl>
                                              <p:pRg st="2" end="2"/>
                                            </p:txEl>
                                          </p:spTgt>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500"/>
                                        <p:tgtEl>
                                          <p:spTgt spid="4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500"/>
                                        <p:tgtEl>
                                          <p:spTgt spid="4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fade">
                                      <p:cBhvr>
                                        <p:cTn id="89" dur="500"/>
                                        <p:tgtEl>
                                          <p:spTgt spid="5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fade">
                                      <p:cBhvr>
                                        <p:cTn id="92" dur="500"/>
                                        <p:tgtEl>
                                          <p:spTgt spid="6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fade">
                                      <p:cBhvr>
                                        <p:cTn id="95" dur="500"/>
                                        <p:tgtEl>
                                          <p:spTgt spid="6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2"/>
                                        </p:tgtEl>
                                        <p:attrNameLst>
                                          <p:attrName>style.visibility</p:attrName>
                                        </p:attrNameLst>
                                      </p:cBhvr>
                                      <p:to>
                                        <p:strVal val="visible"/>
                                      </p:to>
                                    </p:set>
                                    <p:animEffect transition="in" filter="fade">
                                      <p:cBhvr>
                                        <p:cTn id="98" dur="500"/>
                                        <p:tgtEl>
                                          <p:spTgt spid="7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fade">
                                      <p:cBhvr>
                                        <p:cTn id="101" dur="500"/>
                                        <p:tgtEl>
                                          <p:spTgt spid="7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4"/>
                                        </p:tgtEl>
                                        <p:attrNameLst>
                                          <p:attrName>style.visibility</p:attrName>
                                        </p:attrNameLst>
                                      </p:cBhvr>
                                      <p:to>
                                        <p:strVal val="visible"/>
                                      </p:to>
                                    </p:set>
                                    <p:animEffect transition="in" filter="fade">
                                      <p:cBhvr>
                                        <p:cTn id="104" dur="500"/>
                                        <p:tgtEl>
                                          <p:spTgt spid="74"/>
                                        </p:tgtEl>
                                      </p:cBhvr>
                                    </p:animEffect>
                                  </p:childTnLst>
                                </p:cTn>
                              </p:par>
                              <p:par>
                                <p:cTn id="105" presetID="10" presetClass="entr" presetSubtype="0" fill="hold"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fade">
                                      <p:cBhvr>
                                        <p:cTn id="107" dur="500"/>
                                        <p:tgtEl>
                                          <p:spTgt spid="78"/>
                                        </p:tgtEl>
                                      </p:cBhvr>
                                    </p:animEffect>
                                  </p:childTnLst>
                                </p:cTn>
                              </p:par>
                              <p:par>
                                <p:cTn id="108" presetID="10" presetClass="entr" presetSubtype="0" fill="hold" nodeType="withEffect">
                                  <p:stCondLst>
                                    <p:cond delay="0"/>
                                  </p:stCondLst>
                                  <p:childTnLst>
                                    <p:set>
                                      <p:cBhvr>
                                        <p:cTn id="109" dur="1" fill="hold">
                                          <p:stCondLst>
                                            <p:cond delay="0"/>
                                          </p:stCondLst>
                                        </p:cTn>
                                        <p:tgtEl>
                                          <p:spTgt spid="80"/>
                                        </p:tgtEl>
                                        <p:attrNameLst>
                                          <p:attrName>style.visibility</p:attrName>
                                        </p:attrNameLst>
                                      </p:cBhvr>
                                      <p:to>
                                        <p:strVal val="visible"/>
                                      </p:to>
                                    </p:set>
                                    <p:animEffect transition="in" filter="fade">
                                      <p:cBhvr>
                                        <p:cTn id="110" dur="500"/>
                                        <p:tgtEl>
                                          <p:spTgt spid="80"/>
                                        </p:tgtEl>
                                      </p:cBhvr>
                                    </p:animEffect>
                                  </p:childTnLst>
                                </p:cTn>
                              </p:par>
                              <p:par>
                                <p:cTn id="111" presetID="10" presetClass="entr" presetSubtype="0" fill="hold" nodeType="withEffect">
                                  <p:stCondLst>
                                    <p:cond delay="0"/>
                                  </p:stCondLst>
                                  <p:childTnLst>
                                    <p:set>
                                      <p:cBhvr>
                                        <p:cTn id="112" dur="1" fill="hold">
                                          <p:stCondLst>
                                            <p:cond delay="0"/>
                                          </p:stCondLst>
                                        </p:cTn>
                                        <p:tgtEl>
                                          <p:spTgt spid="84"/>
                                        </p:tgtEl>
                                        <p:attrNameLst>
                                          <p:attrName>style.visibility</p:attrName>
                                        </p:attrNameLst>
                                      </p:cBhvr>
                                      <p:to>
                                        <p:strVal val="visible"/>
                                      </p:to>
                                    </p:set>
                                    <p:animEffect transition="in" filter="fade">
                                      <p:cBhvr>
                                        <p:cTn id="113" dur="500"/>
                                        <p:tgtEl>
                                          <p:spTgt spid="8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fade">
                                      <p:cBhvr>
                                        <p:cTn id="116" dur="500"/>
                                        <p:tgtEl>
                                          <p:spTgt spid="105"/>
                                        </p:tgtEl>
                                      </p:cBhvr>
                                    </p:animEffect>
                                  </p:childTnLst>
                                </p:cTn>
                              </p:par>
                              <p:par>
                                <p:cTn id="117" presetID="10" presetClass="entr" presetSubtype="0" fill="hold"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fade">
                                      <p:cBhvr>
                                        <p:cTn id="119" dur="500"/>
                                        <p:tgtEl>
                                          <p:spTgt spid="10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07"/>
                                        </p:tgtEl>
                                        <p:attrNameLst>
                                          <p:attrName>style.visibility</p:attrName>
                                        </p:attrNameLst>
                                      </p:cBhvr>
                                      <p:to>
                                        <p:strVal val="visible"/>
                                      </p:to>
                                    </p:set>
                                    <p:animEffect transition="in" filter="fade">
                                      <p:cBhvr>
                                        <p:cTn id="122" dur="500"/>
                                        <p:tgtEl>
                                          <p:spTgt spid="107"/>
                                        </p:tgtEl>
                                      </p:cBhvr>
                                    </p:animEffect>
                                  </p:childTnLst>
                                </p:cTn>
                              </p:par>
                              <p:par>
                                <p:cTn id="123" presetID="10" presetClass="entr" presetSubtype="0" fill="hold" nodeType="withEffect">
                                  <p:stCondLst>
                                    <p:cond delay="0"/>
                                  </p:stCondLst>
                                  <p:childTnLst>
                                    <p:set>
                                      <p:cBhvr>
                                        <p:cTn id="124" dur="1" fill="hold">
                                          <p:stCondLst>
                                            <p:cond delay="0"/>
                                          </p:stCondLst>
                                        </p:cTn>
                                        <p:tgtEl>
                                          <p:spTgt spid="108"/>
                                        </p:tgtEl>
                                        <p:attrNameLst>
                                          <p:attrName>style.visibility</p:attrName>
                                        </p:attrNameLst>
                                      </p:cBhvr>
                                      <p:to>
                                        <p:strVal val="visible"/>
                                      </p:to>
                                    </p:set>
                                    <p:animEffect transition="in" filter="fade">
                                      <p:cBhvr>
                                        <p:cTn id="125" dur="500"/>
                                        <p:tgtEl>
                                          <p:spTgt spid="10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10"/>
                                        </p:tgtEl>
                                        <p:attrNameLst>
                                          <p:attrName>style.visibility</p:attrName>
                                        </p:attrNameLst>
                                      </p:cBhvr>
                                      <p:to>
                                        <p:strVal val="visible"/>
                                      </p:to>
                                    </p:set>
                                    <p:animEffect transition="in" filter="fade">
                                      <p:cBhvr>
                                        <p:cTn id="128" dur="500"/>
                                        <p:tgtEl>
                                          <p:spTgt spid="11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Effect transition="in" filter="fade">
                                      <p:cBhvr>
                                        <p:cTn id="131" dur="500"/>
                                        <p:tgtEl>
                                          <p:spTgt spid="11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12"/>
                                        </p:tgtEl>
                                        <p:attrNameLst>
                                          <p:attrName>style.visibility</p:attrName>
                                        </p:attrNameLst>
                                      </p:cBhvr>
                                      <p:to>
                                        <p:strVal val="visible"/>
                                      </p:to>
                                    </p:set>
                                    <p:animEffect transition="in" filter="fade">
                                      <p:cBhvr>
                                        <p:cTn id="134" dur="500"/>
                                        <p:tgtEl>
                                          <p:spTgt spid="112"/>
                                        </p:tgtEl>
                                      </p:cBhvr>
                                    </p:animEffect>
                                  </p:childTnLst>
                                </p:cTn>
                              </p:par>
                              <p:par>
                                <p:cTn id="135" presetID="10" presetClass="entr" presetSubtype="0" fill="hold" nodeType="withEffect">
                                  <p:stCondLst>
                                    <p:cond delay="0"/>
                                  </p:stCondLst>
                                  <p:childTnLst>
                                    <p:set>
                                      <p:cBhvr>
                                        <p:cTn id="136" dur="1" fill="hold">
                                          <p:stCondLst>
                                            <p:cond delay="0"/>
                                          </p:stCondLst>
                                        </p:cTn>
                                        <p:tgtEl>
                                          <p:spTgt spid="113"/>
                                        </p:tgtEl>
                                        <p:attrNameLst>
                                          <p:attrName>style.visibility</p:attrName>
                                        </p:attrNameLst>
                                      </p:cBhvr>
                                      <p:to>
                                        <p:strVal val="visible"/>
                                      </p:to>
                                    </p:set>
                                    <p:animEffect transition="in" filter="fade">
                                      <p:cBhvr>
                                        <p:cTn id="137" dur="500"/>
                                        <p:tgtEl>
                                          <p:spTgt spid="113"/>
                                        </p:tgtEl>
                                      </p:cBhvr>
                                    </p:animEffect>
                                  </p:childTnLst>
                                </p:cTn>
                              </p:par>
                              <p:par>
                                <p:cTn id="138" presetID="10" presetClass="entr" presetSubtype="0" fill="hold" nodeType="withEffect">
                                  <p:stCondLst>
                                    <p:cond delay="0"/>
                                  </p:stCondLst>
                                  <p:childTnLst>
                                    <p:set>
                                      <p:cBhvr>
                                        <p:cTn id="139" dur="1" fill="hold">
                                          <p:stCondLst>
                                            <p:cond delay="0"/>
                                          </p:stCondLst>
                                        </p:cTn>
                                        <p:tgtEl>
                                          <p:spTgt spid="114"/>
                                        </p:tgtEl>
                                        <p:attrNameLst>
                                          <p:attrName>style.visibility</p:attrName>
                                        </p:attrNameLst>
                                      </p:cBhvr>
                                      <p:to>
                                        <p:strVal val="visible"/>
                                      </p:to>
                                    </p:set>
                                    <p:animEffect transition="in" filter="fade">
                                      <p:cBhvr>
                                        <p:cTn id="140" dur="500"/>
                                        <p:tgtEl>
                                          <p:spTgt spid="114"/>
                                        </p:tgtEl>
                                      </p:cBhvr>
                                    </p:animEffect>
                                  </p:childTnLst>
                                </p:cTn>
                              </p:par>
                              <p:par>
                                <p:cTn id="141" presetID="10" presetClass="entr" presetSubtype="0" fill="hold" nodeType="withEffect">
                                  <p:stCondLst>
                                    <p:cond delay="0"/>
                                  </p:stCondLst>
                                  <p:childTnLst>
                                    <p:set>
                                      <p:cBhvr>
                                        <p:cTn id="142" dur="1" fill="hold">
                                          <p:stCondLst>
                                            <p:cond delay="0"/>
                                          </p:stCondLst>
                                        </p:cTn>
                                        <p:tgtEl>
                                          <p:spTgt spid="115"/>
                                        </p:tgtEl>
                                        <p:attrNameLst>
                                          <p:attrName>style.visibility</p:attrName>
                                        </p:attrNameLst>
                                      </p:cBhvr>
                                      <p:to>
                                        <p:strVal val="visible"/>
                                      </p:to>
                                    </p:set>
                                    <p:animEffect transition="in" filter="fade">
                                      <p:cBhvr>
                                        <p:cTn id="143" dur="500"/>
                                        <p:tgtEl>
                                          <p:spTgt spid="115"/>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16"/>
                                        </p:tgtEl>
                                        <p:attrNameLst>
                                          <p:attrName>style.visibility</p:attrName>
                                        </p:attrNameLst>
                                      </p:cBhvr>
                                      <p:to>
                                        <p:strVal val="visible"/>
                                      </p:to>
                                    </p:set>
                                    <p:animEffect transition="in" filter="fade">
                                      <p:cBhvr>
                                        <p:cTn id="146" dur="500"/>
                                        <p:tgtEl>
                                          <p:spTgt spid="116"/>
                                        </p:tgtEl>
                                      </p:cBhvr>
                                    </p:animEffect>
                                  </p:childTnLst>
                                </p:cTn>
                              </p:par>
                              <p:par>
                                <p:cTn id="147" presetID="10" presetClass="entr" presetSubtype="0" fill="hold" nodeType="withEffect">
                                  <p:stCondLst>
                                    <p:cond delay="0"/>
                                  </p:stCondLst>
                                  <p:childTnLst>
                                    <p:set>
                                      <p:cBhvr>
                                        <p:cTn id="148" dur="1" fill="hold">
                                          <p:stCondLst>
                                            <p:cond delay="0"/>
                                          </p:stCondLst>
                                        </p:cTn>
                                        <p:tgtEl>
                                          <p:spTgt spid="117"/>
                                        </p:tgtEl>
                                        <p:attrNameLst>
                                          <p:attrName>style.visibility</p:attrName>
                                        </p:attrNameLst>
                                      </p:cBhvr>
                                      <p:to>
                                        <p:strVal val="visible"/>
                                      </p:to>
                                    </p:set>
                                    <p:animEffect transition="in" filter="fade">
                                      <p:cBhvr>
                                        <p:cTn id="149" dur="500"/>
                                        <p:tgtEl>
                                          <p:spTgt spid="117"/>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18"/>
                                        </p:tgtEl>
                                        <p:attrNameLst>
                                          <p:attrName>style.visibility</p:attrName>
                                        </p:attrNameLst>
                                      </p:cBhvr>
                                      <p:to>
                                        <p:strVal val="visible"/>
                                      </p:to>
                                    </p:set>
                                    <p:animEffect transition="in" filter="fade">
                                      <p:cBhvr>
                                        <p:cTn id="152" dur="500"/>
                                        <p:tgtEl>
                                          <p:spTgt spid="118"/>
                                        </p:tgtEl>
                                      </p:cBhvr>
                                    </p:animEffect>
                                  </p:childTnLst>
                                </p:cTn>
                              </p:par>
                              <p:par>
                                <p:cTn id="153" presetID="10" presetClass="entr" presetSubtype="0" fill="hold" nodeType="withEffect">
                                  <p:stCondLst>
                                    <p:cond delay="0"/>
                                  </p:stCondLst>
                                  <p:childTnLst>
                                    <p:set>
                                      <p:cBhvr>
                                        <p:cTn id="154" dur="1" fill="hold">
                                          <p:stCondLst>
                                            <p:cond delay="0"/>
                                          </p:stCondLst>
                                        </p:cTn>
                                        <p:tgtEl>
                                          <p:spTgt spid="119"/>
                                        </p:tgtEl>
                                        <p:attrNameLst>
                                          <p:attrName>style.visibility</p:attrName>
                                        </p:attrNameLst>
                                      </p:cBhvr>
                                      <p:to>
                                        <p:strVal val="visible"/>
                                      </p:to>
                                    </p:set>
                                    <p:animEffect transition="in" filter="fade">
                                      <p:cBhvr>
                                        <p:cTn id="155" dur="500"/>
                                        <p:tgtEl>
                                          <p:spTgt spid="119"/>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25"/>
                                        </p:tgtEl>
                                        <p:attrNameLst>
                                          <p:attrName>style.visibility</p:attrName>
                                        </p:attrNameLst>
                                      </p:cBhvr>
                                      <p:to>
                                        <p:strVal val="visible"/>
                                      </p:to>
                                    </p:set>
                                    <p:animEffect transition="in" filter="fade">
                                      <p:cBhvr>
                                        <p:cTn id="158" dur="500"/>
                                        <p:tgtEl>
                                          <p:spTgt spid="125"/>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26"/>
                                        </p:tgtEl>
                                        <p:attrNameLst>
                                          <p:attrName>style.visibility</p:attrName>
                                        </p:attrNameLst>
                                      </p:cBhvr>
                                      <p:to>
                                        <p:strVal val="visible"/>
                                      </p:to>
                                    </p:set>
                                    <p:animEffect transition="in" filter="fade">
                                      <p:cBhvr>
                                        <p:cTn id="161" dur="500"/>
                                        <p:tgtEl>
                                          <p:spTgt spid="12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27"/>
                                        </p:tgtEl>
                                        <p:attrNameLst>
                                          <p:attrName>style.visibility</p:attrName>
                                        </p:attrNameLst>
                                      </p:cBhvr>
                                      <p:to>
                                        <p:strVal val="visible"/>
                                      </p:to>
                                    </p:set>
                                    <p:animEffect transition="in" filter="fade">
                                      <p:cBhvr>
                                        <p:cTn id="164" dur="500"/>
                                        <p:tgtEl>
                                          <p:spTgt spid="127"/>
                                        </p:tgtEl>
                                      </p:cBhvr>
                                    </p:animEffect>
                                  </p:childTnLst>
                                </p:cTn>
                              </p:par>
                              <p:par>
                                <p:cTn id="165" presetID="10" presetClass="entr" presetSubtype="0" fill="hold" nodeType="withEffect">
                                  <p:stCondLst>
                                    <p:cond delay="0"/>
                                  </p:stCondLst>
                                  <p:childTnLst>
                                    <p:set>
                                      <p:cBhvr>
                                        <p:cTn id="166" dur="1" fill="hold">
                                          <p:stCondLst>
                                            <p:cond delay="0"/>
                                          </p:stCondLst>
                                        </p:cTn>
                                        <p:tgtEl>
                                          <p:spTgt spid="128"/>
                                        </p:tgtEl>
                                        <p:attrNameLst>
                                          <p:attrName>style.visibility</p:attrName>
                                        </p:attrNameLst>
                                      </p:cBhvr>
                                      <p:to>
                                        <p:strVal val="visible"/>
                                      </p:to>
                                    </p:set>
                                    <p:animEffect transition="in" filter="fade">
                                      <p:cBhvr>
                                        <p:cTn id="167" dur="500"/>
                                        <p:tgtEl>
                                          <p:spTgt spid="128"/>
                                        </p:tgtEl>
                                      </p:cBhvr>
                                    </p:animEffect>
                                  </p:childTnLst>
                                </p:cTn>
                              </p:par>
                              <p:par>
                                <p:cTn id="168" presetID="10" presetClass="entr" presetSubtype="0" fill="hold" nodeType="withEffect">
                                  <p:stCondLst>
                                    <p:cond delay="0"/>
                                  </p:stCondLst>
                                  <p:childTnLst>
                                    <p:set>
                                      <p:cBhvr>
                                        <p:cTn id="169" dur="1" fill="hold">
                                          <p:stCondLst>
                                            <p:cond delay="0"/>
                                          </p:stCondLst>
                                        </p:cTn>
                                        <p:tgtEl>
                                          <p:spTgt spid="129"/>
                                        </p:tgtEl>
                                        <p:attrNameLst>
                                          <p:attrName>style.visibility</p:attrName>
                                        </p:attrNameLst>
                                      </p:cBhvr>
                                      <p:to>
                                        <p:strVal val="visible"/>
                                      </p:to>
                                    </p:set>
                                    <p:animEffect transition="in" filter="fade">
                                      <p:cBhvr>
                                        <p:cTn id="170" dur="500"/>
                                        <p:tgtEl>
                                          <p:spTgt spid="129"/>
                                        </p:tgtEl>
                                      </p:cBhvr>
                                    </p:animEffect>
                                  </p:childTnLst>
                                </p:cTn>
                              </p:par>
                              <p:par>
                                <p:cTn id="171" presetID="10" presetClass="entr" presetSubtype="0" fill="hold" nodeType="withEffect">
                                  <p:stCondLst>
                                    <p:cond delay="0"/>
                                  </p:stCondLst>
                                  <p:childTnLst>
                                    <p:set>
                                      <p:cBhvr>
                                        <p:cTn id="172" dur="1" fill="hold">
                                          <p:stCondLst>
                                            <p:cond delay="0"/>
                                          </p:stCondLst>
                                        </p:cTn>
                                        <p:tgtEl>
                                          <p:spTgt spid="130"/>
                                        </p:tgtEl>
                                        <p:attrNameLst>
                                          <p:attrName>style.visibility</p:attrName>
                                        </p:attrNameLst>
                                      </p:cBhvr>
                                      <p:to>
                                        <p:strVal val="visible"/>
                                      </p:to>
                                    </p:set>
                                    <p:animEffect transition="in" filter="fade">
                                      <p:cBhvr>
                                        <p:cTn id="173" dur="500"/>
                                        <p:tgtEl>
                                          <p:spTgt spid="130"/>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31"/>
                                        </p:tgtEl>
                                        <p:attrNameLst>
                                          <p:attrName>style.visibility</p:attrName>
                                        </p:attrNameLst>
                                      </p:cBhvr>
                                      <p:to>
                                        <p:strVal val="visible"/>
                                      </p:to>
                                    </p:set>
                                    <p:animEffect transition="in" filter="fade">
                                      <p:cBhvr>
                                        <p:cTn id="176" dur="500"/>
                                        <p:tgtEl>
                                          <p:spTgt spid="131"/>
                                        </p:tgtEl>
                                      </p:cBhvr>
                                    </p:animEffect>
                                  </p:childTnLst>
                                </p:cTn>
                              </p:par>
                              <p:par>
                                <p:cTn id="177" presetID="10" presetClass="entr" presetSubtype="0" fill="hold" nodeType="withEffect">
                                  <p:stCondLst>
                                    <p:cond delay="0"/>
                                  </p:stCondLst>
                                  <p:childTnLst>
                                    <p:set>
                                      <p:cBhvr>
                                        <p:cTn id="178" dur="1" fill="hold">
                                          <p:stCondLst>
                                            <p:cond delay="0"/>
                                          </p:stCondLst>
                                        </p:cTn>
                                        <p:tgtEl>
                                          <p:spTgt spid="132"/>
                                        </p:tgtEl>
                                        <p:attrNameLst>
                                          <p:attrName>style.visibility</p:attrName>
                                        </p:attrNameLst>
                                      </p:cBhvr>
                                      <p:to>
                                        <p:strVal val="visible"/>
                                      </p:to>
                                    </p:set>
                                    <p:animEffect transition="in" filter="fade">
                                      <p:cBhvr>
                                        <p:cTn id="179" dur="500"/>
                                        <p:tgtEl>
                                          <p:spTgt spid="132"/>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33"/>
                                        </p:tgtEl>
                                        <p:attrNameLst>
                                          <p:attrName>style.visibility</p:attrName>
                                        </p:attrNameLst>
                                      </p:cBhvr>
                                      <p:to>
                                        <p:strVal val="visible"/>
                                      </p:to>
                                    </p:set>
                                    <p:animEffect transition="in" filter="fade">
                                      <p:cBhvr>
                                        <p:cTn id="182" dur="500"/>
                                        <p:tgtEl>
                                          <p:spTgt spid="133"/>
                                        </p:tgtEl>
                                      </p:cBhvr>
                                    </p:animEffect>
                                  </p:childTnLst>
                                </p:cTn>
                              </p:par>
                              <p:par>
                                <p:cTn id="183" presetID="10" presetClass="entr" presetSubtype="0" fill="hold" nodeType="withEffect">
                                  <p:stCondLst>
                                    <p:cond delay="0"/>
                                  </p:stCondLst>
                                  <p:childTnLst>
                                    <p:set>
                                      <p:cBhvr>
                                        <p:cTn id="184" dur="1" fill="hold">
                                          <p:stCondLst>
                                            <p:cond delay="0"/>
                                          </p:stCondLst>
                                        </p:cTn>
                                        <p:tgtEl>
                                          <p:spTgt spid="134"/>
                                        </p:tgtEl>
                                        <p:attrNameLst>
                                          <p:attrName>style.visibility</p:attrName>
                                        </p:attrNameLst>
                                      </p:cBhvr>
                                      <p:to>
                                        <p:strVal val="visible"/>
                                      </p:to>
                                    </p:set>
                                    <p:animEffect transition="in" filter="fade">
                                      <p:cBhvr>
                                        <p:cTn id="185" dur="500"/>
                                        <p:tgtEl>
                                          <p:spTgt spid="134"/>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41"/>
                                        </p:tgtEl>
                                        <p:attrNameLst>
                                          <p:attrName>style.visibility</p:attrName>
                                        </p:attrNameLst>
                                      </p:cBhvr>
                                      <p:to>
                                        <p:strVal val="visible"/>
                                      </p:to>
                                    </p:set>
                                    <p:animEffect transition="in" filter="fade">
                                      <p:cBhvr>
                                        <p:cTn id="188" dur="500"/>
                                        <p:tgtEl>
                                          <p:spTgt spid="141"/>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42"/>
                                        </p:tgtEl>
                                        <p:attrNameLst>
                                          <p:attrName>style.visibility</p:attrName>
                                        </p:attrNameLst>
                                      </p:cBhvr>
                                      <p:to>
                                        <p:strVal val="visible"/>
                                      </p:to>
                                    </p:set>
                                    <p:animEffect transition="in" filter="fade">
                                      <p:cBhvr>
                                        <p:cTn id="191" dur="500"/>
                                        <p:tgtEl>
                                          <p:spTgt spid="142"/>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43"/>
                                        </p:tgtEl>
                                        <p:attrNameLst>
                                          <p:attrName>style.visibility</p:attrName>
                                        </p:attrNameLst>
                                      </p:cBhvr>
                                      <p:to>
                                        <p:strVal val="visible"/>
                                      </p:to>
                                    </p:set>
                                    <p:animEffect transition="in" filter="fade">
                                      <p:cBhvr>
                                        <p:cTn id="194" dur="500"/>
                                        <p:tgtEl>
                                          <p:spTgt spid="143"/>
                                        </p:tgtEl>
                                      </p:cBhvr>
                                    </p:animEffect>
                                  </p:childTnLst>
                                </p:cTn>
                              </p:par>
                              <p:par>
                                <p:cTn id="195" presetID="10" presetClass="entr" presetSubtype="0" fill="hold" nodeType="withEffect">
                                  <p:stCondLst>
                                    <p:cond delay="0"/>
                                  </p:stCondLst>
                                  <p:childTnLst>
                                    <p:set>
                                      <p:cBhvr>
                                        <p:cTn id="196" dur="1" fill="hold">
                                          <p:stCondLst>
                                            <p:cond delay="0"/>
                                          </p:stCondLst>
                                        </p:cTn>
                                        <p:tgtEl>
                                          <p:spTgt spid="144"/>
                                        </p:tgtEl>
                                        <p:attrNameLst>
                                          <p:attrName>style.visibility</p:attrName>
                                        </p:attrNameLst>
                                      </p:cBhvr>
                                      <p:to>
                                        <p:strVal val="visible"/>
                                      </p:to>
                                    </p:set>
                                    <p:animEffect transition="in" filter="fade">
                                      <p:cBhvr>
                                        <p:cTn id="197" dur="500"/>
                                        <p:tgtEl>
                                          <p:spTgt spid="144"/>
                                        </p:tgtEl>
                                      </p:cBhvr>
                                    </p:animEffect>
                                  </p:childTnLst>
                                </p:cTn>
                              </p:par>
                              <p:par>
                                <p:cTn id="198" presetID="10" presetClass="entr" presetSubtype="0" fill="hold" nodeType="withEffect">
                                  <p:stCondLst>
                                    <p:cond delay="0"/>
                                  </p:stCondLst>
                                  <p:childTnLst>
                                    <p:set>
                                      <p:cBhvr>
                                        <p:cTn id="199" dur="1" fill="hold">
                                          <p:stCondLst>
                                            <p:cond delay="0"/>
                                          </p:stCondLst>
                                        </p:cTn>
                                        <p:tgtEl>
                                          <p:spTgt spid="145"/>
                                        </p:tgtEl>
                                        <p:attrNameLst>
                                          <p:attrName>style.visibility</p:attrName>
                                        </p:attrNameLst>
                                      </p:cBhvr>
                                      <p:to>
                                        <p:strVal val="visible"/>
                                      </p:to>
                                    </p:set>
                                    <p:animEffect transition="in" filter="fade">
                                      <p:cBhvr>
                                        <p:cTn id="200" dur="500"/>
                                        <p:tgtEl>
                                          <p:spTgt spid="145"/>
                                        </p:tgtEl>
                                      </p:cBhvr>
                                    </p:animEffect>
                                  </p:childTnLst>
                                </p:cTn>
                              </p:par>
                              <p:par>
                                <p:cTn id="201" presetID="10" presetClass="entr" presetSubtype="0" fill="hold" nodeType="withEffect">
                                  <p:stCondLst>
                                    <p:cond delay="0"/>
                                  </p:stCondLst>
                                  <p:childTnLst>
                                    <p:set>
                                      <p:cBhvr>
                                        <p:cTn id="202" dur="1" fill="hold">
                                          <p:stCondLst>
                                            <p:cond delay="0"/>
                                          </p:stCondLst>
                                        </p:cTn>
                                        <p:tgtEl>
                                          <p:spTgt spid="146"/>
                                        </p:tgtEl>
                                        <p:attrNameLst>
                                          <p:attrName>style.visibility</p:attrName>
                                        </p:attrNameLst>
                                      </p:cBhvr>
                                      <p:to>
                                        <p:strVal val="visible"/>
                                      </p:to>
                                    </p:set>
                                    <p:animEffect transition="in" filter="fade">
                                      <p:cBhvr>
                                        <p:cTn id="203" dur="500"/>
                                        <p:tgtEl>
                                          <p:spTgt spid="146"/>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47"/>
                                        </p:tgtEl>
                                        <p:attrNameLst>
                                          <p:attrName>style.visibility</p:attrName>
                                        </p:attrNameLst>
                                      </p:cBhvr>
                                      <p:to>
                                        <p:strVal val="visible"/>
                                      </p:to>
                                    </p:set>
                                    <p:animEffect transition="in" filter="fade">
                                      <p:cBhvr>
                                        <p:cTn id="206" dur="500"/>
                                        <p:tgtEl>
                                          <p:spTgt spid="147"/>
                                        </p:tgtEl>
                                      </p:cBhvr>
                                    </p:animEffect>
                                  </p:childTnLst>
                                </p:cTn>
                              </p:par>
                              <p:par>
                                <p:cTn id="207" presetID="10" presetClass="entr" presetSubtype="0" fill="hold" nodeType="withEffect">
                                  <p:stCondLst>
                                    <p:cond delay="0"/>
                                  </p:stCondLst>
                                  <p:childTnLst>
                                    <p:set>
                                      <p:cBhvr>
                                        <p:cTn id="208" dur="1" fill="hold">
                                          <p:stCondLst>
                                            <p:cond delay="0"/>
                                          </p:stCondLst>
                                        </p:cTn>
                                        <p:tgtEl>
                                          <p:spTgt spid="148"/>
                                        </p:tgtEl>
                                        <p:attrNameLst>
                                          <p:attrName>style.visibility</p:attrName>
                                        </p:attrNameLst>
                                      </p:cBhvr>
                                      <p:to>
                                        <p:strVal val="visible"/>
                                      </p:to>
                                    </p:set>
                                    <p:animEffect transition="in" filter="fade">
                                      <p:cBhvr>
                                        <p:cTn id="209" dur="500"/>
                                        <p:tgtEl>
                                          <p:spTgt spid="148"/>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149"/>
                                        </p:tgtEl>
                                        <p:attrNameLst>
                                          <p:attrName>style.visibility</p:attrName>
                                        </p:attrNameLst>
                                      </p:cBhvr>
                                      <p:to>
                                        <p:strVal val="visible"/>
                                      </p:to>
                                    </p:set>
                                    <p:animEffect transition="in" filter="fade">
                                      <p:cBhvr>
                                        <p:cTn id="212" dur="500"/>
                                        <p:tgtEl>
                                          <p:spTgt spid="149"/>
                                        </p:tgtEl>
                                      </p:cBhvr>
                                    </p:animEffect>
                                  </p:childTnLst>
                                </p:cTn>
                              </p:par>
                              <p:par>
                                <p:cTn id="213" presetID="10" presetClass="entr" presetSubtype="0" fill="hold" nodeType="withEffect">
                                  <p:stCondLst>
                                    <p:cond delay="0"/>
                                  </p:stCondLst>
                                  <p:childTnLst>
                                    <p:set>
                                      <p:cBhvr>
                                        <p:cTn id="214" dur="1" fill="hold">
                                          <p:stCondLst>
                                            <p:cond delay="0"/>
                                          </p:stCondLst>
                                        </p:cTn>
                                        <p:tgtEl>
                                          <p:spTgt spid="150"/>
                                        </p:tgtEl>
                                        <p:attrNameLst>
                                          <p:attrName>style.visibility</p:attrName>
                                        </p:attrNameLst>
                                      </p:cBhvr>
                                      <p:to>
                                        <p:strVal val="visible"/>
                                      </p:to>
                                    </p:set>
                                    <p:animEffect transition="in" filter="fade">
                                      <p:cBhvr>
                                        <p:cTn id="215" dur="500"/>
                                        <p:tgtEl>
                                          <p:spTgt spid="150"/>
                                        </p:tgtEl>
                                      </p:cBhvr>
                                    </p:animEffect>
                                  </p:childTnLst>
                                </p:cTn>
                              </p:par>
                              <p:par>
                                <p:cTn id="216" presetID="10" presetClass="entr" presetSubtype="0" fill="hold" nodeType="withEffect">
                                  <p:stCondLst>
                                    <p:cond delay="0"/>
                                  </p:stCondLst>
                                  <p:childTnLst>
                                    <p:set>
                                      <p:cBhvr>
                                        <p:cTn id="217" dur="1" fill="hold">
                                          <p:stCondLst>
                                            <p:cond delay="0"/>
                                          </p:stCondLst>
                                        </p:cTn>
                                        <p:tgtEl>
                                          <p:spTgt spid="159"/>
                                        </p:tgtEl>
                                        <p:attrNameLst>
                                          <p:attrName>style.visibility</p:attrName>
                                        </p:attrNameLst>
                                      </p:cBhvr>
                                      <p:to>
                                        <p:strVal val="visible"/>
                                      </p:to>
                                    </p:set>
                                    <p:animEffect transition="in" filter="fade">
                                      <p:cBhvr>
                                        <p:cTn id="218" dur="500"/>
                                        <p:tgtEl>
                                          <p:spTgt spid="159"/>
                                        </p:tgtEl>
                                      </p:cBhvr>
                                    </p:animEffect>
                                  </p:childTnLst>
                                </p:cTn>
                              </p:par>
                              <p:par>
                                <p:cTn id="219" presetID="10" presetClass="entr" presetSubtype="0" fill="hold" nodeType="withEffect">
                                  <p:stCondLst>
                                    <p:cond delay="0"/>
                                  </p:stCondLst>
                                  <p:childTnLst>
                                    <p:set>
                                      <p:cBhvr>
                                        <p:cTn id="220" dur="1" fill="hold">
                                          <p:stCondLst>
                                            <p:cond delay="0"/>
                                          </p:stCondLst>
                                        </p:cTn>
                                        <p:tgtEl>
                                          <p:spTgt spid="160"/>
                                        </p:tgtEl>
                                        <p:attrNameLst>
                                          <p:attrName>style.visibility</p:attrName>
                                        </p:attrNameLst>
                                      </p:cBhvr>
                                      <p:to>
                                        <p:strVal val="visible"/>
                                      </p:to>
                                    </p:set>
                                    <p:animEffect transition="in" filter="fade">
                                      <p:cBhvr>
                                        <p:cTn id="221" dur="500"/>
                                        <p:tgtEl>
                                          <p:spTgt spid="160"/>
                                        </p:tgtEl>
                                      </p:cBhvr>
                                    </p:animEffect>
                                  </p:childTnLst>
                                </p:cTn>
                              </p:par>
                              <p:par>
                                <p:cTn id="222" presetID="10" presetClass="entr" presetSubtype="0" fill="hold" nodeType="withEffect">
                                  <p:stCondLst>
                                    <p:cond delay="0"/>
                                  </p:stCondLst>
                                  <p:childTnLst>
                                    <p:set>
                                      <p:cBhvr>
                                        <p:cTn id="223" dur="1" fill="hold">
                                          <p:stCondLst>
                                            <p:cond delay="0"/>
                                          </p:stCondLst>
                                        </p:cTn>
                                        <p:tgtEl>
                                          <p:spTgt spid="161"/>
                                        </p:tgtEl>
                                        <p:attrNameLst>
                                          <p:attrName>style.visibility</p:attrName>
                                        </p:attrNameLst>
                                      </p:cBhvr>
                                      <p:to>
                                        <p:strVal val="visible"/>
                                      </p:to>
                                    </p:set>
                                    <p:animEffect transition="in" filter="fade">
                                      <p:cBhvr>
                                        <p:cTn id="224" dur="500"/>
                                        <p:tgtEl>
                                          <p:spTgt spid="161"/>
                                        </p:tgtEl>
                                      </p:cBhvr>
                                    </p:animEffect>
                                  </p:childTnLst>
                                </p:cTn>
                              </p:par>
                              <p:par>
                                <p:cTn id="225" presetID="10" presetClass="entr" presetSubtype="0" fill="hold" nodeType="withEffect">
                                  <p:stCondLst>
                                    <p:cond delay="0"/>
                                  </p:stCondLst>
                                  <p:childTnLst>
                                    <p:set>
                                      <p:cBhvr>
                                        <p:cTn id="226" dur="1" fill="hold">
                                          <p:stCondLst>
                                            <p:cond delay="0"/>
                                          </p:stCondLst>
                                        </p:cTn>
                                        <p:tgtEl>
                                          <p:spTgt spid="163"/>
                                        </p:tgtEl>
                                        <p:attrNameLst>
                                          <p:attrName>style.visibility</p:attrName>
                                        </p:attrNameLst>
                                      </p:cBhvr>
                                      <p:to>
                                        <p:strVal val="visible"/>
                                      </p:to>
                                    </p:set>
                                    <p:animEffect transition="in" filter="fade">
                                      <p:cBhvr>
                                        <p:cTn id="227" dur="500"/>
                                        <p:tgtEl>
                                          <p:spTgt spid="163"/>
                                        </p:tgtEl>
                                      </p:cBhvr>
                                    </p:animEffect>
                                  </p:childTnLst>
                                </p:cTn>
                              </p:par>
                              <p:par>
                                <p:cTn id="228" presetID="10" presetClass="entr" presetSubtype="0" fill="hold" nodeType="withEffect">
                                  <p:stCondLst>
                                    <p:cond delay="0"/>
                                  </p:stCondLst>
                                  <p:childTnLst>
                                    <p:set>
                                      <p:cBhvr>
                                        <p:cTn id="229" dur="1" fill="hold">
                                          <p:stCondLst>
                                            <p:cond delay="0"/>
                                          </p:stCondLst>
                                        </p:cTn>
                                        <p:tgtEl>
                                          <p:spTgt spid="165"/>
                                        </p:tgtEl>
                                        <p:attrNameLst>
                                          <p:attrName>style.visibility</p:attrName>
                                        </p:attrNameLst>
                                      </p:cBhvr>
                                      <p:to>
                                        <p:strVal val="visible"/>
                                      </p:to>
                                    </p:set>
                                    <p:animEffect transition="in" filter="fade">
                                      <p:cBhvr>
                                        <p:cTn id="230" dur="500"/>
                                        <p:tgtEl>
                                          <p:spTgt spid="165"/>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162"/>
                                        </p:tgtEl>
                                        <p:attrNameLst>
                                          <p:attrName>style.visibility</p:attrName>
                                        </p:attrNameLst>
                                      </p:cBhvr>
                                      <p:to>
                                        <p:strVal val="visible"/>
                                      </p:to>
                                    </p:set>
                                    <p:animEffect transition="in" filter="fade">
                                      <p:cBhvr>
                                        <p:cTn id="233" dur="500"/>
                                        <p:tgtEl>
                                          <p:spTgt spid="162"/>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157"/>
                                        </p:tgtEl>
                                        <p:attrNameLst>
                                          <p:attrName>style.visibility</p:attrName>
                                        </p:attrNameLst>
                                      </p:cBhvr>
                                      <p:to>
                                        <p:strVal val="visible"/>
                                      </p:to>
                                    </p:set>
                                    <p:animEffect transition="in" filter="fade">
                                      <p:cBhvr>
                                        <p:cTn id="236" dur="500"/>
                                        <p:tgtEl>
                                          <p:spTgt spid="157"/>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56"/>
                                        </p:tgtEl>
                                        <p:attrNameLst>
                                          <p:attrName>style.visibility</p:attrName>
                                        </p:attrNameLst>
                                      </p:cBhvr>
                                      <p:to>
                                        <p:strVal val="visible"/>
                                      </p:to>
                                    </p:set>
                                    <p:animEffect transition="in" filter="fade">
                                      <p:cBhvr>
                                        <p:cTn id="239" dur="500"/>
                                        <p:tgtEl>
                                          <p:spTgt spid="156"/>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158"/>
                                        </p:tgtEl>
                                        <p:attrNameLst>
                                          <p:attrName>style.visibility</p:attrName>
                                        </p:attrNameLst>
                                      </p:cBhvr>
                                      <p:to>
                                        <p:strVal val="visible"/>
                                      </p:to>
                                    </p:set>
                                    <p:animEffect transition="in" filter="fade">
                                      <p:cBhvr>
                                        <p:cTn id="242" dur="500"/>
                                        <p:tgtEl>
                                          <p:spTgt spid="158"/>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164"/>
                                        </p:tgtEl>
                                        <p:attrNameLst>
                                          <p:attrName>style.visibility</p:attrName>
                                        </p:attrNameLst>
                                      </p:cBhvr>
                                      <p:to>
                                        <p:strVal val="visible"/>
                                      </p:to>
                                    </p:set>
                                    <p:animEffect transition="in" filter="fade">
                                      <p:cBhvr>
                                        <p:cTn id="245" dur="500"/>
                                        <p:tgtEl>
                                          <p:spTgt spid="164"/>
                                        </p:tgtEl>
                                      </p:cBhvr>
                                    </p:animEffect>
                                  </p:childTnLst>
                                </p:cTn>
                              </p:par>
                            </p:childTnLst>
                          </p:cTn>
                        </p:par>
                        <p:par>
                          <p:cTn id="246" fill="hold">
                            <p:stCondLst>
                              <p:cond delay="1000"/>
                            </p:stCondLst>
                            <p:childTnLst>
                              <p:par>
                                <p:cTn id="247" presetID="10" presetClass="entr" presetSubtype="0" fill="hold" grpId="0" nodeType="afterEffect">
                                  <p:stCondLst>
                                    <p:cond delay="0"/>
                                  </p:stCondLst>
                                  <p:childTnLst>
                                    <p:set>
                                      <p:cBhvr>
                                        <p:cTn id="248" dur="1" fill="hold">
                                          <p:stCondLst>
                                            <p:cond delay="0"/>
                                          </p:stCondLst>
                                        </p:cTn>
                                        <p:tgtEl>
                                          <p:spTgt spid="88"/>
                                        </p:tgtEl>
                                        <p:attrNameLst>
                                          <p:attrName>style.visibility</p:attrName>
                                        </p:attrNameLst>
                                      </p:cBhvr>
                                      <p:to>
                                        <p:strVal val="visible"/>
                                      </p:to>
                                    </p:set>
                                    <p:animEffect transition="in" filter="fade">
                                      <p:cBhvr>
                                        <p:cTn id="249" dur="250"/>
                                        <p:tgtEl>
                                          <p:spTgt spid="88"/>
                                        </p:tgtEl>
                                      </p:cBhvr>
                                    </p:animEffect>
                                  </p:childTnLst>
                                </p:cTn>
                              </p:par>
                              <p:par>
                                <p:cTn id="250" presetID="10" presetClass="entr" presetSubtype="0" fill="hold" nodeType="withEffect">
                                  <p:stCondLst>
                                    <p:cond delay="0"/>
                                  </p:stCondLst>
                                  <p:childTnLst>
                                    <p:set>
                                      <p:cBhvr>
                                        <p:cTn id="251" dur="1" fill="hold">
                                          <p:stCondLst>
                                            <p:cond delay="0"/>
                                          </p:stCondLst>
                                        </p:cTn>
                                        <p:tgtEl>
                                          <p:spTgt spid="93"/>
                                        </p:tgtEl>
                                        <p:attrNameLst>
                                          <p:attrName>style.visibility</p:attrName>
                                        </p:attrNameLst>
                                      </p:cBhvr>
                                      <p:to>
                                        <p:strVal val="visible"/>
                                      </p:to>
                                    </p:set>
                                    <p:animEffect transition="in" filter="fade">
                                      <p:cBhvr>
                                        <p:cTn id="252" dur="250"/>
                                        <p:tgtEl>
                                          <p:spTgt spid="93"/>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89"/>
                                        </p:tgtEl>
                                        <p:attrNameLst>
                                          <p:attrName>style.visibility</p:attrName>
                                        </p:attrNameLst>
                                      </p:cBhvr>
                                      <p:to>
                                        <p:strVal val="visible"/>
                                      </p:to>
                                    </p:set>
                                    <p:animEffect transition="in" filter="fade">
                                      <p:cBhvr>
                                        <p:cTn id="255" dur="250"/>
                                        <p:tgtEl>
                                          <p:spTgt spid="89"/>
                                        </p:tgtEl>
                                      </p:cBhvr>
                                    </p:animEffect>
                                  </p:childTnLst>
                                </p:cTn>
                              </p:par>
                              <p:par>
                                <p:cTn id="256" presetID="10" presetClass="entr" presetSubtype="0" fill="hold" nodeType="withEffect">
                                  <p:stCondLst>
                                    <p:cond delay="0"/>
                                  </p:stCondLst>
                                  <p:childTnLst>
                                    <p:set>
                                      <p:cBhvr>
                                        <p:cTn id="257" dur="1" fill="hold">
                                          <p:stCondLst>
                                            <p:cond delay="0"/>
                                          </p:stCondLst>
                                        </p:cTn>
                                        <p:tgtEl>
                                          <p:spTgt spid="91"/>
                                        </p:tgtEl>
                                        <p:attrNameLst>
                                          <p:attrName>style.visibility</p:attrName>
                                        </p:attrNameLst>
                                      </p:cBhvr>
                                      <p:to>
                                        <p:strVal val="visible"/>
                                      </p:to>
                                    </p:set>
                                    <p:animEffect transition="in" filter="fade">
                                      <p:cBhvr>
                                        <p:cTn id="258" dur="250"/>
                                        <p:tgtEl>
                                          <p:spTgt spid="91"/>
                                        </p:tgtEl>
                                      </p:cBhvr>
                                    </p:animEffect>
                                  </p:childTnLst>
                                </p:cTn>
                              </p:par>
                              <p:par>
                                <p:cTn id="259" presetID="10" presetClass="entr" presetSubtype="0" fill="hold" nodeType="withEffect">
                                  <p:stCondLst>
                                    <p:cond delay="0"/>
                                  </p:stCondLst>
                                  <p:childTnLst>
                                    <p:set>
                                      <p:cBhvr>
                                        <p:cTn id="260" dur="1" fill="hold">
                                          <p:stCondLst>
                                            <p:cond delay="0"/>
                                          </p:stCondLst>
                                        </p:cTn>
                                        <p:tgtEl>
                                          <p:spTgt spid="99"/>
                                        </p:tgtEl>
                                        <p:attrNameLst>
                                          <p:attrName>style.visibility</p:attrName>
                                        </p:attrNameLst>
                                      </p:cBhvr>
                                      <p:to>
                                        <p:strVal val="visible"/>
                                      </p:to>
                                    </p:set>
                                    <p:animEffect transition="in" filter="fade">
                                      <p:cBhvr>
                                        <p:cTn id="261" dur="250"/>
                                        <p:tgtEl>
                                          <p:spTgt spid="99"/>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87"/>
                                        </p:tgtEl>
                                        <p:attrNameLst>
                                          <p:attrName>style.visibility</p:attrName>
                                        </p:attrNameLst>
                                      </p:cBhvr>
                                      <p:to>
                                        <p:strVal val="visible"/>
                                      </p:to>
                                    </p:set>
                                    <p:animEffect transition="in" filter="fade">
                                      <p:cBhvr>
                                        <p:cTn id="264" dur="250"/>
                                        <p:tgtEl>
                                          <p:spTgt spid="87"/>
                                        </p:tgtEl>
                                      </p:cBhvr>
                                    </p:animEffect>
                                  </p:childTnLst>
                                </p:cTn>
                              </p:par>
                            </p:childTnLst>
                          </p:cTn>
                        </p:par>
                      </p:childTnLst>
                    </p:cTn>
                  </p:par>
                  <p:par>
                    <p:cTn id="265" fill="hold">
                      <p:stCondLst>
                        <p:cond delay="indefinite"/>
                      </p:stCondLst>
                      <p:childTnLst>
                        <p:par>
                          <p:cTn id="266" fill="hold">
                            <p:stCondLst>
                              <p:cond delay="0"/>
                            </p:stCondLst>
                            <p:childTnLst>
                              <p:par>
                                <p:cTn id="267" presetID="10" presetClass="entr" presetSubtype="0" fill="hold" nodeType="clickEffect">
                                  <p:stCondLst>
                                    <p:cond delay="0"/>
                                  </p:stCondLst>
                                  <p:childTnLst>
                                    <p:set>
                                      <p:cBhvr>
                                        <p:cTn id="268" dur="1" fill="hold">
                                          <p:stCondLst>
                                            <p:cond delay="0"/>
                                          </p:stCondLst>
                                        </p:cTn>
                                        <p:tgtEl>
                                          <p:spTgt spid="11"/>
                                        </p:tgtEl>
                                        <p:attrNameLst>
                                          <p:attrName>style.visibility</p:attrName>
                                        </p:attrNameLst>
                                      </p:cBhvr>
                                      <p:to>
                                        <p:strVal val="visible"/>
                                      </p:to>
                                    </p:set>
                                    <p:animEffect transition="in" filter="fade">
                                      <p:cBhvr>
                                        <p:cTn id="269" dur="500"/>
                                        <p:tgtEl>
                                          <p:spTgt spid="11"/>
                                        </p:tgtEl>
                                      </p:cBhvr>
                                    </p:animEffect>
                                  </p:childTnLst>
                                </p:cTn>
                              </p:par>
                              <p:par>
                                <p:cTn id="270" presetID="10" presetClass="entr" presetSubtype="0" fill="hold" nodeType="withEffect">
                                  <p:stCondLst>
                                    <p:cond delay="0"/>
                                  </p:stCondLst>
                                  <p:childTnLst>
                                    <p:set>
                                      <p:cBhvr>
                                        <p:cTn id="271" dur="1" fill="hold">
                                          <p:stCondLst>
                                            <p:cond delay="0"/>
                                          </p:stCondLst>
                                        </p:cTn>
                                        <p:tgtEl>
                                          <p:spTgt spid="24"/>
                                        </p:tgtEl>
                                        <p:attrNameLst>
                                          <p:attrName>style.visibility</p:attrName>
                                        </p:attrNameLst>
                                      </p:cBhvr>
                                      <p:to>
                                        <p:strVal val="visible"/>
                                      </p:to>
                                    </p:set>
                                    <p:animEffect transition="in" filter="fade">
                                      <p:cBhvr>
                                        <p:cTn id="272" dur="500"/>
                                        <p:tgtEl>
                                          <p:spTgt spid="24"/>
                                        </p:tgtEl>
                                      </p:cBhvr>
                                    </p:animEffect>
                                  </p:childTnLst>
                                </p:cTn>
                              </p:par>
                              <p:par>
                                <p:cTn id="273" presetID="10" presetClass="entr" presetSubtype="0" fill="hold" nodeType="withEffect">
                                  <p:stCondLst>
                                    <p:cond delay="0"/>
                                  </p:stCondLst>
                                  <p:childTnLst>
                                    <p:set>
                                      <p:cBhvr>
                                        <p:cTn id="274" dur="1" fill="hold">
                                          <p:stCondLst>
                                            <p:cond delay="0"/>
                                          </p:stCondLst>
                                        </p:cTn>
                                        <p:tgtEl>
                                          <p:spTgt spid="25"/>
                                        </p:tgtEl>
                                        <p:attrNameLst>
                                          <p:attrName>style.visibility</p:attrName>
                                        </p:attrNameLst>
                                      </p:cBhvr>
                                      <p:to>
                                        <p:strVal val="visible"/>
                                      </p:to>
                                    </p:set>
                                    <p:animEffect transition="in" filter="fade">
                                      <p:cBhvr>
                                        <p:cTn id="275" dur="500"/>
                                        <p:tgtEl>
                                          <p:spTgt spid="25"/>
                                        </p:tgtEl>
                                      </p:cBhvr>
                                    </p:animEffect>
                                  </p:childTnLst>
                                </p:cTn>
                              </p:par>
                              <p:par>
                                <p:cTn id="276" presetID="10" presetClass="entr" presetSubtype="0" fill="hold" nodeType="withEffect">
                                  <p:stCondLst>
                                    <p:cond delay="0"/>
                                  </p:stCondLst>
                                  <p:childTnLst>
                                    <p:set>
                                      <p:cBhvr>
                                        <p:cTn id="277" dur="1" fill="hold">
                                          <p:stCondLst>
                                            <p:cond delay="0"/>
                                          </p:stCondLst>
                                        </p:cTn>
                                        <p:tgtEl>
                                          <p:spTgt spid="12"/>
                                        </p:tgtEl>
                                        <p:attrNameLst>
                                          <p:attrName>style.visibility</p:attrName>
                                        </p:attrNameLst>
                                      </p:cBhvr>
                                      <p:to>
                                        <p:strVal val="visible"/>
                                      </p:to>
                                    </p:set>
                                    <p:animEffect transition="in" filter="fade">
                                      <p:cBhvr>
                                        <p:cTn id="278" dur="500"/>
                                        <p:tgtEl>
                                          <p:spTgt spid="12"/>
                                        </p:tgtEl>
                                      </p:cBhvr>
                                    </p:animEffect>
                                  </p:childTnLst>
                                </p:cTn>
                              </p:par>
                              <p:par>
                                <p:cTn id="279" presetID="10" presetClass="entr" presetSubtype="0" fill="hold" nodeType="withEffect">
                                  <p:stCondLst>
                                    <p:cond delay="0"/>
                                  </p:stCondLst>
                                  <p:childTnLst>
                                    <p:set>
                                      <p:cBhvr>
                                        <p:cTn id="280" dur="1" fill="hold">
                                          <p:stCondLst>
                                            <p:cond delay="0"/>
                                          </p:stCondLst>
                                        </p:cTn>
                                        <p:tgtEl>
                                          <p:spTgt spid="13"/>
                                        </p:tgtEl>
                                        <p:attrNameLst>
                                          <p:attrName>style.visibility</p:attrName>
                                        </p:attrNameLst>
                                      </p:cBhvr>
                                      <p:to>
                                        <p:strVal val="visible"/>
                                      </p:to>
                                    </p:set>
                                    <p:animEffect transition="in" filter="fade">
                                      <p:cBhvr>
                                        <p:cTn id="281" dur="500"/>
                                        <p:tgtEl>
                                          <p:spTgt spid="13"/>
                                        </p:tgtEl>
                                      </p:cBhvr>
                                    </p:animEffect>
                                  </p:childTnLst>
                                </p:cTn>
                              </p:par>
                              <p:par>
                                <p:cTn id="282" presetID="10" presetClass="entr" presetSubtype="0" fill="hold" nodeType="withEffect">
                                  <p:stCondLst>
                                    <p:cond delay="0"/>
                                  </p:stCondLst>
                                  <p:childTnLst>
                                    <p:set>
                                      <p:cBhvr>
                                        <p:cTn id="283" dur="1" fill="hold">
                                          <p:stCondLst>
                                            <p:cond delay="0"/>
                                          </p:stCondLst>
                                        </p:cTn>
                                        <p:tgtEl>
                                          <p:spTgt spid="26"/>
                                        </p:tgtEl>
                                        <p:attrNameLst>
                                          <p:attrName>style.visibility</p:attrName>
                                        </p:attrNameLst>
                                      </p:cBhvr>
                                      <p:to>
                                        <p:strVal val="visible"/>
                                      </p:to>
                                    </p:set>
                                    <p:animEffect transition="in" filter="fade">
                                      <p:cBhvr>
                                        <p:cTn id="284" dur="500"/>
                                        <p:tgtEl>
                                          <p:spTgt spid="26"/>
                                        </p:tgtEl>
                                      </p:cBhvr>
                                    </p:animEffect>
                                  </p:childTnLst>
                                </p:cTn>
                              </p:par>
                              <p:par>
                                <p:cTn id="285" presetID="10" presetClass="entr" presetSubtype="0" fill="hold" nodeType="withEffect">
                                  <p:stCondLst>
                                    <p:cond delay="0"/>
                                  </p:stCondLst>
                                  <p:childTnLst>
                                    <p:set>
                                      <p:cBhvr>
                                        <p:cTn id="286" dur="1" fill="hold">
                                          <p:stCondLst>
                                            <p:cond delay="0"/>
                                          </p:stCondLst>
                                        </p:cTn>
                                        <p:tgtEl>
                                          <p:spTgt spid="14"/>
                                        </p:tgtEl>
                                        <p:attrNameLst>
                                          <p:attrName>style.visibility</p:attrName>
                                        </p:attrNameLst>
                                      </p:cBhvr>
                                      <p:to>
                                        <p:strVal val="visible"/>
                                      </p:to>
                                    </p:set>
                                    <p:animEffect transition="in" filter="fade">
                                      <p:cBhvr>
                                        <p:cTn id="287" dur="500"/>
                                        <p:tgtEl>
                                          <p:spTgt spid="14"/>
                                        </p:tgtEl>
                                      </p:cBhvr>
                                    </p:animEffect>
                                  </p:childTnLst>
                                </p:cTn>
                              </p:par>
                              <p:par>
                                <p:cTn id="288" presetID="10" presetClass="entr" presetSubtype="0" fill="hold" nodeType="withEffect">
                                  <p:stCondLst>
                                    <p:cond delay="0"/>
                                  </p:stCondLst>
                                  <p:childTnLst>
                                    <p:set>
                                      <p:cBhvr>
                                        <p:cTn id="289" dur="1" fill="hold">
                                          <p:stCondLst>
                                            <p:cond delay="0"/>
                                          </p:stCondLst>
                                        </p:cTn>
                                        <p:tgtEl>
                                          <p:spTgt spid="27"/>
                                        </p:tgtEl>
                                        <p:attrNameLst>
                                          <p:attrName>style.visibility</p:attrName>
                                        </p:attrNameLst>
                                      </p:cBhvr>
                                      <p:to>
                                        <p:strVal val="visible"/>
                                      </p:to>
                                    </p:set>
                                    <p:animEffect transition="in" filter="fade">
                                      <p:cBhvr>
                                        <p:cTn id="290" dur="500"/>
                                        <p:tgtEl>
                                          <p:spTgt spid="27"/>
                                        </p:tgtEl>
                                      </p:cBhvr>
                                    </p:animEffect>
                                  </p:childTnLst>
                                </p:cTn>
                              </p:par>
                              <p:par>
                                <p:cTn id="291" presetID="10" presetClass="entr" presetSubtype="0" fill="hold" nodeType="withEffect">
                                  <p:stCondLst>
                                    <p:cond delay="0"/>
                                  </p:stCondLst>
                                  <p:childTnLst>
                                    <p:set>
                                      <p:cBhvr>
                                        <p:cTn id="292" dur="1" fill="hold">
                                          <p:stCondLst>
                                            <p:cond delay="0"/>
                                          </p:stCondLst>
                                        </p:cTn>
                                        <p:tgtEl>
                                          <p:spTgt spid="28"/>
                                        </p:tgtEl>
                                        <p:attrNameLst>
                                          <p:attrName>style.visibility</p:attrName>
                                        </p:attrNameLst>
                                      </p:cBhvr>
                                      <p:to>
                                        <p:strVal val="visible"/>
                                      </p:to>
                                    </p:set>
                                    <p:animEffect transition="in" filter="fade">
                                      <p:cBhvr>
                                        <p:cTn id="293" dur="500"/>
                                        <p:tgtEl>
                                          <p:spTgt spid="28"/>
                                        </p:tgtEl>
                                      </p:cBhvr>
                                    </p:animEffect>
                                  </p:childTnLst>
                                </p:cTn>
                              </p:par>
                              <p:par>
                                <p:cTn id="294" presetID="10" presetClass="entr" presetSubtype="0" fill="hold" nodeType="withEffect">
                                  <p:stCondLst>
                                    <p:cond delay="0"/>
                                  </p:stCondLst>
                                  <p:childTnLst>
                                    <p:set>
                                      <p:cBhvr>
                                        <p:cTn id="295" dur="1" fill="hold">
                                          <p:stCondLst>
                                            <p:cond delay="0"/>
                                          </p:stCondLst>
                                        </p:cTn>
                                        <p:tgtEl>
                                          <p:spTgt spid="23"/>
                                        </p:tgtEl>
                                        <p:attrNameLst>
                                          <p:attrName>style.visibility</p:attrName>
                                        </p:attrNameLst>
                                      </p:cBhvr>
                                      <p:to>
                                        <p:strVal val="visible"/>
                                      </p:to>
                                    </p:set>
                                    <p:animEffect transition="in" filter="fade">
                                      <p:cBhvr>
                                        <p:cTn id="296" dur="500"/>
                                        <p:tgtEl>
                                          <p:spTgt spid="23"/>
                                        </p:tgtEl>
                                      </p:cBhvr>
                                    </p:animEffect>
                                  </p:childTnLst>
                                </p:cTn>
                              </p:par>
                              <p:par>
                                <p:cTn id="297" presetID="10" presetClass="entr" presetSubtype="0" fill="hold" nodeType="withEffect">
                                  <p:stCondLst>
                                    <p:cond delay="0"/>
                                  </p:stCondLst>
                                  <p:childTnLst>
                                    <p:set>
                                      <p:cBhvr>
                                        <p:cTn id="298" dur="1" fill="hold">
                                          <p:stCondLst>
                                            <p:cond delay="0"/>
                                          </p:stCondLst>
                                        </p:cTn>
                                        <p:tgtEl>
                                          <p:spTgt spid="22"/>
                                        </p:tgtEl>
                                        <p:attrNameLst>
                                          <p:attrName>style.visibility</p:attrName>
                                        </p:attrNameLst>
                                      </p:cBhvr>
                                      <p:to>
                                        <p:strVal val="visible"/>
                                      </p:to>
                                    </p:set>
                                    <p:animEffect transition="in" filter="fade">
                                      <p:cBhvr>
                                        <p:cTn id="299" dur="500"/>
                                        <p:tgtEl>
                                          <p:spTgt spid="22"/>
                                        </p:tgtEl>
                                      </p:cBhvr>
                                    </p:animEffect>
                                  </p:childTnLst>
                                </p:cTn>
                              </p:par>
                              <p:par>
                                <p:cTn id="300" presetID="10" presetClass="entr" presetSubtype="0" fill="hold" nodeType="withEffect">
                                  <p:stCondLst>
                                    <p:cond delay="0"/>
                                  </p:stCondLst>
                                  <p:childTnLst>
                                    <p:set>
                                      <p:cBhvr>
                                        <p:cTn id="301" dur="1" fill="hold">
                                          <p:stCondLst>
                                            <p:cond delay="0"/>
                                          </p:stCondLst>
                                        </p:cTn>
                                        <p:tgtEl>
                                          <p:spTgt spid="21"/>
                                        </p:tgtEl>
                                        <p:attrNameLst>
                                          <p:attrName>style.visibility</p:attrName>
                                        </p:attrNameLst>
                                      </p:cBhvr>
                                      <p:to>
                                        <p:strVal val="visible"/>
                                      </p:to>
                                    </p:set>
                                    <p:animEffect transition="in" filter="fade">
                                      <p:cBhvr>
                                        <p:cTn id="302" dur="500"/>
                                        <p:tgtEl>
                                          <p:spTgt spid="21"/>
                                        </p:tgtEl>
                                      </p:cBhvr>
                                    </p:animEffect>
                                  </p:childTnLst>
                                </p:cTn>
                              </p:par>
                              <p:par>
                                <p:cTn id="303" presetID="10" presetClass="entr" presetSubtype="0" fill="hold" nodeType="withEffect">
                                  <p:stCondLst>
                                    <p:cond delay="0"/>
                                  </p:stCondLst>
                                  <p:childTnLst>
                                    <p:set>
                                      <p:cBhvr>
                                        <p:cTn id="304" dur="1" fill="hold">
                                          <p:stCondLst>
                                            <p:cond delay="0"/>
                                          </p:stCondLst>
                                        </p:cTn>
                                        <p:tgtEl>
                                          <p:spTgt spid="20"/>
                                        </p:tgtEl>
                                        <p:attrNameLst>
                                          <p:attrName>style.visibility</p:attrName>
                                        </p:attrNameLst>
                                      </p:cBhvr>
                                      <p:to>
                                        <p:strVal val="visible"/>
                                      </p:to>
                                    </p:set>
                                    <p:animEffect transition="in" filter="fade">
                                      <p:cBhvr>
                                        <p:cTn id="305" dur="500"/>
                                        <p:tgtEl>
                                          <p:spTgt spid="20"/>
                                        </p:tgtEl>
                                      </p:cBhvr>
                                    </p:animEffect>
                                  </p:childTnLst>
                                </p:cTn>
                              </p:par>
                              <p:par>
                                <p:cTn id="306" presetID="10" presetClass="entr" presetSubtype="0" fill="hold" nodeType="withEffect">
                                  <p:stCondLst>
                                    <p:cond delay="0"/>
                                  </p:stCondLst>
                                  <p:childTnLst>
                                    <p:set>
                                      <p:cBhvr>
                                        <p:cTn id="307" dur="1" fill="hold">
                                          <p:stCondLst>
                                            <p:cond delay="0"/>
                                          </p:stCondLst>
                                        </p:cTn>
                                        <p:tgtEl>
                                          <p:spTgt spid="52"/>
                                        </p:tgtEl>
                                        <p:attrNameLst>
                                          <p:attrName>style.visibility</p:attrName>
                                        </p:attrNameLst>
                                      </p:cBhvr>
                                      <p:to>
                                        <p:strVal val="visible"/>
                                      </p:to>
                                    </p:set>
                                    <p:animEffect transition="in" filter="fade">
                                      <p:cBhvr>
                                        <p:cTn id="308" dur="500"/>
                                        <p:tgtEl>
                                          <p:spTgt spid="52"/>
                                        </p:tgtEl>
                                      </p:cBhvr>
                                    </p:animEffect>
                                  </p:childTnLst>
                                </p:cTn>
                              </p:par>
                              <p:par>
                                <p:cTn id="309" presetID="10" presetClass="entr" presetSubtype="0" fill="hold" nodeType="withEffect">
                                  <p:stCondLst>
                                    <p:cond delay="0"/>
                                  </p:stCondLst>
                                  <p:childTnLst>
                                    <p:set>
                                      <p:cBhvr>
                                        <p:cTn id="310" dur="1" fill="hold">
                                          <p:stCondLst>
                                            <p:cond delay="0"/>
                                          </p:stCondLst>
                                        </p:cTn>
                                        <p:tgtEl>
                                          <p:spTgt spid="34"/>
                                        </p:tgtEl>
                                        <p:attrNameLst>
                                          <p:attrName>style.visibility</p:attrName>
                                        </p:attrNameLst>
                                      </p:cBhvr>
                                      <p:to>
                                        <p:strVal val="visible"/>
                                      </p:to>
                                    </p:set>
                                    <p:animEffect transition="in" filter="fade">
                                      <p:cBhvr>
                                        <p:cTn id="311" dur="500"/>
                                        <p:tgtEl>
                                          <p:spTgt spid="34"/>
                                        </p:tgtEl>
                                      </p:cBhvr>
                                    </p:animEffect>
                                  </p:childTnLst>
                                </p:cTn>
                              </p:par>
                              <p:par>
                                <p:cTn id="312" presetID="10" presetClass="entr" presetSubtype="0" fill="hold" nodeType="withEffect">
                                  <p:stCondLst>
                                    <p:cond delay="0"/>
                                  </p:stCondLst>
                                  <p:childTnLst>
                                    <p:set>
                                      <p:cBhvr>
                                        <p:cTn id="313" dur="1" fill="hold">
                                          <p:stCondLst>
                                            <p:cond delay="0"/>
                                          </p:stCondLst>
                                        </p:cTn>
                                        <p:tgtEl>
                                          <p:spTgt spid="53"/>
                                        </p:tgtEl>
                                        <p:attrNameLst>
                                          <p:attrName>style.visibility</p:attrName>
                                        </p:attrNameLst>
                                      </p:cBhvr>
                                      <p:to>
                                        <p:strVal val="visible"/>
                                      </p:to>
                                    </p:set>
                                    <p:animEffect transition="in" filter="fade">
                                      <p:cBhvr>
                                        <p:cTn id="314" dur="500"/>
                                        <p:tgtEl>
                                          <p:spTgt spid="53"/>
                                        </p:tgtEl>
                                      </p:cBhvr>
                                    </p:animEffect>
                                  </p:childTnLst>
                                </p:cTn>
                              </p:par>
                              <p:par>
                                <p:cTn id="315" presetID="10" presetClass="entr" presetSubtype="0" fill="hold" nodeType="withEffect">
                                  <p:stCondLst>
                                    <p:cond delay="0"/>
                                  </p:stCondLst>
                                  <p:childTnLst>
                                    <p:set>
                                      <p:cBhvr>
                                        <p:cTn id="316" dur="1" fill="hold">
                                          <p:stCondLst>
                                            <p:cond delay="0"/>
                                          </p:stCondLst>
                                        </p:cTn>
                                        <p:tgtEl>
                                          <p:spTgt spid="35"/>
                                        </p:tgtEl>
                                        <p:attrNameLst>
                                          <p:attrName>style.visibility</p:attrName>
                                        </p:attrNameLst>
                                      </p:cBhvr>
                                      <p:to>
                                        <p:strVal val="visible"/>
                                      </p:to>
                                    </p:set>
                                    <p:animEffect transition="in" filter="fade">
                                      <p:cBhvr>
                                        <p:cTn id="317" dur="500"/>
                                        <p:tgtEl>
                                          <p:spTgt spid="35"/>
                                        </p:tgtEl>
                                      </p:cBhvr>
                                    </p:animEffect>
                                  </p:childTnLst>
                                </p:cTn>
                              </p:par>
                              <p:par>
                                <p:cTn id="318" presetID="10" presetClass="entr" presetSubtype="0" fill="hold" nodeType="withEffect">
                                  <p:stCondLst>
                                    <p:cond delay="0"/>
                                  </p:stCondLst>
                                  <p:childTnLst>
                                    <p:set>
                                      <p:cBhvr>
                                        <p:cTn id="319" dur="1" fill="hold">
                                          <p:stCondLst>
                                            <p:cond delay="0"/>
                                          </p:stCondLst>
                                        </p:cTn>
                                        <p:tgtEl>
                                          <p:spTgt spid="54"/>
                                        </p:tgtEl>
                                        <p:attrNameLst>
                                          <p:attrName>style.visibility</p:attrName>
                                        </p:attrNameLst>
                                      </p:cBhvr>
                                      <p:to>
                                        <p:strVal val="visible"/>
                                      </p:to>
                                    </p:set>
                                    <p:animEffect transition="in" filter="fade">
                                      <p:cBhvr>
                                        <p:cTn id="320" dur="500"/>
                                        <p:tgtEl>
                                          <p:spTgt spid="54"/>
                                        </p:tgtEl>
                                      </p:cBhvr>
                                    </p:animEffect>
                                  </p:childTnLst>
                                </p:cTn>
                              </p:par>
                              <p:par>
                                <p:cTn id="321" presetID="10" presetClass="entr" presetSubtype="0" fill="hold" nodeType="withEffect">
                                  <p:stCondLst>
                                    <p:cond delay="0"/>
                                  </p:stCondLst>
                                  <p:childTnLst>
                                    <p:set>
                                      <p:cBhvr>
                                        <p:cTn id="322" dur="1" fill="hold">
                                          <p:stCondLst>
                                            <p:cond delay="0"/>
                                          </p:stCondLst>
                                        </p:cTn>
                                        <p:tgtEl>
                                          <p:spTgt spid="36"/>
                                        </p:tgtEl>
                                        <p:attrNameLst>
                                          <p:attrName>style.visibility</p:attrName>
                                        </p:attrNameLst>
                                      </p:cBhvr>
                                      <p:to>
                                        <p:strVal val="visible"/>
                                      </p:to>
                                    </p:set>
                                    <p:animEffect transition="in" filter="fade">
                                      <p:cBhvr>
                                        <p:cTn id="323" dur="500"/>
                                        <p:tgtEl>
                                          <p:spTgt spid="36"/>
                                        </p:tgtEl>
                                      </p:cBhvr>
                                    </p:animEffect>
                                  </p:childTnLst>
                                </p:cTn>
                              </p:par>
                              <p:par>
                                <p:cTn id="324" presetID="10" presetClass="entr" presetSubtype="0" fill="hold" nodeType="withEffect">
                                  <p:stCondLst>
                                    <p:cond delay="0"/>
                                  </p:stCondLst>
                                  <p:childTnLst>
                                    <p:set>
                                      <p:cBhvr>
                                        <p:cTn id="325" dur="1" fill="hold">
                                          <p:stCondLst>
                                            <p:cond delay="0"/>
                                          </p:stCondLst>
                                        </p:cTn>
                                        <p:tgtEl>
                                          <p:spTgt spid="55"/>
                                        </p:tgtEl>
                                        <p:attrNameLst>
                                          <p:attrName>style.visibility</p:attrName>
                                        </p:attrNameLst>
                                      </p:cBhvr>
                                      <p:to>
                                        <p:strVal val="visible"/>
                                      </p:to>
                                    </p:set>
                                    <p:animEffect transition="in" filter="fade">
                                      <p:cBhvr>
                                        <p:cTn id="326" dur="500"/>
                                        <p:tgtEl>
                                          <p:spTgt spid="55"/>
                                        </p:tgtEl>
                                      </p:cBhvr>
                                    </p:animEffect>
                                  </p:childTnLst>
                                </p:cTn>
                              </p:par>
                              <p:par>
                                <p:cTn id="327" presetID="10" presetClass="entr" presetSubtype="0" fill="hold" nodeType="withEffect">
                                  <p:stCondLst>
                                    <p:cond delay="0"/>
                                  </p:stCondLst>
                                  <p:childTnLst>
                                    <p:set>
                                      <p:cBhvr>
                                        <p:cTn id="328" dur="1" fill="hold">
                                          <p:stCondLst>
                                            <p:cond delay="0"/>
                                          </p:stCondLst>
                                        </p:cTn>
                                        <p:tgtEl>
                                          <p:spTgt spid="37"/>
                                        </p:tgtEl>
                                        <p:attrNameLst>
                                          <p:attrName>style.visibility</p:attrName>
                                        </p:attrNameLst>
                                      </p:cBhvr>
                                      <p:to>
                                        <p:strVal val="visible"/>
                                      </p:to>
                                    </p:set>
                                    <p:animEffect transition="in" filter="fade">
                                      <p:cBhvr>
                                        <p:cTn id="329" dur="500"/>
                                        <p:tgtEl>
                                          <p:spTgt spid="37"/>
                                        </p:tgtEl>
                                      </p:cBhvr>
                                    </p:animEffect>
                                  </p:childTnLst>
                                </p:cTn>
                              </p:par>
                              <p:par>
                                <p:cTn id="330" presetID="10" presetClass="entr" presetSubtype="0" fill="hold" nodeType="withEffect">
                                  <p:stCondLst>
                                    <p:cond delay="0"/>
                                  </p:stCondLst>
                                  <p:childTnLst>
                                    <p:set>
                                      <p:cBhvr>
                                        <p:cTn id="331" dur="1" fill="hold">
                                          <p:stCondLst>
                                            <p:cond delay="0"/>
                                          </p:stCondLst>
                                        </p:cTn>
                                        <p:tgtEl>
                                          <p:spTgt spid="56"/>
                                        </p:tgtEl>
                                        <p:attrNameLst>
                                          <p:attrName>style.visibility</p:attrName>
                                        </p:attrNameLst>
                                      </p:cBhvr>
                                      <p:to>
                                        <p:strVal val="visible"/>
                                      </p:to>
                                    </p:set>
                                    <p:animEffect transition="in" filter="fade">
                                      <p:cBhvr>
                                        <p:cTn id="332" dur="500"/>
                                        <p:tgtEl>
                                          <p:spTgt spid="56"/>
                                        </p:tgtEl>
                                      </p:cBhvr>
                                    </p:animEffect>
                                  </p:childTnLst>
                                </p:cTn>
                              </p:par>
                              <p:par>
                                <p:cTn id="333" presetID="10" presetClass="entr" presetSubtype="0" fill="hold" nodeType="withEffect">
                                  <p:stCondLst>
                                    <p:cond delay="0"/>
                                  </p:stCondLst>
                                  <p:childTnLst>
                                    <p:set>
                                      <p:cBhvr>
                                        <p:cTn id="334" dur="1" fill="hold">
                                          <p:stCondLst>
                                            <p:cond delay="0"/>
                                          </p:stCondLst>
                                        </p:cTn>
                                        <p:tgtEl>
                                          <p:spTgt spid="51"/>
                                        </p:tgtEl>
                                        <p:attrNameLst>
                                          <p:attrName>style.visibility</p:attrName>
                                        </p:attrNameLst>
                                      </p:cBhvr>
                                      <p:to>
                                        <p:strVal val="visible"/>
                                      </p:to>
                                    </p:set>
                                    <p:animEffect transition="in" filter="fade">
                                      <p:cBhvr>
                                        <p:cTn id="335" dur="500"/>
                                        <p:tgtEl>
                                          <p:spTgt spid="51"/>
                                        </p:tgtEl>
                                      </p:cBhvr>
                                    </p:animEffect>
                                  </p:childTnLst>
                                </p:cTn>
                              </p:par>
                              <p:par>
                                <p:cTn id="336" presetID="10" presetClass="entr" presetSubtype="0" fill="hold" nodeType="withEffect">
                                  <p:stCondLst>
                                    <p:cond delay="0"/>
                                  </p:stCondLst>
                                  <p:childTnLst>
                                    <p:set>
                                      <p:cBhvr>
                                        <p:cTn id="337" dur="1" fill="hold">
                                          <p:stCondLst>
                                            <p:cond delay="0"/>
                                          </p:stCondLst>
                                        </p:cTn>
                                        <p:tgtEl>
                                          <p:spTgt spid="46"/>
                                        </p:tgtEl>
                                        <p:attrNameLst>
                                          <p:attrName>style.visibility</p:attrName>
                                        </p:attrNameLst>
                                      </p:cBhvr>
                                      <p:to>
                                        <p:strVal val="visible"/>
                                      </p:to>
                                    </p:set>
                                    <p:animEffect transition="in" filter="fade">
                                      <p:cBhvr>
                                        <p:cTn id="338" dur="500"/>
                                        <p:tgtEl>
                                          <p:spTgt spid="46"/>
                                        </p:tgtEl>
                                      </p:cBhvr>
                                    </p:animEffect>
                                  </p:childTnLst>
                                </p:cTn>
                              </p:par>
                              <p:par>
                                <p:cTn id="339" presetID="10" presetClass="entr" presetSubtype="0" fill="hold" nodeType="withEffect">
                                  <p:stCondLst>
                                    <p:cond delay="0"/>
                                  </p:stCondLst>
                                  <p:childTnLst>
                                    <p:set>
                                      <p:cBhvr>
                                        <p:cTn id="340" dur="1" fill="hold">
                                          <p:stCondLst>
                                            <p:cond delay="0"/>
                                          </p:stCondLst>
                                        </p:cTn>
                                        <p:tgtEl>
                                          <p:spTgt spid="50"/>
                                        </p:tgtEl>
                                        <p:attrNameLst>
                                          <p:attrName>style.visibility</p:attrName>
                                        </p:attrNameLst>
                                      </p:cBhvr>
                                      <p:to>
                                        <p:strVal val="visible"/>
                                      </p:to>
                                    </p:set>
                                    <p:animEffect transition="in" filter="fade">
                                      <p:cBhvr>
                                        <p:cTn id="341" dur="500"/>
                                        <p:tgtEl>
                                          <p:spTgt spid="50"/>
                                        </p:tgtEl>
                                      </p:cBhvr>
                                    </p:animEffect>
                                  </p:childTnLst>
                                </p:cTn>
                              </p:par>
                              <p:par>
                                <p:cTn id="342" presetID="10" presetClass="entr" presetSubtype="0" fill="hold" nodeType="withEffect">
                                  <p:stCondLst>
                                    <p:cond delay="0"/>
                                  </p:stCondLst>
                                  <p:childTnLst>
                                    <p:set>
                                      <p:cBhvr>
                                        <p:cTn id="343" dur="1" fill="hold">
                                          <p:stCondLst>
                                            <p:cond delay="0"/>
                                          </p:stCondLst>
                                        </p:cTn>
                                        <p:tgtEl>
                                          <p:spTgt spid="45"/>
                                        </p:tgtEl>
                                        <p:attrNameLst>
                                          <p:attrName>style.visibility</p:attrName>
                                        </p:attrNameLst>
                                      </p:cBhvr>
                                      <p:to>
                                        <p:strVal val="visible"/>
                                      </p:to>
                                    </p:set>
                                    <p:animEffect transition="in" filter="fade">
                                      <p:cBhvr>
                                        <p:cTn id="344" dur="500"/>
                                        <p:tgtEl>
                                          <p:spTgt spid="45"/>
                                        </p:tgtEl>
                                      </p:cBhvr>
                                    </p:animEffect>
                                  </p:childTnLst>
                                </p:cTn>
                              </p:par>
                              <p:par>
                                <p:cTn id="345" presetID="10" presetClass="entr" presetSubtype="0" fill="hold" nodeType="withEffect">
                                  <p:stCondLst>
                                    <p:cond delay="0"/>
                                  </p:stCondLst>
                                  <p:childTnLst>
                                    <p:set>
                                      <p:cBhvr>
                                        <p:cTn id="346" dur="1" fill="hold">
                                          <p:stCondLst>
                                            <p:cond delay="0"/>
                                          </p:stCondLst>
                                        </p:cTn>
                                        <p:tgtEl>
                                          <p:spTgt spid="49"/>
                                        </p:tgtEl>
                                        <p:attrNameLst>
                                          <p:attrName>style.visibility</p:attrName>
                                        </p:attrNameLst>
                                      </p:cBhvr>
                                      <p:to>
                                        <p:strVal val="visible"/>
                                      </p:to>
                                    </p:set>
                                    <p:animEffect transition="in" filter="fade">
                                      <p:cBhvr>
                                        <p:cTn id="347" dur="500"/>
                                        <p:tgtEl>
                                          <p:spTgt spid="49"/>
                                        </p:tgtEl>
                                      </p:cBhvr>
                                    </p:animEffect>
                                  </p:childTnLst>
                                </p:cTn>
                              </p:par>
                              <p:par>
                                <p:cTn id="348" presetID="10" presetClass="entr" presetSubtype="0" fill="hold" nodeType="withEffect">
                                  <p:stCondLst>
                                    <p:cond delay="0"/>
                                  </p:stCondLst>
                                  <p:childTnLst>
                                    <p:set>
                                      <p:cBhvr>
                                        <p:cTn id="349" dur="1" fill="hold">
                                          <p:stCondLst>
                                            <p:cond delay="0"/>
                                          </p:stCondLst>
                                        </p:cTn>
                                        <p:tgtEl>
                                          <p:spTgt spid="44"/>
                                        </p:tgtEl>
                                        <p:attrNameLst>
                                          <p:attrName>style.visibility</p:attrName>
                                        </p:attrNameLst>
                                      </p:cBhvr>
                                      <p:to>
                                        <p:strVal val="visible"/>
                                      </p:to>
                                    </p:set>
                                    <p:animEffect transition="in" filter="fade">
                                      <p:cBhvr>
                                        <p:cTn id="350" dur="500"/>
                                        <p:tgtEl>
                                          <p:spTgt spid="44"/>
                                        </p:tgtEl>
                                      </p:cBhvr>
                                    </p:animEffect>
                                  </p:childTnLst>
                                </p:cTn>
                              </p:par>
                              <p:par>
                                <p:cTn id="351" presetID="10" presetClass="entr" presetSubtype="0" fill="hold" nodeType="withEffect">
                                  <p:stCondLst>
                                    <p:cond delay="0"/>
                                  </p:stCondLst>
                                  <p:childTnLst>
                                    <p:set>
                                      <p:cBhvr>
                                        <p:cTn id="352" dur="1" fill="hold">
                                          <p:stCondLst>
                                            <p:cond delay="0"/>
                                          </p:stCondLst>
                                        </p:cTn>
                                        <p:tgtEl>
                                          <p:spTgt spid="48"/>
                                        </p:tgtEl>
                                        <p:attrNameLst>
                                          <p:attrName>style.visibility</p:attrName>
                                        </p:attrNameLst>
                                      </p:cBhvr>
                                      <p:to>
                                        <p:strVal val="visible"/>
                                      </p:to>
                                    </p:set>
                                    <p:animEffect transition="in" filter="fade">
                                      <p:cBhvr>
                                        <p:cTn id="353" dur="500"/>
                                        <p:tgtEl>
                                          <p:spTgt spid="48"/>
                                        </p:tgtEl>
                                      </p:cBhvr>
                                    </p:animEffect>
                                  </p:childTnLst>
                                </p:cTn>
                              </p:par>
                              <p:par>
                                <p:cTn id="354" presetID="10" presetClass="entr" presetSubtype="0" fill="hold" nodeType="withEffect">
                                  <p:stCondLst>
                                    <p:cond delay="0"/>
                                  </p:stCondLst>
                                  <p:childTnLst>
                                    <p:set>
                                      <p:cBhvr>
                                        <p:cTn id="355" dur="1" fill="hold">
                                          <p:stCondLst>
                                            <p:cond delay="0"/>
                                          </p:stCondLst>
                                        </p:cTn>
                                        <p:tgtEl>
                                          <p:spTgt spid="43"/>
                                        </p:tgtEl>
                                        <p:attrNameLst>
                                          <p:attrName>style.visibility</p:attrName>
                                        </p:attrNameLst>
                                      </p:cBhvr>
                                      <p:to>
                                        <p:strVal val="visible"/>
                                      </p:to>
                                    </p:set>
                                    <p:animEffect transition="in" filter="fade">
                                      <p:cBhvr>
                                        <p:cTn id="356" dur="500"/>
                                        <p:tgtEl>
                                          <p:spTgt spid="43"/>
                                        </p:tgtEl>
                                      </p:cBhvr>
                                    </p:animEffect>
                                  </p:childTnLst>
                                </p:cTn>
                              </p:par>
                              <p:par>
                                <p:cTn id="357" presetID="10" presetClass="entr" presetSubtype="0" fill="hold" nodeType="withEffect">
                                  <p:stCondLst>
                                    <p:cond delay="0"/>
                                  </p:stCondLst>
                                  <p:childTnLst>
                                    <p:set>
                                      <p:cBhvr>
                                        <p:cTn id="358" dur="1" fill="hold">
                                          <p:stCondLst>
                                            <p:cond delay="0"/>
                                          </p:stCondLst>
                                        </p:cTn>
                                        <p:tgtEl>
                                          <p:spTgt spid="47"/>
                                        </p:tgtEl>
                                        <p:attrNameLst>
                                          <p:attrName>style.visibility</p:attrName>
                                        </p:attrNameLst>
                                      </p:cBhvr>
                                      <p:to>
                                        <p:strVal val="visible"/>
                                      </p:to>
                                    </p:set>
                                    <p:animEffect transition="in" filter="fade">
                                      <p:cBhvr>
                                        <p:cTn id="359" dur="500"/>
                                        <p:tgtEl>
                                          <p:spTgt spid="47"/>
                                        </p:tgtEl>
                                      </p:cBhvr>
                                    </p:animEffect>
                                  </p:childTnLst>
                                </p:cTn>
                              </p:par>
                              <p:par>
                                <p:cTn id="360" presetID="10" presetClass="entr" presetSubtype="0" fill="hold" nodeType="withEffect">
                                  <p:stCondLst>
                                    <p:cond delay="0"/>
                                  </p:stCondLst>
                                  <p:childTnLst>
                                    <p:set>
                                      <p:cBhvr>
                                        <p:cTn id="361" dur="1" fill="hold">
                                          <p:stCondLst>
                                            <p:cond delay="0"/>
                                          </p:stCondLst>
                                        </p:cTn>
                                        <p:tgtEl>
                                          <p:spTgt spid="66"/>
                                        </p:tgtEl>
                                        <p:attrNameLst>
                                          <p:attrName>style.visibility</p:attrName>
                                        </p:attrNameLst>
                                      </p:cBhvr>
                                      <p:to>
                                        <p:strVal val="visible"/>
                                      </p:to>
                                    </p:set>
                                    <p:animEffect transition="in" filter="fade">
                                      <p:cBhvr>
                                        <p:cTn id="362" dur="500"/>
                                        <p:tgtEl>
                                          <p:spTgt spid="66"/>
                                        </p:tgtEl>
                                      </p:cBhvr>
                                    </p:animEffect>
                                  </p:childTnLst>
                                </p:cTn>
                              </p:par>
                              <p:par>
                                <p:cTn id="363" presetID="10" presetClass="entr" presetSubtype="0" fill="hold" nodeType="withEffect">
                                  <p:stCondLst>
                                    <p:cond delay="0"/>
                                  </p:stCondLst>
                                  <p:childTnLst>
                                    <p:set>
                                      <p:cBhvr>
                                        <p:cTn id="364" dur="1" fill="hold">
                                          <p:stCondLst>
                                            <p:cond delay="0"/>
                                          </p:stCondLst>
                                        </p:cTn>
                                        <p:tgtEl>
                                          <p:spTgt spid="62"/>
                                        </p:tgtEl>
                                        <p:attrNameLst>
                                          <p:attrName>style.visibility</p:attrName>
                                        </p:attrNameLst>
                                      </p:cBhvr>
                                      <p:to>
                                        <p:strVal val="visible"/>
                                      </p:to>
                                    </p:set>
                                    <p:animEffect transition="in" filter="fade">
                                      <p:cBhvr>
                                        <p:cTn id="365" dur="500"/>
                                        <p:tgtEl>
                                          <p:spTgt spid="62"/>
                                        </p:tgtEl>
                                      </p:cBhvr>
                                    </p:animEffect>
                                  </p:childTnLst>
                                </p:cTn>
                              </p:par>
                              <p:par>
                                <p:cTn id="366" presetID="10" presetClass="entr" presetSubtype="0" fill="hold" nodeType="withEffect">
                                  <p:stCondLst>
                                    <p:cond delay="0"/>
                                  </p:stCondLst>
                                  <p:childTnLst>
                                    <p:set>
                                      <p:cBhvr>
                                        <p:cTn id="367" dur="1" fill="hold">
                                          <p:stCondLst>
                                            <p:cond delay="0"/>
                                          </p:stCondLst>
                                        </p:cTn>
                                        <p:tgtEl>
                                          <p:spTgt spid="67"/>
                                        </p:tgtEl>
                                        <p:attrNameLst>
                                          <p:attrName>style.visibility</p:attrName>
                                        </p:attrNameLst>
                                      </p:cBhvr>
                                      <p:to>
                                        <p:strVal val="visible"/>
                                      </p:to>
                                    </p:set>
                                    <p:animEffect transition="in" filter="fade">
                                      <p:cBhvr>
                                        <p:cTn id="368" dur="500"/>
                                        <p:tgtEl>
                                          <p:spTgt spid="67"/>
                                        </p:tgtEl>
                                      </p:cBhvr>
                                    </p:animEffect>
                                  </p:childTnLst>
                                </p:cTn>
                              </p:par>
                              <p:par>
                                <p:cTn id="369" presetID="10" presetClass="entr" presetSubtype="0" fill="hold" nodeType="withEffect">
                                  <p:stCondLst>
                                    <p:cond delay="0"/>
                                  </p:stCondLst>
                                  <p:childTnLst>
                                    <p:set>
                                      <p:cBhvr>
                                        <p:cTn id="370" dur="1" fill="hold">
                                          <p:stCondLst>
                                            <p:cond delay="0"/>
                                          </p:stCondLst>
                                        </p:cTn>
                                        <p:tgtEl>
                                          <p:spTgt spid="63"/>
                                        </p:tgtEl>
                                        <p:attrNameLst>
                                          <p:attrName>style.visibility</p:attrName>
                                        </p:attrNameLst>
                                      </p:cBhvr>
                                      <p:to>
                                        <p:strVal val="visible"/>
                                      </p:to>
                                    </p:set>
                                    <p:animEffect transition="in" filter="fade">
                                      <p:cBhvr>
                                        <p:cTn id="371" dur="500"/>
                                        <p:tgtEl>
                                          <p:spTgt spid="63"/>
                                        </p:tgtEl>
                                      </p:cBhvr>
                                    </p:animEffect>
                                  </p:childTnLst>
                                </p:cTn>
                              </p:par>
                              <p:par>
                                <p:cTn id="372" presetID="10" presetClass="entr" presetSubtype="0" fill="hold" nodeType="withEffect">
                                  <p:stCondLst>
                                    <p:cond delay="0"/>
                                  </p:stCondLst>
                                  <p:childTnLst>
                                    <p:set>
                                      <p:cBhvr>
                                        <p:cTn id="373" dur="1" fill="hold">
                                          <p:stCondLst>
                                            <p:cond delay="0"/>
                                          </p:stCondLst>
                                        </p:cTn>
                                        <p:tgtEl>
                                          <p:spTgt spid="68"/>
                                        </p:tgtEl>
                                        <p:attrNameLst>
                                          <p:attrName>style.visibility</p:attrName>
                                        </p:attrNameLst>
                                      </p:cBhvr>
                                      <p:to>
                                        <p:strVal val="visible"/>
                                      </p:to>
                                    </p:set>
                                    <p:animEffect transition="in" filter="fade">
                                      <p:cBhvr>
                                        <p:cTn id="374" dur="500"/>
                                        <p:tgtEl>
                                          <p:spTgt spid="68"/>
                                        </p:tgtEl>
                                      </p:cBhvr>
                                    </p:animEffect>
                                  </p:childTnLst>
                                </p:cTn>
                              </p:par>
                              <p:par>
                                <p:cTn id="375" presetID="10" presetClass="entr" presetSubtype="0" fill="hold" nodeType="withEffect">
                                  <p:stCondLst>
                                    <p:cond delay="0"/>
                                  </p:stCondLst>
                                  <p:childTnLst>
                                    <p:set>
                                      <p:cBhvr>
                                        <p:cTn id="376" dur="1" fill="hold">
                                          <p:stCondLst>
                                            <p:cond delay="0"/>
                                          </p:stCondLst>
                                        </p:cTn>
                                        <p:tgtEl>
                                          <p:spTgt spid="64"/>
                                        </p:tgtEl>
                                        <p:attrNameLst>
                                          <p:attrName>style.visibility</p:attrName>
                                        </p:attrNameLst>
                                      </p:cBhvr>
                                      <p:to>
                                        <p:strVal val="visible"/>
                                      </p:to>
                                    </p:set>
                                    <p:animEffect transition="in" filter="fade">
                                      <p:cBhvr>
                                        <p:cTn id="377" dur="500"/>
                                        <p:tgtEl>
                                          <p:spTgt spid="64"/>
                                        </p:tgtEl>
                                      </p:cBhvr>
                                    </p:animEffect>
                                  </p:childTnLst>
                                </p:cTn>
                              </p:par>
                              <p:par>
                                <p:cTn id="378" presetID="10" presetClass="entr" presetSubtype="0" fill="hold" nodeType="withEffect">
                                  <p:stCondLst>
                                    <p:cond delay="0"/>
                                  </p:stCondLst>
                                  <p:childTnLst>
                                    <p:set>
                                      <p:cBhvr>
                                        <p:cTn id="379" dur="1" fill="hold">
                                          <p:stCondLst>
                                            <p:cond delay="0"/>
                                          </p:stCondLst>
                                        </p:cTn>
                                        <p:tgtEl>
                                          <p:spTgt spid="69"/>
                                        </p:tgtEl>
                                        <p:attrNameLst>
                                          <p:attrName>style.visibility</p:attrName>
                                        </p:attrNameLst>
                                      </p:cBhvr>
                                      <p:to>
                                        <p:strVal val="visible"/>
                                      </p:to>
                                    </p:set>
                                    <p:animEffect transition="in" filter="fade">
                                      <p:cBhvr>
                                        <p:cTn id="380" dur="500"/>
                                        <p:tgtEl>
                                          <p:spTgt spid="69"/>
                                        </p:tgtEl>
                                      </p:cBhvr>
                                    </p:animEffect>
                                  </p:childTnLst>
                                </p:cTn>
                              </p:par>
                              <p:par>
                                <p:cTn id="381" presetID="10" presetClass="entr" presetSubtype="0" fill="hold" nodeType="withEffect">
                                  <p:stCondLst>
                                    <p:cond delay="0"/>
                                  </p:stCondLst>
                                  <p:childTnLst>
                                    <p:set>
                                      <p:cBhvr>
                                        <p:cTn id="382" dur="1" fill="hold">
                                          <p:stCondLst>
                                            <p:cond delay="0"/>
                                          </p:stCondLst>
                                        </p:cTn>
                                        <p:tgtEl>
                                          <p:spTgt spid="65"/>
                                        </p:tgtEl>
                                        <p:attrNameLst>
                                          <p:attrName>style.visibility</p:attrName>
                                        </p:attrNameLst>
                                      </p:cBhvr>
                                      <p:to>
                                        <p:strVal val="visible"/>
                                      </p:to>
                                    </p:set>
                                    <p:animEffect transition="in" filter="fade">
                                      <p:cBhvr>
                                        <p:cTn id="383" dur="500"/>
                                        <p:tgtEl>
                                          <p:spTgt spid="65"/>
                                        </p:tgtEl>
                                      </p:cBhvr>
                                    </p:animEffect>
                                  </p:childTnLst>
                                </p:cTn>
                              </p:par>
                              <p:par>
                                <p:cTn id="384" presetID="10" presetClass="entr" presetSubtype="0" fill="hold" nodeType="withEffect">
                                  <p:stCondLst>
                                    <p:cond delay="0"/>
                                  </p:stCondLst>
                                  <p:childTnLst>
                                    <p:set>
                                      <p:cBhvr>
                                        <p:cTn id="385" dur="1" fill="hold">
                                          <p:stCondLst>
                                            <p:cond delay="0"/>
                                          </p:stCondLst>
                                        </p:cTn>
                                        <p:tgtEl>
                                          <p:spTgt spid="70"/>
                                        </p:tgtEl>
                                        <p:attrNameLst>
                                          <p:attrName>style.visibility</p:attrName>
                                        </p:attrNameLst>
                                      </p:cBhvr>
                                      <p:to>
                                        <p:strVal val="visible"/>
                                      </p:to>
                                    </p:set>
                                    <p:animEffect transition="in" filter="fade">
                                      <p:cBhvr>
                                        <p:cTn id="38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5" grpId="0" animBg="1"/>
      <p:bldP spid="16" grpId="0" animBg="1"/>
      <p:bldP spid="17" grpId="0" animBg="1"/>
      <p:bldP spid="18" grpId="0" animBg="1"/>
      <p:bldP spid="19" grpId="0" animBg="1"/>
      <p:bldP spid="29" grpId="0" animBg="1"/>
      <p:bldP spid="30" grpId="0" animBg="1"/>
      <p:bldP spid="31" grpId="0" animBg="1"/>
      <p:bldP spid="32" grpId="0" animBg="1"/>
      <p:bldP spid="33" grpId="0" animBg="1"/>
      <p:bldP spid="38" grpId="0" animBg="1"/>
      <p:bldP spid="39" grpId="0" animBg="1"/>
      <p:bldP spid="40" grpId="0" animBg="1"/>
      <p:bldP spid="41" grpId="0" animBg="1"/>
      <p:bldP spid="42" grpId="0" animBg="1"/>
      <p:bldP spid="57" grpId="0" animBg="1"/>
      <p:bldP spid="58" grpId="0" animBg="1"/>
      <p:bldP spid="59" grpId="0" animBg="1"/>
      <p:bldP spid="60" grpId="0" animBg="1"/>
      <p:bldP spid="61" grpId="0" animBg="1"/>
      <p:bldP spid="72" grpId="0" animBg="1"/>
      <p:bldP spid="73" grpId="0" animBg="1"/>
      <p:bldP spid="74" grpId="0" animBg="1"/>
      <p:bldP spid="87" grpId="0"/>
      <p:bldP spid="88" grpId="0"/>
      <p:bldP spid="89" grpId="0"/>
      <p:bldP spid="105" grpId="0" animBg="1"/>
      <p:bldP spid="107" grpId="0" animBg="1"/>
      <p:bldP spid="110" grpId="0" animBg="1"/>
      <p:bldP spid="111" grpId="0" animBg="1"/>
      <p:bldP spid="112" grpId="0" animBg="1"/>
      <p:bldP spid="116" grpId="0" animBg="1"/>
      <p:bldP spid="118" grpId="0" animBg="1"/>
      <p:bldP spid="125" grpId="0" animBg="1"/>
      <p:bldP spid="126" grpId="0" animBg="1"/>
      <p:bldP spid="127" grpId="0" animBg="1"/>
      <p:bldP spid="131" grpId="0" animBg="1"/>
      <p:bldP spid="133" grpId="0" animBg="1"/>
      <p:bldP spid="141" grpId="0" animBg="1"/>
      <p:bldP spid="142" grpId="0" animBg="1"/>
      <p:bldP spid="143" grpId="0" animBg="1"/>
      <p:bldP spid="147" grpId="0" animBg="1"/>
      <p:bldP spid="149" grpId="0" animBg="1"/>
      <p:bldP spid="156" grpId="0" animBg="1"/>
      <p:bldP spid="157" grpId="0" animBg="1"/>
      <p:bldP spid="158" grpId="0" animBg="1"/>
      <p:bldP spid="162" grpId="0" animBg="1"/>
      <p:bldP spid="164" grpId="0" animBg="1"/>
      <p:bldP spid="177" grpId="0" build="p"/>
      <p:bldP spid="177" grpI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RMDVS</a:t>
            </a:r>
            <a:endParaRPr lang="en-US" dirty="0"/>
          </a:p>
        </p:txBody>
      </p:sp>
      <p:sp>
        <p:nvSpPr>
          <p:cNvPr id="3" name="Content Placeholder 2"/>
          <p:cNvSpPr>
            <a:spLocks noGrp="1"/>
          </p:cNvSpPr>
          <p:nvPr>
            <p:ph idx="1"/>
          </p:nvPr>
        </p:nvSpPr>
        <p:spPr>
          <a:xfrm>
            <a:off x="457200" y="1775191"/>
            <a:ext cx="8229600" cy="1196609"/>
          </a:xfrm>
        </p:spPr>
        <p:txBody>
          <a:bodyPr/>
          <a:lstStyle/>
          <a:p>
            <a:pPr marL="633222" indent="-514350">
              <a:buFont typeface="+mj-lt"/>
              <a:buAutoNum type="arabicParenR" startAt="2"/>
            </a:pPr>
            <a:r>
              <a:rPr lang="en-GB" dirty="0"/>
              <a:t>Using the Manhattan distance between NoC </a:t>
            </a:r>
            <a:r>
              <a:rPr lang="en-GB" dirty="0" smtClean="0"/>
              <a:t>regions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7" name="Content Placeholder 2"/>
          <p:cNvSpPr txBox="1">
            <a:spLocks/>
          </p:cNvSpPr>
          <p:nvPr/>
        </p:nvSpPr>
        <p:spPr>
          <a:xfrm>
            <a:off x="457200" y="3603991"/>
            <a:ext cx="8229600" cy="6632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smtClean="0"/>
              <a:t>Where </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004691821"/>
              </p:ext>
            </p:extLst>
          </p:nvPr>
        </p:nvGraphicFramePr>
        <p:xfrm>
          <a:off x="2141110" y="2924339"/>
          <a:ext cx="4861779" cy="679652"/>
        </p:xfrm>
        <a:graphic>
          <a:graphicData uri="http://schemas.openxmlformats.org/presentationml/2006/ole">
            <mc:AlternateContent xmlns:mc="http://schemas.openxmlformats.org/markup-compatibility/2006">
              <mc:Choice xmlns:v="urn:schemas-microsoft-com:vml" Requires="v">
                <p:oleObj spid="_x0000_s18028" name="Equation" r:id="rId4" imgW="1704056" imgH="237969" progId="Equation.3">
                  <p:embed/>
                </p:oleObj>
              </mc:Choice>
              <mc:Fallback>
                <p:oleObj name="Equation" r:id="rId4" imgW="1704056" imgH="237969" progId="Equation.3">
                  <p:embed/>
                  <p:pic>
                    <p:nvPicPr>
                      <p:cNvPr id="0" name=""/>
                      <p:cNvPicPr/>
                      <p:nvPr/>
                    </p:nvPicPr>
                    <p:blipFill>
                      <a:blip r:embed="rId5"/>
                      <a:stretch>
                        <a:fillRect/>
                      </a:stretch>
                    </p:blipFill>
                    <p:spPr>
                      <a:xfrm>
                        <a:off x="2141110" y="2924339"/>
                        <a:ext cx="4861779" cy="679652"/>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85769919"/>
              </p:ext>
            </p:extLst>
          </p:nvPr>
        </p:nvGraphicFramePr>
        <p:xfrm>
          <a:off x="803275" y="4197350"/>
          <a:ext cx="4822825" cy="684213"/>
        </p:xfrm>
        <a:graphic>
          <a:graphicData uri="http://schemas.openxmlformats.org/presentationml/2006/ole">
            <mc:AlternateContent xmlns:mc="http://schemas.openxmlformats.org/markup-compatibility/2006">
              <mc:Choice xmlns:v="urn:schemas-microsoft-com:vml" Requires="v">
                <p:oleObj spid="_x0000_s18029" name="Equation" r:id="rId6" imgW="1968480" imgH="279360" progId="Equation.3">
                  <p:embed/>
                </p:oleObj>
              </mc:Choice>
              <mc:Fallback>
                <p:oleObj name="Equation" r:id="rId6" imgW="1968480" imgH="279360" progId="Equation.3">
                  <p:embed/>
                  <p:pic>
                    <p:nvPicPr>
                      <p:cNvPr id="0" name=""/>
                      <p:cNvPicPr/>
                      <p:nvPr/>
                    </p:nvPicPr>
                    <p:blipFill>
                      <a:blip r:embed="rId7"/>
                      <a:stretch>
                        <a:fillRect/>
                      </a:stretch>
                    </p:blipFill>
                    <p:spPr>
                      <a:xfrm>
                        <a:off x="803275" y="4197350"/>
                        <a:ext cx="4822825" cy="6842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66445579"/>
              </p:ext>
            </p:extLst>
          </p:nvPr>
        </p:nvGraphicFramePr>
        <p:xfrm>
          <a:off x="771525" y="4905375"/>
          <a:ext cx="4833938" cy="738188"/>
        </p:xfrm>
        <a:graphic>
          <a:graphicData uri="http://schemas.openxmlformats.org/presentationml/2006/ole">
            <mc:AlternateContent xmlns:mc="http://schemas.openxmlformats.org/markup-compatibility/2006">
              <mc:Choice xmlns:v="urn:schemas-microsoft-com:vml" Requires="v">
                <p:oleObj spid="_x0000_s18030" name="Equation" r:id="rId8" imgW="1828800" imgH="279360" progId="Equation.3">
                  <p:embed/>
                </p:oleObj>
              </mc:Choice>
              <mc:Fallback>
                <p:oleObj name="Equation" r:id="rId8" imgW="1828800" imgH="279360" progId="Equation.3">
                  <p:embed/>
                  <p:pic>
                    <p:nvPicPr>
                      <p:cNvPr id="0" name=""/>
                      <p:cNvPicPr/>
                      <p:nvPr/>
                    </p:nvPicPr>
                    <p:blipFill>
                      <a:blip r:embed="rId9"/>
                      <a:stretch>
                        <a:fillRect/>
                      </a:stretch>
                    </p:blipFill>
                    <p:spPr>
                      <a:xfrm>
                        <a:off x="771525" y="4905375"/>
                        <a:ext cx="4833938" cy="738188"/>
                      </a:xfrm>
                      <a:prstGeom prst="rect">
                        <a:avLst/>
                      </a:prstGeom>
                    </p:spPr>
                  </p:pic>
                </p:oleObj>
              </mc:Fallback>
            </mc:AlternateContent>
          </a:graphicData>
        </a:graphic>
      </p:graphicFrame>
    </p:spTree>
    <p:extLst>
      <p:ext uri="{BB962C8B-B14F-4D97-AF65-F5344CB8AC3E}">
        <p14:creationId xmlns:p14="http://schemas.microsoft.com/office/powerpoint/2010/main" val="127925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RMDVS`</a:t>
            </a:r>
            <a:endParaRPr lang="en-US" dirty="0"/>
          </a:p>
        </p:txBody>
      </p:sp>
      <p:sp>
        <p:nvSpPr>
          <p:cNvPr id="3" name="Content Placeholder 2"/>
          <p:cNvSpPr>
            <a:spLocks noGrp="1"/>
          </p:cNvSpPr>
          <p:nvPr>
            <p:ph idx="1"/>
          </p:nvPr>
        </p:nvSpPr>
        <p:spPr>
          <a:xfrm>
            <a:off x="457200" y="1775191"/>
            <a:ext cx="8229600" cy="1196609"/>
          </a:xfrm>
        </p:spPr>
        <p:txBody>
          <a:bodyPr/>
          <a:lstStyle/>
          <a:p>
            <a:pPr marL="118872" lvl="0" indent="0">
              <a:buNone/>
            </a:pPr>
            <a:r>
              <a:rPr lang="en-US" dirty="0"/>
              <a:t>Difference between the distance between the source and destination regions</a:t>
            </a:r>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7" name="Content Placeholder 2"/>
          <p:cNvSpPr txBox="1">
            <a:spLocks/>
          </p:cNvSpPr>
          <p:nvPr/>
        </p:nvSpPr>
        <p:spPr>
          <a:xfrm>
            <a:off x="457200" y="3603991"/>
            <a:ext cx="8229600" cy="6632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smtClean="0"/>
              <a:t>Where </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453002832"/>
              </p:ext>
            </p:extLst>
          </p:nvPr>
        </p:nvGraphicFramePr>
        <p:xfrm>
          <a:off x="638505" y="4200144"/>
          <a:ext cx="5152695" cy="676656"/>
        </p:xfrm>
        <a:graphic>
          <a:graphicData uri="http://schemas.openxmlformats.org/presentationml/2006/ole">
            <mc:AlternateContent xmlns:mc="http://schemas.openxmlformats.org/markup-compatibility/2006">
              <mc:Choice xmlns:v="urn:schemas-microsoft-com:vml" Requires="v">
                <p:oleObj spid="_x0000_s19046" name="Equation" r:id="rId4" imgW="2103804" imgH="276130" progId="Equation.3">
                  <p:embed/>
                </p:oleObj>
              </mc:Choice>
              <mc:Fallback>
                <p:oleObj name="Equation" r:id="rId4" imgW="2103804" imgH="276130" progId="Equation.3">
                  <p:embed/>
                  <p:pic>
                    <p:nvPicPr>
                      <p:cNvPr id="0" name=""/>
                      <p:cNvPicPr/>
                      <p:nvPr/>
                    </p:nvPicPr>
                    <p:blipFill>
                      <a:blip r:embed="rId5"/>
                      <a:stretch>
                        <a:fillRect/>
                      </a:stretch>
                    </p:blipFill>
                    <p:spPr>
                      <a:xfrm>
                        <a:off x="638505" y="4200144"/>
                        <a:ext cx="5152695" cy="676656"/>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21543663"/>
              </p:ext>
            </p:extLst>
          </p:nvPr>
        </p:nvGraphicFramePr>
        <p:xfrm>
          <a:off x="609600" y="4908649"/>
          <a:ext cx="5157216" cy="730151"/>
        </p:xfrm>
        <a:graphic>
          <a:graphicData uri="http://schemas.openxmlformats.org/presentationml/2006/ole">
            <mc:AlternateContent xmlns:mc="http://schemas.openxmlformats.org/markup-compatibility/2006">
              <mc:Choice xmlns:v="urn:schemas-microsoft-com:vml" Requires="v">
                <p:oleObj spid="_x0000_s19047" name="Equation" r:id="rId6" imgW="1951605" imgH="276130" progId="Equation.3">
                  <p:embed/>
                </p:oleObj>
              </mc:Choice>
              <mc:Fallback>
                <p:oleObj name="Equation" r:id="rId6" imgW="1951605" imgH="276130" progId="Equation.3">
                  <p:embed/>
                  <p:pic>
                    <p:nvPicPr>
                      <p:cNvPr id="0" name=""/>
                      <p:cNvPicPr/>
                      <p:nvPr/>
                    </p:nvPicPr>
                    <p:blipFill>
                      <a:blip r:embed="rId7"/>
                      <a:stretch>
                        <a:fillRect/>
                      </a:stretch>
                    </p:blipFill>
                    <p:spPr>
                      <a:xfrm>
                        <a:off x="609600" y="4908649"/>
                        <a:ext cx="5157216" cy="73015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37210115"/>
              </p:ext>
            </p:extLst>
          </p:nvPr>
        </p:nvGraphicFramePr>
        <p:xfrm>
          <a:off x="2139696" y="2894352"/>
          <a:ext cx="4864608" cy="763248"/>
        </p:xfrm>
        <a:graphic>
          <a:graphicData uri="http://schemas.openxmlformats.org/presentationml/2006/ole">
            <mc:AlternateContent xmlns:mc="http://schemas.openxmlformats.org/markup-compatibility/2006">
              <mc:Choice xmlns:v="urn:schemas-microsoft-com:vml" Requires="v">
                <p:oleObj spid="_x0000_s19048" name="Equation" r:id="rId8" imgW="1761266" imgH="276130" progId="Equation.3">
                  <p:embed/>
                </p:oleObj>
              </mc:Choice>
              <mc:Fallback>
                <p:oleObj name="Equation" r:id="rId8" imgW="1761266" imgH="276130" progId="Equation.3">
                  <p:embed/>
                  <p:pic>
                    <p:nvPicPr>
                      <p:cNvPr id="0" name=""/>
                      <p:cNvPicPr/>
                      <p:nvPr/>
                    </p:nvPicPr>
                    <p:blipFill>
                      <a:blip r:embed="rId9"/>
                      <a:stretch>
                        <a:fillRect/>
                      </a:stretch>
                    </p:blipFill>
                    <p:spPr>
                      <a:xfrm>
                        <a:off x="2139696" y="2894352"/>
                        <a:ext cx="4864608" cy="763248"/>
                      </a:xfrm>
                      <a:prstGeom prst="rect">
                        <a:avLst/>
                      </a:prstGeom>
                    </p:spPr>
                  </p:pic>
                </p:oleObj>
              </mc:Fallback>
            </mc:AlternateContent>
          </a:graphicData>
        </a:graphic>
      </p:graphicFrame>
    </p:spTree>
    <p:extLst>
      <p:ext uri="{BB962C8B-B14F-4D97-AF65-F5344CB8AC3E}">
        <p14:creationId xmlns:p14="http://schemas.microsoft.com/office/powerpoint/2010/main" val="387483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6" name="Content Placeholder 5"/>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9600" y="1856583"/>
            <a:ext cx="4625975" cy="4625975"/>
          </a:xfrm>
        </p:spPr>
      </p:pic>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pic>
        <p:nvPicPr>
          <p:cNvPr id="7"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 y="1828800"/>
            <a:ext cx="4626864" cy="4626864"/>
          </a:xfrm>
          <a:prstGeom prst="rect">
            <a:avLst/>
          </a:prstGeom>
        </p:spPr>
      </p:pic>
      <p:sp>
        <p:nvSpPr>
          <p:cNvPr id="8" name="TextBox 7"/>
          <p:cNvSpPr txBox="1"/>
          <p:nvPr/>
        </p:nvSpPr>
        <p:spPr>
          <a:xfrm>
            <a:off x="2123775" y="1687882"/>
            <a:ext cx="611065" cy="369332"/>
          </a:xfrm>
          <a:prstGeom prst="rect">
            <a:avLst/>
          </a:prstGeom>
          <a:noFill/>
        </p:spPr>
        <p:txBody>
          <a:bodyPr wrap="none" rtlCol="0">
            <a:spAutoFit/>
          </a:bodyPr>
          <a:lstStyle/>
          <a:p>
            <a:r>
              <a:rPr lang="en-US" dirty="0" smtClean="0"/>
              <a:t>96%</a:t>
            </a:r>
            <a:endParaRPr lang="en-US" dirty="0"/>
          </a:p>
        </p:txBody>
      </p:sp>
      <p:sp>
        <p:nvSpPr>
          <p:cNvPr id="9" name="TextBox 8"/>
          <p:cNvSpPr txBox="1"/>
          <p:nvPr/>
        </p:nvSpPr>
        <p:spPr>
          <a:xfrm>
            <a:off x="6447232" y="1666546"/>
            <a:ext cx="593432" cy="369332"/>
          </a:xfrm>
          <a:prstGeom prst="rect">
            <a:avLst/>
          </a:prstGeom>
          <a:noFill/>
        </p:spPr>
        <p:txBody>
          <a:bodyPr wrap="none" rtlCol="0">
            <a:spAutoFit/>
          </a:bodyPr>
          <a:lstStyle/>
          <a:p>
            <a:r>
              <a:rPr lang="en-US" dirty="0" smtClean="0"/>
              <a:t>18%</a:t>
            </a:r>
            <a:endParaRPr lang="en-US" dirty="0"/>
          </a:p>
        </p:txBody>
      </p:sp>
    </p:spTree>
    <p:extLst>
      <p:ext uri="{BB962C8B-B14F-4D97-AF65-F5344CB8AC3E}">
        <p14:creationId xmlns:p14="http://schemas.microsoft.com/office/powerpoint/2010/main" val="99543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IORVS</a:t>
            </a:r>
            <a:endParaRPr lang="en-US" dirty="0"/>
          </a:p>
        </p:txBody>
      </p:sp>
      <p:sp>
        <p:nvSpPr>
          <p:cNvPr id="3" name="Content Placeholder 2"/>
          <p:cNvSpPr>
            <a:spLocks noGrp="1"/>
          </p:cNvSpPr>
          <p:nvPr>
            <p:ph idx="1"/>
          </p:nvPr>
        </p:nvSpPr>
        <p:spPr>
          <a:xfrm>
            <a:off x="457200" y="1775191"/>
            <a:ext cx="8229600" cy="917494"/>
          </a:xfrm>
        </p:spPr>
        <p:txBody>
          <a:bodyPr>
            <a:normAutofit/>
          </a:bodyPr>
          <a:lstStyle/>
          <a:p>
            <a:pPr marL="633222" lvl="0" indent="-514350">
              <a:buFont typeface="+mj-lt"/>
              <a:buAutoNum type="arabicParenR" startAt="3"/>
            </a:pPr>
            <a:r>
              <a:rPr lang="en-GB" dirty="0" smtClean="0"/>
              <a:t>Using </a:t>
            </a:r>
            <a:r>
              <a:rPr lang="en-GB" dirty="0"/>
              <a:t>In-Region and Out-Region </a:t>
            </a:r>
            <a:r>
              <a:rPr lang="en-GB" dirty="0" smtClean="0"/>
              <a:t>routing</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mc:AlternateContent xmlns:mc="http://schemas.openxmlformats.org/markup-compatibility/2006" xmlns:a14="http://schemas.microsoft.com/office/drawing/2010/main">
        <mc:Choice Requires="a14">
          <p:sp>
            <p:nvSpPr>
              <p:cNvPr id="8" name="TextBox 7"/>
              <p:cNvSpPr txBox="1"/>
              <p:nvPr/>
            </p:nvSpPr>
            <p:spPr>
              <a:xfrm>
                <a:off x="2937867" y="2642170"/>
                <a:ext cx="3268266" cy="55823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sz="2800" i="1" smtClean="0">
                              <a:latin typeface="Cambria Math"/>
                            </a:rPr>
                          </m:ctrlPr>
                        </m:sSubPr>
                        <m:e>
                          <m:r>
                            <a:rPr lang="en-US" sz="2800" b="0" i="1" smtClean="0">
                              <a:latin typeface="Cambria Math"/>
                            </a:rPr>
                            <m:t>𝑆𝑆</m:t>
                          </m:r>
                        </m:e>
                        <m:sub>
                          <m:r>
                            <a:rPr lang="en-US" sz="2800" b="0" i="1" smtClean="0">
                              <a:latin typeface="Cambria Math"/>
                            </a:rPr>
                            <m:t>𝐼𝑛</m:t>
                          </m:r>
                          <m:r>
                            <a:rPr lang="en-US" sz="2800" b="0" i="1" smtClean="0">
                              <a:latin typeface="Cambria Math"/>
                            </a:rPr>
                            <m:t> </m:t>
                          </m:r>
                          <m:r>
                            <a:rPr lang="en-US" sz="2800" b="0" i="1" smtClean="0">
                              <a:latin typeface="Cambria Math"/>
                            </a:rPr>
                            <m:t>𝑅𝑒𝑔𝑖𝑜𝑛</m:t>
                          </m:r>
                        </m:sub>
                      </m:sSub>
                      <m:r>
                        <a:rPr lang="en-US" sz="2800" b="0" i="1" smtClean="0">
                          <a:latin typeface="Cambria Math"/>
                        </a:rPr>
                        <m:t>=</m:t>
                      </m:r>
                      <m:r>
                        <a:rPr lang="en-US" sz="2800" b="0" i="1" smtClean="0">
                          <a:latin typeface="Cambria Math"/>
                        </a:rPr>
                        <m:t>𝐹𝑖𝑥𝑒𝑑</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937867" y="2642170"/>
                <a:ext cx="3268266" cy="55823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853229" y="3327970"/>
                <a:ext cx="3437543" cy="55823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sz="2800" i="1" smtClean="0">
                              <a:latin typeface="Cambria Math"/>
                            </a:rPr>
                          </m:ctrlPr>
                        </m:sSubPr>
                        <m:e>
                          <m:r>
                            <a:rPr lang="en-US" sz="2800" b="0" i="1" smtClean="0">
                              <a:latin typeface="Cambria Math"/>
                            </a:rPr>
                            <m:t>𝑆𝑆</m:t>
                          </m:r>
                        </m:e>
                        <m:sub>
                          <m:r>
                            <a:rPr lang="en-US" sz="2800" b="0" i="1" smtClean="0">
                              <a:latin typeface="Cambria Math"/>
                            </a:rPr>
                            <m:t>𝑜𝑢𝑡</m:t>
                          </m:r>
                          <m:r>
                            <a:rPr lang="en-US" sz="2800" b="0" i="1" smtClean="0">
                              <a:latin typeface="Cambria Math"/>
                            </a:rPr>
                            <m:t> </m:t>
                          </m:r>
                          <m:r>
                            <a:rPr lang="en-US" sz="2800" b="0" i="1" smtClean="0">
                              <a:latin typeface="Cambria Math"/>
                            </a:rPr>
                            <m:t>𝑅𝑒𝑔𝑖𝑜𝑛</m:t>
                          </m:r>
                        </m:sub>
                      </m:sSub>
                      <m:r>
                        <a:rPr lang="en-US" sz="2800" b="0" i="1" smtClean="0">
                          <a:latin typeface="Cambria Math"/>
                        </a:rPr>
                        <m:t>=</m:t>
                      </m:r>
                      <m:r>
                        <a:rPr lang="en-US" sz="2800" b="0" i="1" smtClean="0">
                          <a:latin typeface="Cambria Math"/>
                        </a:rPr>
                        <m:t>𝐹𝑖𝑥𝑒𝑑</m:t>
                      </m:r>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853229" y="3327970"/>
                <a:ext cx="3437543" cy="558230"/>
              </a:xfrm>
              <a:prstGeom prst="rect">
                <a:avLst/>
              </a:prstGeom>
              <a:blipFill rotWithShape="1">
                <a:blip r:embed="rId4"/>
                <a:stretch>
                  <a:fillRect/>
                </a:stretch>
              </a:blipFill>
            </p:spPr>
            <p:txBody>
              <a:bodyPr/>
              <a:lstStyle/>
              <a:p>
                <a:r>
                  <a:rPr lang="en-US">
                    <a:noFill/>
                  </a:rPr>
                  <a:t> </a:t>
                </a:r>
              </a:p>
            </p:txBody>
          </p:sp>
        </mc:Fallback>
      </mc:AlternateContent>
      <p:sp>
        <p:nvSpPr>
          <p:cNvPr id="9" name="Rounded Rectangle 8"/>
          <p:cNvSpPr/>
          <p:nvPr/>
        </p:nvSpPr>
        <p:spPr>
          <a:xfrm>
            <a:off x="3643502" y="4419600"/>
            <a:ext cx="1856995"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Freedom</a:t>
            </a:r>
            <a:endParaRPr lang="en-US" sz="2800" dirty="0"/>
          </a:p>
        </p:txBody>
      </p:sp>
      <p:sp>
        <p:nvSpPr>
          <p:cNvPr id="10" name="Rounded Rectangle 9"/>
          <p:cNvSpPr/>
          <p:nvPr/>
        </p:nvSpPr>
        <p:spPr>
          <a:xfrm>
            <a:off x="1170782" y="5311588"/>
            <a:ext cx="6793667"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Near Nodes Traffic </a:t>
            </a:r>
            <a:r>
              <a:rPr lang="en-US" sz="2800" dirty="0" smtClean="0">
                <a:solidFill>
                  <a:srgbClr val="FF0000"/>
                </a:solidFill>
              </a:rPr>
              <a:t>X</a:t>
            </a:r>
            <a:r>
              <a:rPr lang="en-US" sz="2800" dirty="0" smtClean="0"/>
              <a:t> Far Nodes Traffic</a:t>
            </a:r>
            <a:endParaRPr lang="en-US" sz="2800" dirty="0"/>
          </a:p>
        </p:txBody>
      </p:sp>
      <p:cxnSp>
        <p:nvCxnSpPr>
          <p:cNvPr id="11" name="Straight Arrow Connector 10"/>
          <p:cNvCxnSpPr>
            <a:stCxn id="9" idx="2"/>
            <a:endCxn id="10" idx="0"/>
          </p:cNvCxnSpPr>
          <p:nvPr/>
        </p:nvCxnSpPr>
        <p:spPr>
          <a:xfrm flipH="1">
            <a:off x="4567616" y="4953000"/>
            <a:ext cx="4384" cy="358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20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2" grpId="0"/>
      <p:bldP spid="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pic>
        <p:nvPicPr>
          <p:cNvPr id="9" name="Content Placeholder 8"/>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9600" y="1828800"/>
            <a:ext cx="4625975" cy="4625975"/>
          </a:xfrm>
        </p:spPr>
      </p:pic>
      <p:pic>
        <p:nvPicPr>
          <p:cNvPr id="10" name="Pictur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 y="1828800"/>
            <a:ext cx="4626864" cy="4626864"/>
          </a:xfrm>
          <a:prstGeom prst="rect">
            <a:avLst/>
          </a:prstGeom>
        </p:spPr>
      </p:pic>
    </p:spTree>
    <p:extLst>
      <p:ext uri="{BB962C8B-B14F-4D97-AF65-F5344CB8AC3E}">
        <p14:creationId xmlns:p14="http://schemas.microsoft.com/office/powerpoint/2010/main" val="40625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pic>
        <p:nvPicPr>
          <p:cNvPr id="9" name="Content Placeholder 8"/>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9600" y="1828800"/>
            <a:ext cx="4625975" cy="4625975"/>
          </a:xfrm>
        </p:spPr>
      </p:pic>
      <p:pic>
        <p:nvPicPr>
          <p:cNvPr id="10" name="Pictur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 y="1828800"/>
            <a:ext cx="4626864" cy="4626864"/>
          </a:xfrm>
          <a:prstGeom prst="rect">
            <a:avLst/>
          </a:prstGeom>
        </p:spPr>
      </p:pic>
    </p:spTree>
    <p:extLst>
      <p:ext uri="{BB962C8B-B14F-4D97-AF65-F5344CB8AC3E}">
        <p14:creationId xmlns:p14="http://schemas.microsoft.com/office/powerpoint/2010/main" val="280410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ORMDVS</a:t>
            </a:r>
            <a:endParaRPr lang="en-US" dirty="0"/>
          </a:p>
        </p:txBody>
      </p:sp>
      <p:sp>
        <p:nvSpPr>
          <p:cNvPr id="3" name="Content Placeholder 2"/>
          <p:cNvSpPr>
            <a:spLocks noGrp="1"/>
          </p:cNvSpPr>
          <p:nvPr>
            <p:ph idx="1"/>
          </p:nvPr>
        </p:nvSpPr>
        <p:spPr>
          <a:xfrm>
            <a:off x="457200" y="1775191"/>
            <a:ext cx="8229600" cy="917494"/>
          </a:xfrm>
        </p:spPr>
        <p:txBody>
          <a:bodyPr>
            <a:normAutofit fontScale="92500" lnSpcReduction="20000"/>
          </a:bodyPr>
          <a:lstStyle/>
          <a:p>
            <a:pPr marL="633222" lvl="0" indent="-514350">
              <a:buFont typeface="+mj-lt"/>
              <a:buAutoNum type="arabicParenR" startAt="4"/>
            </a:pPr>
            <a:r>
              <a:rPr lang="en-GB" dirty="0"/>
              <a:t>Using the Manhattan distance between NoC nodes for Out-Region </a:t>
            </a:r>
            <a:r>
              <a:rPr lang="en-GB" dirty="0" smtClean="0"/>
              <a:t>routing</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7" name="Content Placeholder 2"/>
          <p:cNvSpPr txBox="1">
            <a:spLocks/>
          </p:cNvSpPr>
          <p:nvPr/>
        </p:nvSpPr>
        <p:spPr>
          <a:xfrm>
            <a:off x="457200" y="4078287"/>
            <a:ext cx="8229600" cy="6858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dirty="0" smtClean="0"/>
              <a:t>Where</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2937867" y="2769740"/>
                <a:ext cx="3268266" cy="55823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sz="2800" i="1" smtClean="0">
                              <a:latin typeface="Cambria Math"/>
                            </a:rPr>
                          </m:ctrlPr>
                        </m:sSubPr>
                        <m:e>
                          <m:r>
                            <a:rPr lang="en-US" sz="2800" b="0" i="1" smtClean="0">
                              <a:latin typeface="Cambria Math"/>
                            </a:rPr>
                            <m:t>𝑆𝑆</m:t>
                          </m:r>
                        </m:e>
                        <m:sub>
                          <m:r>
                            <a:rPr lang="en-US" sz="2800" b="0" i="1" smtClean="0">
                              <a:latin typeface="Cambria Math"/>
                            </a:rPr>
                            <m:t>𝐼𝑛</m:t>
                          </m:r>
                          <m:r>
                            <a:rPr lang="en-US" sz="2800" b="0" i="1" smtClean="0">
                              <a:latin typeface="Cambria Math"/>
                            </a:rPr>
                            <m:t> </m:t>
                          </m:r>
                          <m:r>
                            <a:rPr lang="en-US" sz="2800" b="0" i="1" smtClean="0">
                              <a:latin typeface="Cambria Math"/>
                            </a:rPr>
                            <m:t>𝑅𝑒𝑔𝑖𝑜𝑛</m:t>
                          </m:r>
                        </m:sub>
                      </m:sSub>
                      <m:r>
                        <a:rPr lang="en-US" sz="2800" b="0" i="1" smtClean="0">
                          <a:latin typeface="Cambria Math"/>
                        </a:rPr>
                        <m:t>=</m:t>
                      </m:r>
                      <m:r>
                        <a:rPr lang="en-US" sz="2800" b="0" i="1" smtClean="0">
                          <a:latin typeface="Cambria Math"/>
                        </a:rPr>
                        <m:t>𝐹𝑖𝑥𝑒𝑑</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937867" y="2769740"/>
                <a:ext cx="3268266" cy="55823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7200" y="3404170"/>
                <a:ext cx="8228022" cy="55823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sz="2800" i="1" smtClean="0">
                              <a:latin typeface="Cambria Math"/>
                            </a:rPr>
                          </m:ctrlPr>
                        </m:sSubPr>
                        <m:e>
                          <m:r>
                            <a:rPr lang="en-US" sz="2800" b="0" i="1" smtClean="0">
                              <a:latin typeface="Cambria Math"/>
                            </a:rPr>
                            <m:t>𝑆𝑆</m:t>
                          </m:r>
                        </m:e>
                        <m:sub>
                          <m:r>
                            <a:rPr lang="en-US" sz="2800" b="0" i="1" smtClean="0">
                              <a:latin typeface="Cambria Math"/>
                            </a:rPr>
                            <m:t>𝑜𝑢𝑡</m:t>
                          </m:r>
                          <m:r>
                            <a:rPr lang="en-US" sz="2800" b="0" i="1" smtClean="0">
                              <a:latin typeface="Cambria Math"/>
                            </a:rPr>
                            <m:t> </m:t>
                          </m:r>
                          <m:r>
                            <a:rPr lang="en-US" sz="2800" b="0" i="1" smtClean="0">
                              <a:latin typeface="Cambria Math"/>
                            </a:rPr>
                            <m:t>𝑅𝑒𝑔𝑖𝑜𝑛</m:t>
                          </m:r>
                        </m:sub>
                      </m:sSub>
                      <m:r>
                        <a:rPr lang="en-US" sz="2800" b="0" i="1" smtClean="0">
                          <a:latin typeface="Cambria Math"/>
                        </a:rPr>
                        <m:t>=</m:t>
                      </m:r>
                      <m:r>
                        <a:rPr lang="en-US" sz="2800" b="0" i="1" smtClean="0">
                          <a:latin typeface="Cambria Math"/>
                        </a:rPr>
                        <m:t>𝑃𝑒𝑟𝑐𝑒𝑛𝑡𝑎𝑔𝑒</m:t>
                      </m:r>
                      <m:r>
                        <a:rPr lang="en-US" sz="2800" b="0" i="1" smtClean="0">
                          <a:latin typeface="Cambria Math"/>
                        </a:rPr>
                        <m:t> × </m:t>
                      </m:r>
                      <m:sSub>
                        <m:sSubPr>
                          <m:ctrlPr>
                            <a:rPr lang="en-US" sz="2800" b="0" i="1" smtClean="0">
                              <a:latin typeface="Cambria Math"/>
                              <a:ea typeface="Cambria Math"/>
                            </a:rPr>
                          </m:ctrlPr>
                        </m:sSubPr>
                        <m:e>
                          <m:r>
                            <a:rPr lang="en-US" sz="2800" b="0" i="1" smtClean="0">
                              <a:latin typeface="Cambria Math"/>
                              <a:ea typeface="Cambria Math"/>
                            </a:rPr>
                            <m:t>𝑑</m:t>
                          </m:r>
                        </m:e>
                        <m:sub>
                          <m:r>
                            <a:rPr lang="en-US" sz="2800" b="0" i="1" smtClean="0">
                              <a:latin typeface="Cambria Math"/>
                              <a:ea typeface="Cambria Math"/>
                            </a:rPr>
                            <m:t>𝑅𝑒𝑔𝑖𝑜𝑛</m:t>
                          </m:r>
                        </m:sub>
                      </m:sSub>
                      <m:r>
                        <a:rPr lang="en-US" sz="2800" b="0" i="1" smtClean="0">
                          <a:latin typeface="Cambria Math"/>
                          <a:ea typeface="Cambria Math"/>
                        </a:rPr>
                        <m:t> × </m:t>
                      </m:r>
                      <m:sSub>
                        <m:sSubPr>
                          <m:ctrlPr>
                            <a:rPr lang="en-US" sz="2800" b="0" i="1" smtClean="0">
                              <a:latin typeface="Cambria Math"/>
                              <a:ea typeface="Cambria Math"/>
                            </a:rPr>
                          </m:ctrlPr>
                        </m:sSubPr>
                        <m:e>
                          <m:r>
                            <a:rPr lang="en-US" sz="2800" b="0" i="1" smtClean="0">
                              <a:latin typeface="Cambria Math"/>
                              <a:ea typeface="Cambria Math"/>
                            </a:rPr>
                            <m:t>𝑆𝑖𝑧𝑒</m:t>
                          </m:r>
                        </m:e>
                        <m:sub>
                          <m:r>
                            <a:rPr lang="en-US" sz="2800" b="0" i="1" smtClean="0">
                              <a:latin typeface="Cambria Math"/>
                              <a:ea typeface="Cambria Math"/>
                            </a:rPr>
                            <m:t>𝑅𝑒𝑔𝑖𝑜𝑛</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7200" y="3404170"/>
                <a:ext cx="8228022" cy="558230"/>
              </a:xfrm>
              <a:prstGeom prst="rect">
                <a:avLst/>
              </a:prstGeom>
              <a:blipFill rotWithShape="1">
                <a:blip r:embed="rId5"/>
                <a:stretch>
                  <a:fillRect/>
                </a:stretch>
              </a:blipFill>
            </p:spPr>
            <p:txBody>
              <a:bodyPr/>
              <a:lstStyle/>
              <a:p>
                <a:r>
                  <a:rPr lang="en-US">
                    <a:noFill/>
                  </a:rPr>
                  <a:t> </a:t>
                </a:r>
              </a:p>
            </p:txBody>
          </p:sp>
        </mc:Fallback>
      </mc:AlternateContent>
      <p:graphicFrame>
        <p:nvGraphicFramePr>
          <p:cNvPr id="9" name="Object 8"/>
          <p:cNvGraphicFramePr>
            <a:graphicFrameLocks noChangeAspect="1"/>
          </p:cNvGraphicFramePr>
          <p:nvPr>
            <p:extLst>
              <p:ext uri="{D42A27DB-BD31-4B8C-83A1-F6EECF244321}">
                <p14:modId xmlns:p14="http://schemas.microsoft.com/office/powerpoint/2010/main" val="2758403787"/>
              </p:ext>
            </p:extLst>
          </p:nvPr>
        </p:nvGraphicFramePr>
        <p:xfrm>
          <a:off x="-457200" y="4687887"/>
          <a:ext cx="9979025" cy="2246313"/>
        </p:xfrm>
        <a:graphic>
          <a:graphicData uri="http://schemas.openxmlformats.org/presentationml/2006/ole">
            <mc:AlternateContent xmlns:mc="http://schemas.openxmlformats.org/markup-compatibility/2006">
              <mc:Choice xmlns:v="urn:schemas-microsoft-com:vml" Requires="v">
                <p:oleObj spid="_x0000_s19661" name="Document" r:id="rId6" imgW="5447532" imgH="1232859" progId="Word.Document.12">
                  <p:embed/>
                </p:oleObj>
              </mc:Choice>
              <mc:Fallback>
                <p:oleObj name="Document" r:id="rId6" imgW="5447532" imgH="1232859" progId="Word.Document.12">
                  <p:embed/>
                  <p:pic>
                    <p:nvPicPr>
                      <p:cNvPr id="0" name=""/>
                      <p:cNvPicPr/>
                      <p:nvPr/>
                    </p:nvPicPr>
                    <p:blipFill>
                      <a:blip r:embed="rId7"/>
                      <a:stretch>
                        <a:fillRect/>
                      </a:stretch>
                    </p:blipFill>
                    <p:spPr>
                      <a:xfrm>
                        <a:off x="-457200" y="4687887"/>
                        <a:ext cx="9979025" cy="2246313"/>
                      </a:xfrm>
                      <a:prstGeom prst="rect">
                        <a:avLst/>
                      </a:prstGeom>
                    </p:spPr>
                  </p:pic>
                </p:oleObj>
              </mc:Fallback>
            </mc:AlternateContent>
          </a:graphicData>
        </a:graphic>
      </p:graphicFrame>
    </p:spTree>
    <p:extLst>
      <p:ext uri="{BB962C8B-B14F-4D97-AF65-F5344CB8AC3E}">
        <p14:creationId xmlns:p14="http://schemas.microsoft.com/office/powerpoint/2010/main" val="409925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6" name="Content Placeholder 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41825" y="1829689"/>
            <a:ext cx="4625975" cy="4625975"/>
          </a:xfrm>
          <a:prstGeom prst="rect">
            <a:avLst/>
          </a:prstGeom>
        </p:spPr>
      </p:pic>
      <p:pic>
        <p:nvPicPr>
          <p:cNvPr id="7"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 y="1828800"/>
            <a:ext cx="4626864" cy="4626864"/>
          </a:xfrm>
          <a:prstGeom prst="rect">
            <a:avLst/>
          </a:prstGeom>
        </p:spPr>
      </p:pic>
    </p:spTree>
    <p:extLst>
      <p:ext uri="{BB962C8B-B14F-4D97-AF65-F5344CB8AC3E}">
        <p14:creationId xmlns:p14="http://schemas.microsoft.com/office/powerpoint/2010/main" val="304055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pic>
        <p:nvPicPr>
          <p:cNvPr id="9" name="Content Placeholder 8"/>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9600" y="1829689"/>
            <a:ext cx="4625975" cy="4625975"/>
          </a:xfrm>
        </p:spPr>
      </p:pic>
      <p:pic>
        <p:nvPicPr>
          <p:cNvPr id="10" name="Pictur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 y="1828800"/>
            <a:ext cx="4626864" cy="4626864"/>
          </a:xfrm>
          <a:prstGeom prst="rect">
            <a:avLst/>
          </a:prstGeom>
        </p:spPr>
      </p:pic>
      <p:sp>
        <p:nvSpPr>
          <p:cNvPr id="7" name="TextBox 6"/>
          <p:cNvSpPr txBox="1"/>
          <p:nvPr/>
        </p:nvSpPr>
        <p:spPr>
          <a:xfrm>
            <a:off x="2123775" y="1687882"/>
            <a:ext cx="579005" cy="369332"/>
          </a:xfrm>
          <a:prstGeom prst="rect">
            <a:avLst/>
          </a:prstGeom>
          <a:noFill/>
        </p:spPr>
        <p:txBody>
          <a:bodyPr wrap="none" rtlCol="0">
            <a:spAutoFit/>
          </a:bodyPr>
          <a:lstStyle/>
          <a:p>
            <a:r>
              <a:rPr lang="en-US" dirty="0" smtClean="0"/>
              <a:t>33%</a:t>
            </a:r>
            <a:endParaRPr lang="en-US" dirty="0"/>
          </a:p>
        </p:txBody>
      </p:sp>
      <p:sp>
        <p:nvSpPr>
          <p:cNvPr id="8" name="TextBox 7"/>
          <p:cNvSpPr txBox="1"/>
          <p:nvPr/>
        </p:nvSpPr>
        <p:spPr>
          <a:xfrm>
            <a:off x="6447232" y="1666546"/>
            <a:ext cx="489236" cy="369332"/>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34681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6" name="Content Placeholder 5"/>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9600" y="1838654"/>
            <a:ext cx="4625975" cy="4625975"/>
          </a:xfrm>
        </p:spPr>
      </p:pic>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pic>
        <p:nvPicPr>
          <p:cNvPr id="7"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828800"/>
            <a:ext cx="4626864" cy="4626864"/>
          </a:xfrm>
          <a:prstGeom prst="rect">
            <a:avLst/>
          </a:prstGeom>
        </p:spPr>
      </p:pic>
      <p:sp>
        <p:nvSpPr>
          <p:cNvPr id="8" name="TextBox 7"/>
          <p:cNvSpPr txBox="1"/>
          <p:nvPr/>
        </p:nvSpPr>
        <p:spPr>
          <a:xfrm>
            <a:off x="609600" y="1687882"/>
            <a:ext cx="611065" cy="369332"/>
          </a:xfrm>
          <a:prstGeom prst="rect">
            <a:avLst/>
          </a:prstGeom>
          <a:noFill/>
        </p:spPr>
        <p:txBody>
          <a:bodyPr wrap="none" rtlCol="0">
            <a:spAutoFit/>
          </a:bodyPr>
          <a:lstStyle/>
          <a:p>
            <a:r>
              <a:rPr lang="en-US" dirty="0" smtClean="0"/>
              <a:t>29%</a:t>
            </a:r>
            <a:endParaRPr lang="en-US" dirty="0"/>
          </a:p>
        </p:txBody>
      </p:sp>
      <p:sp>
        <p:nvSpPr>
          <p:cNvPr id="9" name="TextBox 8"/>
          <p:cNvSpPr txBox="1"/>
          <p:nvPr/>
        </p:nvSpPr>
        <p:spPr>
          <a:xfrm>
            <a:off x="1249024" y="1702239"/>
            <a:ext cx="593432" cy="369332"/>
          </a:xfrm>
          <a:prstGeom prst="rect">
            <a:avLst/>
          </a:prstGeom>
          <a:noFill/>
        </p:spPr>
        <p:txBody>
          <a:bodyPr wrap="none" rtlCol="0">
            <a:spAutoFit/>
          </a:bodyPr>
          <a:lstStyle/>
          <a:p>
            <a:r>
              <a:rPr lang="en-US" dirty="0" smtClean="0"/>
              <a:t>30%</a:t>
            </a:r>
            <a:endParaRPr lang="en-US" dirty="0"/>
          </a:p>
        </p:txBody>
      </p:sp>
      <p:sp>
        <p:nvSpPr>
          <p:cNvPr id="10" name="TextBox 9"/>
          <p:cNvSpPr txBox="1"/>
          <p:nvPr/>
        </p:nvSpPr>
        <p:spPr>
          <a:xfrm>
            <a:off x="1857809" y="1702239"/>
            <a:ext cx="470000" cy="369332"/>
          </a:xfrm>
          <a:prstGeom prst="rect">
            <a:avLst/>
          </a:prstGeom>
          <a:noFill/>
        </p:spPr>
        <p:txBody>
          <a:bodyPr wrap="none" rtlCol="0">
            <a:spAutoFit/>
          </a:bodyPr>
          <a:lstStyle/>
          <a:p>
            <a:r>
              <a:rPr lang="en-US" dirty="0" smtClean="0"/>
              <a:t>7%</a:t>
            </a:r>
            <a:endParaRPr lang="en-US" dirty="0"/>
          </a:p>
        </p:txBody>
      </p:sp>
      <p:sp>
        <p:nvSpPr>
          <p:cNvPr id="11" name="TextBox 10"/>
          <p:cNvSpPr txBox="1"/>
          <p:nvPr/>
        </p:nvSpPr>
        <p:spPr>
          <a:xfrm>
            <a:off x="2360759" y="1688068"/>
            <a:ext cx="489236" cy="369332"/>
          </a:xfrm>
          <a:prstGeom prst="rect">
            <a:avLst/>
          </a:prstGeom>
          <a:noFill/>
        </p:spPr>
        <p:txBody>
          <a:bodyPr wrap="none" rtlCol="0">
            <a:spAutoFit/>
          </a:bodyPr>
          <a:lstStyle/>
          <a:p>
            <a:r>
              <a:rPr lang="en-US" dirty="0" smtClean="0"/>
              <a:t>8%</a:t>
            </a:r>
            <a:endParaRPr lang="en-US" dirty="0"/>
          </a:p>
        </p:txBody>
      </p:sp>
      <p:sp>
        <p:nvSpPr>
          <p:cNvPr id="12" name="TextBox 11"/>
          <p:cNvSpPr txBox="1"/>
          <p:nvPr/>
        </p:nvSpPr>
        <p:spPr>
          <a:xfrm>
            <a:off x="2849995" y="1688068"/>
            <a:ext cx="579005" cy="369332"/>
          </a:xfrm>
          <a:prstGeom prst="rect">
            <a:avLst/>
          </a:prstGeom>
          <a:noFill/>
        </p:spPr>
        <p:txBody>
          <a:bodyPr wrap="none" rtlCol="0">
            <a:spAutoFit/>
          </a:bodyPr>
          <a:lstStyle/>
          <a:p>
            <a:r>
              <a:rPr lang="en-US" dirty="0" smtClean="0"/>
              <a:t>33%</a:t>
            </a:r>
            <a:endParaRPr lang="en-US" dirty="0"/>
          </a:p>
        </p:txBody>
      </p:sp>
      <p:sp>
        <p:nvSpPr>
          <p:cNvPr id="13" name="TextBox 12"/>
          <p:cNvSpPr txBox="1"/>
          <p:nvPr/>
        </p:nvSpPr>
        <p:spPr>
          <a:xfrm>
            <a:off x="5029200" y="1676400"/>
            <a:ext cx="470000" cy="369332"/>
          </a:xfrm>
          <a:prstGeom prst="rect">
            <a:avLst/>
          </a:prstGeom>
          <a:noFill/>
        </p:spPr>
        <p:txBody>
          <a:bodyPr wrap="none" rtlCol="0">
            <a:spAutoFit/>
          </a:bodyPr>
          <a:lstStyle/>
          <a:p>
            <a:r>
              <a:rPr lang="en-US" dirty="0" smtClean="0"/>
              <a:t>7%</a:t>
            </a:r>
            <a:endParaRPr lang="en-US" dirty="0"/>
          </a:p>
        </p:txBody>
      </p:sp>
      <p:sp>
        <p:nvSpPr>
          <p:cNvPr id="14" name="TextBox 13"/>
          <p:cNvSpPr txBox="1"/>
          <p:nvPr/>
        </p:nvSpPr>
        <p:spPr>
          <a:xfrm>
            <a:off x="5668624" y="1690757"/>
            <a:ext cx="489236" cy="369332"/>
          </a:xfrm>
          <a:prstGeom prst="rect">
            <a:avLst/>
          </a:prstGeom>
          <a:noFill/>
        </p:spPr>
        <p:txBody>
          <a:bodyPr wrap="none" rtlCol="0">
            <a:spAutoFit/>
          </a:bodyPr>
          <a:lstStyle/>
          <a:p>
            <a:r>
              <a:rPr lang="en-US" dirty="0"/>
              <a:t>8</a:t>
            </a:r>
            <a:r>
              <a:rPr lang="en-US" dirty="0" smtClean="0"/>
              <a:t>%</a:t>
            </a:r>
            <a:endParaRPr lang="en-US" dirty="0"/>
          </a:p>
        </p:txBody>
      </p:sp>
      <p:sp>
        <p:nvSpPr>
          <p:cNvPr id="15" name="TextBox 14"/>
          <p:cNvSpPr txBox="1"/>
          <p:nvPr/>
        </p:nvSpPr>
        <p:spPr>
          <a:xfrm>
            <a:off x="6277409" y="1690757"/>
            <a:ext cx="489236" cy="369332"/>
          </a:xfrm>
          <a:prstGeom prst="rect">
            <a:avLst/>
          </a:prstGeom>
          <a:noFill/>
        </p:spPr>
        <p:txBody>
          <a:bodyPr wrap="none" rtlCol="0">
            <a:spAutoFit/>
          </a:bodyPr>
          <a:lstStyle/>
          <a:p>
            <a:r>
              <a:rPr lang="en-US" dirty="0" smtClean="0"/>
              <a:t>2%</a:t>
            </a:r>
            <a:endParaRPr lang="en-US" dirty="0"/>
          </a:p>
        </p:txBody>
      </p:sp>
      <p:sp>
        <p:nvSpPr>
          <p:cNvPr id="16" name="TextBox 15"/>
          <p:cNvSpPr txBox="1"/>
          <p:nvPr/>
        </p:nvSpPr>
        <p:spPr>
          <a:xfrm>
            <a:off x="6780359" y="1676586"/>
            <a:ext cx="489236" cy="369332"/>
          </a:xfrm>
          <a:prstGeom prst="rect">
            <a:avLst/>
          </a:prstGeom>
          <a:noFill/>
        </p:spPr>
        <p:txBody>
          <a:bodyPr wrap="none" rtlCol="0">
            <a:spAutoFit/>
          </a:bodyPr>
          <a:lstStyle/>
          <a:p>
            <a:r>
              <a:rPr lang="en-US" dirty="0" smtClean="0"/>
              <a:t>2%</a:t>
            </a:r>
            <a:endParaRPr lang="en-US" dirty="0"/>
          </a:p>
        </p:txBody>
      </p:sp>
      <p:sp>
        <p:nvSpPr>
          <p:cNvPr id="17" name="TextBox 16"/>
          <p:cNvSpPr txBox="1"/>
          <p:nvPr/>
        </p:nvSpPr>
        <p:spPr>
          <a:xfrm>
            <a:off x="7269595" y="1676586"/>
            <a:ext cx="489236" cy="369332"/>
          </a:xfrm>
          <a:prstGeom prst="rect">
            <a:avLst/>
          </a:prstGeom>
          <a:noFill/>
        </p:spPr>
        <p:txBody>
          <a:bodyPr wrap="none" rtlCol="0">
            <a:spAutoFit/>
          </a:bodyPr>
          <a:lstStyle/>
          <a:p>
            <a:r>
              <a:rPr lang="en-US" dirty="0" smtClean="0"/>
              <a:t>8%</a:t>
            </a:r>
            <a:endParaRPr lang="en-US" dirty="0"/>
          </a:p>
        </p:txBody>
      </p:sp>
    </p:spTree>
    <p:extLst>
      <p:ext uri="{BB962C8B-B14F-4D97-AF65-F5344CB8AC3E}">
        <p14:creationId xmlns:p14="http://schemas.microsoft.com/office/powerpoint/2010/main" val="399909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2209800" y="3162364"/>
            <a:ext cx="4724400" cy="2224966"/>
          </a:xfrm>
        </p:spPr>
        <p:txBody>
          <a:bodyPr>
            <a:normAutofit/>
          </a:bodyPr>
          <a:lstStyle/>
          <a:p>
            <a:pPr marL="118872" indent="0" algn="ctr">
              <a:buNone/>
            </a:pPr>
            <a:r>
              <a:rPr lang="en-GB" dirty="0" smtClean="0">
                <a:solidFill>
                  <a:srgbClr val="0070C0"/>
                </a:solidFill>
              </a:rPr>
              <a:t>Topology</a:t>
            </a:r>
          </a:p>
          <a:p>
            <a:pPr marL="118872" indent="0">
              <a:buNone/>
            </a:pPr>
            <a:endParaRPr lang="en-GB" dirty="0" smtClean="0"/>
          </a:p>
          <a:p>
            <a:pPr marL="118872" indent="0" algn="ctr">
              <a:buNone/>
            </a:pPr>
            <a:r>
              <a:rPr lang="en-GB" dirty="0" smtClean="0"/>
              <a:t>Arrangement </a:t>
            </a:r>
            <a:r>
              <a:rPr lang="en-GB" dirty="0"/>
              <a:t>of </a:t>
            </a:r>
            <a:r>
              <a:rPr lang="en-GB" dirty="0" smtClean="0"/>
              <a:t>links </a:t>
            </a:r>
            <a:r>
              <a:rPr lang="en-GB" dirty="0"/>
              <a:t>and </a:t>
            </a:r>
            <a:r>
              <a:rPr lang="en-GB" dirty="0" smtClean="0"/>
              <a:t>nodes/switches</a:t>
            </a:r>
          </a:p>
          <a:p>
            <a:pPr marL="118872" indent="0">
              <a:buNone/>
            </a:pPr>
            <a:endParaRPr lang="en-GB"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grpSp>
        <p:nvGrpSpPr>
          <p:cNvPr id="71" name="Group 70"/>
          <p:cNvGrpSpPr/>
          <p:nvPr/>
        </p:nvGrpSpPr>
        <p:grpSpPr>
          <a:xfrm>
            <a:off x="5390215" y="2560468"/>
            <a:ext cx="3230732" cy="3230732"/>
            <a:chOff x="4267200" y="1752600"/>
            <a:chExt cx="4572000" cy="4572000"/>
          </a:xfrm>
        </p:grpSpPr>
        <p:sp>
          <p:nvSpPr>
            <p:cNvPr id="6" name="Oval 5"/>
            <p:cNvSpPr/>
            <p:nvPr/>
          </p:nvSpPr>
          <p:spPr>
            <a:xfrm>
              <a:off x="42672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52578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62484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72390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8229600" y="1752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a:stCxn id="6" idx="6"/>
              <a:endCxn id="7" idx="2"/>
            </p:cNvCxnSpPr>
            <p:nvPr/>
          </p:nvCxnSpPr>
          <p:spPr>
            <a:xfrm>
              <a:off x="48768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2" name="Straight Connector 11"/>
            <p:cNvCxnSpPr>
              <a:stCxn id="7" idx="6"/>
              <a:endCxn id="8" idx="2"/>
            </p:cNvCxnSpPr>
            <p:nvPr/>
          </p:nvCxnSpPr>
          <p:spPr>
            <a:xfrm>
              <a:off x="58674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 name="Straight Connector 12"/>
            <p:cNvCxnSpPr>
              <a:stCxn id="8" idx="6"/>
              <a:endCxn id="9" idx="2"/>
            </p:cNvCxnSpPr>
            <p:nvPr/>
          </p:nvCxnSpPr>
          <p:spPr>
            <a:xfrm>
              <a:off x="6858000" y="2057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4" name="Straight Connector 13"/>
            <p:cNvCxnSpPr>
              <a:stCxn id="9" idx="6"/>
              <a:endCxn id="10" idx="2"/>
            </p:cNvCxnSpPr>
            <p:nvPr/>
          </p:nvCxnSpPr>
          <p:spPr>
            <a:xfrm>
              <a:off x="7848600" y="20574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15" name="Oval 14"/>
            <p:cNvSpPr/>
            <p:nvPr/>
          </p:nvSpPr>
          <p:spPr>
            <a:xfrm>
              <a:off x="42672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52578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62484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72390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8229600" y="27432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a:stCxn id="15" idx="6"/>
              <a:endCxn id="16" idx="2"/>
            </p:cNvCxnSpPr>
            <p:nvPr/>
          </p:nvCxnSpPr>
          <p:spPr>
            <a:xfrm>
              <a:off x="48768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1" name="Straight Connector 20"/>
            <p:cNvCxnSpPr>
              <a:stCxn id="16" idx="6"/>
              <a:endCxn id="17" idx="2"/>
            </p:cNvCxnSpPr>
            <p:nvPr/>
          </p:nvCxnSpPr>
          <p:spPr>
            <a:xfrm>
              <a:off x="58674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2" name="Straight Connector 21"/>
            <p:cNvCxnSpPr>
              <a:stCxn id="17" idx="6"/>
              <a:endCxn id="18" idx="2"/>
            </p:cNvCxnSpPr>
            <p:nvPr/>
          </p:nvCxnSpPr>
          <p:spPr>
            <a:xfrm>
              <a:off x="68580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3" name="Straight Connector 22"/>
            <p:cNvCxnSpPr>
              <a:stCxn id="18" idx="6"/>
              <a:endCxn id="19" idx="2"/>
            </p:cNvCxnSpPr>
            <p:nvPr/>
          </p:nvCxnSpPr>
          <p:spPr>
            <a:xfrm>
              <a:off x="7848600" y="30480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4" name="Straight Connector 23"/>
            <p:cNvCxnSpPr>
              <a:stCxn id="6" idx="4"/>
              <a:endCxn id="15" idx="0"/>
            </p:cNvCxnSpPr>
            <p:nvPr/>
          </p:nvCxnSpPr>
          <p:spPr>
            <a:xfrm>
              <a:off x="45720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5" name="Straight Connector 24"/>
            <p:cNvCxnSpPr>
              <a:stCxn id="7" idx="4"/>
              <a:endCxn id="16" idx="0"/>
            </p:cNvCxnSpPr>
            <p:nvPr/>
          </p:nvCxnSpPr>
          <p:spPr>
            <a:xfrm>
              <a:off x="55626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6" name="Straight Connector 25"/>
            <p:cNvCxnSpPr>
              <a:stCxn id="8" idx="4"/>
              <a:endCxn id="17" idx="0"/>
            </p:cNvCxnSpPr>
            <p:nvPr/>
          </p:nvCxnSpPr>
          <p:spPr>
            <a:xfrm>
              <a:off x="65532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7" name="Straight Connector 26"/>
            <p:cNvCxnSpPr>
              <a:stCxn id="9" idx="4"/>
              <a:endCxn id="18" idx="0"/>
            </p:cNvCxnSpPr>
            <p:nvPr/>
          </p:nvCxnSpPr>
          <p:spPr>
            <a:xfrm>
              <a:off x="7543800" y="23622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8" name="Straight Connector 27"/>
            <p:cNvCxnSpPr>
              <a:stCxn id="10" idx="4"/>
              <a:endCxn id="19" idx="0"/>
            </p:cNvCxnSpPr>
            <p:nvPr/>
          </p:nvCxnSpPr>
          <p:spPr>
            <a:xfrm>
              <a:off x="8534400" y="23622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29" name="Oval 28"/>
            <p:cNvSpPr/>
            <p:nvPr/>
          </p:nvSpPr>
          <p:spPr>
            <a:xfrm>
              <a:off x="42672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52578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62484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72390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229600" y="37338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Connector 33"/>
            <p:cNvCxnSpPr>
              <a:stCxn id="29" idx="6"/>
              <a:endCxn id="30" idx="2"/>
            </p:cNvCxnSpPr>
            <p:nvPr/>
          </p:nvCxnSpPr>
          <p:spPr>
            <a:xfrm>
              <a:off x="48768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30" idx="6"/>
              <a:endCxn id="31" idx="2"/>
            </p:cNvCxnSpPr>
            <p:nvPr/>
          </p:nvCxnSpPr>
          <p:spPr>
            <a:xfrm>
              <a:off x="58674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6" name="Straight Connector 35"/>
            <p:cNvCxnSpPr>
              <a:stCxn id="31" idx="6"/>
              <a:endCxn id="32" idx="2"/>
            </p:cNvCxnSpPr>
            <p:nvPr/>
          </p:nvCxnSpPr>
          <p:spPr>
            <a:xfrm>
              <a:off x="6858000" y="40386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7" name="Straight Connector 36"/>
            <p:cNvCxnSpPr>
              <a:stCxn id="32" idx="6"/>
              <a:endCxn id="33" idx="2"/>
            </p:cNvCxnSpPr>
            <p:nvPr/>
          </p:nvCxnSpPr>
          <p:spPr>
            <a:xfrm>
              <a:off x="7848600" y="40386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38" name="Oval 37"/>
            <p:cNvSpPr/>
            <p:nvPr/>
          </p:nvSpPr>
          <p:spPr>
            <a:xfrm>
              <a:off x="42672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52578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62484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72390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8229600" y="4724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Straight Connector 42"/>
            <p:cNvCxnSpPr>
              <a:stCxn id="38" idx="6"/>
              <a:endCxn id="39" idx="2"/>
            </p:cNvCxnSpPr>
            <p:nvPr/>
          </p:nvCxnSpPr>
          <p:spPr>
            <a:xfrm>
              <a:off x="48768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39" idx="6"/>
              <a:endCxn id="40" idx="2"/>
            </p:cNvCxnSpPr>
            <p:nvPr/>
          </p:nvCxnSpPr>
          <p:spPr>
            <a:xfrm>
              <a:off x="58674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5" name="Straight Connector 44"/>
            <p:cNvCxnSpPr>
              <a:stCxn id="40" idx="6"/>
              <a:endCxn id="41" idx="2"/>
            </p:cNvCxnSpPr>
            <p:nvPr/>
          </p:nvCxnSpPr>
          <p:spPr>
            <a:xfrm>
              <a:off x="68580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6" name="Straight Connector 45"/>
            <p:cNvCxnSpPr>
              <a:stCxn id="41" idx="6"/>
              <a:endCxn id="42" idx="2"/>
            </p:cNvCxnSpPr>
            <p:nvPr/>
          </p:nvCxnSpPr>
          <p:spPr>
            <a:xfrm>
              <a:off x="7848600" y="5029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7" name="Straight Connector 46"/>
            <p:cNvCxnSpPr>
              <a:stCxn id="29" idx="4"/>
              <a:endCxn id="38" idx="0"/>
            </p:cNvCxnSpPr>
            <p:nvPr/>
          </p:nvCxnSpPr>
          <p:spPr>
            <a:xfrm>
              <a:off x="45720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8" name="Straight Connector 47"/>
            <p:cNvCxnSpPr>
              <a:stCxn id="30" idx="4"/>
              <a:endCxn id="39" idx="0"/>
            </p:cNvCxnSpPr>
            <p:nvPr/>
          </p:nvCxnSpPr>
          <p:spPr>
            <a:xfrm>
              <a:off x="55626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9" name="Straight Connector 48"/>
            <p:cNvCxnSpPr>
              <a:stCxn id="31" idx="4"/>
              <a:endCxn id="40" idx="0"/>
            </p:cNvCxnSpPr>
            <p:nvPr/>
          </p:nvCxnSpPr>
          <p:spPr>
            <a:xfrm>
              <a:off x="65532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0" name="Straight Connector 49"/>
            <p:cNvCxnSpPr>
              <a:stCxn id="32" idx="4"/>
              <a:endCxn id="41" idx="0"/>
            </p:cNvCxnSpPr>
            <p:nvPr/>
          </p:nvCxnSpPr>
          <p:spPr>
            <a:xfrm>
              <a:off x="75438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1" name="Straight Connector 50"/>
            <p:cNvCxnSpPr>
              <a:stCxn id="33" idx="4"/>
              <a:endCxn id="42" idx="0"/>
            </p:cNvCxnSpPr>
            <p:nvPr/>
          </p:nvCxnSpPr>
          <p:spPr>
            <a:xfrm>
              <a:off x="8534400" y="43434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2" name="Straight Connector 51"/>
            <p:cNvCxnSpPr>
              <a:stCxn id="29" idx="0"/>
              <a:endCxn id="15" idx="4"/>
            </p:cNvCxnSpPr>
            <p:nvPr/>
          </p:nvCxnSpPr>
          <p:spPr>
            <a:xfrm flipV="1">
              <a:off x="45720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3" name="Straight Connector 52"/>
            <p:cNvCxnSpPr>
              <a:stCxn id="16" idx="4"/>
              <a:endCxn id="30" idx="0"/>
            </p:cNvCxnSpPr>
            <p:nvPr/>
          </p:nvCxnSpPr>
          <p:spPr>
            <a:xfrm>
              <a:off x="55626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4" name="Straight Connector 53"/>
            <p:cNvCxnSpPr>
              <a:stCxn id="31" idx="0"/>
              <a:endCxn id="17" idx="4"/>
            </p:cNvCxnSpPr>
            <p:nvPr/>
          </p:nvCxnSpPr>
          <p:spPr>
            <a:xfrm flipV="1">
              <a:off x="65532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5" name="Straight Connector 54"/>
            <p:cNvCxnSpPr>
              <a:stCxn id="32" idx="0"/>
              <a:endCxn id="18" idx="4"/>
            </p:cNvCxnSpPr>
            <p:nvPr/>
          </p:nvCxnSpPr>
          <p:spPr>
            <a:xfrm flipV="1">
              <a:off x="7543800" y="33528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6" name="Straight Connector 55"/>
            <p:cNvCxnSpPr>
              <a:stCxn id="33" idx="0"/>
              <a:endCxn id="19" idx="4"/>
            </p:cNvCxnSpPr>
            <p:nvPr/>
          </p:nvCxnSpPr>
          <p:spPr>
            <a:xfrm flipV="1">
              <a:off x="8534400" y="33528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7" name="Oval 56"/>
            <p:cNvSpPr/>
            <p:nvPr/>
          </p:nvSpPr>
          <p:spPr>
            <a:xfrm>
              <a:off x="42672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52578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62484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72390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p:cNvSpPr/>
            <p:nvPr/>
          </p:nvSpPr>
          <p:spPr>
            <a:xfrm>
              <a:off x="8229600" y="5715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Connector 61"/>
            <p:cNvCxnSpPr>
              <a:stCxn id="57" idx="6"/>
              <a:endCxn id="58" idx="2"/>
            </p:cNvCxnSpPr>
            <p:nvPr/>
          </p:nvCxnSpPr>
          <p:spPr>
            <a:xfrm>
              <a:off x="48768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3" name="Straight Connector 62"/>
            <p:cNvCxnSpPr>
              <a:stCxn id="58" idx="6"/>
              <a:endCxn id="59" idx="2"/>
            </p:cNvCxnSpPr>
            <p:nvPr/>
          </p:nvCxnSpPr>
          <p:spPr>
            <a:xfrm>
              <a:off x="58674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4" name="Straight Connector 63"/>
            <p:cNvCxnSpPr>
              <a:stCxn id="59" idx="6"/>
              <a:endCxn id="60" idx="2"/>
            </p:cNvCxnSpPr>
            <p:nvPr/>
          </p:nvCxnSpPr>
          <p:spPr>
            <a:xfrm>
              <a:off x="68580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5" name="Straight Connector 64"/>
            <p:cNvCxnSpPr>
              <a:stCxn id="60" idx="6"/>
              <a:endCxn id="61" idx="2"/>
            </p:cNvCxnSpPr>
            <p:nvPr/>
          </p:nvCxnSpPr>
          <p:spPr>
            <a:xfrm>
              <a:off x="7848600" y="6019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6" name="Straight Connector 65"/>
            <p:cNvCxnSpPr>
              <a:stCxn id="38" idx="4"/>
              <a:endCxn id="57" idx="0"/>
            </p:cNvCxnSpPr>
            <p:nvPr/>
          </p:nvCxnSpPr>
          <p:spPr>
            <a:xfrm>
              <a:off x="45720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7" name="Straight Connector 66"/>
            <p:cNvCxnSpPr>
              <a:stCxn id="39" idx="4"/>
              <a:endCxn id="58" idx="0"/>
            </p:cNvCxnSpPr>
            <p:nvPr/>
          </p:nvCxnSpPr>
          <p:spPr>
            <a:xfrm>
              <a:off x="55626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8" name="Straight Connector 67"/>
            <p:cNvCxnSpPr>
              <a:stCxn id="40" idx="4"/>
              <a:endCxn id="59" idx="0"/>
            </p:cNvCxnSpPr>
            <p:nvPr/>
          </p:nvCxnSpPr>
          <p:spPr>
            <a:xfrm>
              <a:off x="65532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41" idx="4"/>
              <a:endCxn id="60" idx="0"/>
            </p:cNvCxnSpPr>
            <p:nvPr/>
          </p:nvCxnSpPr>
          <p:spPr>
            <a:xfrm>
              <a:off x="7543800" y="5334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42" idx="4"/>
              <a:endCxn id="61" idx="0"/>
            </p:cNvCxnSpPr>
            <p:nvPr/>
          </p:nvCxnSpPr>
          <p:spPr>
            <a:xfrm>
              <a:off x="8534400" y="5334000"/>
              <a:ext cx="0" cy="381000"/>
            </a:xfrm>
            <a:prstGeom prst="line">
              <a:avLst/>
            </a:prstGeom>
            <a:ln w="19050"/>
          </p:spPr>
          <p:style>
            <a:lnRef idx="2">
              <a:schemeClr val="dk1"/>
            </a:lnRef>
            <a:fillRef idx="1">
              <a:schemeClr val="lt1"/>
            </a:fillRef>
            <a:effectRef idx="0">
              <a:schemeClr val="dk1"/>
            </a:effectRef>
            <a:fontRef idx="minor">
              <a:schemeClr val="dk1"/>
            </a:fontRef>
          </p:style>
        </p:cxnSp>
      </p:grpSp>
      <p:sp>
        <p:nvSpPr>
          <p:cNvPr id="73" name="TextBox 72"/>
          <p:cNvSpPr txBox="1"/>
          <p:nvPr/>
        </p:nvSpPr>
        <p:spPr>
          <a:xfrm>
            <a:off x="6492459" y="1981200"/>
            <a:ext cx="1043876" cy="369332"/>
          </a:xfrm>
          <a:prstGeom prst="rect">
            <a:avLst/>
          </a:prstGeom>
          <a:noFill/>
        </p:spPr>
        <p:txBody>
          <a:bodyPr wrap="none" rtlCol="0">
            <a:spAutoFit/>
          </a:bodyPr>
          <a:lstStyle/>
          <a:p>
            <a:r>
              <a:rPr lang="en-US" dirty="0" smtClean="0"/>
              <a:t>2D Mesh</a:t>
            </a:r>
            <a:endParaRPr lang="en-US" dirty="0"/>
          </a:p>
        </p:txBody>
      </p:sp>
      <p:grpSp>
        <p:nvGrpSpPr>
          <p:cNvPr id="93" name="Group 92"/>
          <p:cNvGrpSpPr/>
          <p:nvPr/>
        </p:nvGrpSpPr>
        <p:grpSpPr>
          <a:xfrm>
            <a:off x="5390215" y="2560468"/>
            <a:ext cx="3230732" cy="3237082"/>
            <a:chOff x="5390215" y="2560468"/>
            <a:chExt cx="3230732" cy="3237082"/>
          </a:xfrm>
        </p:grpSpPr>
        <p:sp>
          <p:nvSpPr>
            <p:cNvPr id="95" name="Oval 94"/>
            <p:cNvSpPr/>
            <p:nvPr/>
          </p:nvSpPr>
          <p:spPr>
            <a:xfrm>
              <a:off x="5390215" y="2560468"/>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090207" y="2560468"/>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Oval 97"/>
            <p:cNvSpPr/>
            <p:nvPr/>
          </p:nvSpPr>
          <p:spPr>
            <a:xfrm>
              <a:off x="6790199" y="2560468"/>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val 98"/>
            <p:cNvSpPr/>
            <p:nvPr/>
          </p:nvSpPr>
          <p:spPr>
            <a:xfrm>
              <a:off x="7490191" y="2560468"/>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Oval 99"/>
            <p:cNvSpPr/>
            <p:nvPr/>
          </p:nvSpPr>
          <p:spPr>
            <a:xfrm>
              <a:off x="8190183" y="2560468"/>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1" name="Straight Connector 100"/>
            <p:cNvCxnSpPr>
              <a:stCxn id="95" idx="6"/>
              <a:endCxn id="97" idx="2"/>
            </p:cNvCxnSpPr>
            <p:nvPr/>
          </p:nvCxnSpPr>
          <p:spPr>
            <a:xfrm>
              <a:off x="5820979" y="2775850"/>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2" name="Straight Connector 101"/>
            <p:cNvCxnSpPr>
              <a:stCxn id="97" idx="6"/>
              <a:endCxn id="98" idx="2"/>
            </p:cNvCxnSpPr>
            <p:nvPr/>
          </p:nvCxnSpPr>
          <p:spPr>
            <a:xfrm>
              <a:off x="6520971" y="2775850"/>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3" name="Straight Connector 102"/>
            <p:cNvCxnSpPr>
              <a:stCxn id="98" idx="6"/>
              <a:endCxn id="99" idx="2"/>
            </p:cNvCxnSpPr>
            <p:nvPr/>
          </p:nvCxnSpPr>
          <p:spPr>
            <a:xfrm>
              <a:off x="7220963" y="2775850"/>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04" name="Straight Connector 103"/>
            <p:cNvCxnSpPr>
              <a:stCxn id="99" idx="6"/>
              <a:endCxn id="100" idx="2"/>
            </p:cNvCxnSpPr>
            <p:nvPr/>
          </p:nvCxnSpPr>
          <p:spPr>
            <a:xfrm>
              <a:off x="7920955" y="2775850"/>
              <a:ext cx="269228" cy="0"/>
            </a:xfrm>
            <a:prstGeom prst="line">
              <a:avLst/>
            </a:prstGeom>
            <a:ln w="19050"/>
          </p:spPr>
          <p:style>
            <a:lnRef idx="2">
              <a:schemeClr val="dk1"/>
            </a:lnRef>
            <a:fillRef idx="1">
              <a:schemeClr val="lt1"/>
            </a:fillRef>
            <a:effectRef idx="0">
              <a:schemeClr val="dk1"/>
            </a:effectRef>
            <a:fontRef idx="minor">
              <a:schemeClr val="dk1"/>
            </a:fontRef>
          </p:style>
        </p:cxnSp>
        <p:sp>
          <p:nvSpPr>
            <p:cNvPr id="105" name="Oval 104"/>
            <p:cNvSpPr/>
            <p:nvPr/>
          </p:nvSpPr>
          <p:spPr>
            <a:xfrm>
              <a:off x="5390215" y="3260460"/>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Oval 105"/>
            <p:cNvSpPr/>
            <p:nvPr/>
          </p:nvSpPr>
          <p:spPr>
            <a:xfrm>
              <a:off x="6090207" y="3260460"/>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Oval 106"/>
            <p:cNvSpPr/>
            <p:nvPr/>
          </p:nvSpPr>
          <p:spPr>
            <a:xfrm>
              <a:off x="6790199" y="3260460"/>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Oval 107"/>
            <p:cNvSpPr/>
            <p:nvPr/>
          </p:nvSpPr>
          <p:spPr>
            <a:xfrm>
              <a:off x="7490191" y="3260460"/>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val 108"/>
            <p:cNvSpPr/>
            <p:nvPr/>
          </p:nvSpPr>
          <p:spPr>
            <a:xfrm>
              <a:off x="8190183" y="3260460"/>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0" name="Straight Connector 109"/>
            <p:cNvCxnSpPr>
              <a:stCxn id="105" idx="6"/>
              <a:endCxn id="106" idx="2"/>
            </p:cNvCxnSpPr>
            <p:nvPr/>
          </p:nvCxnSpPr>
          <p:spPr>
            <a:xfrm>
              <a:off x="5820979" y="3475842"/>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11" name="Straight Connector 110"/>
            <p:cNvCxnSpPr>
              <a:stCxn id="106" idx="6"/>
              <a:endCxn id="107" idx="2"/>
            </p:cNvCxnSpPr>
            <p:nvPr/>
          </p:nvCxnSpPr>
          <p:spPr>
            <a:xfrm>
              <a:off x="6520971" y="3475842"/>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12" name="Straight Connector 111"/>
            <p:cNvCxnSpPr>
              <a:stCxn id="107" idx="6"/>
              <a:endCxn id="108" idx="2"/>
            </p:cNvCxnSpPr>
            <p:nvPr/>
          </p:nvCxnSpPr>
          <p:spPr>
            <a:xfrm>
              <a:off x="7220963" y="3475842"/>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13" name="Straight Connector 112"/>
            <p:cNvCxnSpPr>
              <a:stCxn id="108" idx="6"/>
              <a:endCxn id="109" idx="2"/>
            </p:cNvCxnSpPr>
            <p:nvPr/>
          </p:nvCxnSpPr>
          <p:spPr>
            <a:xfrm>
              <a:off x="7920955" y="3475842"/>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14" name="Straight Connector 113"/>
            <p:cNvCxnSpPr>
              <a:stCxn id="95" idx="4"/>
              <a:endCxn id="105" idx="0"/>
            </p:cNvCxnSpPr>
            <p:nvPr/>
          </p:nvCxnSpPr>
          <p:spPr>
            <a:xfrm>
              <a:off x="5605597" y="2991232"/>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15" name="Straight Connector 114"/>
            <p:cNvCxnSpPr>
              <a:stCxn id="97" idx="4"/>
              <a:endCxn id="106" idx="0"/>
            </p:cNvCxnSpPr>
            <p:nvPr/>
          </p:nvCxnSpPr>
          <p:spPr>
            <a:xfrm>
              <a:off x="6305589" y="2991232"/>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16" name="Straight Connector 115"/>
            <p:cNvCxnSpPr>
              <a:stCxn id="98" idx="4"/>
              <a:endCxn id="107" idx="0"/>
            </p:cNvCxnSpPr>
            <p:nvPr/>
          </p:nvCxnSpPr>
          <p:spPr>
            <a:xfrm>
              <a:off x="7005581" y="2991232"/>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17" name="Straight Connector 116"/>
            <p:cNvCxnSpPr>
              <a:stCxn id="99" idx="4"/>
              <a:endCxn id="108" idx="0"/>
            </p:cNvCxnSpPr>
            <p:nvPr/>
          </p:nvCxnSpPr>
          <p:spPr>
            <a:xfrm>
              <a:off x="7705573" y="2991232"/>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18" name="Straight Connector 117"/>
            <p:cNvCxnSpPr>
              <a:stCxn id="100" idx="4"/>
              <a:endCxn id="109" idx="0"/>
            </p:cNvCxnSpPr>
            <p:nvPr/>
          </p:nvCxnSpPr>
          <p:spPr>
            <a:xfrm>
              <a:off x="8405565" y="2991232"/>
              <a:ext cx="0" cy="269228"/>
            </a:xfrm>
            <a:prstGeom prst="line">
              <a:avLst/>
            </a:prstGeom>
            <a:ln w="19050"/>
          </p:spPr>
          <p:style>
            <a:lnRef idx="2">
              <a:schemeClr val="dk1"/>
            </a:lnRef>
            <a:fillRef idx="1">
              <a:schemeClr val="lt1"/>
            </a:fillRef>
            <a:effectRef idx="0">
              <a:schemeClr val="dk1"/>
            </a:effectRef>
            <a:fontRef idx="minor">
              <a:schemeClr val="dk1"/>
            </a:fontRef>
          </p:style>
        </p:cxnSp>
        <p:sp>
          <p:nvSpPr>
            <p:cNvPr id="119" name="Oval 118"/>
            <p:cNvSpPr/>
            <p:nvPr/>
          </p:nvSpPr>
          <p:spPr>
            <a:xfrm>
              <a:off x="5390215" y="3960452"/>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6090207" y="3960452"/>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6790199" y="3960452"/>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7490191" y="3960452"/>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3" name="Oval 122"/>
            <p:cNvSpPr/>
            <p:nvPr/>
          </p:nvSpPr>
          <p:spPr>
            <a:xfrm>
              <a:off x="8190183" y="3960452"/>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4" name="Straight Connector 123"/>
            <p:cNvCxnSpPr>
              <a:stCxn id="119" idx="6"/>
              <a:endCxn id="120" idx="2"/>
            </p:cNvCxnSpPr>
            <p:nvPr/>
          </p:nvCxnSpPr>
          <p:spPr>
            <a:xfrm>
              <a:off x="5820979" y="4175834"/>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25" name="Straight Connector 124"/>
            <p:cNvCxnSpPr>
              <a:stCxn id="120" idx="6"/>
              <a:endCxn id="121" idx="2"/>
            </p:cNvCxnSpPr>
            <p:nvPr/>
          </p:nvCxnSpPr>
          <p:spPr>
            <a:xfrm>
              <a:off x="6520971" y="4175834"/>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26" name="Straight Connector 125"/>
            <p:cNvCxnSpPr>
              <a:stCxn id="121" idx="6"/>
              <a:endCxn id="122" idx="2"/>
            </p:cNvCxnSpPr>
            <p:nvPr/>
          </p:nvCxnSpPr>
          <p:spPr>
            <a:xfrm>
              <a:off x="7220963" y="4175834"/>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27" name="Straight Connector 126"/>
            <p:cNvCxnSpPr>
              <a:stCxn id="122" idx="6"/>
              <a:endCxn id="123" idx="2"/>
            </p:cNvCxnSpPr>
            <p:nvPr/>
          </p:nvCxnSpPr>
          <p:spPr>
            <a:xfrm>
              <a:off x="7920955" y="4175834"/>
              <a:ext cx="269228" cy="0"/>
            </a:xfrm>
            <a:prstGeom prst="line">
              <a:avLst/>
            </a:prstGeom>
            <a:ln w="19050"/>
          </p:spPr>
          <p:style>
            <a:lnRef idx="2">
              <a:schemeClr val="dk1"/>
            </a:lnRef>
            <a:fillRef idx="1">
              <a:schemeClr val="lt1"/>
            </a:fillRef>
            <a:effectRef idx="0">
              <a:schemeClr val="dk1"/>
            </a:effectRef>
            <a:fontRef idx="minor">
              <a:schemeClr val="dk1"/>
            </a:fontRef>
          </p:style>
        </p:cxnSp>
        <p:sp>
          <p:nvSpPr>
            <p:cNvPr id="128" name="Oval 127"/>
            <p:cNvSpPr/>
            <p:nvPr/>
          </p:nvSpPr>
          <p:spPr>
            <a:xfrm>
              <a:off x="5390215" y="4660444"/>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Oval 128"/>
            <p:cNvSpPr/>
            <p:nvPr/>
          </p:nvSpPr>
          <p:spPr>
            <a:xfrm>
              <a:off x="6090207" y="4660444"/>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0" name="Oval 129"/>
            <p:cNvSpPr/>
            <p:nvPr/>
          </p:nvSpPr>
          <p:spPr>
            <a:xfrm>
              <a:off x="6790199" y="4660444"/>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1" name="Oval 130"/>
            <p:cNvSpPr/>
            <p:nvPr/>
          </p:nvSpPr>
          <p:spPr>
            <a:xfrm>
              <a:off x="7490191" y="4660444"/>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2" name="Oval 131"/>
            <p:cNvSpPr/>
            <p:nvPr/>
          </p:nvSpPr>
          <p:spPr>
            <a:xfrm>
              <a:off x="8190183" y="4660444"/>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3" name="Straight Connector 132"/>
            <p:cNvCxnSpPr>
              <a:stCxn id="128" idx="6"/>
              <a:endCxn id="129" idx="2"/>
            </p:cNvCxnSpPr>
            <p:nvPr/>
          </p:nvCxnSpPr>
          <p:spPr>
            <a:xfrm>
              <a:off x="5820979" y="4875826"/>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4" name="Straight Connector 133"/>
            <p:cNvCxnSpPr>
              <a:stCxn id="129" idx="6"/>
              <a:endCxn id="130" idx="2"/>
            </p:cNvCxnSpPr>
            <p:nvPr/>
          </p:nvCxnSpPr>
          <p:spPr>
            <a:xfrm>
              <a:off x="6520971" y="4875826"/>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Straight Connector 134"/>
            <p:cNvCxnSpPr>
              <a:stCxn id="130" idx="6"/>
              <a:endCxn id="131" idx="2"/>
            </p:cNvCxnSpPr>
            <p:nvPr/>
          </p:nvCxnSpPr>
          <p:spPr>
            <a:xfrm>
              <a:off x="7220963" y="4875826"/>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6" name="Straight Connector 135"/>
            <p:cNvCxnSpPr>
              <a:stCxn id="131" idx="6"/>
              <a:endCxn id="132" idx="2"/>
            </p:cNvCxnSpPr>
            <p:nvPr/>
          </p:nvCxnSpPr>
          <p:spPr>
            <a:xfrm>
              <a:off x="7920955" y="4875826"/>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7" name="Straight Connector 136"/>
            <p:cNvCxnSpPr>
              <a:stCxn id="119" idx="4"/>
              <a:endCxn id="128" idx="0"/>
            </p:cNvCxnSpPr>
            <p:nvPr/>
          </p:nvCxnSpPr>
          <p:spPr>
            <a:xfrm>
              <a:off x="5605597" y="4391216"/>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38" name="Straight Connector 137"/>
            <p:cNvCxnSpPr>
              <a:stCxn id="120" idx="4"/>
              <a:endCxn id="129" idx="0"/>
            </p:cNvCxnSpPr>
            <p:nvPr/>
          </p:nvCxnSpPr>
          <p:spPr>
            <a:xfrm>
              <a:off x="6305589" y="4391216"/>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39" name="Straight Connector 138"/>
            <p:cNvCxnSpPr>
              <a:stCxn id="121" idx="4"/>
              <a:endCxn id="130" idx="0"/>
            </p:cNvCxnSpPr>
            <p:nvPr/>
          </p:nvCxnSpPr>
          <p:spPr>
            <a:xfrm>
              <a:off x="7005581" y="4391216"/>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40" name="Straight Connector 139"/>
            <p:cNvCxnSpPr>
              <a:stCxn id="122" idx="4"/>
              <a:endCxn id="131" idx="0"/>
            </p:cNvCxnSpPr>
            <p:nvPr/>
          </p:nvCxnSpPr>
          <p:spPr>
            <a:xfrm>
              <a:off x="7705573" y="4391216"/>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41" name="Straight Connector 140"/>
            <p:cNvCxnSpPr>
              <a:stCxn id="123" idx="4"/>
              <a:endCxn id="132" idx="0"/>
            </p:cNvCxnSpPr>
            <p:nvPr/>
          </p:nvCxnSpPr>
          <p:spPr>
            <a:xfrm>
              <a:off x="8405565" y="4391216"/>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42" name="Straight Connector 141"/>
            <p:cNvCxnSpPr>
              <a:stCxn id="119" idx="0"/>
              <a:endCxn id="105" idx="4"/>
            </p:cNvCxnSpPr>
            <p:nvPr/>
          </p:nvCxnSpPr>
          <p:spPr>
            <a:xfrm flipV="1">
              <a:off x="5605597" y="3691224"/>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43" name="Straight Connector 142"/>
            <p:cNvCxnSpPr>
              <a:stCxn id="106" idx="4"/>
              <a:endCxn id="120" idx="0"/>
            </p:cNvCxnSpPr>
            <p:nvPr/>
          </p:nvCxnSpPr>
          <p:spPr>
            <a:xfrm>
              <a:off x="6305589" y="3691224"/>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44" name="Straight Connector 143"/>
            <p:cNvCxnSpPr>
              <a:stCxn id="121" idx="0"/>
              <a:endCxn id="107" idx="4"/>
            </p:cNvCxnSpPr>
            <p:nvPr/>
          </p:nvCxnSpPr>
          <p:spPr>
            <a:xfrm flipV="1">
              <a:off x="7005581" y="3691224"/>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45" name="Straight Connector 144"/>
            <p:cNvCxnSpPr>
              <a:stCxn id="122" idx="0"/>
              <a:endCxn id="108" idx="4"/>
            </p:cNvCxnSpPr>
            <p:nvPr/>
          </p:nvCxnSpPr>
          <p:spPr>
            <a:xfrm flipV="1">
              <a:off x="7705573" y="3691224"/>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46" name="Straight Connector 145"/>
            <p:cNvCxnSpPr>
              <a:stCxn id="123" idx="0"/>
              <a:endCxn id="109" idx="4"/>
            </p:cNvCxnSpPr>
            <p:nvPr/>
          </p:nvCxnSpPr>
          <p:spPr>
            <a:xfrm flipV="1">
              <a:off x="8405565" y="3691224"/>
              <a:ext cx="0" cy="269228"/>
            </a:xfrm>
            <a:prstGeom prst="line">
              <a:avLst/>
            </a:prstGeom>
            <a:ln w="19050"/>
          </p:spPr>
          <p:style>
            <a:lnRef idx="2">
              <a:schemeClr val="dk1"/>
            </a:lnRef>
            <a:fillRef idx="1">
              <a:schemeClr val="lt1"/>
            </a:fillRef>
            <a:effectRef idx="0">
              <a:schemeClr val="dk1"/>
            </a:effectRef>
            <a:fontRef idx="minor">
              <a:schemeClr val="dk1"/>
            </a:fontRef>
          </p:style>
        </p:cxnSp>
        <p:sp>
          <p:nvSpPr>
            <p:cNvPr id="147" name="Oval 146"/>
            <p:cNvSpPr/>
            <p:nvPr/>
          </p:nvSpPr>
          <p:spPr>
            <a:xfrm>
              <a:off x="5390215" y="5360436"/>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090207" y="5360436"/>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790199" y="5360436"/>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7490191" y="5360436"/>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Oval 150"/>
            <p:cNvSpPr/>
            <p:nvPr/>
          </p:nvSpPr>
          <p:spPr>
            <a:xfrm>
              <a:off x="8190183" y="5360436"/>
              <a:ext cx="430764" cy="430764"/>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2" name="Straight Connector 151"/>
            <p:cNvCxnSpPr>
              <a:stCxn id="147" idx="6"/>
              <a:endCxn id="148" idx="2"/>
            </p:cNvCxnSpPr>
            <p:nvPr/>
          </p:nvCxnSpPr>
          <p:spPr>
            <a:xfrm>
              <a:off x="5820979" y="5575818"/>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3" name="Straight Connector 152"/>
            <p:cNvCxnSpPr>
              <a:stCxn id="148" idx="6"/>
              <a:endCxn id="149" idx="2"/>
            </p:cNvCxnSpPr>
            <p:nvPr/>
          </p:nvCxnSpPr>
          <p:spPr>
            <a:xfrm>
              <a:off x="6520971" y="5575818"/>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4" name="Straight Connector 153"/>
            <p:cNvCxnSpPr>
              <a:stCxn id="149" idx="6"/>
              <a:endCxn id="150" idx="2"/>
            </p:cNvCxnSpPr>
            <p:nvPr/>
          </p:nvCxnSpPr>
          <p:spPr>
            <a:xfrm>
              <a:off x="7220963" y="5575818"/>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5" name="Straight Connector 154"/>
            <p:cNvCxnSpPr>
              <a:stCxn id="150" idx="6"/>
              <a:endCxn id="151" idx="2"/>
            </p:cNvCxnSpPr>
            <p:nvPr/>
          </p:nvCxnSpPr>
          <p:spPr>
            <a:xfrm>
              <a:off x="7920955" y="5575818"/>
              <a:ext cx="269228"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56" name="Straight Connector 155"/>
            <p:cNvCxnSpPr>
              <a:stCxn id="128" idx="4"/>
              <a:endCxn id="147" idx="0"/>
            </p:cNvCxnSpPr>
            <p:nvPr/>
          </p:nvCxnSpPr>
          <p:spPr>
            <a:xfrm>
              <a:off x="5605597" y="5091208"/>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57" name="Straight Connector 156"/>
            <p:cNvCxnSpPr>
              <a:stCxn id="129" idx="4"/>
              <a:endCxn id="148" idx="0"/>
            </p:cNvCxnSpPr>
            <p:nvPr/>
          </p:nvCxnSpPr>
          <p:spPr>
            <a:xfrm>
              <a:off x="6305589" y="5091208"/>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58" name="Straight Connector 157"/>
            <p:cNvCxnSpPr>
              <a:stCxn id="130" idx="4"/>
              <a:endCxn id="149" idx="0"/>
            </p:cNvCxnSpPr>
            <p:nvPr/>
          </p:nvCxnSpPr>
          <p:spPr>
            <a:xfrm>
              <a:off x="7005581" y="5091208"/>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59" name="Straight Connector 158"/>
            <p:cNvCxnSpPr>
              <a:stCxn id="131" idx="4"/>
              <a:endCxn id="150" idx="0"/>
            </p:cNvCxnSpPr>
            <p:nvPr/>
          </p:nvCxnSpPr>
          <p:spPr>
            <a:xfrm>
              <a:off x="7705573" y="5091208"/>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60" name="Straight Connector 159"/>
            <p:cNvCxnSpPr>
              <a:stCxn id="132" idx="4"/>
              <a:endCxn id="151" idx="0"/>
            </p:cNvCxnSpPr>
            <p:nvPr/>
          </p:nvCxnSpPr>
          <p:spPr>
            <a:xfrm>
              <a:off x="8405565" y="5091208"/>
              <a:ext cx="0" cy="269228"/>
            </a:xfrm>
            <a:prstGeom prst="line">
              <a:avLst/>
            </a:prstGeom>
            <a:ln w="19050"/>
          </p:spPr>
          <p:style>
            <a:lnRef idx="2">
              <a:schemeClr val="dk1"/>
            </a:lnRef>
            <a:fillRef idx="1">
              <a:schemeClr val="lt1"/>
            </a:fillRef>
            <a:effectRef idx="0">
              <a:schemeClr val="dk1"/>
            </a:effectRef>
            <a:fontRef idx="minor">
              <a:schemeClr val="dk1"/>
            </a:fontRef>
          </p:style>
        </p:cxnSp>
        <p:cxnSp>
          <p:nvCxnSpPr>
            <p:cNvPr id="161" name="Elbow Connector 160"/>
            <p:cNvCxnSpPr>
              <a:stCxn id="95" idx="2"/>
              <a:endCxn id="100" idx="6"/>
            </p:cNvCxnSpPr>
            <p:nvPr/>
          </p:nvCxnSpPr>
          <p:spPr>
            <a:xfrm rot="10800000" flipH="1">
              <a:off x="5390215" y="2775850"/>
              <a:ext cx="3230732" cy="12700"/>
            </a:xfrm>
            <a:prstGeom prst="bentConnector5">
              <a:avLst>
                <a:gd name="adj1" fmla="val -7076"/>
                <a:gd name="adj2" fmla="val 3495921"/>
                <a:gd name="adj3" fmla="val 10707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105" idx="2"/>
              <a:endCxn id="109" idx="6"/>
            </p:cNvCxnSpPr>
            <p:nvPr/>
          </p:nvCxnSpPr>
          <p:spPr>
            <a:xfrm rot="10800000" flipH="1">
              <a:off x="5390215" y="3475842"/>
              <a:ext cx="3230732" cy="12700"/>
            </a:xfrm>
            <a:prstGeom prst="bentConnector5">
              <a:avLst>
                <a:gd name="adj1" fmla="val -7076"/>
                <a:gd name="adj2" fmla="val 3495921"/>
                <a:gd name="adj3" fmla="val 10707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Elbow Connector 162"/>
            <p:cNvCxnSpPr>
              <a:stCxn id="119" idx="2"/>
              <a:endCxn id="123" idx="6"/>
            </p:cNvCxnSpPr>
            <p:nvPr/>
          </p:nvCxnSpPr>
          <p:spPr>
            <a:xfrm rot="10800000" flipH="1">
              <a:off x="5390215" y="4175834"/>
              <a:ext cx="3230732" cy="12700"/>
            </a:xfrm>
            <a:prstGeom prst="bentConnector5">
              <a:avLst>
                <a:gd name="adj1" fmla="val -7076"/>
                <a:gd name="adj2" fmla="val 3495921"/>
                <a:gd name="adj3" fmla="val 10707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128" idx="2"/>
              <a:endCxn id="132" idx="6"/>
            </p:cNvCxnSpPr>
            <p:nvPr/>
          </p:nvCxnSpPr>
          <p:spPr>
            <a:xfrm rot="10800000" flipH="1">
              <a:off x="5390215" y="4875826"/>
              <a:ext cx="3230732" cy="12700"/>
            </a:xfrm>
            <a:prstGeom prst="bentConnector5">
              <a:avLst>
                <a:gd name="adj1" fmla="val -7076"/>
                <a:gd name="adj2" fmla="val 3495921"/>
                <a:gd name="adj3" fmla="val 10707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Elbow Connector 164"/>
            <p:cNvCxnSpPr>
              <a:stCxn id="147" idx="2"/>
              <a:endCxn id="151" idx="6"/>
            </p:cNvCxnSpPr>
            <p:nvPr/>
          </p:nvCxnSpPr>
          <p:spPr>
            <a:xfrm rot="10800000" flipH="1">
              <a:off x="5390215" y="5575818"/>
              <a:ext cx="3230732" cy="12700"/>
            </a:xfrm>
            <a:prstGeom prst="bentConnector5">
              <a:avLst>
                <a:gd name="adj1" fmla="val -7076"/>
                <a:gd name="adj2" fmla="val 3495921"/>
                <a:gd name="adj3" fmla="val 10707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95" idx="0"/>
              <a:endCxn id="147" idx="4"/>
            </p:cNvCxnSpPr>
            <p:nvPr/>
          </p:nvCxnSpPr>
          <p:spPr>
            <a:xfrm rot="16200000" flipH="1">
              <a:off x="3990231" y="4175834"/>
              <a:ext cx="3230732" cy="12700"/>
            </a:xfrm>
            <a:prstGeom prst="bentConnector5">
              <a:avLst>
                <a:gd name="adj1" fmla="val -12626"/>
                <a:gd name="adj2" fmla="val -4551134"/>
                <a:gd name="adj3" fmla="val 11040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Elbow Connector 166"/>
            <p:cNvCxnSpPr>
              <a:stCxn id="97" idx="0"/>
              <a:endCxn id="148" idx="4"/>
            </p:cNvCxnSpPr>
            <p:nvPr/>
          </p:nvCxnSpPr>
          <p:spPr>
            <a:xfrm rot="16200000" flipH="1">
              <a:off x="4690223" y="4175834"/>
              <a:ext cx="3230732" cy="12700"/>
            </a:xfrm>
            <a:prstGeom prst="bentConnector5">
              <a:avLst>
                <a:gd name="adj1" fmla="val -12626"/>
                <a:gd name="adj2" fmla="val -2574669"/>
                <a:gd name="adj3" fmla="val 11040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98" idx="0"/>
              <a:endCxn id="149" idx="4"/>
            </p:cNvCxnSpPr>
            <p:nvPr/>
          </p:nvCxnSpPr>
          <p:spPr>
            <a:xfrm rot="16200000" flipH="1">
              <a:off x="5390215" y="4175834"/>
              <a:ext cx="3230732" cy="12700"/>
            </a:xfrm>
            <a:prstGeom prst="bentConnector5">
              <a:avLst>
                <a:gd name="adj1" fmla="val -12626"/>
                <a:gd name="adj2" fmla="val -2574669"/>
                <a:gd name="adj3" fmla="val 11040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Elbow Connector 168"/>
            <p:cNvCxnSpPr>
              <a:stCxn id="99" idx="0"/>
              <a:endCxn id="150" idx="4"/>
            </p:cNvCxnSpPr>
            <p:nvPr/>
          </p:nvCxnSpPr>
          <p:spPr>
            <a:xfrm rot="16200000" flipH="1">
              <a:off x="6090207" y="4175834"/>
              <a:ext cx="3230732" cy="12700"/>
            </a:xfrm>
            <a:prstGeom prst="bentConnector5">
              <a:avLst>
                <a:gd name="adj1" fmla="val -12626"/>
                <a:gd name="adj2" fmla="val -2715843"/>
                <a:gd name="adj3" fmla="val 110406"/>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100" idx="0"/>
              <a:endCxn id="151" idx="4"/>
            </p:cNvCxnSpPr>
            <p:nvPr/>
          </p:nvCxnSpPr>
          <p:spPr>
            <a:xfrm rot="16200000" flipH="1">
              <a:off x="6790199" y="4175834"/>
              <a:ext cx="3230732" cy="12700"/>
            </a:xfrm>
            <a:prstGeom prst="bentConnector5">
              <a:avLst>
                <a:gd name="adj1" fmla="val -12626"/>
                <a:gd name="adj2" fmla="val -2574669"/>
                <a:gd name="adj3" fmla="val 11096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1" name="TextBox 170"/>
          <p:cNvSpPr txBox="1"/>
          <p:nvPr/>
        </p:nvSpPr>
        <p:spPr>
          <a:xfrm>
            <a:off x="6477000" y="1752600"/>
            <a:ext cx="1016625" cy="369332"/>
          </a:xfrm>
          <a:prstGeom prst="rect">
            <a:avLst/>
          </a:prstGeom>
          <a:noFill/>
        </p:spPr>
        <p:txBody>
          <a:bodyPr wrap="none" rtlCol="0">
            <a:spAutoFit/>
          </a:bodyPr>
          <a:lstStyle/>
          <a:p>
            <a:r>
              <a:rPr lang="en-US" dirty="0" smtClean="0"/>
              <a:t>2D Torus</a:t>
            </a:r>
            <a:endParaRPr lang="en-US" dirty="0"/>
          </a:p>
        </p:txBody>
      </p:sp>
      <p:sp>
        <p:nvSpPr>
          <p:cNvPr id="172" name="TextBox 171"/>
          <p:cNvSpPr txBox="1"/>
          <p:nvPr/>
        </p:nvSpPr>
        <p:spPr>
          <a:xfrm>
            <a:off x="6596105" y="2678668"/>
            <a:ext cx="947695" cy="369332"/>
          </a:xfrm>
          <a:prstGeom prst="rect">
            <a:avLst/>
          </a:prstGeom>
          <a:noFill/>
        </p:spPr>
        <p:txBody>
          <a:bodyPr wrap="none" rtlCol="0">
            <a:spAutoFit/>
          </a:bodyPr>
          <a:lstStyle/>
          <a:p>
            <a:r>
              <a:rPr lang="en-US" dirty="0" smtClean="0"/>
              <a:t>Fat Tree</a:t>
            </a:r>
            <a:endParaRPr lang="en-US" dirty="0"/>
          </a:p>
        </p:txBody>
      </p:sp>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939" y="3117553"/>
            <a:ext cx="3569935" cy="2141961"/>
          </a:xfrm>
          <a:prstGeom prst="rect">
            <a:avLst/>
          </a:prstGeom>
        </p:spPr>
      </p:pic>
    </p:spTree>
    <p:extLst>
      <p:ext uri="{BB962C8B-B14F-4D97-AF65-F5344CB8AC3E}">
        <p14:creationId xmlns:p14="http://schemas.microsoft.com/office/powerpoint/2010/main" val="320139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16667E-6 3.58299E-6 L -0.18385 0.00115 " pathEditMode="relative" rAng="0" ptsTypes="AA">
                                      <p:cBhvr>
                                        <p:cTn id="6" dur="500" fill="hold"/>
                                        <p:tgtEl>
                                          <p:spTgt spid="3">
                                            <p:txEl>
                                              <p:pRg st="0" end="0"/>
                                            </p:txEl>
                                          </p:spTgt>
                                        </p:tgtEl>
                                        <p:attrNameLst>
                                          <p:attrName>ppt_x</p:attrName>
                                          <p:attrName>ppt_y</p:attrName>
                                        </p:attrNameLst>
                                      </p:cBhvr>
                                      <p:rCtr x="-9201" y="46"/>
                                    </p:animMotion>
                                  </p:childTnLst>
                                </p:cTn>
                              </p:par>
                              <p:par>
                                <p:cTn id="7" presetID="35" presetClass="path" presetSubtype="0" accel="50000" decel="50000" fill="hold" grpId="0" nodeType="withEffect">
                                  <p:stCondLst>
                                    <p:cond delay="0"/>
                                  </p:stCondLst>
                                  <p:childTnLst>
                                    <p:animMotion origin="layout" path="M -4.16667E-6 2.37633E-6 L -0.19218 0.00115 " pathEditMode="relative" rAng="0" ptsTypes="AA">
                                      <p:cBhvr>
                                        <p:cTn id="8" dur="500" fill="hold"/>
                                        <p:tgtEl>
                                          <p:spTgt spid="3">
                                            <p:txEl>
                                              <p:pRg st="2" end="2"/>
                                            </p:txEl>
                                          </p:spTgt>
                                        </p:tgtEl>
                                        <p:attrNameLst>
                                          <p:attrName>ppt_x</p:attrName>
                                          <p:attrName>ppt_y</p:attrName>
                                        </p:attrNameLst>
                                      </p:cBhvr>
                                      <p:rCtr x="-9618" y="46"/>
                                    </p:animMotion>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1"/>
                                        </p:tgtEl>
                                      </p:cBhvr>
                                    </p:animEffect>
                                    <p:set>
                                      <p:cBhvr>
                                        <p:cTn id="20" dur="1" fill="hold">
                                          <p:stCondLst>
                                            <p:cond delay="499"/>
                                          </p:stCondLst>
                                        </p:cTn>
                                        <p:tgtEl>
                                          <p:spTgt spid="71"/>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3"/>
                                        </p:tgtEl>
                                      </p:cBhvr>
                                    </p:animEffect>
                                    <p:set>
                                      <p:cBhvr>
                                        <p:cTn id="23" dur="1" fill="hold">
                                          <p:stCondLst>
                                            <p:cond delay="499"/>
                                          </p:stCondLst>
                                        </p:cTn>
                                        <p:tgtEl>
                                          <p:spTgt spid="73"/>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fade">
                                      <p:cBhvr>
                                        <p:cTn id="27" dur="500"/>
                                        <p:tgtEl>
                                          <p:spTgt spid="171"/>
                                        </p:tgtEl>
                                      </p:cBhvr>
                                    </p:animEffect>
                                  </p:childTnLst>
                                </p:cTn>
                              </p:par>
                              <p:par>
                                <p:cTn id="28" presetID="10" presetClass="entr" presetSubtype="0"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fade">
                                      <p:cBhvr>
                                        <p:cTn id="30" dur="500"/>
                                        <p:tgtEl>
                                          <p:spTgt spid="9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71"/>
                                        </p:tgtEl>
                                      </p:cBhvr>
                                    </p:animEffect>
                                    <p:set>
                                      <p:cBhvr>
                                        <p:cTn id="35" dur="1" fill="hold">
                                          <p:stCondLst>
                                            <p:cond delay="499"/>
                                          </p:stCondLst>
                                        </p:cTn>
                                        <p:tgtEl>
                                          <p:spTgt spid="17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93"/>
                                        </p:tgtEl>
                                      </p:cBhvr>
                                    </p:animEffect>
                                    <p:set>
                                      <p:cBhvr>
                                        <p:cTn id="38" dur="1" fill="hold">
                                          <p:stCondLst>
                                            <p:cond delay="499"/>
                                          </p:stCondLst>
                                        </p:cTn>
                                        <p:tgtEl>
                                          <p:spTgt spid="93"/>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72"/>
                                        </p:tgtEl>
                                        <p:attrNameLst>
                                          <p:attrName>style.visibility</p:attrName>
                                        </p:attrNameLst>
                                      </p:cBhvr>
                                      <p:to>
                                        <p:strVal val="visible"/>
                                      </p:to>
                                    </p:set>
                                    <p:animEffect transition="in" filter="fade">
                                      <p:cBhvr>
                                        <p:cTn id="42" dur="500"/>
                                        <p:tgtEl>
                                          <p:spTgt spid="172"/>
                                        </p:tgtEl>
                                      </p:cBhvr>
                                    </p:animEffect>
                                  </p:childTnLst>
                                </p:cTn>
                              </p:par>
                              <p:par>
                                <p:cTn id="43" presetID="10"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fade">
                                      <p:cBhvr>
                                        <p:cTn id="4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3" grpId="0"/>
      <p:bldP spid="73" grpId="1"/>
      <p:bldP spid="171" grpId="0"/>
      <p:bldP spid="171" grpId="1"/>
      <p:bldP spid="17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2592324"/>
            <a:ext cx="8077200" cy="1673352"/>
          </a:xfrm>
        </p:spPr>
        <p:txBody>
          <a:bodyPr anchor="ctr"/>
          <a:lstStyle/>
          <a:p>
            <a:pPr algn="ctr"/>
            <a:r>
              <a:rPr lang="en-US" dirty="0"/>
              <a:t>New Flit Ranking Policies</a:t>
            </a:r>
          </a:p>
        </p:txBody>
      </p:sp>
    </p:spTree>
    <p:extLst>
      <p:ext uri="{BB962C8B-B14F-4D97-AF65-F5344CB8AC3E}">
        <p14:creationId xmlns:p14="http://schemas.microsoft.com/office/powerpoint/2010/main" val="10226620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Rounded Rectangle 5"/>
          <p:cNvSpPr/>
          <p:nvPr/>
        </p:nvSpPr>
        <p:spPr>
          <a:xfrm>
            <a:off x="2747682" y="1803737"/>
            <a:ext cx="3648634"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Deflection Count</a:t>
            </a:r>
            <a:endParaRPr lang="en-US" b="1" dirty="0"/>
          </a:p>
        </p:txBody>
      </p:sp>
      <p:sp>
        <p:nvSpPr>
          <p:cNvPr id="7" name="Rounded Rectangle 6"/>
          <p:cNvSpPr/>
          <p:nvPr/>
        </p:nvSpPr>
        <p:spPr>
          <a:xfrm>
            <a:off x="1790700" y="2718137"/>
            <a:ext cx="55626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Performance</a:t>
            </a:r>
            <a:endParaRPr lang="en-US" b="1" dirty="0"/>
          </a:p>
        </p:txBody>
      </p:sp>
      <p:sp>
        <p:nvSpPr>
          <p:cNvPr id="10" name="Rounded Rectangle 9"/>
          <p:cNvSpPr/>
          <p:nvPr/>
        </p:nvSpPr>
        <p:spPr>
          <a:xfrm>
            <a:off x="3176586" y="3637019"/>
            <a:ext cx="2790826"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Decrease Deflections</a:t>
            </a:r>
            <a:endParaRPr lang="en-US" dirty="0"/>
          </a:p>
        </p:txBody>
      </p:sp>
      <p:cxnSp>
        <p:nvCxnSpPr>
          <p:cNvPr id="11" name="Straight Arrow Connector 10"/>
          <p:cNvCxnSpPr>
            <a:stCxn id="6" idx="2"/>
          </p:cNvCxnSpPr>
          <p:nvPr/>
        </p:nvCxnSpPr>
        <p:spPr>
          <a:xfrm>
            <a:off x="4571999" y="2337137"/>
            <a:ext cx="1"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10" idx="0"/>
          </p:cNvCxnSpPr>
          <p:nvPr/>
        </p:nvCxnSpPr>
        <p:spPr>
          <a:xfrm flipH="1">
            <a:off x="4571999" y="3251537"/>
            <a:ext cx="1" cy="3854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Down Arrow 17"/>
          <p:cNvSpPr/>
          <p:nvPr/>
        </p:nvSpPr>
        <p:spPr>
          <a:xfrm flipV="1">
            <a:off x="5602541" y="1879937"/>
            <a:ext cx="250219" cy="381000"/>
          </a:xfrm>
          <a:prstGeom prst="downArrow">
            <a:avLst/>
          </a:prstGeom>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Down Arrow 18"/>
          <p:cNvSpPr/>
          <p:nvPr/>
        </p:nvSpPr>
        <p:spPr>
          <a:xfrm>
            <a:off x="5602541" y="2794337"/>
            <a:ext cx="250219" cy="381000"/>
          </a:xfrm>
          <a:prstGeom prst="downArrow">
            <a:avLst/>
          </a:prstGeom>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Content Placeholder 2"/>
          <p:cNvSpPr txBox="1">
            <a:spLocks/>
          </p:cNvSpPr>
          <p:nvPr/>
        </p:nvSpPr>
        <p:spPr>
          <a:xfrm>
            <a:off x="457200" y="4876800"/>
            <a:ext cx="8229600" cy="1272809"/>
          </a:xfrm>
          <a:prstGeom prst="rect">
            <a:avLst/>
          </a:prstGeom>
          <a:ln>
            <a:solidFill>
              <a:schemeClr val="accent1"/>
            </a:solid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lvl="1" indent="0" algn="ctr">
              <a:spcBef>
                <a:spcPts val="0"/>
              </a:spcBef>
              <a:buClr>
                <a:schemeClr val="accent1"/>
              </a:buClr>
              <a:buSzPct val="80000"/>
              <a:buNone/>
            </a:pPr>
            <a:r>
              <a:rPr lang="en-US" sz="3200" dirty="0" smtClean="0"/>
              <a:t>Favor </a:t>
            </a:r>
            <a:r>
              <a:rPr lang="en-US" sz="3200" dirty="0"/>
              <a:t>the </a:t>
            </a:r>
            <a:r>
              <a:rPr lang="en-US" sz="3200" dirty="0" smtClean="0"/>
              <a:t>Flits </a:t>
            </a:r>
            <a:r>
              <a:rPr lang="en-US" sz="3200" dirty="0"/>
              <a:t>with </a:t>
            </a:r>
            <a:r>
              <a:rPr lang="en-US" sz="3200" dirty="0" smtClean="0"/>
              <a:t>Higher Deflections</a:t>
            </a:r>
            <a:endParaRPr lang="en-US" sz="3200" dirty="0"/>
          </a:p>
          <a:p>
            <a:pPr marL="118872" indent="0" algn="ctr">
              <a:buNone/>
            </a:pPr>
            <a:r>
              <a:rPr lang="en-US" dirty="0">
                <a:solidFill>
                  <a:srgbClr val="0070C0"/>
                </a:solidFill>
              </a:rPr>
              <a:t>Better Network </a:t>
            </a:r>
            <a:r>
              <a:rPr lang="en-US" dirty="0" smtClean="0">
                <a:solidFill>
                  <a:srgbClr val="0070C0"/>
                </a:solidFill>
              </a:rPr>
              <a:t>Performance</a:t>
            </a:r>
            <a:endParaRPr lang="en-US" dirty="0">
              <a:solidFill>
                <a:srgbClr val="0070C0"/>
              </a:solidFill>
            </a:endParaRPr>
          </a:p>
        </p:txBody>
      </p:sp>
    </p:spTree>
    <p:extLst>
      <p:ext uri="{BB962C8B-B14F-4D97-AF65-F5344CB8AC3E}">
        <p14:creationId xmlns:p14="http://schemas.microsoft.com/office/powerpoint/2010/main" val="24285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8" grpId="0" animBg="1"/>
      <p:bldP spid="19" grpId="0" animBg="1"/>
      <p:bldP spid="2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Flit Ranking Policies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Rounded Rectangle 5"/>
          <p:cNvSpPr/>
          <p:nvPr/>
        </p:nvSpPr>
        <p:spPr>
          <a:xfrm>
            <a:off x="4554070" y="1955726"/>
            <a:ext cx="2790826"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Flit Ranking Policies</a:t>
            </a:r>
            <a:endParaRPr lang="en-US" dirty="0"/>
          </a:p>
        </p:txBody>
      </p:sp>
      <p:sp>
        <p:nvSpPr>
          <p:cNvPr id="8" name="Rounded Rectangle 7"/>
          <p:cNvSpPr/>
          <p:nvPr/>
        </p:nvSpPr>
        <p:spPr>
          <a:xfrm>
            <a:off x="381000" y="3048000"/>
            <a:ext cx="1416424" cy="533400"/>
          </a:xfrm>
          <a:prstGeom prst="roundRect">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Oldest First</a:t>
            </a:r>
          </a:p>
          <a:p>
            <a:pPr algn="ctr"/>
            <a:r>
              <a:rPr lang="en-US" b="1" dirty="0" smtClean="0"/>
              <a:t>OF</a:t>
            </a:r>
            <a:endParaRPr lang="en-US" b="1" dirty="0"/>
          </a:p>
        </p:txBody>
      </p:sp>
      <p:sp>
        <p:nvSpPr>
          <p:cNvPr id="9" name="Rounded Rectangle 8"/>
          <p:cNvSpPr/>
          <p:nvPr/>
        </p:nvSpPr>
        <p:spPr>
          <a:xfrm>
            <a:off x="2209800" y="3048000"/>
            <a:ext cx="2362200" cy="533400"/>
          </a:xfrm>
          <a:prstGeom prst="roundRect">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Most Deflections First</a:t>
            </a:r>
          </a:p>
          <a:p>
            <a:pPr algn="ctr"/>
            <a:r>
              <a:rPr lang="en-US" b="1" dirty="0" smtClean="0"/>
              <a:t>MDF</a:t>
            </a:r>
            <a:endParaRPr lang="en-US" b="1" dirty="0"/>
          </a:p>
        </p:txBody>
      </p:sp>
      <p:sp>
        <p:nvSpPr>
          <p:cNvPr id="10" name="Rounded Rectangle 9"/>
          <p:cNvSpPr/>
          <p:nvPr/>
        </p:nvSpPr>
        <p:spPr>
          <a:xfrm>
            <a:off x="869853" y="5257800"/>
            <a:ext cx="2409827"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Deflection Age Ratio</a:t>
            </a:r>
          </a:p>
          <a:p>
            <a:pPr algn="ctr"/>
            <a:r>
              <a:rPr lang="en-US" b="1" dirty="0" smtClean="0"/>
              <a:t>DAR</a:t>
            </a:r>
            <a:endParaRPr lang="en-US" b="1" dirty="0"/>
          </a:p>
        </p:txBody>
      </p:sp>
      <p:sp>
        <p:nvSpPr>
          <p:cNvPr id="11" name="Rounded Rectangle 10"/>
          <p:cNvSpPr/>
          <p:nvPr/>
        </p:nvSpPr>
        <p:spPr>
          <a:xfrm>
            <a:off x="3581400" y="5257800"/>
            <a:ext cx="2790826"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Deflection Distance Ratio</a:t>
            </a:r>
          </a:p>
          <a:p>
            <a:pPr algn="ctr"/>
            <a:r>
              <a:rPr lang="en-US" b="1" dirty="0" smtClean="0"/>
              <a:t>DDR</a:t>
            </a:r>
            <a:endParaRPr lang="en-US" b="1" dirty="0"/>
          </a:p>
        </p:txBody>
      </p:sp>
      <p:sp>
        <p:nvSpPr>
          <p:cNvPr id="12" name="Rounded Rectangle 11"/>
          <p:cNvSpPr/>
          <p:nvPr/>
        </p:nvSpPr>
        <p:spPr>
          <a:xfrm>
            <a:off x="6858000" y="5257800"/>
            <a:ext cx="1836086"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Last Dimension</a:t>
            </a:r>
          </a:p>
          <a:p>
            <a:pPr algn="ctr"/>
            <a:r>
              <a:rPr lang="en-US" b="1" dirty="0" smtClean="0"/>
              <a:t>LD</a:t>
            </a:r>
            <a:endParaRPr lang="en-US" b="1" dirty="0"/>
          </a:p>
        </p:txBody>
      </p:sp>
      <p:cxnSp>
        <p:nvCxnSpPr>
          <p:cNvPr id="14" name="Elbow Connector 13"/>
          <p:cNvCxnSpPr>
            <a:stCxn id="6" idx="2"/>
            <a:endCxn id="8" idx="0"/>
          </p:cNvCxnSpPr>
          <p:nvPr/>
        </p:nvCxnSpPr>
        <p:spPr>
          <a:xfrm rot="5400000">
            <a:off x="3239911" y="338428"/>
            <a:ext cx="558874" cy="4860271"/>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9" idx="0"/>
          </p:cNvCxnSpPr>
          <p:nvPr/>
        </p:nvCxnSpPr>
        <p:spPr>
          <a:xfrm rot="5400000">
            <a:off x="4390755" y="1489272"/>
            <a:ext cx="558874" cy="2558583"/>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2"/>
            <a:endCxn id="10" idx="0"/>
          </p:cNvCxnSpPr>
          <p:nvPr/>
        </p:nvCxnSpPr>
        <p:spPr>
          <a:xfrm rot="5400000">
            <a:off x="2627788" y="1936105"/>
            <a:ext cx="2768674" cy="3874716"/>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2"/>
            <a:endCxn id="11" idx="0"/>
          </p:cNvCxnSpPr>
          <p:nvPr/>
        </p:nvCxnSpPr>
        <p:spPr>
          <a:xfrm rot="5400000">
            <a:off x="4078811" y="3387128"/>
            <a:ext cx="2768674" cy="97267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 idx="2"/>
            <a:endCxn id="12" idx="0"/>
          </p:cNvCxnSpPr>
          <p:nvPr/>
        </p:nvCxnSpPr>
        <p:spPr>
          <a:xfrm rot="16200000" flipH="1">
            <a:off x="5478426" y="2960183"/>
            <a:ext cx="2768674" cy="182656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25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50"/>
                                        <p:tgtEl>
                                          <p:spTgt spid="16"/>
                                        </p:tgtEl>
                                      </p:cBhvr>
                                    </p:animEffect>
                                  </p:childTnLst>
                                </p:cTn>
                              </p:par>
                            </p:childTnLst>
                          </p:cTn>
                        </p:par>
                        <p:par>
                          <p:cTn id="16" fill="hold">
                            <p:stCondLst>
                              <p:cond delay="2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5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5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25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250"/>
                                        <p:tgtEl>
                                          <p:spTgt spid="22"/>
                                        </p:tgtEl>
                                      </p:cBhvr>
                                    </p:animEffect>
                                  </p:childTnLst>
                                </p:cTn>
                              </p:par>
                            </p:childTnLst>
                          </p:cTn>
                        </p:par>
                        <p:par>
                          <p:cTn id="34" fill="hold">
                            <p:stCondLst>
                              <p:cond delay="25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5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25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Flit Ranking Policies</a:t>
            </a:r>
            <a:endParaRPr lang="en-US" dirty="0"/>
          </a:p>
        </p:txBody>
      </p:sp>
      <p:sp>
        <p:nvSpPr>
          <p:cNvPr id="4" name="Footer Placeholder 3"/>
          <p:cNvSpPr>
            <a:spLocks noGrp="1"/>
          </p:cNvSpPr>
          <p:nvPr>
            <p:ph type="ftr" sz="quarter" idx="11"/>
          </p:nvPr>
        </p:nvSpPr>
        <p:spPr/>
        <p:txBody>
          <a:bodyPr/>
          <a:lstStyle/>
          <a:p>
            <a:pPr algn="ctr"/>
            <a:r>
              <a:rPr lang="en-GB" dirty="0"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Rounded Rectangle 5"/>
          <p:cNvSpPr/>
          <p:nvPr/>
        </p:nvSpPr>
        <p:spPr>
          <a:xfrm>
            <a:off x="152400" y="1981200"/>
            <a:ext cx="838200" cy="533400"/>
          </a:xfrm>
          <a:prstGeom prst="roundRect">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OF</a:t>
            </a:r>
            <a:endParaRPr lang="en-US" b="1" dirty="0"/>
          </a:p>
        </p:txBody>
      </p:sp>
      <p:cxnSp>
        <p:nvCxnSpPr>
          <p:cNvPr id="8" name="Straight Arrow Connector 7"/>
          <p:cNvCxnSpPr>
            <a:stCxn id="6" idx="3"/>
            <a:endCxn id="9" idx="1"/>
          </p:cNvCxnSpPr>
          <p:nvPr/>
        </p:nvCxnSpPr>
        <p:spPr>
          <a:xfrm>
            <a:off x="990600" y="22479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ounded Rectangle 8"/>
              <p:cNvSpPr/>
              <p:nvPr/>
            </p:nvSpPr>
            <p:spPr>
              <a:xfrm>
                <a:off x="1828800" y="1981200"/>
                <a:ext cx="2161615"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𝐴𝑔𝑒</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𝑡</m:t>
                          </m:r>
                          <m:r>
                            <a:rPr lang="en-US" b="0" i="1" smtClean="0">
                              <a:latin typeface="Cambria Math"/>
                            </a:rPr>
                            <m:t>)</m:t>
                          </m:r>
                        </m:sub>
                      </m:sSub>
                      <m:r>
                        <a:rPr lang="en-US" i="1" smtClean="0">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𝐴𝑔𝑒</m:t>
                          </m:r>
                        </m:e>
                        <m:sub>
                          <m:r>
                            <a:rPr lang="en-US" b="0" i="1" smtClean="0">
                              <a:latin typeface="Cambria Math"/>
                              <a:ea typeface="Cambria Math"/>
                            </a:rPr>
                            <m:t>(</m:t>
                          </m:r>
                          <m:r>
                            <a:rPr lang="en-US" b="0" i="1" smtClean="0">
                              <a:latin typeface="Cambria Math"/>
                              <a:ea typeface="Cambria Math"/>
                            </a:rPr>
                            <m:t>𝐵</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sub>
                      </m:sSub>
                    </m:oMath>
                  </m:oMathPara>
                </a14:m>
                <a:endParaRPr lang="en-US" b="1" dirty="0"/>
              </a:p>
            </p:txBody>
          </p:sp>
        </mc:Choice>
        <mc:Fallback xmlns="">
          <p:sp>
            <p:nvSpPr>
              <p:cNvPr id="9" name="Rounded Rectangle 8"/>
              <p:cNvSpPr>
                <a:spLocks noRot="1" noChangeAspect="1" noMove="1" noResize="1" noEditPoints="1" noAdjustHandles="1" noChangeArrowheads="1" noChangeShapeType="1" noTextEdit="1"/>
              </p:cNvSpPr>
              <p:nvPr/>
            </p:nvSpPr>
            <p:spPr>
              <a:xfrm>
                <a:off x="1828800" y="1981200"/>
                <a:ext cx="2161615" cy="533400"/>
              </a:xfrm>
              <a:prstGeom prst="roundRect">
                <a:avLst/>
              </a:prstGeom>
              <a:blipFill rotWithShape="1">
                <a:blip r:embed="rId3"/>
                <a:stretch>
                  <a:fillRect/>
                </a:stretch>
              </a:blipFill>
              <a:ln w="28575">
                <a:noFill/>
              </a:ln>
            </p:spPr>
            <p:txBody>
              <a:bodyPr/>
              <a:lstStyle/>
              <a:p>
                <a:r>
                  <a:rPr lang="en-US">
                    <a:noFill/>
                  </a:rPr>
                  <a:t> </a:t>
                </a:r>
              </a:p>
            </p:txBody>
          </p:sp>
        </mc:Fallback>
      </mc:AlternateContent>
      <p:cxnSp>
        <p:nvCxnSpPr>
          <p:cNvPr id="16" name="Straight Arrow Connector 15"/>
          <p:cNvCxnSpPr>
            <a:stCxn id="9" idx="3"/>
            <a:endCxn id="17" idx="1"/>
          </p:cNvCxnSpPr>
          <p:nvPr/>
        </p:nvCxnSpPr>
        <p:spPr>
          <a:xfrm>
            <a:off x="3990415" y="2247900"/>
            <a:ext cx="186073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ounded Rectangle 16"/>
              <p:cNvSpPr/>
              <p:nvPr/>
            </p:nvSpPr>
            <p:spPr>
              <a:xfrm>
                <a:off x="5851151" y="1981200"/>
                <a:ext cx="3216649"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𝑃𝑟𝑖𝑜𝑟𝑖𝑡𝑦</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𝑡</m:t>
                          </m:r>
                          <m:r>
                            <a:rPr lang="en-US" b="0" i="1" smtClean="0">
                              <a:latin typeface="Cambria Math"/>
                            </a:rPr>
                            <m:t>)</m:t>
                          </m:r>
                        </m:sub>
                      </m:sSub>
                      <m:r>
                        <a:rPr lang="en-US" i="1" smtClean="0">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𝑃𝑟𝑖𝑜𝑟𝑖𝑡𝑦</m:t>
                          </m:r>
                        </m:e>
                        <m:sub>
                          <m:r>
                            <a:rPr lang="en-US" b="0" i="1" smtClean="0">
                              <a:latin typeface="Cambria Math"/>
                              <a:ea typeface="Cambria Math"/>
                            </a:rPr>
                            <m:t>(</m:t>
                          </m:r>
                          <m:r>
                            <a:rPr lang="en-US" b="0" i="1" smtClean="0">
                              <a:latin typeface="Cambria Math"/>
                              <a:ea typeface="Cambria Math"/>
                            </a:rPr>
                            <m:t>𝐵</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sub>
                      </m:sSub>
                    </m:oMath>
                  </m:oMathPara>
                </a14:m>
                <a:endParaRPr lang="en-US" i="1" dirty="0" smtClean="0"/>
              </a:p>
            </p:txBody>
          </p:sp>
        </mc:Choice>
        <mc:Fallback xmlns="">
          <p:sp>
            <p:nvSpPr>
              <p:cNvPr id="17" name="Rounded Rectangle 16"/>
              <p:cNvSpPr>
                <a:spLocks noRot="1" noChangeAspect="1" noMove="1" noResize="1" noEditPoints="1" noAdjustHandles="1" noChangeArrowheads="1" noChangeShapeType="1" noTextEdit="1"/>
              </p:cNvSpPr>
              <p:nvPr/>
            </p:nvSpPr>
            <p:spPr>
              <a:xfrm>
                <a:off x="5851151" y="1981200"/>
                <a:ext cx="3216649" cy="533400"/>
              </a:xfrm>
              <a:prstGeom prst="roundRect">
                <a:avLst/>
              </a:prstGeom>
              <a:blipFill rotWithShape="1">
                <a:blip r:embed="rId4"/>
                <a:stretch>
                  <a:fillRect/>
                </a:stretch>
              </a:blipFill>
              <a:ln w="28575">
                <a:noFill/>
              </a:ln>
            </p:spPr>
            <p:txBody>
              <a:bodyPr/>
              <a:lstStyle/>
              <a:p>
                <a:r>
                  <a:rPr lang="en-US">
                    <a:noFill/>
                  </a:rPr>
                  <a:t> </a:t>
                </a:r>
              </a:p>
            </p:txBody>
          </p:sp>
        </mc:Fallback>
      </mc:AlternateContent>
      <p:sp>
        <p:nvSpPr>
          <p:cNvPr id="27" name="Rounded Rectangle 26"/>
          <p:cNvSpPr/>
          <p:nvPr/>
        </p:nvSpPr>
        <p:spPr>
          <a:xfrm>
            <a:off x="152400" y="2877671"/>
            <a:ext cx="838200" cy="533400"/>
          </a:xfrm>
          <a:prstGeom prst="roundRect">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MDF</a:t>
            </a:r>
            <a:endParaRPr lang="en-US" b="1" dirty="0"/>
          </a:p>
        </p:txBody>
      </p:sp>
      <p:cxnSp>
        <p:nvCxnSpPr>
          <p:cNvPr id="28" name="Straight Arrow Connector 27"/>
          <p:cNvCxnSpPr>
            <a:stCxn id="27" idx="3"/>
            <a:endCxn id="29" idx="1"/>
          </p:cNvCxnSpPr>
          <p:nvPr/>
        </p:nvCxnSpPr>
        <p:spPr>
          <a:xfrm>
            <a:off x="990600" y="3144371"/>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ounded Rectangle 28"/>
              <p:cNvSpPr/>
              <p:nvPr/>
            </p:nvSpPr>
            <p:spPr>
              <a:xfrm>
                <a:off x="1828800" y="2877671"/>
                <a:ext cx="34290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𝐷𝑒𝑓𝑙𝑒𝑐𝑡𝑖𝑜𝑛</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𝑡</m:t>
                          </m:r>
                          <m:r>
                            <a:rPr lang="en-US" b="0" i="1" smtClean="0">
                              <a:latin typeface="Cambria Math"/>
                            </a:rPr>
                            <m:t>)</m:t>
                          </m:r>
                        </m:sub>
                      </m:sSub>
                      <m:r>
                        <a:rPr lang="en-US" i="1" smtClean="0">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𝐷𝑒𝑓𝑙𝑒𝑐𝑡𝑖𝑜𝑛</m:t>
                          </m:r>
                        </m:e>
                        <m:sub>
                          <m:r>
                            <a:rPr lang="en-US" b="0" i="1" smtClean="0">
                              <a:latin typeface="Cambria Math"/>
                              <a:ea typeface="Cambria Math"/>
                            </a:rPr>
                            <m:t>𝐵</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sub>
                      </m:sSub>
                    </m:oMath>
                  </m:oMathPara>
                </a14:m>
                <a:endParaRPr lang="en-US" b="1" dirty="0"/>
              </a:p>
            </p:txBody>
          </p:sp>
        </mc:Choice>
        <mc:Fallback xmlns="">
          <p:sp>
            <p:nvSpPr>
              <p:cNvPr id="29" name="Rounded Rectangle 28"/>
              <p:cNvSpPr>
                <a:spLocks noRot="1" noChangeAspect="1" noMove="1" noResize="1" noEditPoints="1" noAdjustHandles="1" noChangeArrowheads="1" noChangeShapeType="1" noTextEdit="1"/>
              </p:cNvSpPr>
              <p:nvPr/>
            </p:nvSpPr>
            <p:spPr>
              <a:xfrm>
                <a:off x="1828800" y="2877671"/>
                <a:ext cx="3429000" cy="533400"/>
              </a:xfrm>
              <a:prstGeom prst="roundRect">
                <a:avLst/>
              </a:prstGeom>
              <a:blipFill rotWithShape="1">
                <a:blip r:embed="rId5"/>
                <a:stretch>
                  <a:fillRect l="-355"/>
                </a:stretch>
              </a:blipFill>
              <a:ln w="28575">
                <a:noFill/>
              </a:ln>
            </p:spPr>
            <p:txBody>
              <a:bodyPr/>
              <a:lstStyle/>
              <a:p>
                <a:r>
                  <a:rPr lang="en-US">
                    <a:noFill/>
                  </a:rPr>
                  <a:t> </a:t>
                </a:r>
              </a:p>
            </p:txBody>
          </p:sp>
        </mc:Fallback>
      </mc:AlternateContent>
      <p:cxnSp>
        <p:nvCxnSpPr>
          <p:cNvPr id="30" name="Straight Arrow Connector 29"/>
          <p:cNvCxnSpPr>
            <a:stCxn id="29" idx="3"/>
            <a:endCxn id="102" idx="1"/>
          </p:cNvCxnSpPr>
          <p:nvPr/>
        </p:nvCxnSpPr>
        <p:spPr>
          <a:xfrm>
            <a:off x="5257800" y="3144371"/>
            <a:ext cx="609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152400" y="3810000"/>
            <a:ext cx="838200"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DAR</a:t>
            </a:r>
            <a:endParaRPr lang="en-US" b="1" dirty="0"/>
          </a:p>
        </p:txBody>
      </p:sp>
      <p:cxnSp>
        <p:nvCxnSpPr>
          <p:cNvPr id="61" name="Straight Arrow Connector 60"/>
          <p:cNvCxnSpPr>
            <a:stCxn id="60" idx="3"/>
            <a:endCxn id="62" idx="1"/>
          </p:cNvCxnSpPr>
          <p:nvPr/>
        </p:nvCxnSpPr>
        <p:spPr>
          <a:xfrm>
            <a:off x="990600" y="40767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ounded Rectangle 61"/>
              <p:cNvSpPr/>
              <p:nvPr/>
            </p:nvSpPr>
            <p:spPr>
              <a:xfrm>
                <a:off x="1828800" y="3810000"/>
                <a:ext cx="3646394"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b="0" i="1" smtClean="0">
                                  <a:latin typeface="Cambria Math"/>
                                </a:rPr>
                              </m:ctrlPr>
                            </m:sSubPr>
                            <m:e>
                              <m:r>
                                <a:rPr lang="en-US" b="0" i="1" smtClean="0">
                                  <a:latin typeface="Cambria Math"/>
                                </a:rPr>
                                <m:t>𝐷𝑒𝑓𝑙𝑒𝑐𝑡𝑖𝑜𝑛</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𝑡</m:t>
                              </m:r>
                              <m:r>
                                <a:rPr lang="en-US" b="0" i="1" smtClean="0">
                                  <a:latin typeface="Cambria Math"/>
                                </a:rPr>
                                <m:t>)</m:t>
                              </m:r>
                            </m:sub>
                          </m:sSub>
                        </m:num>
                        <m:den>
                          <m:sSub>
                            <m:sSubPr>
                              <m:ctrlPr>
                                <a:rPr lang="en-US" i="1" smtClean="0">
                                  <a:latin typeface="Cambria Math"/>
                                </a:rPr>
                              </m:ctrlPr>
                            </m:sSubPr>
                            <m:e>
                              <m:r>
                                <a:rPr lang="en-US" b="0" i="1" smtClean="0">
                                  <a:latin typeface="Cambria Math"/>
                                </a:rPr>
                                <m:t>𝐴𝑔𝑒</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𝑡</m:t>
                              </m:r>
                              <m:r>
                                <a:rPr lang="en-US" b="0" i="1" smtClean="0">
                                  <a:latin typeface="Cambria Math"/>
                                </a:rPr>
                                <m:t>)</m:t>
                              </m:r>
                            </m:sub>
                          </m:sSub>
                        </m:den>
                      </m:f>
                      <m:r>
                        <a:rPr lang="en-US" i="1" smtClean="0">
                          <a:latin typeface="Cambria Math"/>
                          <a:ea typeface="Cambria Math"/>
                        </a:rPr>
                        <m:t>≥</m:t>
                      </m:r>
                      <m:f>
                        <m:fPr>
                          <m:ctrlPr>
                            <a:rPr lang="en-US" i="1">
                              <a:latin typeface="Cambria Math"/>
                            </a:rPr>
                          </m:ctrlPr>
                        </m:fPr>
                        <m:num>
                          <m:sSub>
                            <m:sSubPr>
                              <m:ctrlPr>
                                <a:rPr lang="en-US" i="1">
                                  <a:latin typeface="Cambria Math"/>
                                </a:rPr>
                              </m:ctrlPr>
                            </m:sSubPr>
                            <m:e>
                              <m:r>
                                <a:rPr lang="en-US" i="1">
                                  <a:latin typeface="Cambria Math"/>
                                </a:rPr>
                                <m:t>𝐷𝑒𝑓𝑙𝑒𝑐𝑡𝑖𝑜𝑛</m:t>
                              </m:r>
                            </m:e>
                            <m:sub>
                              <m:r>
                                <a:rPr lang="en-US" i="1">
                                  <a:latin typeface="Cambria Math"/>
                                </a:rPr>
                                <m:t>(</m:t>
                              </m:r>
                              <m:r>
                                <a:rPr lang="en-US" b="0" i="1" smtClean="0">
                                  <a:latin typeface="Cambria Math"/>
                                </a:rPr>
                                <m:t>𝐵</m:t>
                              </m:r>
                              <m:r>
                                <a:rPr lang="en-US" i="1">
                                  <a:latin typeface="Cambria Math"/>
                                </a:rPr>
                                <m:t>,</m:t>
                              </m:r>
                              <m:r>
                                <a:rPr lang="en-US" i="1">
                                  <a:latin typeface="Cambria Math"/>
                                </a:rPr>
                                <m:t>𝑡</m:t>
                              </m:r>
                              <m:r>
                                <a:rPr lang="en-US" i="1">
                                  <a:latin typeface="Cambria Math"/>
                                </a:rPr>
                                <m:t>)</m:t>
                              </m:r>
                            </m:sub>
                          </m:sSub>
                        </m:num>
                        <m:den>
                          <m:sSub>
                            <m:sSubPr>
                              <m:ctrlPr>
                                <a:rPr lang="en-US" i="1">
                                  <a:latin typeface="Cambria Math"/>
                                </a:rPr>
                              </m:ctrlPr>
                            </m:sSubPr>
                            <m:e>
                              <m:r>
                                <a:rPr lang="en-US" i="1">
                                  <a:latin typeface="Cambria Math"/>
                                </a:rPr>
                                <m:t>𝐴𝑔𝑒</m:t>
                              </m:r>
                            </m:e>
                            <m:sub>
                              <m:r>
                                <a:rPr lang="en-US" i="1">
                                  <a:latin typeface="Cambria Math"/>
                                </a:rPr>
                                <m:t>(</m:t>
                              </m:r>
                              <m:r>
                                <a:rPr lang="en-US" b="0" i="1" smtClean="0">
                                  <a:latin typeface="Cambria Math"/>
                                </a:rPr>
                                <m:t>𝐵</m:t>
                              </m:r>
                              <m:r>
                                <a:rPr lang="en-US" i="1">
                                  <a:latin typeface="Cambria Math"/>
                                </a:rPr>
                                <m:t>,</m:t>
                              </m:r>
                              <m:r>
                                <a:rPr lang="en-US" i="1">
                                  <a:latin typeface="Cambria Math"/>
                                </a:rPr>
                                <m:t>𝑡</m:t>
                              </m:r>
                              <m:r>
                                <a:rPr lang="en-US" i="1">
                                  <a:latin typeface="Cambria Math"/>
                                </a:rPr>
                                <m:t>)</m:t>
                              </m:r>
                            </m:sub>
                          </m:sSub>
                        </m:den>
                      </m:f>
                    </m:oMath>
                  </m:oMathPara>
                </a14:m>
                <a:endParaRPr lang="en-US" i="1" dirty="0" smtClean="0"/>
              </a:p>
            </p:txBody>
          </p:sp>
        </mc:Choice>
        <mc:Fallback xmlns="">
          <p:sp>
            <p:nvSpPr>
              <p:cNvPr id="62" name="Rounded Rectangle 61"/>
              <p:cNvSpPr>
                <a:spLocks noRot="1" noChangeAspect="1" noMove="1" noResize="1" noEditPoints="1" noAdjustHandles="1" noChangeArrowheads="1" noChangeShapeType="1" noTextEdit="1"/>
              </p:cNvSpPr>
              <p:nvPr/>
            </p:nvSpPr>
            <p:spPr>
              <a:xfrm>
                <a:off x="1828800" y="3810000"/>
                <a:ext cx="3646394" cy="533400"/>
              </a:xfrm>
              <a:prstGeom prst="roundRect">
                <a:avLst/>
              </a:prstGeom>
              <a:blipFill rotWithShape="1">
                <a:blip r:embed="rId6"/>
                <a:stretch>
                  <a:fillRect t="-3409" b="-7955"/>
                </a:stretch>
              </a:blipFill>
              <a:ln w="28575">
                <a:noFill/>
              </a:ln>
            </p:spPr>
            <p:txBody>
              <a:bodyPr/>
              <a:lstStyle/>
              <a:p>
                <a:r>
                  <a:rPr lang="en-US">
                    <a:noFill/>
                  </a:rPr>
                  <a:t> </a:t>
                </a:r>
              </a:p>
            </p:txBody>
          </p:sp>
        </mc:Fallback>
      </mc:AlternateContent>
      <p:cxnSp>
        <p:nvCxnSpPr>
          <p:cNvPr id="63" name="Straight Arrow Connector 62"/>
          <p:cNvCxnSpPr>
            <a:stCxn id="62" idx="3"/>
            <a:endCxn id="103" idx="1"/>
          </p:cNvCxnSpPr>
          <p:nvPr/>
        </p:nvCxnSpPr>
        <p:spPr>
          <a:xfrm>
            <a:off x="5475194" y="4076700"/>
            <a:ext cx="392206" cy="95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Rounded Rectangle 101"/>
              <p:cNvSpPr/>
              <p:nvPr/>
            </p:nvSpPr>
            <p:spPr>
              <a:xfrm>
                <a:off x="5867400" y="2877671"/>
                <a:ext cx="3216649"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𝑃𝑟𝑖𝑜𝑟𝑖𝑡𝑦</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𝑡</m:t>
                          </m:r>
                          <m:r>
                            <a:rPr lang="en-US" b="0" i="1" smtClean="0">
                              <a:latin typeface="Cambria Math"/>
                            </a:rPr>
                            <m:t>)</m:t>
                          </m:r>
                        </m:sub>
                      </m:sSub>
                      <m:r>
                        <a:rPr lang="en-US" i="1" smtClean="0">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𝑃𝑟𝑖𝑜𝑟𝑖𝑡𝑦</m:t>
                          </m:r>
                        </m:e>
                        <m:sub>
                          <m:r>
                            <a:rPr lang="en-US" b="0" i="1" smtClean="0">
                              <a:latin typeface="Cambria Math"/>
                              <a:ea typeface="Cambria Math"/>
                            </a:rPr>
                            <m:t>(</m:t>
                          </m:r>
                          <m:r>
                            <a:rPr lang="en-US" b="0" i="1" smtClean="0">
                              <a:latin typeface="Cambria Math"/>
                              <a:ea typeface="Cambria Math"/>
                            </a:rPr>
                            <m:t>𝐵</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sub>
                      </m:sSub>
                    </m:oMath>
                  </m:oMathPara>
                </a14:m>
                <a:endParaRPr lang="en-US" i="1" dirty="0" smtClean="0"/>
              </a:p>
            </p:txBody>
          </p:sp>
        </mc:Choice>
        <mc:Fallback xmlns="">
          <p:sp>
            <p:nvSpPr>
              <p:cNvPr id="102" name="Rounded Rectangle 101"/>
              <p:cNvSpPr>
                <a:spLocks noRot="1" noChangeAspect="1" noMove="1" noResize="1" noEditPoints="1" noAdjustHandles="1" noChangeArrowheads="1" noChangeShapeType="1" noTextEdit="1"/>
              </p:cNvSpPr>
              <p:nvPr/>
            </p:nvSpPr>
            <p:spPr>
              <a:xfrm>
                <a:off x="5867400" y="2877671"/>
                <a:ext cx="3216649" cy="533400"/>
              </a:xfrm>
              <a:prstGeom prst="roundRect">
                <a:avLst/>
              </a:prstGeom>
              <a:blipFill rotWithShape="1">
                <a:blip r:embed="rId7"/>
                <a:stretch>
                  <a:fillRect/>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Rounded Rectangle 102"/>
              <p:cNvSpPr/>
              <p:nvPr/>
            </p:nvSpPr>
            <p:spPr>
              <a:xfrm>
                <a:off x="5867400" y="3819525"/>
                <a:ext cx="3216649"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𝑃𝑟𝑖𝑜𝑟𝑖𝑡𝑦</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𝑡</m:t>
                          </m:r>
                          <m:r>
                            <a:rPr lang="en-US" b="0" i="1" smtClean="0">
                              <a:latin typeface="Cambria Math"/>
                            </a:rPr>
                            <m:t>)</m:t>
                          </m:r>
                        </m:sub>
                      </m:sSub>
                      <m:r>
                        <a:rPr lang="en-US" i="1" smtClean="0">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𝑃𝑟𝑖𝑜𝑟𝑖𝑡𝑦</m:t>
                          </m:r>
                        </m:e>
                        <m:sub>
                          <m:r>
                            <a:rPr lang="en-US" b="0" i="1" smtClean="0">
                              <a:latin typeface="Cambria Math"/>
                              <a:ea typeface="Cambria Math"/>
                            </a:rPr>
                            <m:t>(</m:t>
                          </m:r>
                          <m:r>
                            <a:rPr lang="en-US" b="0" i="1" smtClean="0">
                              <a:latin typeface="Cambria Math"/>
                              <a:ea typeface="Cambria Math"/>
                            </a:rPr>
                            <m:t>𝐵</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sub>
                      </m:sSub>
                    </m:oMath>
                  </m:oMathPara>
                </a14:m>
                <a:endParaRPr lang="en-US" i="1" dirty="0" smtClean="0"/>
              </a:p>
            </p:txBody>
          </p:sp>
        </mc:Choice>
        <mc:Fallback xmlns="">
          <p:sp>
            <p:nvSpPr>
              <p:cNvPr id="103" name="Rounded Rectangle 102"/>
              <p:cNvSpPr>
                <a:spLocks noRot="1" noChangeAspect="1" noMove="1" noResize="1" noEditPoints="1" noAdjustHandles="1" noChangeArrowheads="1" noChangeShapeType="1" noTextEdit="1"/>
              </p:cNvSpPr>
              <p:nvPr/>
            </p:nvSpPr>
            <p:spPr>
              <a:xfrm>
                <a:off x="5867400" y="3819525"/>
                <a:ext cx="3216649" cy="533400"/>
              </a:xfrm>
              <a:prstGeom prst="roundRect">
                <a:avLst/>
              </a:prstGeom>
              <a:blipFill rotWithShape="1">
                <a:blip r:embed="rId8"/>
                <a:stretch>
                  <a:fillRect/>
                </a:stretch>
              </a:blipFill>
              <a:ln w="28575">
                <a:noFill/>
              </a:ln>
            </p:spPr>
            <p:txBody>
              <a:bodyPr/>
              <a:lstStyle/>
              <a:p>
                <a:r>
                  <a:rPr lang="en-US">
                    <a:noFill/>
                  </a:rPr>
                  <a:t> </a:t>
                </a:r>
              </a:p>
            </p:txBody>
          </p:sp>
        </mc:Fallback>
      </mc:AlternateContent>
      <p:sp>
        <p:nvSpPr>
          <p:cNvPr id="120" name="Rounded Rectangle 119"/>
          <p:cNvSpPr/>
          <p:nvPr/>
        </p:nvSpPr>
        <p:spPr>
          <a:xfrm>
            <a:off x="152400" y="4724400"/>
            <a:ext cx="838200"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DDR</a:t>
            </a:r>
            <a:endParaRPr lang="en-US" b="1" dirty="0"/>
          </a:p>
        </p:txBody>
      </p:sp>
      <p:cxnSp>
        <p:nvCxnSpPr>
          <p:cNvPr id="121" name="Straight Arrow Connector 120"/>
          <p:cNvCxnSpPr>
            <a:stCxn id="120" idx="3"/>
            <a:endCxn id="122" idx="1"/>
          </p:cNvCxnSpPr>
          <p:nvPr/>
        </p:nvCxnSpPr>
        <p:spPr>
          <a:xfrm>
            <a:off x="990600" y="49911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Rounded Rectangle 121"/>
              <p:cNvSpPr/>
              <p:nvPr/>
            </p:nvSpPr>
            <p:spPr>
              <a:xfrm>
                <a:off x="1828800" y="4724400"/>
                <a:ext cx="3646394"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b="0" i="1" smtClean="0">
                                  <a:latin typeface="Cambria Math"/>
                                </a:rPr>
                              </m:ctrlPr>
                            </m:sSubPr>
                            <m:e>
                              <m:r>
                                <a:rPr lang="en-US" b="0" i="1" smtClean="0">
                                  <a:latin typeface="Cambria Math"/>
                                </a:rPr>
                                <m:t>𝐷𝑒𝑓𝑙𝑒𝑐𝑡𝑖𝑜𝑛</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𝑡</m:t>
                              </m:r>
                              <m:r>
                                <a:rPr lang="en-US" b="0" i="1" smtClean="0">
                                  <a:latin typeface="Cambria Math"/>
                                </a:rPr>
                                <m:t>)</m:t>
                              </m:r>
                            </m:sub>
                          </m:sSub>
                        </m:num>
                        <m:den>
                          <m:sSub>
                            <m:sSubPr>
                              <m:ctrlPr>
                                <a:rPr lang="en-US" i="1" smtClean="0">
                                  <a:latin typeface="Cambria Math"/>
                                </a:rPr>
                              </m:ctrlPr>
                            </m:sSubPr>
                            <m:e>
                              <m:r>
                                <a:rPr lang="en-US" b="0" i="1" smtClean="0">
                                  <a:latin typeface="Cambria Math"/>
                                </a:rPr>
                                <m:t>𝐷𝑖𝑠𝑡𝑎𝑛𝑐𝑒</m:t>
                              </m:r>
                            </m:e>
                            <m:sub>
                              <m:r>
                                <a:rPr lang="en-US" b="0" i="1" smtClean="0">
                                  <a:latin typeface="Cambria Math"/>
                                </a:rPr>
                                <m:t>𝐴</m:t>
                              </m:r>
                            </m:sub>
                          </m:sSub>
                        </m:den>
                      </m:f>
                      <m:r>
                        <a:rPr lang="en-US" i="1" smtClean="0">
                          <a:latin typeface="Cambria Math"/>
                          <a:ea typeface="Cambria Math"/>
                        </a:rPr>
                        <m:t>≥</m:t>
                      </m:r>
                      <m:f>
                        <m:fPr>
                          <m:ctrlPr>
                            <a:rPr lang="en-US" i="1">
                              <a:latin typeface="Cambria Math"/>
                            </a:rPr>
                          </m:ctrlPr>
                        </m:fPr>
                        <m:num>
                          <m:sSub>
                            <m:sSubPr>
                              <m:ctrlPr>
                                <a:rPr lang="en-US" i="1">
                                  <a:latin typeface="Cambria Math"/>
                                </a:rPr>
                              </m:ctrlPr>
                            </m:sSubPr>
                            <m:e>
                              <m:r>
                                <a:rPr lang="en-US" i="1">
                                  <a:latin typeface="Cambria Math"/>
                                </a:rPr>
                                <m:t>𝐷𝑒𝑓𝑙𝑒𝑐𝑡𝑖𝑜𝑛</m:t>
                              </m:r>
                            </m:e>
                            <m:sub>
                              <m:r>
                                <a:rPr lang="en-US" i="1">
                                  <a:latin typeface="Cambria Math"/>
                                </a:rPr>
                                <m:t>(</m:t>
                              </m:r>
                              <m:r>
                                <a:rPr lang="en-US" b="0" i="1" smtClean="0">
                                  <a:latin typeface="Cambria Math"/>
                                </a:rPr>
                                <m:t>𝐵</m:t>
                              </m:r>
                              <m:r>
                                <a:rPr lang="en-US" i="1">
                                  <a:latin typeface="Cambria Math"/>
                                </a:rPr>
                                <m:t>,</m:t>
                              </m:r>
                              <m:r>
                                <a:rPr lang="en-US" i="1">
                                  <a:latin typeface="Cambria Math"/>
                                </a:rPr>
                                <m:t>𝑡</m:t>
                              </m:r>
                              <m:r>
                                <a:rPr lang="en-US" i="1">
                                  <a:latin typeface="Cambria Math"/>
                                </a:rPr>
                                <m:t>)</m:t>
                              </m:r>
                            </m:sub>
                          </m:sSub>
                        </m:num>
                        <m:den>
                          <m:sSub>
                            <m:sSubPr>
                              <m:ctrlPr>
                                <a:rPr lang="en-US" i="1">
                                  <a:latin typeface="Cambria Math"/>
                                </a:rPr>
                              </m:ctrlPr>
                            </m:sSubPr>
                            <m:e>
                              <m:r>
                                <a:rPr lang="en-US" b="0" i="1" smtClean="0">
                                  <a:latin typeface="Cambria Math"/>
                                </a:rPr>
                                <m:t>𝐷𝑖𝑠𝑡𝑎𝑛𝑐𝑒</m:t>
                              </m:r>
                            </m:e>
                            <m:sub>
                              <m:r>
                                <a:rPr lang="en-US" b="0" i="1" smtClean="0">
                                  <a:latin typeface="Cambria Math"/>
                                </a:rPr>
                                <m:t>𝐵</m:t>
                              </m:r>
                            </m:sub>
                          </m:sSub>
                        </m:den>
                      </m:f>
                    </m:oMath>
                  </m:oMathPara>
                </a14:m>
                <a:endParaRPr lang="en-US" i="1" dirty="0" smtClean="0"/>
              </a:p>
            </p:txBody>
          </p:sp>
        </mc:Choice>
        <mc:Fallback xmlns="">
          <p:sp>
            <p:nvSpPr>
              <p:cNvPr id="122" name="Rounded Rectangle 121"/>
              <p:cNvSpPr>
                <a:spLocks noRot="1" noChangeAspect="1" noMove="1" noResize="1" noEditPoints="1" noAdjustHandles="1" noChangeArrowheads="1" noChangeShapeType="1" noTextEdit="1"/>
              </p:cNvSpPr>
              <p:nvPr/>
            </p:nvSpPr>
            <p:spPr>
              <a:xfrm>
                <a:off x="1828800" y="4724400"/>
                <a:ext cx="3646394" cy="533400"/>
              </a:xfrm>
              <a:prstGeom prst="roundRect">
                <a:avLst/>
              </a:prstGeom>
              <a:blipFill rotWithShape="1">
                <a:blip r:embed="rId9"/>
                <a:stretch>
                  <a:fillRect b="-4545"/>
                </a:stretch>
              </a:blipFill>
              <a:ln w="28575">
                <a:noFill/>
              </a:ln>
            </p:spPr>
            <p:txBody>
              <a:bodyPr/>
              <a:lstStyle/>
              <a:p>
                <a:r>
                  <a:rPr lang="en-US">
                    <a:noFill/>
                  </a:rPr>
                  <a:t> </a:t>
                </a:r>
              </a:p>
            </p:txBody>
          </p:sp>
        </mc:Fallback>
      </mc:AlternateContent>
      <p:cxnSp>
        <p:nvCxnSpPr>
          <p:cNvPr id="123" name="Straight Arrow Connector 122"/>
          <p:cNvCxnSpPr>
            <a:stCxn id="122" idx="3"/>
            <a:endCxn id="124" idx="1"/>
          </p:cNvCxnSpPr>
          <p:nvPr/>
        </p:nvCxnSpPr>
        <p:spPr>
          <a:xfrm>
            <a:off x="5475194" y="4991100"/>
            <a:ext cx="392206" cy="95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Rounded Rectangle 123"/>
              <p:cNvSpPr/>
              <p:nvPr/>
            </p:nvSpPr>
            <p:spPr>
              <a:xfrm>
                <a:off x="5867400" y="4733925"/>
                <a:ext cx="3216649"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𝑃𝑟𝑖𝑜𝑟𝑖𝑡𝑦</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𝑡</m:t>
                          </m:r>
                          <m:r>
                            <a:rPr lang="en-US" b="0" i="1" smtClean="0">
                              <a:latin typeface="Cambria Math"/>
                            </a:rPr>
                            <m:t>)</m:t>
                          </m:r>
                        </m:sub>
                      </m:sSub>
                      <m:r>
                        <a:rPr lang="en-US" i="1" smtClean="0">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𝑃𝑟𝑖𝑜𝑟𝑖𝑡𝑦</m:t>
                          </m:r>
                        </m:e>
                        <m:sub>
                          <m:r>
                            <a:rPr lang="en-US" b="0" i="1" smtClean="0">
                              <a:latin typeface="Cambria Math"/>
                              <a:ea typeface="Cambria Math"/>
                            </a:rPr>
                            <m:t>(</m:t>
                          </m:r>
                          <m:r>
                            <a:rPr lang="en-US" b="0" i="1" smtClean="0">
                              <a:latin typeface="Cambria Math"/>
                              <a:ea typeface="Cambria Math"/>
                            </a:rPr>
                            <m:t>𝐵</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sub>
                      </m:sSub>
                    </m:oMath>
                  </m:oMathPara>
                </a14:m>
                <a:endParaRPr lang="en-US" i="1" dirty="0" smtClean="0"/>
              </a:p>
            </p:txBody>
          </p:sp>
        </mc:Choice>
        <mc:Fallback xmlns="">
          <p:sp>
            <p:nvSpPr>
              <p:cNvPr id="124" name="Rounded Rectangle 123"/>
              <p:cNvSpPr>
                <a:spLocks noRot="1" noChangeAspect="1" noMove="1" noResize="1" noEditPoints="1" noAdjustHandles="1" noChangeArrowheads="1" noChangeShapeType="1" noTextEdit="1"/>
              </p:cNvSpPr>
              <p:nvPr/>
            </p:nvSpPr>
            <p:spPr>
              <a:xfrm>
                <a:off x="5867400" y="4733925"/>
                <a:ext cx="3216649" cy="533400"/>
              </a:xfrm>
              <a:prstGeom prst="roundRect">
                <a:avLst/>
              </a:prstGeom>
              <a:blipFill rotWithShape="1">
                <a:blip r:embed="rId8"/>
                <a:stretch>
                  <a:fillRect/>
                </a:stretch>
              </a:blipFill>
              <a:ln w="28575">
                <a:noFill/>
              </a:ln>
            </p:spPr>
            <p:txBody>
              <a:bodyPr/>
              <a:lstStyle/>
              <a:p>
                <a:r>
                  <a:rPr lang="en-US">
                    <a:noFill/>
                  </a:rPr>
                  <a:t> </a:t>
                </a:r>
              </a:p>
            </p:txBody>
          </p:sp>
        </mc:Fallback>
      </mc:AlternateContent>
      <p:sp>
        <p:nvSpPr>
          <p:cNvPr id="125" name="Rounded Rectangle 124"/>
          <p:cNvSpPr/>
          <p:nvPr/>
        </p:nvSpPr>
        <p:spPr>
          <a:xfrm>
            <a:off x="152400" y="5638800"/>
            <a:ext cx="838200"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LD</a:t>
            </a:r>
            <a:endParaRPr lang="en-US" b="1" dirty="0"/>
          </a:p>
        </p:txBody>
      </p:sp>
      <p:cxnSp>
        <p:nvCxnSpPr>
          <p:cNvPr id="126" name="Straight Arrow Connector 125"/>
          <p:cNvCxnSpPr>
            <a:stCxn id="125" idx="3"/>
            <a:endCxn id="129" idx="1"/>
          </p:cNvCxnSpPr>
          <p:nvPr/>
        </p:nvCxnSpPr>
        <p:spPr>
          <a:xfrm>
            <a:off x="990600" y="5905500"/>
            <a:ext cx="86094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Rounded Rectangle 128"/>
              <p:cNvSpPr/>
              <p:nvPr/>
            </p:nvSpPr>
            <p:spPr>
              <a:xfrm>
                <a:off x="1851546" y="5467350"/>
                <a:ext cx="3711054" cy="8763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𝐻𝑜𝑝𝑠</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𝑋</m:t>
                          </m:r>
                          <m:r>
                            <a:rPr lang="en-US" b="0" i="1" smtClean="0">
                              <a:latin typeface="Cambria Math"/>
                            </a:rPr>
                            <m:t>,</m:t>
                          </m:r>
                          <m:r>
                            <a:rPr lang="en-US" b="0" i="1" smtClean="0">
                              <a:latin typeface="Cambria Math"/>
                            </a:rPr>
                            <m:t>𝑡</m:t>
                          </m:r>
                          <m:r>
                            <a:rPr lang="en-US" b="0" i="1" smtClean="0">
                              <a:latin typeface="Cambria Math"/>
                            </a:rPr>
                            <m:t>)</m:t>
                          </m:r>
                        </m:sub>
                      </m:sSub>
                      <m:r>
                        <a:rPr lang="en-US" i="1" smtClean="0">
                          <a:latin typeface="Cambria Math"/>
                          <a:ea typeface="Cambria Math"/>
                        </a:rPr>
                        <m:t>=</m:t>
                      </m:r>
                      <m:r>
                        <a:rPr lang="en-US" b="0" i="1" smtClean="0">
                          <a:latin typeface="Cambria Math"/>
                          <a:ea typeface="Cambria Math"/>
                        </a:rPr>
                        <m:t>0 ∨</m:t>
                      </m:r>
                      <m:sSub>
                        <m:sSubPr>
                          <m:ctrlPr>
                            <a:rPr lang="en-US" b="0" i="1" smtClean="0">
                              <a:latin typeface="Cambria Math"/>
                              <a:ea typeface="Cambria Math"/>
                            </a:rPr>
                          </m:ctrlPr>
                        </m:sSubPr>
                        <m:e>
                          <m:r>
                            <a:rPr lang="en-US" b="0" i="1" smtClean="0">
                              <a:latin typeface="Cambria Math"/>
                              <a:ea typeface="Cambria Math"/>
                            </a:rPr>
                            <m:t>𝐻𝑜𝑝𝑠</m:t>
                          </m:r>
                        </m:e>
                        <m:sub>
                          <m:d>
                            <m:dPr>
                              <m:ctrlPr>
                                <a:rPr lang="en-US" b="0" i="1" smtClean="0">
                                  <a:latin typeface="Cambria Math"/>
                                  <a:ea typeface="Cambria Math"/>
                                </a:rPr>
                              </m:ctrlPr>
                            </m:dPr>
                            <m:e>
                              <m:r>
                                <a:rPr lang="en-US" b="0" i="1" smtClean="0">
                                  <a:latin typeface="Cambria Math"/>
                                  <a:ea typeface="Cambria Math"/>
                                </a:rPr>
                                <m:t>𝐴</m:t>
                              </m:r>
                              <m:r>
                                <a:rPr lang="en-US" b="0" i="1" smtClean="0">
                                  <a:latin typeface="Cambria Math"/>
                                  <a:ea typeface="Cambria Math"/>
                                </a:rPr>
                                <m:t>,</m:t>
                              </m:r>
                              <m:r>
                                <a:rPr lang="en-US" b="0" i="1" smtClean="0">
                                  <a:latin typeface="Cambria Math"/>
                                  <a:ea typeface="Cambria Math"/>
                                </a:rPr>
                                <m:t>𝑌</m:t>
                              </m:r>
                              <m:r>
                                <a:rPr lang="en-US" b="0" i="1" smtClean="0">
                                  <a:latin typeface="Cambria Math"/>
                                  <a:ea typeface="Cambria Math"/>
                                </a:rPr>
                                <m:t>,</m:t>
                              </m:r>
                              <m:r>
                                <a:rPr lang="en-US" b="0" i="1" smtClean="0">
                                  <a:latin typeface="Cambria Math"/>
                                  <a:ea typeface="Cambria Math"/>
                                </a:rPr>
                                <m:t>𝑡</m:t>
                              </m:r>
                            </m:e>
                          </m:d>
                        </m:sub>
                      </m:sSub>
                      <m:r>
                        <a:rPr lang="en-US" b="0" i="1" smtClean="0">
                          <a:latin typeface="Cambria Math"/>
                          <a:ea typeface="Cambria Math"/>
                        </a:rPr>
                        <m:t>=0</m:t>
                      </m:r>
                    </m:oMath>
                  </m:oMathPara>
                </a14:m>
                <a:endParaRPr lang="en-US" b="0" dirty="0" smtClean="0">
                  <a:ea typeface="Cambria Math"/>
                </a:endParaRPr>
              </a:p>
              <a:p>
                <a:pPr algn="ctr"/>
                <a14:m>
                  <m:oMathPara xmlns:m="http://schemas.openxmlformats.org/officeDocument/2006/math">
                    <m:oMathParaPr>
                      <m:jc m:val="centerGroup"/>
                    </m:oMathParaPr>
                    <m:oMath xmlns:m="http://schemas.openxmlformats.org/officeDocument/2006/math">
                      <m:r>
                        <a:rPr lang="en-US" b="1" i="1" smtClean="0">
                          <a:latin typeface="Cambria Math"/>
                          <a:ea typeface="Cambria Math"/>
                        </a:rPr>
                        <m:t>∧</m:t>
                      </m:r>
                    </m:oMath>
                  </m:oMathPara>
                </a14:m>
                <a:endParaRPr lang="en-US" b="1" dirty="0" smtClean="0">
                  <a:ea typeface="Cambria Math"/>
                </a:endParaRPr>
              </a:p>
              <a:p>
                <a:pPr algn="ct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𝐻𝑜𝑝𝑠</m:t>
                          </m:r>
                        </m:e>
                        <m:sub>
                          <m:r>
                            <a:rPr lang="en-US" i="1">
                              <a:latin typeface="Cambria Math"/>
                            </a:rPr>
                            <m:t>(</m:t>
                          </m:r>
                          <m:r>
                            <a:rPr lang="en-US" b="0" i="1" smtClean="0">
                              <a:latin typeface="Cambria Math"/>
                            </a:rPr>
                            <m:t>𝐵</m:t>
                          </m:r>
                          <m:r>
                            <a:rPr lang="en-US" i="1">
                              <a:latin typeface="Cambria Math"/>
                            </a:rPr>
                            <m:t>,</m:t>
                          </m:r>
                          <m:r>
                            <a:rPr lang="en-US" i="1">
                              <a:latin typeface="Cambria Math"/>
                            </a:rPr>
                            <m:t>𝑋</m:t>
                          </m:r>
                          <m:r>
                            <a:rPr lang="en-US" i="1">
                              <a:latin typeface="Cambria Math"/>
                            </a:rPr>
                            <m:t>,</m:t>
                          </m:r>
                          <m:r>
                            <a:rPr lang="en-US" i="1">
                              <a:latin typeface="Cambria Math"/>
                            </a:rPr>
                            <m:t>𝑡</m:t>
                          </m:r>
                          <m:r>
                            <a:rPr lang="en-US" i="1">
                              <a:latin typeface="Cambria Math"/>
                            </a:rPr>
                            <m:t>)</m:t>
                          </m:r>
                        </m:sub>
                      </m:sSub>
                      <m:r>
                        <a:rPr lang="en-US" i="1" smtClean="0">
                          <a:latin typeface="Cambria Math"/>
                          <a:ea typeface="Cambria Math"/>
                        </a:rPr>
                        <m:t>≥</m:t>
                      </m:r>
                      <m:r>
                        <a:rPr lang="en-US" i="1">
                          <a:latin typeface="Cambria Math"/>
                          <a:ea typeface="Cambria Math"/>
                        </a:rPr>
                        <m:t>0 </m:t>
                      </m:r>
                      <m:r>
                        <a:rPr lang="en-US" i="1" smtClean="0">
                          <a:latin typeface="Cambria Math"/>
                          <a:ea typeface="Cambria Math"/>
                        </a:rPr>
                        <m:t>∧</m:t>
                      </m:r>
                      <m:sSub>
                        <m:sSubPr>
                          <m:ctrlPr>
                            <a:rPr lang="en-US" i="1">
                              <a:latin typeface="Cambria Math"/>
                              <a:ea typeface="Cambria Math"/>
                            </a:rPr>
                          </m:ctrlPr>
                        </m:sSubPr>
                        <m:e>
                          <m:r>
                            <a:rPr lang="en-US" i="1">
                              <a:latin typeface="Cambria Math"/>
                              <a:ea typeface="Cambria Math"/>
                            </a:rPr>
                            <m:t>𝐻𝑜𝑝𝑠</m:t>
                          </m:r>
                        </m:e>
                        <m:sub>
                          <m:d>
                            <m:dPr>
                              <m:ctrlPr>
                                <a:rPr lang="en-US" i="1">
                                  <a:latin typeface="Cambria Math"/>
                                  <a:ea typeface="Cambria Math"/>
                                </a:rPr>
                              </m:ctrlPr>
                            </m:dPr>
                            <m:e>
                              <m:r>
                                <a:rPr lang="en-US" b="0" i="1" smtClean="0">
                                  <a:latin typeface="Cambria Math"/>
                                  <a:ea typeface="Cambria Math"/>
                                </a:rPr>
                                <m:t>𝐵</m:t>
                              </m:r>
                              <m:r>
                                <a:rPr lang="en-US" i="1">
                                  <a:latin typeface="Cambria Math"/>
                                  <a:ea typeface="Cambria Math"/>
                                </a:rPr>
                                <m:t>,</m:t>
                              </m:r>
                              <m:r>
                                <a:rPr lang="en-US" i="1">
                                  <a:latin typeface="Cambria Math"/>
                                  <a:ea typeface="Cambria Math"/>
                                </a:rPr>
                                <m:t>𝑌</m:t>
                              </m:r>
                              <m:r>
                                <a:rPr lang="en-US" i="1">
                                  <a:latin typeface="Cambria Math"/>
                                  <a:ea typeface="Cambria Math"/>
                                </a:rPr>
                                <m:t>,</m:t>
                              </m:r>
                              <m:r>
                                <a:rPr lang="en-US" i="1">
                                  <a:latin typeface="Cambria Math"/>
                                  <a:ea typeface="Cambria Math"/>
                                </a:rPr>
                                <m:t>𝑡</m:t>
                              </m:r>
                            </m:e>
                          </m:d>
                        </m:sub>
                      </m:sSub>
                      <m:r>
                        <a:rPr lang="en-US" i="1" smtClean="0">
                          <a:latin typeface="Cambria Math"/>
                          <a:ea typeface="Cambria Math"/>
                        </a:rPr>
                        <m:t>≥</m:t>
                      </m:r>
                      <m:r>
                        <a:rPr lang="en-US" i="1">
                          <a:latin typeface="Cambria Math"/>
                          <a:ea typeface="Cambria Math"/>
                        </a:rPr>
                        <m:t>0</m:t>
                      </m:r>
                    </m:oMath>
                  </m:oMathPara>
                </a14:m>
                <a:endParaRPr lang="en-US" b="1" dirty="0"/>
              </a:p>
            </p:txBody>
          </p:sp>
        </mc:Choice>
        <mc:Fallback xmlns="">
          <p:sp>
            <p:nvSpPr>
              <p:cNvPr id="129" name="Rounded Rectangle 128"/>
              <p:cNvSpPr>
                <a:spLocks noRot="1" noChangeAspect="1" noMove="1" noResize="1" noEditPoints="1" noAdjustHandles="1" noChangeArrowheads="1" noChangeShapeType="1" noTextEdit="1"/>
              </p:cNvSpPr>
              <p:nvPr/>
            </p:nvSpPr>
            <p:spPr>
              <a:xfrm>
                <a:off x="1851546" y="5467350"/>
                <a:ext cx="3711054" cy="876300"/>
              </a:xfrm>
              <a:prstGeom prst="roundRect">
                <a:avLst/>
              </a:prstGeom>
              <a:blipFill rotWithShape="1">
                <a:blip r:embed="rId10"/>
                <a:stretch>
                  <a:fillRect b="-9028"/>
                </a:stretch>
              </a:blipFill>
              <a:ln w="28575">
                <a:noFill/>
              </a:ln>
            </p:spPr>
            <p:txBody>
              <a:bodyPr/>
              <a:lstStyle/>
              <a:p>
                <a:r>
                  <a:rPr lang="en-US">
                    <a:noFill/>
                  </a:rPr>
                  <a:t> </a:t>
                </a:r>
              </a:p>
            </p:txBody>
          </p:sp>
        </mc:Fallback>
      </mc:AlternateContent>
      <p:cxnSp>
        <p:nvCxnSpPr>
          <p:cNvPr id="132" name="Straight Arrow Connector 131"/>
          <p:cNvCxnSpPr>
            <a:stCxn id="129" idx="3"/>
            <a:endCxn id="133" idx="1"/>
          </p:cNvCxnSpPr>
          <p:nvPr/>
        </p:nvCxnSpPr>
        <p:spPr>
          <a:xfrm>
            <a:off x="5562600" y="5905500"/>
            <a:ext cx="304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3" name="Rounded Rectangle 132"/>
              <p:cNvSpPr/>
              <p:nvPr/>
            </p:nvSpPr>
            <p:spPr>
              <a:xfrm>
                <a:off x="5867400" y="5638800"/>
                <a:ext cx="3216649"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𝑃𝑟𝑖𝑜𝑟𝑖𝑡𝑦</m:t>
                          </m:r>
                        </m:e>
                        <m:sub>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𝑡</m:t>
                          </m:r>
                          <m:r>
                            <a:rPr lang="en-US" b="0" i="1" smtClean="0">
                              <a:latin typeface="Cambria Math"/>
                            </a:rPr>
                            <m:t>)</m:t>
                          </m:r>
                        </m:sub>
                      </m:sSub>
                      <m:r>
                        <a:rPr lang="en-US" i="1" smtClean="0">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𝑃𝑟𝑖𝑜𝑟𝑖𝑡𝑦</m:t>
                          </m:r>
                        </m:e>
                        <m:sub>
                          <m:r>
                            <a:rPr lang="en-US" b="0" i="1" smtClean="0">
                              <a:latin typeface="Cambria Math"/>
                              <a:ea typeface="Cambria Math"/>
                            </a:rPr>
                            <m:t>(</m:t>
                          </m:r>
                          <m:r>
                            <a:rPr lang="en-US" b="0" i="1" smtClean="0">
                              <a:latin typeface="Cambria Math"/>
                              <a:ea typeface="Cambria Math"/>
                            </a:rPr>
                            <m:t>𝐵</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sub>
                      </m:sSub>
                    </m:oMath>
                  </m:oMathPara>
                </a14:m>
                <a:endParaRPr lang="en-US" i="1" dirty="0" smtClean="0"/>
              </a:p>
            </p:txBody>
          </p:sp>
        </mc:Choice>
        <mc:Fallback xmlns="">
          <p:sp>
            <p:nvSpPr>
              <p:cNvPr id="133" name="Rounded Rectangle 132"/>
              <p:cNvSpPr>
                <a:spLocks noRot="1" noChangeAspect="1" noMove="1" noResize="1" noEditPoints="1" noAdjustHandles="1" noChangeArrowheads="1" noChangeShapeType="1" noTextEdit="1"/>
              </p:cNvSpPr>
              <p:nvPr/>
            </p:nvSpPr>
            <p:spPr>
              <a:xfrm>
                <a:off x="5867400" y="5638800"/>
                <a:ext cx="3216649" cy="533400"/>
              </a:xfrm>
              <a:prstGeom prst="roundRect">
                <a:avLst/>
              </a:prstGeom>
              <a:blipFill rotWithShape="1">
                <a:blip r:embed="rId11"/>
                <a:stretch>
                  <a:fillRect/>
                </a:stretch>
              </a:blipFill>
              <a:ln w="28575">
                <a:noFill/>
              </a:ln>
            </p:spPr>
            <p:txBody>
              <a:bodyPr/>
              <a:lstStyle/>
              <a:p>
                <a:r>
                  <a:rPr lang="en-US">
                    <a:noFill/>
                  </a:rPr>
                  <a:t> </a:t>
                </a:r>
              </a:p>
            </p:txBody>
          </p:sp>
        </mc:Fallback>
      </mc:AlternateContent>
    </p:spTree>
    <p:extLst>
      <p:ext uri="{BB962C8B-B14F-4D97-AF65-F5344CB8AC3E}">
        <p14:creationId xmlns:p14="http://schemas.microsoft.com/office/powerpoint/2010/main" val="159227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2"/>
                                        </p:tgtEl>
                                        <p:attrNameLst>
                                          <p:attrName>style.visibility</p:attrName>
                                        </p:attrNameLst>
                                      </p:cBhvr>
                                      <p:to>
                                        <p:strVal val="visible"/>
                                      </p:to>
                                    </p:set>
                                    <p:animEffect transition="in" filter="fade">
                                      <p:cBhvr>
                                        <p:cTn id="36" dur="500"/>
                                        <p:tgtEl>
                                          <p:spTgt spid="10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par>
                                <p:cTn id="48" presetID="10"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3"/>
                                        </p:tgtEl>
                                        <p:attrNameLst>
                                          <p:attrName>style.visibility</p:attrName>
                                        </p:attrNameLst>
                                      </p:cBhvr>
                                      <p:to>
                                        <p:strVal val="visible"/>
                                      </p:to>
                                    </p:set>
                                    <p:animEffect transition="in" filter="fade">
                                      <p:cBhvr>
                                        <p:cTn id="53" dur="500"/>
                                        <p:tgtEl>
                                          <p:spTgt spid="10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fade">
                                      <p:cBhvr>
                                        <p:cTn id="58" dur="500"/>
                                        <p:tgtEl>
                                          <p:spTgt spid="120"/>
                                        </p:tgtEl>
                                      </p:cBhvr>
                                    </p:animEffect>
                                  </p:childTnLst>
                                </p:cTn>
                              </p:par>
                              <p:par>
                                <p:cTn id="59" presetID="10" presetClass="entr" presetSubtype="0" fill="hold" nodeType="withEffect">
                                  <p:stCondLst>
                                    <p:cond delay="0"/>
                                  </p:stCondLst>
                                  <p:childTnLst>
                                    <p:set>
                                      <p:cBhvr>
                                        <p:cTn id="60" dur="1" fill="hold">
                                          <p:stCondLst>
                                            <p:cond delay="0"/>
                                          </p:stCondLst>
                                        </p:cTn>
                                        <p:tgtEl>
                                          <p:spTgt spid="121"/>
                                        </p:tgtEl>
                                        <p:attrNameLst>
                                          <p:attrName>style.visibility</p:attrName>
                                        </p:attrNameLst>
                                      </p:cBhvr>
                                      <p:to>
                                        <p:strVal val="visible"/>
                                      </p:to>
                                    </p:set>
                                    <p:animEffect transition="in" filter="fade">
                                      <p:cBhvr>
                                        <p:cTn id="61" dur="500"/>
                                        <p:tgtEl>
                                          <p:spTgt spid="1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2"/>
                                        </p:tgtEl>
                                        <p:attrNameLst>
                                          <p:attrName>style.visibility</p:attrName>
                                        </p:attrNameLst>
                                      </p:cBhvr>
                                      <p:to>
                                        <p:strVal val="visible"/>
                                      </p:to>
                                    </p:set>
                                    <p:animEffect transition="in" filter="fade">
                                      <p:cBhvr>
                                        <p:cTn id="64" dur="500"/>
                                        <p:tgtEl>
                                          <p:spTgt spid="122"/>
                                        </p:tgtEl>
                                      </p:cBhvr>
                                    </p:animEffect>
                                  </p:childTnLst>
                                </p:cTn>
                              </p:par>
                              <p:par>
                                <p:cTn id="65" presetID="10" presetClass="entr" presetSubtype="0" fill="hold" nodeType="withEffect">
                                  <p:stCondLst>
                                    <p:cond delay="0"/>
                                  </p:stCondLst>
                                  <p:childTnLst>
                                    <p:set>
                                      <p:cBhvr>
                                        <p:cTn id="66" dur="1" fill="hold">
                                          <p:stCondLst>
                                            <p:cond delay="0"/>
                                          </p:stCondLst>
                                        </p:cTn>
                                        <p:tgtEl>
                                          <p:spTgt spid="123"/>
                                        </p:tgtEl>
                                        <p:attrNameLst>
                                          <p:attrName>style.visibility</p:attrName>
                                        </p:attrNameLst>
                                      </p:cBhvr>
                                      <p:to>
                                        <p:strVal val="visible"/>
                                      </p:to>
                                    </p:set>
                                    <p:animEffect transition="in" filter="fade">
                                      <p:cBhvr>
                                        <p:cTn id="67" dur="500"/>
                                        <p:tgtEl>
                                          <p:spTgt spid="12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4"/>
                                        </p:tgtEl>
                                        <p:attrNameLst>
                                          <p:attrName>style.visibility</p:attrName>
                                        </p:attrNameLst>
                                      </p:cBhvr>
                                      <p:to>
                                        <p:strVal val="visible"/>
                                      </p:to>
                                    </p:set>
                                    <p:animEffect transition="in" filter="fade">
                                      <p:cBhvr>
                                        <p:cTn id="70" dur="500"/>
                                        <p:tgtEl>
                                          <p:spTgt spid="12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25"/>
                                        </p:tgtEl>
                                        <p:attrNameLst>
                                          <p:attrName>style.visibility</p:attrName>
                                        </p:attrNameLst>
                                      </p:cBhvr>
                                      <p:to>
                                        <p:strVal val="visible"/>
                                      </p:to>
                                    </p:set>
                                    <p:animEffect transition="in" filter="fade">
                                      <p:cBhvr>
                                        <p:cTn id="75" dur="500"/>
                                        <p:tgtEl>
                                          <p:spTgt spid="125"/>
                                        </p:tgtEl>
                                      </p:cBhvr>
                                    </p:animEffect>
                                  </p:childTnLst>
                                </p:cTn>
                              </p:par>
                              <p:par>
                                <p:cTn id="76" presetID="10" presetClass="entr" presetSubtype="0" fill="hold" nodeType="withEffect">
                                  <p:stCondLst>
                                    <p:cond delay="0"/>
                                  </p:stCondLst>
                                  <p:childTnLst>
                                    <p:set>
                                      <p:cBhvr>
                                        <p:cTn id="77" dur="1" fill="hold">
                                          <p:stCondLst>
                                            <p:cond delay="0"/>
                                          </p:stCondLst>
                                        </p:cTn>
                                        <p:tgtEl>
                                          <p:spTgt spid="126"/>
                                        </p:tgtEl>
                                        <p:attrNameLst>
                                          <p:attrName>style.visibility</p:attrName>
                                        </p:attrNameLst>
                                      </p:cBhvr>
                                      <p:to>
                                        <p:strVal val="visible"/>
                                      </p:to>
                                    </p:set>
                                    <p:animEffect transition="in" filter="fade">
                                      <p:cBhvr>
                                        <p:cTn id="78" dur="500"/>
                                        <p:tgtEl>
                                          <p:spTgt spid="12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9"/>
                                        </p:tgtEl>
                                        <p:attrNameLst>
                                          <p:attrName>style.visibility</p:attrName>
                                        </p:attrNameLst>
                                      </p:cBhvr>
                                      <p:to>
                                        <p:strVal val="visible"/>
                                      </p:to>
                                    </p:set>
                                    <p:animEffect transition="in" filter="fade">
                                      <p:cBhvr>
                                        <p:cTn id="81" dur="500"/>
                                        <p:tgtEl>
                                          <p:spTgt spid="129"/>
                                        </p:tgtEl>
                                      </p:cBhvr>
                                    </p:animEffect>
                                  </p:childTnLst>
                                </p:cTn>
                              </p:par>
                              <p:par>
                                <p:cTn id="82" presetID="10" presetClass="entr" presetSubtype="0" fill="hold" nodeType="withEffect">
                                  <p:stCondLst>
                                    <p:cond delay="0"/>
                                  </p:stCondLst>
                                  <p:childTnLst>
                                    <p:set>
                                      <p:cBhvr>
                                        <p:cTn id="83" dur="1" fill="hold">
                                          <p:stCondLst>
                                            <p:cond delay="0"/>
                                          </p:stCondLst>
                                        </p:cTn>
                                        <p:tgtEl>
                                          <p:spTgt spid="132"/>
                                        </p:tgtEl>
                                        <p:attrNameLst>
                                          <p:attrName>style.visibility</p:attrName>
                                        </p:attrNameLst>
                                      </p:cBhvr>
                                      <p:to>
                                        <p:strVal val="visible"/>
                                      </p:to>
                                    </p:set>
                                    <p:animEffect transition="in" filter="fade">
                                      <p:cBhvr>
                                        <p:cTn id="84" dur="500"/>
                                        <p:tgtEl>
                                          <p:spTgt spid="13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3"/>
                                        </p:tgtEl>
                                        <p:attrNameLst>
                                          <p:attrName>style.visibility</p:attrName>
                                        </p:attrNameLst>
                                      </p:cBhvr>
                                      <p:to>
                                        <p:strVal val="visible"/>
                                      </p:to>
                                    </p:set>
                                    <p:animEffect transition="in" filter="fade">
                                      <p:cBhvr>
                                        <p:cTn id="8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7" grpId="0" animBg="1"/>
      <p:bldP spid="27" grpId="0" animBg="1"/>
      <p:bldP spid="29" grpId="0" animBg="1"/>
      <p:bldP spid="60" grpId="0" animBg="1"/>
      <p:bldP spid="62" grpId="0" animBg="1"/>
      <p:bldP spid="102" grpId="0" animBg="1"/>
      <p:bldP spid="103" grpId="0" animBg="1"/>
      <p:bldP spid="120" grpId="0" animBg="1"/>
      <p:bldP spid="122" grpId="0" animBg="1"/>
      <p:bldP spid="124" grpId="0" animBg="1"/>
      <p:bldP spid="125" grpId="0" animBg="1"/>
      <p:bldP spid="129" grpId="0" animBg="1"/>
      <p:bldP spid="13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6" name="Content Placeholder 5"/>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41825" y="1828800"/>
            <a:ext cx="4625975" cy="4625975"/>
          </a:xfrm>
        </p:spPr>
      </p:pic>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pic>
        <p:nvPicPr>
          <p:cNvPr id="7"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 y="1828800"/>
            <a:ext cx="4626864" cy="4626864"/>
          </a:xfrm>
          <a:prstGeom prst="rect">
            <a:avLst/>
          </a:prstGeom>
        </p:spPr>
      </p:pic>
    </p:spTree>
    <p:extLst>
      <p:ext uri="{BB962C8B-B14F-4D97-AF65-F5344CB8AC3E}">
        <p14:creationId xmlns:p14="http://schemas.microsoft.com/office/powerpoint/2010/main" val="410112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pic>
        <p:nvPicPr>
          <p:cNvPr id="6" name="Content Placeholder 5"/>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95800" y="1829689"/>
            <a:ext cx="4625975" cy="4625975"/>
          </a:xfrm>
        </p:spPr>
      </p:pic>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pic>
        <p:nvPicPr>
          <p:cNvPr id="7"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828800"/>
            <a:ext cx="4626864" cy="4626864"/>
          </a:xfrm>
          <a:prstGeom prst="rect">
            <a:avLst/>
          </a:prstGeom>
        </p:spPr>
      </p:pic>
      <p:sp>
        <p:nvSpPr>
          <p:cNvPr id="8" name="TextBox 7"/>
          <p:cNvSpPr txBox="1"/>
          <p:nvPr/>
        </p:nvSpPr>
        <p:spPr>
          <a:xfrm>
            <a:off x="1699161" y="1688068"/>
            <a:ext cx="599844" cy="369332"/>
          </a:xfrm>
          <a:prstGeom prst="rect">
            <a:avLst/>
          </a:prstGeom>
          <a:noFill/>
        </p:spPr>
        <p:txBody>
          <a:bodyPr wrap="none" rtlCol="0">
            <a:spAutoFit/>
          </a:bodyPr>
          <a:lstStyle/>
          <a:p>
            <a:r>
              <a:rPr lang="en-US" dirty="0" smtClean="0"/>
              <a:t>52%</a:t>
            </a:r>
            <a:endParaRPr lang="en-US" dirty="0"/>
          </a:p>
        </p:txBody>
      </p:sp>
      <p:sp>
        <p:nvSpPr>
          <p:cNvPr id="9" name="TextBox 8"/>
          <p:cNvSpPr txBox="1"/>
          <p:nvPr/>
        </p:nvSpPr>
        <p:spPr>
          <a:xfrm>
            <a:off x="2360759" y="1688068"/>
            <a:ext cx="585417" cy="369332"/>
          </a:xfrm>
          <a:prstGeom prst="rect">
            <a:avLst/>
          </a:prstGeom>
          <a:noFill/>
        </p:spPr>
        <p:txBody>
          <a:bodyPr wrap="none" rtlCol="0">
            <a:spAutoFit/>
          </a:bodyPr>
          <a:lstStyle/>
          <a:p>
            <a:r>
              <a:rPr lang="en-US" dirty="0" smtClean="0"/>
              <a:t>35%</a:t>
            </a:r>
            <a:endParaRPr lang="en-US" dirty="0"/>
          </a:p>
        </p:txBody>
      </p:sp>
      <p:sp>
        <p:nvSpPr>
          <p:cNvPr id="10" name="TextBox 9"/>
          <p:cNvSpPr txBox="1"/>
          <p:nvPr/>
        </p:nvSpPr>
        <p:spPr>
          <a:xfrm>
            <a:off x="6240566" y="1688068"/>
            <a:ext cx="595356" cy="369332"/>
          </a:xfrm>
          <a:prstGeom prst="rect">
            <a:avLst/>
          </a:prstGeom>
          <a:noFill/>
        </p:spPr>
        <p:txBody>
          <a:bodyPr wrap="none" rtlCol="0">
            <a:spAutoFit/>
          </a:bodyPr>
          <a:lstStyle/>
          <a:p>
            <a:r>
              <a:rPr lang="en-US" dirty="0" smtClean="0"/>
              <a:t>50%</a:t>
            </a:r>
            <a:endParaRPr lang="en-US" dirty="0"/>
          </a:p>
        </p:txBody>
      </p:sp>
      <p:sp>
        <p:nvSpPr>
          <p:cNvPr id="11" name="TextBox 10"/>
          <p:cNvSpPr txBox="1"/>
          <p:nvPr/>
        </p:nvSpPr>
        <p:spPr>
          <a:xfrm>
            <a:off x="6902164" y="1688068"/>
            <a:ext cx="611065" cy="369332"/>
          </a:xfrm>
          <a:prstGeom prst="rect">
            <a:avLst/>
          </a:prstGeom>
          <a:noFill/>
        </p:spPr>
        <p:txBody>
          <a:bodyPr wrap="none" rtlCol="0">
            <a:spAutoFit/>
          </a:bodyPr>
          <a:lstStyle/>
          <a:p>
            <a:r>
              <a:rPr lang="en-US" dirty="0" smtClean="0"/>
              <a:t>46%</a:t>
            </a:r>
            <a:endParaRPr lang="en-US" dirty="0"/>
          </a:p>
        </p:txBody>
      </p:sp>
    </p:spTree>
    <p:extLst>
      <p:ext uri="{BB962C8B-B14F-4D97-AF65-F5344CB8AC3E}">
        <p14:creationId xmlns:p14="http://schemas.microsoft.com/office/powerpoint/2010/main" val="169636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2592324"/>
            <a:ext cx="8077200" cy="1673352"/>
          </a:xfrm>
        </p:spPr>
        <p:txBody>
          <a:bodyPr anchor="ctr"/>
          <a:lstStyle/>
          <a:p>
            <a:pPr algn="ctr"/>
            <a:r>
              <a:rPr lang="en-US" dirty="0"/>
              <a:t>Latency-Sensitive Congestion Management Mechanisms</a:t>
            </a:r>
          </a:p>
        </p:txBody>
      </p:sp>
    </p:spTree>
    <p:extLst>
      <p:ext uri="{BB962C8B-B14F-4D97-AF65-F5344CB8AC3E}">
        <p14:creationId xmlns:p14="http://schemas.microsoft.com/office/powerpoint/2010/main" val="34460711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
        <p:nvSpPr>
          <p:cNvPr id="6" name="Rounded Rectangle 5"/>
          <p:cNvSpPr/>
          <p:nvPr/>
        </p:nvSpPr>
        <p:spPr>
          <a:xfrm>
            <a:off x="2943057" y="2161363"/>
            <a:ext cx="3257877" cy="630936"/>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High Injection Rate</a:t>
            </a:r>
            <a:endParaRPr lang="en-US" sz="2800" dirty="0"/>
          </a:p>
        </p:txBody>
      </p:sp>
      <p:cxnSp>
        <p:nvCxnSpPr>
          <p:cNvPr id="8" name="Straight Arrow Connector 7"/>
          <p:cNvCxnSpPr>
            <a:stCxn id="6" idx="2"/>
          </p:cNvCxnSpPr>
          <p:nvPr/>
        </p:nvCxnSpPr>
        <p:spPr>
          <a:xfrm>
            <a:off x="4571996" y="2792299"/>
            <a:ext cx="7" cy="3944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89797" y="3270925"/>
            <a:ext cx="2142639" cy="461665"/>
          </a:xfrm>
          <a:prstGeom prst="rect">
            <a:avLst/>
          </a:prstGeom>
          <a:noFill/>
        </p:spPr>
        <p:txBody>
          <a:bodyPr wrap="none" rtlCol="0">
            <a:spAutoFit/>
          </a:bodyPr>
          <a:lstStyle/>
          <a:p>
            <a:pPr algn="ctr"/>
            <a:r>
              <a:rPr lang="en-US" sz="2400" b="1" dirty="0" smtClean="0"/>
              <a:t>Traffic Volume</a:t>
            </a:r>
            <a:endParaRPr lang="en-US" sz="2400" b="1" dirty="0"/>
          </a:p>
        </p:txBody>
      </p:sp>
      <p:sp>
        <p:nvSpPr>
          <p:cNvPr id="10" name="TextBox 9"/>
          <p:cNvSpPr txBox="1"/>
          <p:nvPr/>
        </p:nvSpPr>
        <p:spPr>
          <a:xfrm>
            <a:off x="3419616" y="3744325"/>
            <a:ext cx="2282997" cy="461665"/>
          </a:xfrm>
          <a:prstGeom prst="rect">
            <a:avLst/>
          </a:prstGeom>
          <a:noFill/>
        </p:spPr>
        <p:txBody>
          <a:bodyPr wrap="none" rtlCol="0">
            <a:spAutoFit/>
          </a:bodyPr>
          <a:lstStyle/>
          <a:p>
            <a:pPr algn="ctr"/>
            <a:r>
              <a:rPr lang="en-US" sz="2400" b="1" dirty="0" smtClean="0"/>
              <a:t>Link Bandwidth</a:t>
            </a:r>
            <a:endParaRPr lang="en-US" sz="2400" b="1" dirty="0"/>
          </a:p>
        </p:txBody>
      </p:sp>
      <p:sp>
        <p:nvSpPr>
          <p:cNvPr id="11" name="TextBox 10"/>
          <p:cNvSpPr txBox="1"/>
          <p:nvPr/>
        </p:nvSpPr>
        <p:spPr>
          <a:xfrm>
            <a:off x="3717776" y="4205990"/>
            <a:ext cx="1686679" cy="461665"/>
          </a:xfrm>
          <a:prstGeom prst="rect">
            <a:avLst/>
          </a:prstGeom>
          <a:noFill/>
        </p:spPr>
        <p:txBody>
          <a:bodyPr wrap="none" rtlCol="0">
            <a:spAutoFit/>
          </a:bodyPr>
          <a:lstStyle/>
          <a:p>
            <a:pPr algn="ctr"/>
            <a:r>
              <a:rPr lang="en-US" sz="2400" b="1" dirty="0" smtClean="0"/>
              <a:t>Contention</a:t>
            </a:r>
            <a:endParaRPr lang="en-US" sz="2400" b="1" dirty="0"/>
          </a:p>
        </p:txBody>
      </p:sp>
      <p:sp>
        <p:nvSpPr>
          <p:cNvPr id="12" name="Down Arrow 11"/>
          <p:cNvSpPr/>
          <p:nvPr/>
        </p:nvSpPr>
        <p:spPr>
          <a:xfrm>
            <a:off x="5677387" y="3784657"/>
            <a:ext cx="250219" cy="381000"/>
          </a:xfrm>
          <a:prstGeom prst="downArrow">
            <a:avLst/>
          </a:prstGeom>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Down Arrow 12"/>
          <p:cNvSpPr/>
          <p:nvPr/>
        </p:nvSpPr>
        <p:spPr>
          <a:xfrm flipV="1">
            <a:off x="5577503" y="3311257"/>
            <a:ext cx="250219" cy="381000"/>
          </a:xfrm>
          <a:prstGeom prst="downArrow">
            <a:avLst/>
          </a:prstGeom>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TextBox 17"/>
          <p:cNvSpPr txBox="1"/>
          <p:nvPr/>
        </p:nvSpPr>
        <p:spPr>
          <a:xfrm>
            <a:off x="3791981" y="4667655"/>
            <a:ext cx="1560043" cy="461665"/>
          </a:xfrm>
          <a:prstGeom prst="rect">
            <a:avLst/>
          </a:prstGeom>
          <a:noFill/>
        </p:spPr>
        <p:txBody>
          <a:bodyPr wrap="none" rtlCol="0">
            <a:spAutoFit/>
          </a:bodyPr>
          <a:lstStyle/>
          <a:p>
            <a:pPr algn="ctr"/>
            <a:r>
              <a:rPr lang="en-US" sz="2400" b="1" dirty="0" smtClean="0"/>
              <a:t>Deflection</a:t>
            </a:r>
            <a:endParaRPr lang="en-US" sz="2400" b="1" dirty="0"/>
          </a:p>
        </p:txBody>
      </p:sp>
      <p:sp>
        <p:nvSpPr>
          <p:cNvPr id="19" name="TextBox 18"/>
          <p:cNvSpPr txBox="1"/>
          <p:nvPr/>
        </p:nvSpPr>
        <p:spPr>
          <a:xfrm>
            <a:off x="2831526" y="5100935"/>
            <a:ext cx="3480954" cy="461665"/>
          </a:xfrm>
          <a:prstGeom prst="rect">
            <a:avLst/>
          </a:prstGeom>
          <a:noFill/>
        </p:spPr>
        <p:txBody>
          <a:bodyPr wrap="none" rtlCol="0">
            <a:spAutoFit/>
          </a:bodyPr>
          <a:lstStyle/>
          <a:p>
            <a:pPr algn="ctr"/>
            <a:r>
              <a:rPr lang="en-US" sz="2400" b="1" dirty="0" smtClean="0"/>
              <a:t>Source Nodes Starvation</a:t>
            </a:r>
            <a:endParaRPr lang="en-US" sz="2400" b="1" dirty="0"/>
          </a:p>
        </p:txBody>
      </p:sp>
      <p:sp>
        <p:nvSpPr>
          <p:cNvPr id="20" name="Down Arrow 19"/>
          <p:cNvSpPr/>
          <p:nvPr/>
        </p:nvSpPr>
        <p:spPr>
          <a:xfrm flipV="1">
            <a:off x="5388581" y="4246322"/>
            <a:ext cx="250219" cy="381000"/>
          </a:xfrm>
          <a:prstGeom prst="downArrow">
            <a:avLst/>
          </a:prstGeom>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1" name="Down Arrow 20"/>
          <p:cNvSpPr/>
          <p:nvPr/>
        </p:nvSpPr>
        <p:spPr>
          <a:xfrm flipV="1">
            <a:off x="5327284" y="4707987"/>
            <a:ext cx="250219" cy="381000"/>
          </a:xfrm>
          <a:prstGeom prst="downArrow">
            <a:avLst/>
          </a:prstGeom>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2" name="Down Arrow 21"/>
          <p:cNvSpPr/>
          <p:nvPr/>
        </p:nvSpPr>
        <p:spPr>
          <a:xfrm flipV="1">
            <a:off x="6282092" y="5141267"/>
            <a:ext cx="250219" cy="381000"/>
          </a:xfrm>
          <a:prstGeom prst="downArrow">
            <a:avLst/>
          </a:prstGeom>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5" name="TextBox 24"/>
          <p:cNvSpPr txBox="1"/>
          <p:nvPr/>
        </p:nvSpPr>
        <p:spPr>
          <a:xfrm>
            <a:off x="3084704" y="5598441"/>
            <a:ext cx="2974597" cy="461665"/>
          </a:xfrm>
          <a:prstGeom prst="rect">
            <a:avLst/>
          </a:prstGeom>
          <a:noFill/>
        </p:spPr>
        <p:txBody>
          <a:bodyPr wrap="none" rtlCol="0">
            <a:spAutoFit/>
          </a:bodyPr>
          <a:lstStyle/>
          <a:p>
            <a:pPr marL="0" lvl="1" algn="ctr"/>
            <a:r>
              <a:rPr lang="en-US" sz="2400" b="1" dirty="0" smtClean="0"/>
              <a:t>Buffered </a:t>
            </a:r>
            <a:r>
              <a:rPr lang="en-US" sz="2400" b="1" dirty="0" smtClean="0">
                <a:solidFill>
                  <a:srgbClr val="FF0000"/>
                </a:solidFill>
              </a:rPr>
              <a:t>X</a:t>
            </a:r>
            <a:r>
              <a:rPr lang="en-US" sz="2400" b="1" dirty="0" smtClean="0"/>
              <a:t> Bufferless</a:t>
            </a:r>
            <a:endParaRPr lang="en-US" sz="2400" b="1" dirty="0"/>
          </a:p>
        </p:txBody>
      </p:sp>
    </p:spTree>
    <p:extLst>
      <p:ext uri="{BB962C8B-B14F-4D97-AF65-F5344CB8AC3E}">
        <p14:creationId xmlns:p14="http://schemas.microsoft.com/office/powerpoint/2010/main" val="28379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P spid="12" grpId="0" animBg="1"/>
      <p:bldP spid="13" grpId="0" animBg="1"/>
      <p:bldP spid="18" grpId="0"/>
      <p:bldP spid="19" grpId="0"/>
      <p:bldP spid="20" grpId="0" animBg="1"/>
      <p:bldP spid="21" grpId="0" animBg="1"/>
      <p:bldP spid="22" grpId="0" animBg="1"/>
      <p:bldP spid="2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Management</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
        <p:nvSpPr>
          <p:cNvPr id="6" name="Rounded Rectangle 5"/>
          <p:cNvSpPr/>
          <p:nvPr/>
        </p:nvSpPr>
        <p:spPr>
          <a:xfrm>
            <a:off x="3176587" y="2209800"/>
            <a:ext cx="2790826"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Congestion Management</a:t>
            </a:r>
            <a:endParaRPr lang="en-US" dirty="0"/>
          </a:p>
        </p:txBody>
      </p:sp>
      <p:sp>
        <p:nvSpPr>
          <p:cNvPr id="7" name="Rounded Rectangle 6"/>
          <p:cNvSpPr/>
          <p:nvPr/>
        </p:nvSpPr>
        <p:spPr>
          <a:xfrm>
            <a:off x="914400" y="3428998"/>
            <a:ext cx="1416424"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Detection</a:t>
            </a:r>
            <a:endParaRPr lang="en-US" b="1" dirty="0"/>
          </a:p>
        </p:txBody>
      </p:sp>
      <p:sp>
        <p:nvSpPr>
          <p:cNvPr id="8" name="Rounded Rectangle 7"/>
          <p:cNvSpPr/>
          <p:nvPr/>
        </p:nvSpPr>
        <p:spPr>
          <a:xfrm>
            <a:off x="5927071" y="3428998"/>
            <a:ext cx="2362200"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Prevention</a:t>
            </a:r>
            <a:endParaRPr lang="en-US" b="1" dirty="0"/>
          </a:p>
        </p:txBody>
      </p:sp>
      <p:cxnSp>
        <p:nvCxnSpPr>
          <p:cNvPr id="9" name="Elbow Connector 8"/>
          <p:cNvCxnSpPr>
            <a:stCxn id="6" idx="2"/>
            <a:endCxn id="7" idx="0"/>
          </p:cNvCxnSpPr>
          <p:nvPr/>
        </p:nvCxnSpPr>
        <p:spPr>
          <a:xfrm rot="5400000">
            <a:off x="2754407" y="1611405"/>
            <a:ext cx="685798" cy="2949388"/>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2"/>
            <a:endCxn id="8" idx="0"/>
          </p:cNvCxnSpPr>
          <p:nvPr/>
        </p:nvCxnSpPr>
        <p:spPr>
          <a:xfrm rot="16200000" flipH="1">
            <a:off x="5497186" y="1818013"/>
            <a:ext cx="685798" cy="2536171"/>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914400" y="4724400"/>
            <a:ext cx="1416424"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Control</a:t>
            </a:r>
            <a:endParaRPr lang="en-US" b="1" dirty="0"/>
          </a:p>
        </p:txBody>
      </p:sp>
      <p:cxnSp>
        <p:nvCxnSpPr>
          <p:cNvPr id="24" name="Straight Arrow Connector 23"/>
          <p:cNvCxnSpPr>
            <a:stCxn id="7" idx="2"/>
            <a:endCxn id="15" idx="0"/>
          </p:cNvCxnSpPr>
          <p:nvPr/>
        </p:nvCxnSpPr>
        <p:spPr>
          <a:xfrm>
            <a:off x="1622612" y="3962398"/>
            <a:ext cx="0" cy="7620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96969" y="3511032"/>
            <a:ext cx="1218603" cy="369332"/>
          </a:xfrm>
          <a:prstGeom prst="rect">
            <a:avLst/>
          </a:prstGeom>
          <a:noFill/>
        </p:spPr>
        <p:txBody>
          <a:bodyPr wrap="none" rtlCol="0">
            <a:spAutoFit/>
          </a:bodyPr>
          <a:lstStyle/>
          <a:p>
            <a:r>
              <a:rPr lang="en-US" b="1" dirty="0" smtClean="0"/>
              <a:t>Heuristics </a:t>
            </a:r>
            <a:endParaRPr lang="en-US" b="1" dirty="0"/>
          </a:p>
        </p:txBody>
      </p:sp>
      <p:sp>
        <p:nvSpPr>
          <p:cNvPr id="27" name="TextBox 26"/>
          <p:cNvSpPr txBox="1"/>
          <p:nvPr/>
        </p:nvSpPr>
        <p:spPr>
          <a:xfrm>
            <a:off x="2628267" y="4806434"/>
            <a:ext cx="938077" cy="369332"/>
          </a:xfrm>
          <a:prstGeom prst="rect">
            <a:avLst/>
          </a:prstGeom>
          <a:noFill/>
        </p:spPr>
        <p:txBody>
          <a:bodyPr wrap="none" rtlCol="0">
            <a:spAutoFit/>
          </a:bodyPr>
          <a:lstStyle/>
          <a:p>
            <a:r>
              <a:rPr lang="en-US" b="1" dirty="0" smtClean="0"/>
              <a:t>Actions</a:t>
            </a:r>
            <a:endParaRPr lang="en-US" b="1" dirty="0"/>
          </a:p>
        </p:txBody>
      </p:sp>
      <p:sp>
        <p:nvSpPr>
          <p:cNvPr id="28" name="TextBox 27"/>
          <p:cNvSpPr txBox="1"/>
          <p:nvPr/>
        </p:nvSpPr>
        <p:spPr>
          <a:xfrm>
            <a:off x="6218985" y="4158733"/>
            <a:ext cx="1778372" cy="369332"/>
          </a:xfrm>
          <a:prstGeom prst="rect">
            <a:avLst/>
          </a:prstGeom>
          <a:noFill/>
        </p:spPr>
        <p:txBody>
          <a:bodyPr wrap="none" rtlCol="0">
            <a:spAutoFit/>
          </a:bodyPr>
          <a:lstStyle/>
          <a:p>
            <a:r>
              <a:rPr lang="en-US" b="1" dirty="0" smtClean="0"/>
              <a:t>Extra Resources</a:t>
            </a:r>
            <a:endParaRPr lang="en-US" b="1" dirty="0"/>
          </a:p>
        </p:txBody>
      </p:sp>
    </p:spTree>
    <p:extLst>
      <p:ext uri="{BB962C8B-B14F-4D97-AF65-F5344CB8AC3E}">
        <p14:creationId xmlns:p14="http://schemas.microsoft.com/office/powerpoint/2010/main" val="332422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5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250"/>
                                        <p:tgtEl>
                                          <p:spTgt spid="26"/>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250"/>
                                        <p:tgtEl>
                                          <p:spTgt spid="24"/>
                                        </p:tgtEl>
                                      </p:cBhvr>
                                    </p:animEffect>
                                  </p:childTnLst>
                                </p:cTn>
                              </p:par>
                            </p:childTnLst>
                          </p:cTn>
                        </p:par>
                        <p:par>
                          <p:cTn id="24" fill="hold">
                            <p:stCondLst>
                              <p:cond delay="75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5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25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50"/>
                                        <p:tgtEl>
                                          <p:spTgt spid="10"/>
                                        </p:tgtEl>
                                      </p:cBhvr>
                                    </p:animEffect>
                                  </p:childTnLst>
                                </p:cTn>
                              </p:par>
                            </p:childTnLst>
                          </p:cTn>
                        </p:par>
                        <p:par>
                          <p:cTn id="36" fill="hold">
                            <p:stCondLst>
                              <p:cond delay="25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5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26" grpId="0"/>
      <p:bldP spid="27" grpId="0"/>
      <p:bldP spid="2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Prevention Approaches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
        <p:nvSpPr>
          <p:cNvPr id="6" name="Rounded Rectangle 5"/>
          <p:cNvSpPr/>
          <p:nvPr/>
        </p:nvSpPr>
        <p:spPr>
          <a:xfrm>
            <a:off x="3336130" y="1803737"/>
            <a:ext cx="2471739" cy="5334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Congestion Prevention</a:t>
            </a:r>
            <a:endParaRPr lang="en-US" dirty="0"/>
          </a:p>
        </p:txBody>
      </p:sp>
      <p:sp>
        <p:nvSpPr>
          <p:cNvPr id="7" name="Rounded Rectangle 6"/>
          <p:cNvSpPr/>
          <p:nvPr/>
        </p:nvSpPr>
        <p:spPr>
          <a:xfrm>
            <a:off x="1790700" y="2718137"/>
            <a:ext cx="55626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Decrease Traffic Volume</a:t>
            </a:r>
            <a:endParaRPr lang="en-US" dirty="0"/>
          </a:p>
        </p:txBody>
      </p:sp>
      <p:sp>
        <p:nvSpPr>
          <p:cNvPr id="8" name="Rounded Rectangle 7"/>
          <p:cNvSpPr/>
          <p:nvPr/>
        </p:nvSpPr>
        <p:spPr>
          <a:xfrm>
            <a:off x="3067049" y="3637019"/>
            <a:ext cx="30099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More Link Bandwidth</a:t>
            </a:r>
            <a:endParaRPr lang="en-US" dirty="0"/>
          </a:p>
        </p:txBody>
      </p:sp>
      <p:sp>
        <p:nvSpPr>
          <p:cNvPr id="9" name="Rounded Rectangle 8"/>
          <p:cNvSpPr/>
          <p:nvPr/>
        </p:nvSpPr>
        <p:spPr>
          <a:xfrm>
            <a:off x="2590799" y="4546937"/>
            <a:ext cx="39624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More Freedom for the Flits</a:t>
            </a:r>
            <a:endParaRPr lang="en-US" dirty="0"/>
          </a:p>
        </p:txBody>
      </p:sp>
      <p:sp>
        <p:nvSpPr>
          <p:cNvPr id="10" name="Rounded Rectangle 9"/>
          <p:cNvSpPr/>
          <p:nvPr/>
        </p:nvSpPr>
        <p:spPr>
          <a:xfrm>
            <a:off x="545304" y="5504329"/>
            <a:ext cx="2790826"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Using Larger NoCs</a:t>
            </a:r>
            <a:endParaRPr lang="en-US" dirty="0"/>
          </a:p>
        </p:txBody>
      </p:sp>
      <p:cxnSp>
        <p:nvCxnSpPr>
          <p:cNvPr id="11" name="Straight Arrow Connector 10"/>
          <p:cNvCxnSpPr>
            <a:stCxn id="6" idx="2"/>
            <a:endCxn id="7" idx="0"/>
          </p:cNvCxnSpPr>
          <p:nvPr/>
        </p:nvCxnSpPr>
        <p:spPr>
          <a:xfrm>
            <a:off x="4572000" y="2337137"/>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8" idx="0"/>
          </p:cNvCxnSpPr>
          <p:nvPr/>
        </p:nvCxnSpPr>
        <p:spPr>
          <a:xfrm flipH="1">
            <a:off x="4571999" y="3251537"/>
            <a:ext cx="1" cy="3854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a:off x="4571999" y="4170419"/>
            <a:ext cx="0" cy="3765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807869" y="5504329"/>
            <a:ext cx="2790826" cy="533400"/>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Using Sequential Injection </a:t>
            </a:r>
            <a:endParaRPr lang="en-US" dirty="0"/>
          </a:p>
        </p:txBody>
      </p:sp>
      <p:cxnSp>
        <p:nvCxnSpPr>
          <p:cNvPr id="24" name="Elbow Connector 23"/>
          <p:cNvCxnSpPr>
            <a:stCxn id="9" idx="2"/>
            <a:endCxn id="10" idx="0"/>
          </p:cNvCxnSpPr>
          <p:nvPr/>
        </p:nvCxnSpPr>
        <p:spPr>
          <a:xfrm rot="5400000">
            <a:off x="3044362" y="3976692"/>
            <a:ext cx="423992" cy="2631282"/>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2"/>
            <a:endCxn id="20" idx="0"/>
          </p:cNvCxnSpPr>
          <p:nvPr/>
        </p:nvCxnSpPr>
        <p:spPr>
          <a:xfrm rot="16200000" flipH="1">
            <a:off x="5675644" y="3976691"/>
            <a:ext cx="423992" cy="2631283"/>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4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Rounded Rectangle 5"/>
          <p:cNvSpPr/>
          <p:nvPr/>
        </p:nvSpPr>
        <p:spPr>
          <a:xfrm>
            <a:off x="3134846" y="1874374"/>
            <a:ext cx="2819400" cy="630936"/>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Routing</a:t>
            </a:r>
            <a:endParaRPr lang="en-US" dirty="0"/>
          </a:p>
        </p:txBody>
      </p:sp>
      <p:sp>
        <p:nvSpPr>
          <p:cNvPr id="7" name="Rounded Rectangle 6"/>
          <p:cNvSpPr/>
          <p:nvPr/>
        </p:nvSpPr>
        <p:spPr>
          <a:xfrm>
            <a:off x="6495491" y="3482039"/>
            <a:ext cx="2057400" cy="632761"/>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Selection Function</a:t>
            </a:r>
            <a:endParaRPr lang="en-US" dirty="0"/>
          </a:p>
        </p:txBody>
      </p:sp>
      <p:sp>
        <p:nvSpPr>
          <p:cNvPr id="8" name="Rounded Rectangle 7"/>
          <p:cNvSpPr/>
          <p:nvPr/>
        </p:nvSpPr>
        <p:spPr>
          <a:xfrm>
            <a:off x="628322" y="3482041"/>
            <a:ext cx="2057400" cy="632759"/>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Routing Function</a:t>
            </a:r>
            <a:endParaRPr lang="en-US" dirty="0"/>
          </a:p>
        </p:txBody>
      </p:sp>
      <p:cxnSp>
        <p:nvCxnSpPr>
          <p:cNvPr id="9" name="Elbow Connector 8"/>
          <p:cNvCxnSpPr>
            <a:stCxn id="6" idx="2"/>
            <a:endCxn id="8" idx="0"/>
          </p:cNvCxnSpPr>
          <p:nvPr/>
        </p:nvCxnSpPr>
        <p:spPr>
          <a:xfrm rot="5400000">
            <a:off x="2612419" y="1549913"/>
            <a:ext cx="976731" cy="28875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 idx="2"/>
            <a:endCxn id="7" idx="0"/>
          </p:cNvCxnSpPr>
          <p:nvPr/>
        </p:nvCxnSpPr>
        <p:spPr>
          <a:xfrm rot="16200000" flipH="1">
            <a:off x="5546004" y="1503851"/>
            <a:ext cx="976729" cy="29796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Up Arrow 34"/>
          <p:cNvSpPr/>
          <p:nvPr/>
        </p:nvSpPr>
        <p:spPr>
          <a:xfrm>
            <a:off x="1352222" y="4265221"/>
            <a:ext cx="609600" cy="752104"/>
          </a:xfrm>
          <a:prstGeom prst="upArrow">
            <a:avLst/>
          </a:prstGeom>
          <a:ln w="190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Up Arrow 36"/>
          <p:cNvSpPr/>
          <p:nvPr/>
        </p:nvSpPr>
        <p:spPr>
          <a:xfrm rot="5400000">
            <a:off x="4274997" y="1977416"/>
            <a:ext cx="609600" cy="3642006"/>
          </a:xfrm>
          <a:prstGeom prst="upArrow">
            <a:avLst/>
          </a:prstGeom>
          <a:ln w="19050">
            <a:solidFill>
              <a:srgbClr val="FF0000"/>
            </a:solidFill>
            <a:prstDash val="sysDot"/>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b="1" dirty="0" smtClean="0"/>
              <a:t>Set of Productive Output Port(s)</a:t>
            </a:r>
            <a:endParaRPr lang="en-US" b="1" dirty="0"/>
          </a:p>
        </p:txBody>
      </p:sp>
      <p:sp>
        <p:nvSpPr>
          <p:cNvPr id="38" name="Up Arrow 37"/>
          <p:cNvSpPr/>
          <p:nvPr/>
        </p:nvSpPr>
        <p:spPr>
          <a:xfrm flipV="1">
            <a:off x="7219391" y="4265219"/>
            <a:ext cx="609600" cy="752105"/>
          </a:xfrm>
          <a:prstGeom prst="upArrow">
            <a:avLst/>
          </a:prstGeom>
          <a:ln w="19050">
            <a:solidFill>
              <a:srgbClr val="FF000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p:cNvSpPr txBox="1"/>
          <p:nvPr/>
        </p:nvSpPr>
        <p:spPr>
          <a:xfrm>
            <a:off x="457200" y="5105400"/>
            <a:ext cx="2643584" cy="369332"/>
          </a:xfrm>
          <a:prstGeom prst="rect">
            <a:avLst/>
          </a:prstGeom>
          <a:noFill/>
        </p:spPr>
        <p:txBody>
          <a:bodyPr wrap="square" rtlCol="0">
            <a:spAutoFit/>
          </a:bodyPr>
          <a:lstStyle/>
          <a:p>
            <a:pPr algn="ctr"/>
            <a:r>
              <a:rPr lang="en-US" b="1" dirty="0" smtClean="0"/>
              <a:t>Flit (Source, Destination)</a:t>
            </a:r>
            <a:endParaRPr lang="en-US" b="1" dirty="0"/>
          </a:p>
        </p:txBody>
      </p:sp>
      <p:sp>
        <p:nvSpPr>
          <p:cNvPr id="41" name="TextBox 40"/>
          <p:cNvSpPr txBox="1"/>
          <p:nvPr/>
        </p:nvSpPr>
        <p:spPr>
          <a:xfrm>
            <a:off x="6202399" y="5104617"/>
            <a:ext cx="2643584" cy="369332"/>
          </a:xfrm>
          <a:prstGeom prst="rect">
            <a:avLst/>
          </a:prstGeom>
          <a:noFill/>
        </p:spPr>
        <p:txBody>
          <a:bodyPr wrap="square" rtlCol="0">
            <a:spAutoFit/>
          </a:bodyPr>
          <a:lstStyle/>
          <a:p>
            <a:pPr algn="ctr"/>
            <a:r>
              <a:rPr lang="en-US" b="1" dirty="0" smtClean="0"/>
              <a:t>Productive Output Port</a:t>
            </a:r>
            <a:endParaRPr lang="en-US" b="1" dirty="0"/>
          </a:p>
        </p:txBody>
      </p:sp>
    </p:spTree>
    <p:extLst>
      <p:ext uri="{BB962C8B-B14F-4D97-AF65-F5344CB8AC3E}">
        <p14:creationId xmlns:p14="http://schemas.microsoft.com/office/powerpoint/2010/main" val="188885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5" grpId="0" animBg="1"/>
      <p:bldP spid="37" grpId="0" animBg="1"/>
      <p:bldP spid="38" grpId="0" animBg="1"/>
      <p:bldP spid="39" grpId="0"/>
      <p:bldP spid="4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Larger NoCs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Rounded Rectangle 5"/>
          <p:cNvSpPr/>
          <p:nvPr/>
        </p:nvSpPr>
        <p:spPr>
          <a:xfrm>
            <a:off x="3809999" y="1676400"/>
            <a:ext cx="1524000" cy="6607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Larger NoC</a:t>
            </a:r>
          </a:p>
          <a:p>
            <a:pPr algn="ctr"/>
            <a:r>
              <a:rPr lang="en-US" b="1" dirty="0" smtClean="0"/>
              <a:t>LNoC</a:t>
            </a:r>
            <a:endParaRPr lang="en-US" b="1" dirty="0"/>
          </a:p>
        </p:txBody>
      </p:sp>
      <p:sp>
        <p:nvSpPr>
          <p:cNvPr id="7" name="Rounded Rectangle 6"/>
          <p:cNvSpPr/>
          <p:nvPr/>
        </p:nvSpPr>
        <p:spPr>
          <a:xfrm>
            <a:off x="1790700" y="2718137"/>
            <a:ext cx="55626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 Links</a:t>
            </a:r>
            <a:endParaRPr lang="en-US" dirty="0"/>
          </a:p>
        </p:txBody>
      </p:sp>
      <p:sp>
        <p:nvSpPr>
          <p:cNvPr id="8" name="Rounded Rectangle 7"/>
          <p:cNvSpPr/>
          <p:nvPr/>
        </p:nvSpPr>
        <p:spPr>
          <a:xfrm>
            <a:off x="3067049" y="3637019"/>
            <a:ext cx="30099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Extra Space for the Flits</a:t>
            </a:r>
            <a:endParaRPr lang="en-US" dirty="0"/>
          </a:p>
        </p:txBody>
      </p:sp>
      <p:sp>
        <p:nvSpPr>
          <p:cNvPr id="9" name="Rounded Rectangle 8"/>
          <p:cNvSpPr/>
          <p:nvPr/>
        </p:nvSpPr>
        <p:spPr>
          <a:xfrm>
            <a:off x="2590799" y="4546937"/>
            <a:ext cx="39624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Contention</a:t>
            </a:r>
            <a:endParaRPr lang="en-US" dirty="0"/>
          </a:p>
        </p:txBody>
      </p:sp>
      <p:sp>
        <p:nvSpPr>
          <p:cNvPr id="10" name="Rounded Rectangle 9"/>
          <p:cNvSpPr/>
          <p:nvPr/>
        </p:nvSpPr>
        <p:spPr>
          <a:xfrm>
            <a:off x="3176587" y="5486400"/>
            <a:ext cx="2790826"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Performance</a:t>
            </a:r>
            <a:endParaRPr lang="en-US" dirty="0"/>
          </a:p>
        </p:txBody>
      </p:sp>
      <p:cxnSp>
        <p:nvCxnSpPr>
          <p:cNvPr id="11" name="Straight Arrow Connector 10"/>
          <p:cNvCxnSpPr>
            <a:stCxn id="6" idx="2"/>
            <a:endCxn id="7" idx="0"/>
          </p:cNvCxnSpPr>
          <p:nvPr/>
        </p:nvCxnSpPr>
        <p:spPr>
          <a:xfrm>
            <a:off x="4571999" y="2337137"/>
            <a:ext cx="1"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8" idx="0"/>
          </p:cNvCxnSpPr>
          <p:nvPr/>
        </p:nvCxnSpPr>
        <p:spPr>
          <a:xfrm flipH="1">
            <a:off x="4571999" y="3251537"/>
            <a:ext cx="1" cy="3854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a:off x="4571999" y="4170419"/>
            <a:ext cx="0" cy="3765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10" idx="0"/>
          </p:cNvCxnSpPr>
          <p:nvPr/>
        </p:nvCxnSpPr>
        <p:spPr>
          <a:xfrm>
            <a:off x="4571999" y="5080337"/>
            <a:ext cx="1" cy="406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Down Arrow 18"/>
          <p:cNvSpPr/>
          <p:nvPr/>
        </p:nvSpPr>
        <p:spPr>
          <a:xfrm>
            <a:off x="5324081" y="4623137"/>
            <a:ext cx="250219" cy="381000"/>
          </a:xfrm>
          <a:prstGeom prst="downArrow">
            <a:avLst/>
          </a:prstGeom>
          <a:ln w="28575">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0" name="Down Arrow 19"/>
          <p:cNvSpPr/>
          <p:nvPr/>
        </p:nvSpPr>
        <p:spPr>
          <a:xfrm flipV="1">
            <a:off x="5341311" y="5562600"/>
            <a:ext cx="250219" cy="381000"/>
          </a:xfrm>
          <a:prstGeom prst="downArrow">
            <a:avLst/>
          </a:prstGeom>
          <a:ln w="28575">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11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9" grpId="0" animBg="1"/>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Larger NoCs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15" name="Oval 14"/>
          <p:cNvSpPr/>
          <p:nvPr/>
        </p:nvSpPr>
        <p:spPr>
          <a:xfrm>
            <a:off x="2781300" y="2209800"/>
            <a:ext cx="609600" cy="609600"/>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3771900" y="2209800"/>
            <a:ext cx="609600" cy="609600"/>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4762500" y="2209800"/>
            <a:ext cx="609600" cy="609600"/>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18" name="Oval 17"/>
          <p:cNvSpPr/>
          <p:nvPr/>
        </p:nvSpPr>
        <p:spPr>
          <a:xfrm>
            <a:off x="5753100" y="2209800"/>
            <a:ext cx="609600" cy="609600"/>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a:stCxn id="15" idx="6"/>
            <a:endCxn id="16" idx="2"/>
          </p:cNvCxnSpPr>
          <p:nvPr/>
        </p:nvCxnSpPr>
        <p:spPr>
          <a:xfrm>
            <a:off x="3390900" y="2514600"/>
            <a:ext cx="381000" cy="0"/>
          </a:xfrm>
          <a:prstGeom prst="line">
            <a:avLst/>
          </a:prstGeom>
          <a:ln w="19050">
            <a:prstDash val="dash"/>
          </a:ln>
        </p:spPr>
        <p:style>
          <a:lnRef idx="2">
            <a:schemeClr val="dk1"/>
          </a:lnRef>
          <a:fillRef idx="1">
            <a:schemeClr val="lt1"/>
          </a:fillRef>
          <a:effectRef idx="0">
            <a:schemeClr val="dk1"/>
          </a:effectRef>
          <a:fontRef idx="minor">
            <a:schemeClr val="dk1"/>
          </a:fontRef>
        </p:style>
      </p:cxnSp>
      <p:cxnSp>
        <p:nvCxnSpPr>
          <p:cNvPr id="21" name="Straight Connector 20"/>
          <p:cNvCxnSpPr>
            <a:stCxn id="16" idx="6"/>
            <a:endCxn id="17" idx="2"/>
          </p:cNvCxnSpPr>
          <p:nvPr/>
        </p:nvCxnSpPr>
        <p:spPr>
          <a:xfrm>
            <a:off x="4381500" y="2514600"/>
            <a:ext cx="381000" cy="0"/>
          </a:xfrm>
          <a:prstGeom prst="line">
            <a:avLst/>
          </a:prstGeom>
          <a:ln w="19050">
            <a:prstDash val="dash"/>
          </a:ln>
        </p:spPr>
        <p:style>
          <a:lnRef idx="2">
            <a:schemeClr val="dk1"/>
          </a:lnRef>
          <a:fillRef idx="1">
            <a:schemeClr val="lt1"/>
          </a:fillRef>
          <a:effectRef idx="0">
            <a:schemeClr val="dk1"/>
          </a:effectRef>
          <a:fontRef idx="minor">
            <a:schemeClr val="dk1"/>
          </a:fontRef>
        </p:style>
      </p:cxnSp>
      <p:cxnSp>
        <p:nvCxnSpPr>
          <p:cNvPr id="22" name="Straight Connector 21"/>
          <p:cNvCxnSpPr>
            <a:stCxn id="17" idx="6"/>
            <a:endCxn id="18" idx="2"/>
          </p:cNvCxnSpPr>
          <p:nvPr/>
        </p:nvCxnSpPr>
        <p:spPr>
          <a:xfrm>
            <a:off x="5372100" y="2514600"/>
            <a:ext cx="381000" cy="0"/>
          </a:xfrm>
          <a:prstGeom prst="line">
            <a:avLst/>
          </a:prstGeom>
          <a:ln w="19050">
            <a:prstDash val="dash"/>
          </a:ln>
        </p:spPr>
        <p:style>
          <a:lnRef idx="2">
            <a:schemeClr val="dk1"/>
          </a:lnRef>
          <a:fillRef idx="1">
            <a:schemeClr val="lt1"/>
          </a:fillRef>
          <a:effectRef idx="0">
            <a:schemeClr val="dk1"/>
          </a:effectRef>
          <a:fontRef idx="minor">
            <a:schemeClr val="dk1"/>
          </a:fontRef>
        </p:style>
      </p:cxnSp>
      <p:sp>
        <p:nvSpPr>
          <p:cNvPr id="29" name="Oval 28"/>
          <p:cNvSpPr/>
          <p:nvPr/>
        </p:nvSpPr>
        <p:spPr>
          <a:xfrm>
            <a:off x="2781300" y="3200400"/>
            <a:ext cx="609600" cy="609600"/>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3771900" y="3200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31" name="Oval 30"/>
          <p:cNvSpPr/>
          <p:nvPr/>
        </p:nvSpPr>
        <p:spPr>
          <a:xfrm>
            <a:off x="4762500" y="3200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sp>
        <p:nvSpPr>
          <p:cNvPr id="32" name="Oval 31"/>
          <p:cNvSpPr/>
          <p:nvPr/>
        </p:nvSpPr>
        <p:spPr>
          <a:xfrm>
            <a:off x="5753100" y="3200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cxnSp>
        <p:nvCxnSpPr>
          <p:cNvPr id="34" name="Straight Connector 33"/>
          <p:cNvCxnSpPr>
            <a:stCxn id="29" idx="6"/>
            <a:endCxn id="30" idx="2"/>
          </p:cNvCxnSpPr>
          <p:nvPr/>
        </p:nvCxnSpPr>
        <p:spPr>
          <a:xfrm>
            <a:off x="3390900" y="3505200"/>
            <a:ext cx="381000" cy="0"/>
          </a:xfrm>
          <a:prstGeom prst="line">
            <a:avLst/>
          </a:prstGeom>
          <a:ln w="19050">
            <a:prstDash val="dash"/>
          </a:ln>
        </p:spPr>
        <p:style>
          <a:lnRef idx="2">
            <a:schemeClr val="dk1"/>
          </a:lnRef>
          <a:fillRef idx="1">
            <a:schemeClr val="lt1"/>
          </a:fillRef>
          <a:effectRef idx="0">
            <a:schemeClr val="dk1"/>
          </a:effectRef>
          <a:fontRef idx="minor">
            <a:schemeClr val="dk1"/>
          </a:fontRef>
        </p:style>
      </p:cxnSp>
      <p:cxnSp>
        <p:nvCxnSpPr>
          <p:cNvPr id="35" name="Straight Connector 34"/>
          <p:cNvCxnSpPr>
            <a:stCxn id="30" idx="6"/>
            <a:endCxn id="31" idx="2"/>
          </p:cNvCxnSpPr>
          <p:nvPr/>
        </p:nvCxnSpPr>
        <p:spPr>
          <a:xfrm>
            <a:off x="4381500" y="35052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6" name="Straight Connector 35"/>
          <p:cNvCxnSpPr>
            <a:stCxn id="31" idx="6"/>
            <a:endCxn id="32" idx="2"/>
          </p:cNvCxnSpPr>
          <p:nvPr/>
        </p:nvCxnSpPr>
        <p:spPr>
          <a:xfrm>
            <a:off x="5372100" y="3505200"/>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38" name="Oval 37"/>
          <p:cNvSpPr/>
          <p:nvPr/>
        </p:nvSpPr>
        <p:spPr>
          <a:xfrm>
            <a:off x="2781300" y="4191000"/>
            <a:ext cx="609600" cy="609600"/>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39" name="Oval 38"/>
          <p:cNvSpPr/>
          <p:nvPr/>
        </p:nvSpPr>
        <p:spPr>
          <a:xfrm>
            <a:off x="3771900" y="4191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4762500" y="4191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41" name="Oval 40"/>
          <p:cNvSpPr/>
          <p:nvPr/>
        </p:nvSpPr>
        <p:spPr>
          <a:xfrm>
            <a:off x="5753100" y="4191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Straight Connector 42"/>
          <p:cNvCxnSpPr>
            <a:stCxn id="38" idx="6"/>
            <a:endCxn id="39" idx="2"/>
          </p:cNvCxnSpPr>
          <p:nvPr/>
        </p:nvCxnSpPr>
        <p:spPr>
          <a:xfrm>
            <a:off x="3390900" y="4495800"/>
            <a:ext cx="381000" cy="0"/>
          </a:xfrm>
          <a:prstGeom prst="line">
            <a:avLst/>
          </a:prstGeom>
          <a:ln w="19050">
            <a:prstDash val="dash"/>
          </a:ln>
        </p:spPr>
        <p:style>
          <a:lnRef idx="2">
            <a:schemeClr val="dk1"/>
          </a:lnRef>
          <a:fillRef idx="1">
            <a:schemeClr val="lt1"/>
          </a:fillRef>
          <a:effectRef idx="0">
            <a:schemeClr val="dk1"/>
          </a:effectRef>
          <a:fontRef idx="minor">
            <a:schemeClr val="dk1"/>
          </a:fontRef>
        </p:style>
      </p:cxnSp>
      <p:cxnSp>
        <p:nvCxnSpPr>
          <p:cNvPr id="44" name="Straight Connector 43"/>
          <p:cNvCxnSpPr>
            <a:stCxn id="39" idx="6"/>
            <a:endCxn id="40" idx="2"/>
          </p:cNvCxnSpPr>
          <p:nvPr/>
        </p:nvCxnSpPr>
        <p:spPr>
          <a:xfrm>
            <a:off x="4381500" y="4495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5" name="Straight Connector 44"/>
          <p:cNvCxnSpPr>
            <a:stCxn id="40" idx="6"/>
            <a:endCxn id="41" idx="2"/>
          </p:cNvCxnSpPr>
          <p:nvPr/>
        </p:nvCxnSpPr>
        <p:spPr>
          <a:xfrm>
            <a:off x="5372100" y="4495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7" name="Straight Connector 46"/>
          <p:cNvCxnSpPr>
            <a:stCxn id="29" idx="4"/>
            <a:endCxn id="38" idx="0"/>
          </p:cNvCxnSpPr>
          <p:nvPr/>
        </p:nvCxnSpPr>
        <p:spPr>
          <a:xfrm>
            <a:off x="3086100" y="3810000"/>
            <a:ext cx="0" cy="381000"/>
          </a:xfrm>
          <a:prstGeom prst="line">
            <a:avLst/>
          </a:prstGeom>
          <a:ln w="19050">
            <a:prstDash val="dash"/>
          </a:ln>
        </p:spPr>
        <p:style>
          <a:lnRef idx="2">
            <a:schemeClr val="dk1"/>
          </a:lnRef>
          <a:fillRef idx="1">
            <a:schemeClr val="lt1"/>
          </a:fillRef>
          <a:effectRef idx="0">
            <a:schemeClr val="dk1"/>
          </a:effectRef>
          <a:fontRef idx="minor">
            <a:schemeClr val="dk1"/>
          </a:fontRef>
        </p:style>
      </p:cxnSp>
      <p:cxnSp>
        <p:nvCxnSpPr>
          <p:cNvPr id="48" name="Straight Connector 47"/>
          <p:cNvCxnSpPr>
            <a:stCxn id="30" idx="4"/>
            <a:endCxn id="39" idx="0"/>
          </p:cNvCxnSpPr>
          <p:nvPr/>
        </p:nvCxnSpPr>
        <p:spPr>
          <a:xfrm>
            <a:off x="4076700" y="3810000"/>
            <a:ext cx="0" cy="38100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49" name="Straight Connector 48"/>
          <p:cNvCxnSpPr>
            <a:stCxn id="31" idx="4"/>
            <a:endCxn id="40" idx="0"/>
          </p:cNvCxnSpPr>
          <p:nvPr/>
        </p:nvCxnSpPr>
        <p:spPr>
          <a:xfrm>
            <a:off x="5067300" y="3810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0" name="Straight Connector 49"/>
          <p:cNvCxnSpPr>
            <a:stCxn id="32" idx="4"/>
            <a:endCxn id="41" idx="0"/>
          </p:cNvCxnSpPr>
          <p:nvPr/>
        </p:nvCxnSpPr>
        <p:spPr>
          <a:xfrm>
            <a:off x="6057900" y="3810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2" name="Straight Connector 51"/>
          <p:cNvCxnSpPr>
            <a:stCxn id="29" idx="0"/>
            <a:endCxn id="15" idx="4"/>
          </p:cNvCxnSpPr>
          <p:nvPr/>
        </p:nvCxnSpPr>
        <p:spPr>
          <a:xfrm flipV="1">
            <a:off x="3086100" y="2819400"/>
            <a:ext cx="0" cy="381000"/>
          </a:xfrm>
          <a:prstGeom prst="line">
            <a:avLst/>
          </a:prstGeom>
          <a:ln w="19050">
            <a:prstDash val="dash"/>
          </a:ln>
        </p:spPr>
        <p:style>
          <a:lnRef idx="2">
            <a:schemeClr val="dk1"/>
          </a:lnRef>
          <a:fillRef idx="1">
            <a:schemeClr val="lt1"/>
          </a:fillRef>
          <a:effectRef idx="0">
            <a:schemeClr val="dk1"/>
          </a:effectRef>
          <a:fontRef idx="minor">
            <a:schemeClr val="dk1"/>
          </a:fontRef>
        </p:style>
      </p:cxnSp>
      <p:cxnSp>
        <p:nvCxnSpPr>
          <p:cNvPr id="53" name="Straight Connector 52"/>
          <p:cNvCxnSpPr>
            <a:stCxn id="16" idx="4"/>
            <a:endCxn id="30" idx="0"/>
          </p:cNvCxnSpPr>
          <p:nvPr/>
        </p:nvCxnSpPr>
        <p:spPr>
          <a:xfrm>
            <a:off x="4076700" y="2819400"/>
            <a:ext cx="0" cy="381000"/>
          </a:xfrm>
          <a:prstGeom prst="line">
            <a:avLst/>
          </a:prstGeom>
          <a:ln w="19050">
            <a:prstDash val="dash"/>
          </a:ln>
        </p:spPr>
        <p:style>
          <a:lnRef idx="2">
            <a:schemeClr val="dk1"/>
          </a:lnRef>
          <a:fillRef idx="1">
            <a:schemeClr val="lt1"/>
          </a:fillRef>
          <a:effectRef idx="0">
            <a:schemeClr val="dk1"/>
          </a:effectRef>
          <a:fontRef idx="minor">
            <a:schemeClr val="dk1"/>
          </a:fontRef>
        </p:style>
      </p:cxnSp>
      <p:cxnSp>
        <p:nvCxnSpPr>
          <p:cNvPr id="54" name="Straight Connector 53"/>
          <p:cNvCxnSpPr>
            <a:stCxn id="31" idx="0"/>
            <a:endCxn id="17" idx="4"/>
          </p:cNvCxnSpPr>
          <p:nvPr/>
        </p:nvCxnSpPr>
        <p:spPr>
          <a:xfrm flipV="1">
            <a:off x="5067300" y="2819400"/>
            <a:ext cx="0" cy="381000"/>
          </a:xfrm>
          <a:prstGeom prst="line">
            <a:avLst/>
          </a:prstGeom>
          <a:ln w="19050">
            <a:prstDash val="dash"/>
          </a:ln>
        </p:spPr>
        <p:style>
          <a:lnRef idx="2">
            <a:schemeClr val="dk1"/>
          </a:lnRef>
          <a:fillRef idx="1">
            <a:schemeClr val="lt1"/>
          </a:fillRef>
          <a:effectRef idx="0">
            <a:schemeClr val="dk1"/>
          </a:effectRef>
          <a:fontRef idx="minor">
            <a:schemeClr val="dk1"/>
          </a:fontRef>
        </p:style>
      </p:cxnSp>
      <p:cxnSp>
        <p:nvCxnSpPr>
          <p:cNvPr id="55" name="Straight Connector 54"/>
          <p:cNvCxnSpPr>
            <a:stCxn id="32" idx="0"/>
            <a:endCxn id="18" idx="4"/>
          </p:cNvCxnSpPr>
          <p:nvPr/>
        </p:nvCxnSpPr>
        <p:spPr>
          <a:xfrm flipV="1">
            <a:off x="6057900" y="2819400"/>
            <a:ext cx="0" cy="381000"/>
          </a:xfrm>
          <a:prstGeom prst="line">
            <a:avLst/>
          </a:prstGeom>
          <a:ln w="19050">
            <a:prstDash val="dash"/>
          </a:ln>
        </p:spPr>
        <p:style>
          <a:lnRef idx="2">
            <a:schemeClr val="dk1"/>
          </a:lnRef>
          <a:fillRef idx="1">
            <a:schemeClr val="lt1"/>
          </a:fillRef>
          <a:effectRef idx="0">
            <a:schemeClr val="dk1"/>
          </a:effectRef>
          <a:fontRef idx="minor">
            <a:schemeClr val="dk1"/>
          </a:fontRef>
        </p:style>
      </p:cxnSp>
      <p:sp>
        <p:nvSpPr>
          <p:cNvPr id="57" name="Oval 56"/>
          <p:cNvSpPr/>
          <p:nvPr/>
        </p:nvSpPr>
        <p:spPr>
          <a:xfrm>
            <a:off x="2781300" y="5181600"/>
            <a:ext cx="609600" cy="609600"/>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3771900" y="5181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59" name="Oval 58"/>
          <p:cNvSpPr/>
          <p:nvPr/>
        </p:nvSpPr>
        <p:spPr>
          <a:xfrm>
            <a:off x="4762500" y="5181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5753100" y="5181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Connector 61"/>
          <p:cNvCxnSpPr>
            <a:stCxn id="57" idx="6"/>
            <a:endCxn id="58" idx="2"/>
          </p:cNvCxnSpPr>
          <p:nvPr/>
        </p:nvCxnSpPr>
        <p:spPr>
          <a:xfrm>
            <a:off x="3390900" y="5486400"/>
            <a:ext cx="381000" cy="0"/>
          </a:xfrm>
          <a:prstGeom prst="line">
            <a:avLst/>
          </a:prstGeom>
          <a:ln w="19050">
            <a:prstDash val="dash"/>
          </a:ln>
        </p:spPr>
        <p:style>
          <a:lnRef idx="2">
            <a:schemeClr val="dk1"/>
          </a:lnRef>
          <a:fillRef idx="1">
            <a:schemeClr val="lt1"/>
          </a:fillRef>
          <a:effectRef idx="0">
            <a:schemeClr val="dk1"/>
          </a:effectRef>
          <a:fontRef idx="minor">
            <a:schemeClr val="dk1"/>
          </a:fontRef>
        </p:style>
      </p:cxnSp>
      <p:cxnSp>
        <p:nvCxnSpPr>
          <p:cNvPr id="63" name="Straight Connector 62"/>
          <p:cNvCxnSpPr>
            <a:stCxn id="58" idx="6"/>
            <a:endCxn id="59" idx="2"/>
          </p:cNvCxnSpPr>
          <p:nvPr/>
        </p:nvCxnSpPr>
        <p:spPr>
          <a:xfrm>
            <a:off x="4381500" y="5486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4" name="Straight Connector 63"/>
          <p:cNvCxnSpPr>
            <a:stCxn id="59" idx="6"/>
            <a:endCxn id="60" idx="2"/>
          </p:cNvCxnSpPr>
          <p:nvPr/>
        </p:nvCxnSpPr>
        <p:spPr>
          <a:xfrm>
            <a:off x="5372100" y="5486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6" name="Straight Connector 65"/>
          <p:cNvCxnSpPr>
            <a:stCxn id="38" idx="4"/>
            <a:endCxn id="57" idx="0"/>
          </p:cNvCxnSpPr>
          <p:nvPr/>
        </p:nvCxnSpPr>
        <p:spPr>
          <a:xfrm>
            <a:off x="3086100" y="4800600"/>
            <a:ext cx="0" cy="381000"/>
          </a:xfrm>
          <a:prstGeom prst="line">
            <a:avLst/>
          </a:prstGeom>
          <a:ln w="19050">
            <a:prstDash val="dash"/>
          </a:ln>
        </p:spPr>
        <p:style>
          <a:lnRef idx="2">
            <a:schemeClr val="dk1"/>
          </a:lnRef>
          <a:fillRef idx="1">
            <a:schemeClr val="lt1"/>
          </a:fillRef>
          <a:effectRef idx="0">
            <a:schemeClr val="dk1"/>
          </a:effectRef>
          <a:fontRef idx="minor">
            <a:schemeClr val="dk1"/>
          </a:fontRef>
        </p:style>
      </p:cxnSp>
      <p:cxnSp>
        <p:nvCxnSpPr>
          <p:cNvPr id="67" name="Straight Connector 66"/>
          <p:cNvCxnSpPr>
            <a:stCxn id="39" idx="4"/>
            <a:endCxn id="58" idx="0"/>
          </p:cNvCxnSpPr>
          <p:nvPr/>
        </p:nvCxnSpPr>
        <p:spPr>
          <a:xfrm>
            <a:off x="4076700" y="4800600"/>
            <a:ext cx="0" cy="38100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68" name="Straight Connector 67"/>
          <p:cNvCxnSpPr>
            <a:stCxn id="40" idx="4"/>
            <a:endCxn id="59" idx="0"/>
          </p:cNvCxnSpPr>
          <p:nvPr/>
        </p:nvCxnSpPr>
        <p:spPr>
          <a:xfrm>
            <a:off x="5067300" y="48006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41" idx="4"/>
            <a:endCxn id="60" idx="0"/>
          </p:cNvCxnSpPr>
          <p:nvPr/>
        </p:nvCxnSpPr>
        <p:spPr>
          <a:xfrm>
            <a:off x="6057900" y="48006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76" name="TextBox 75"/>
          <p:cNvSpPr txBox="1"/>
          <p:nvPr/>
        </p:nvSpPr>
        <p:spPr>
          <a:xfrm>
            <a:off x="4390465" y="5791200"/>
            <a:ext cx="1423788" cy="461665"/>
          </a:xfrm>
          <a:prstGeom prst="rect">
            <a:avLst/>
          </a:prstGeom>
          <a:noFill/>
        </p:spPr>
        <p:txBody>
          <a:bodyPr wrap="none" rtlCol="0">
            <a:spAutoFit/>
          </a:bodyPr>
          <a:lstStyle/>
          <a:p>
            <a:pPr algn="ctr"/>
            <a:r>
              <a:rPr lang="en-US" sz="2400" b="1" dirty="0" smtClean="0"/>
              <a:t>3x3 Mesh</a:t>
            </a:r>
            <a:endParaRPr lang="en-US" sz="2400" b="1" dirty="0"/>
          </a:p>
        </p:txBody>
      </p:sp>
      <p:sp>
        <p:nvSpPr>
          <p:cNvPr id="77" name="TextBox 76"/>
          <p:cNvSpPr txBox="1"/>
          <p:nvPr/>
        </p:nvSpPr>
        <p:spPr>
          <a:xfrm>
            <a:off x="3848885" y="1748135"/>
            <a:ext cx="1446230" cy="461665"/>
          </a:xfrm>
          <a:prstGeom prst="rect">
            <a:avLst/>
          </a:prstGeom>
          <a:noFill/>
        </p:spPr>
        <p:txBody>
          <a:bodyPr wrap="none" rtlCol="0">
            <a:spAutoFit/>
          </a:bodyPr>
          <a:lstStyle/>
          <a:p>
            <a:pPr algn="ctr"/>
            <a:r>
              <a:rPr lang="en-US" sz="2400" b="1" dirty="0" smtClean="0"/>
              <a:t>4x4 Mesh</a:t>
            </a:r>
            <a:endParaRPr lang="en-US" sz="2400" b="1" dirty="0"/>
          </a:p>
        </p:txBody>
      </p:sp>
    </p:spTree>
    <p:extLst>
      <p:ext uri="{BB962C8B-B14F-4D97-AF65-F5344CB8AC3E}">
        <p14:creationId xmlns:p14="http://schemas.microsoft.com/office/powerpoint/2010/main" val="154795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childTnLst>
                                </p:cTn>
                              </p:par>
                              <p:par>
                                <p:cTn id="56" presetID="10" presetClass="entr" presetSubtype="0" fill="hold" nodeType="with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500"/>
                                        <p:tgtEl>
                                          <p:spTgt spid="64"/>
                                        </p:tgtEl>
                                      </p:cBhvr>
                                    </p:animEffect>
                                  </p:childTnLst>
                                </p:cTn>
                              </p:par>
                              <p:par>
                                <p:cTn id="59" presetID="10"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500"/>
                                        <p:tgtEl>
                                          <p:spTgt spid="67"/>
                                        </p:tgtEl>
                                      </p:cBhvr>
                                    </p:animEffect>
                                  </p:childTnLst>
                                </p:cTn>
                              </p:par>
                              <p:par>
                                <p:cTn id="62" presetID="10" presetClass="entr" presetSubtype="0"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par>
                                <p:cTn id="65" presetID="10"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500"/>
                                        <p:tgtEl>
                                          <p:spTgt spid="69"/>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par>
                                <p:cTn id="77" presetID="10" presetClass="entr" presetSubtype="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fade">
                                      <p:cBhvr>
                                        <p:cTn id="91" dur="500"/>
                                        <p:tgtEl>
                                          <p:spTgt spid="43"/>
                                        </p:tgtEl>
                                      </p:cBhvr>
                                    </p:animEffect>
                                  </p:childTnLst>
                                </p:cTn>
                              </p:par>
                              <p:par>
                                <p:cTn id="92" presetID="10" presetClass="entr" presetSubtype="0" fill="hold"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childTnLst>
                                </p:cTn>
                              </p:par>
                              <p:par>
                                <p:cTn id="95" presetID="10" presetClass="entr" presetSubtype="0" fill="hold"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fade">
                                      <p:cBhvr>
                                        <p:cTn id="103" dur="500"/>
                                        <p:tgtEl>
                                          <p:spTgt spid="57"/>
                                        </p:tgtEl>
                                      </p:cBhvr>
                                    </p:animEffect>
                                  </p:childTnLst>
                                </p:cTn>
                              </p:par>
                              <p:par>
                                <p:cTn id="104" presetID="10" presetClass="entr" presetSubtype="0" fill="hold"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fade">
                                      <p:cBhvr>
                                        <p:cTn id="106" dur="500"/>
                                        <p:tgtEl>
                                          <p:spTgt spid="62"/>
                                        </p:tgtEl>
                                      </p:cBhvr>
                                    </p:animEffect>
                                  </p:childTnLst>
                                </p:cTn>
                              </p:par>
                              <p:par>
                                <p:cTn id="107" presetID="10" presetClass="entr" presetSubtype="0"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500"/>
                                        <p:tgtEl>
                                          <p:spTgt spid="66"/>
                                        </p:tgtEl>
                                      </p:cBhvr>
                                    </p:animEffect>
                                  </p:childTnLst>
                                </p:cTn>
                              </p:par>
                              <p:par>
                                <p:cTn id="110" presetID="10" presetClass="entr" presetSubtype="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10" presetClass="entr" presetSubtype="0" fill="hold" nodeType="with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fade">
                                      <p:cBhvr>
                                        <p:cTn id="115" dur="500"/>
                                        <p:tgtEl>
                                          <p:spTgt spid="22"/>
                                        </p:tgtEl>
                                      </p:cBhvr>
                                    </p:animEffect>
                                  </p:childTnLst>
                                </p:cTn>
                              </p:par>
                              <p:par>
                                <p:cTn id="116" presetID="10" presetClass="entr" presetSubtype="0" fill="hold" nodeType="with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fade">
                                      <p:cBhvr>
                                        <p:cTn id="118" dur="500"/>
                                        <p:tgtEl>
                                          <p:spTgt spid="54"/>
                                        </p:tgtEl>
                                      </p:cBhvr>
                                    </p:animEffect>
                                  </p:childTnLst>
                                </p:cTn>
                              </p:par>
                              <p:par>
                                <p:cTn id="119" presetID="10" presetClass="entr" presetSubtype="0"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Effect transition="in" filter="fade">
                                      <p:cBhvr>
                                        <p:cTn id="121" dur="500"/>
                                        <p:tgtEl>
                                          <p:spTgt spid="5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500"/>
                                        <p:tgtEl>
                                          <p:spTgt spid="1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fade">
                                      <p:cBhvr>
                                        <p:cTn id="127" dur="500"/>
                                        <p:tgtEl>
                                          <p:spTgt spid="1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fade">
                                      <p:cBhvr>
                                        <p:cTn id="130" dur="500"/>
                                        <p:tgtEl>
                                          <p:spTgt spid="18"/>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77"/>
                                        </p:tgtEl>
                                        <p:attrNameLst>
                                          <p:attrName>style.visibility</p:attrName>
                                        </p:attrNameLst>
                                      </p:cBhvr>
                                      <p:to>
                                        <p:strVal val="visible"/>
                                      </p:to>
                                    </p:set>
                                    <p:animEffect transition="in" filter="fade">
                                      <p:cBhvr>
                                        <p:cTn id="134" dur="500"/>
                                        <p:tgtEl>
                                          <p:spTgt spid="77"/>
                                        </p:tgtEl>
                                      </p:cBhvr>
                                    </p:animEffect>
                                  </p:childTnLst>
                                </p:cTn>
                              </p:par>
                            </p:childTnLst>
                          </p:cTn>
                        </p:par>
                      </p:childTnLst>
                    </p:cTn>
                  </p:par>
                  <p:par>
                    <p:cTn id="135" fill="hold">
                      <p:stCondLst>
                        <p:cond delay="indefinite"/>
                      </p:stCondLst>
                      <p:childTnLst>
                        <p:par>
                          <p:cTn id="136" fill="hold">
                            <p:stCondLst>
                              <p:cond delay="0"/>
                            </p:stCondLst>
                            <p:childTnLst>
                              <p:par>
                                <p:cTn id="137" presetID="7" presetClass="emph" presetSubtype="2" fill="hold" nodeType="clickEffect">
                                  <p:stCondLst>
                                    <p:cond delay="0"/>
                                  </p:stCondLst>
                                  <p:childTnLst>
                                    <p:animClr clrSpc="rgb" dir="cw">
                                      <p:cBhvr>
                                        <p:cTn id="138" dur="500" fill="hold"/>
                                        <p:tgtEl>
                                          <p:spTgt spid="20"/>
                                        </p:tgtEl>
                                        <p:attrNameLst>
                                          <p:attrName>stroke.color</p:attrName>
                                        </p:attrNameLst>
                                      </p:cBhvr>
                                      <p:to>
                                        <a:srgbClr val="FF0000"/>
                                      </p:to>
                                    </p:animClr>
                                    <p:set>
                                      <p:cBhvr>
                                        <p:cTn id="139" dur="500" fill="hold"/>
                                        <p:tgtEl>
                                          <p:spTgt spid="20"/>
                                        </p:tgtEl>
                                        <p:attrNameLst>
                                          <p:attrName>stroke.on</p:attrName>
                                        </p:attrNameLst>
                                      </p:cBhvr>
                                      <p:to>
                                        <p:strVal val="true"/>
                                      </p:to>
                                    </p:set>
                                  </p:childTnLst>
                                </p:cTn>
                              </p:par>
                              <p:par>
                                <p:cTn id="140" presetID="7" presetClass="emph" presetSubtype="2" fill="hold" nodeType="withEffect">
                                  <p:stCondLst>
                                    <p:cond delay="0"/>
                                  </p:stCondLst>
                                  <p:childTnLst>
                                    <p:animClr clrSpc="rgb" dir="cw">
                                      <p:cBhvr>
                                        <p:cTn id="141" dur="500" fill="hold"/>
                                        <p:tgtEl>
                                          <p:spTgt spid="34"/>
                                        </p:tgtEl>
                                        <p:attrNameLst>
                                          <p:attrName>stroke.color</p:attrName>
                                        </p:attrNameLst>
                                      </p:cBhvr>
                                      <p:to>
                                        <a:srgbClr val="FF0000"/>
                                      </p:to>
                                    </p:animClr>
                                    <p:set>
                                      <p:cBhvr>
                                        <p:cTn id="142" dur="500" fill="hold"/>
                                        <p:tgtEl>
                                          <p:spTgt spid="34"/>
                                        </p:tgtEl>
                                        <p:attrNameLst>
                                          <p:attrName>stroke.on</p:attrName>
                                        </p:attrNameLst>
                                      </p:cBhvr>
                                      <p:to>
                                        <p:strVal val="true"/>
                                      </p:to>
                                    </p:set>
                                  </p:childTnLst>
                                </p:cTn>
                              </p:par>
                              <p:par>
                                <p:cTn id="143" presetID="7" presetClass="emph" presetSubtype="2" fill="hold" nodeType="withEffect">
                                  <p:stCondLst>
                                    <p:cond delay="0"/>
                                  </p:stCondLst>
                                  <p:childTnLst>
                                    <p:animClr clrSpc="rgb" dir="cw">
                                      <p:cBhvr>
                                        <p:cTn id="144" dur="500" fill="hold"/>
                                        <p:tgtEl>
                                          <p:spTgt spid="43"/>
                                        </p:tgtEl>
                                        <p:attrNameLst>
                                          <p:attrName>stroke.color</p:attrName>
                                        </p:attrNameLst>
                                      </p:cBhvr>
                                      <p:to>
                                        <a:srgbClr val="FF0000"/>
                                      </p:to>
                                    </p:animClr>
                                    <p:set>
                                      <p:cBhvr>
                                        <p:cTn id="145" dur="500" fill="hold"/>
                                        <p:tgtEl>
                                          <p:spTgt spid="43"/>
                                        </p:tgtEl>
                                        <p:attrNameLst>
                                          <p:attrName>stroke.on</p:attrName>
                                        </p:attrNameLst>
                                      </p:cBhvr>
                                      <p:to>
                                        <p:strVal val="true"/>
                                      </p:to>
                                    </p:set>
                                  </p:childTnLst>
                                </p:cTn>
                              </p:par>
                              <p:par>
                                <p:cTn id="146" presetID="7" presetClass="emph" presetSubtype="2" fill="hold" nodeType="withEffect">
                                  <p:stCondLst>
                                    <p:cond delay="0"/>
                                  </p:stCondLst>
                                  <p:childTnLst>
                                    <p:animClr clrSpc="rgb" dir="cw">
                                      <p:cBhvr>
                                        <p:cTn id="147" dur="500" fill="hold"/>
                                        <p:tgtEl>
                                          <p:spTgt spid="47"/>
                                        </p:tgtEl>
                                        <p:attrNameLst>
                                          <p:attrName>stroke.color</p:attrName>
                                        </p:attrNameLst>
                                      </p:cBhvr>
                                      <p:to>
                                        <a:srgbClr val="FF0000"/>
                                      </p:to>
                                    </p:animClr>
                                    <p:set>
                                      <p:cBhvr>
                                        <p:cTn id="148" dur="500" fill="hold"/>
                                        <p:tgtEl>
                                          <p:spTgt spid="47"/>
                                        </p:tgtEl>
                                        <p:attrNameLst>
                                          <p:attrName>stroke.on</p:attrName>
                                        </p:attrNameLst>
                                      </p:cBhvr>
                                      <p:to>
                                        <p:strVal val="true"/>
                                      </p:to>
                                    </p:set>
                                  </p:childTnLst>
                                </p:cTn>
                              </p:par>
                              <p:par>
                                <p:cTn id="149" presetID="7" presetClass="emph" presetSubtype="2" fill="hold" nodeType="withEffect">
                                  <p:stCondLst>
                                    <p:cond delay="0"/>
                                  </p:stCondLst>
                                  <p:childTnLst>
                                    <p:animClr clrSpc="rgb" dir="cw">
                                      <p:cBhvr>
                                        <p:cTn id="150" dur="500" fill="hold"/>
                                        <p:tgtEl>
                                          <p:spTgt spid="52"/>
                                        </p:tgtEl>
                                        <p:attrNameLst>
                                          <p:attrName>stroke.color</p:attrName>
                                        </p:attrNameLst>
                                      </p:cBhvr>
                                      <p:to>
                                        <a:srgbClr val="FF0000"/>
                                      </p:to>
                                    </p:animClr>
                                    <p:set>
                                      <p:cBhvr>
                                        <p:cTn id="151" dur="500" fill="hold"/>
                                        <p:tgtEl>
                                          <p:spTgt spid="52"/>
                                        </p:tgtEl>
                                        <p:attrNameLst>
                                          <p:attrName>stroke.on</p:attrName>
                                        </p:attrNameLst>
                                      </p:cBhvr>
                                      <p:to>
                                        <p:strVal val="true"/>
                                      </p:to>
                                    </p:set>
                                  </p:childTnLst>
                                </p:cTn>
                              </p:par>
                              <p:par>
                                <p:cTn id="152" presetID="7" presetClass="emph" presetSubtype="2" fill="hold" nodeType="withEffect">
                                  <p:stCondLst>
                                    <p:cond delay="0"/>
                                  </p:stCondLst>
                                  <p:childTnLst>
                                    <p:animClr clrSpc="rgb" dir="cw">
                                      <p:cBhvr>
                                        <p:cTn id="153" dur="500" fill="hold"/>
                                        <p:tgtEl>
                                          <p:spTgt spid="53"/>
                                        </p:tgtEl>
                                        <p:attrNameLst>
                                          <p:attrName>stroke.color</p:attrName>
                                        </p:attrNameLst>
                                      </p:cBhvr>
                                      <p:to>
                                        <a:srgbClr val="FF0000"/>
                                      </p:to>
                                    </p:animClr>
                                    <p:set>
                                      <p:cBhvr>
                                        <p:cTn id="154" dur="500" fill="hold"/>
                                        <p:tgtEl>
                                          <p:spTgt spid="53"/>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500" fill="hold"/>
                                        <p:tgtEl>
                                          <p:spTgt spid="62"/>
                                        </p:tgtEl>
                                        <p:attrNameLst>
                                          <p:attrName>stroke.color</p:attrName>
                                        </p:attrNameLst>
                                      </p:cBhvr>
                                      <p:to>
                                        <a:srgbClr val="FF0000"/>
                                      </p:to>
                                    </p:animClr>
                                    <p:set>
                                      <p:cBhvr>
                                        <p:cTn id="157" dur="500" fill="hold"/>
                                        <p:tgtEl>
                                          <p:spTgt spid="62"/>
                                        </p:tgtEl>
                                        <p:attrNameLst>
                                          <p:attrName>stroke.on</p:attrName>
                                        </p:attrNameLst>
                                      </p:cBhvr>
                                      <p:to>
                                        <p:strVal val="true"/>
                                      </p:to>
                                    </p:set>
                                  </p:childTnLst>
                                </p:cTn>
                              </p:par>
                              <p:par>
                                <p:cTn id="158" presetID="7" presetClass="emph" presetSubtype="2" fill="hold" nodeType="withEffect">
                                  <p:stCondLst>
                                    <p:cond delay="0"/>
                                  </p:stCondLst>
                                  <p:childTnLst>
                                    <p:animClr clrSpc="rgb" dir="cw">
                                      <p:cBhvr>
                                        <p:cTn id="159" dur="500" fill="hold"/>
                                        <p:tgtEl>
                                          <p:spTgt spid="66"/>
                                        </p:tgtEl>
                                        <p:attrNameLst>
                                          <p:attrName>stroke.color</p:attrName>
                                        </p:attrNameLst>
                                      </p:cBhvr>
                                      <p:to>
                                        <a:srgbClr val="FF0000"/>
                                      </p:to>
                                    </p:animClr>
                                    <p:set>
                                      <p:cBhvr>
                                        <p:cTn id="160" dur="500" fill="hold"/>
                                        <p:tgtEl>
                                          <p:spTgt spid="66"/>
                                        </p:tgtEl>
                                        <p:attrNameLst>
                                          <p:attrName>stroke.on</p:attrName>
                                        </p:attrNameLst>
                                      </p:cBhvr>
                                      <p:to>
                                        <p:strVal val="true"/>
                                      </p:to>
                                    </p:set>
                                  </p:childTnLst>
                                </p:cTn>
                              </p:par>
                              <p:par>
                                <p:cTn id="161" presetID="7" presetClass="emph" presetSubtype="2" fill="hold" nodeType="withEffect">
                                  <p:stCondLst>
                                    <p:cond delay="0"/>
                                  </p:stCondLst>
                                  <p:childTnLst>
                                    <p:animClr clrSpc="rgb" dir="cw">
                                      <p:cBhvr>
                                        <p:cTn id="162" dur="500" fill="hold"/>
                                        <p:tgtEl>
                                          <p:spTgt spid="21"/>
                                        </p:tgtEl>
                                        <p:attrNameLst>
                                          <p:attrName>stroke.color</p:attrName>
                                        </p:attrNameLst>
                                      </p:cBhvr>
                                      <p:to>
                                        <a:srgbClr val="FF0000"/>
                                      </p:to>
                                    </p:animClr>
                                    <p:set>
                                      <p:cBhvr>
                                        <p:cTn id="163" dur="500" fill="hold"/>
                                        <p:tgtEl>
                                          <p:spTgt spid="21"/>
                                        </p:tgtEl>
                                        <p:attrNameLst>
                                          <p:attrName>stroke.on</p:attrName>
                                        </p:attrNameLst>
                                      </p:cBhvr>
                                      <p:to>
                                        <p:strVal val="true"/>
                                      </p:to>
                                    </p:set>
                                  </p:childTnLst>
                                </p:cTn>
                              </p:par>
                              <p:par>
                                <p:cTn id="164" presetID="7" presetClass="emph" presetSubtype="2" fill="hold" nodeType="withEffect">
                                  <p:stCondLst>
                                    <p:cond delay="0"/>
                                  </p:stCondLst>
                                  <p:childTnLst>
                                    <p:animClr clrSpc="rgb" dir="cw">
                                      <p:cBhvr>
                                        <p:cTn id="165" dur="500" fill="hold"/>
                                        <p:tgtEl>
                                          <p:spTgt spid="22"/>
                                        </p:tgtEl>
                                        <p:attrNameLst>
                                          <p:attrName>stroke.color</p:attrName>
                                        </p:attrNameLst>
                                      </p:cBhvr>
                                      <p:to>
                                        <a:srgbClr val="FF0000"/>
                                      </p:to>
                                    </p:animClr>
                                    <p:set>
                                      <p:cBhvr>
                                        <p:cTn id="166" dur="500" fill="hold"/>
                                        <p:tgtEl>
                                          <p:spTgt spid="22"/>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500" fill="hold"/>
                                        <p:tgtEl>
                                          <p:spTgt spid="54"/>
                                        </p:tgtEl>
                                        <p:attrNameLst>
                                          <p:attrName>stroke.color</p:attrName>
                                        </p:attrNameLst>
                                      </p:cBhvr>
                                      <p:to>
                                        <a:srgbClr val="FF0000"/>
                                      </p:to>
                                    </p:animClr>
                                    <p:set>
                                      <p:cBhvr>
                                        <p:cTn id="169" dur="500" fill="hold"/>
                                        <p:tgtEl>
                                          <p:spTgt spid="54"/>
                                        </p:tgtEl>
                                        <p:attrNameLst>
                                          <p:attrName>stroke.on</p:attrName>
                                        </p:attrNameLst>
                                      </p:cBhvr>
                                      <p:to>
                                        <p:strVal val="true"/>
                                      </p:to>
                                    </p:set>
                                  </p:childTnLst>
                                </p:cTn>
                              </p:par>
                              <p:par>
                                <p:cTn id="170" presetID="7" presetClass="emph" presetSubtype="2" fill="hold" nodeType="withEffect">
                                  <p:stCondLst>
                                    <p:cond delay="0"/>
                                  </p:stCondLst>
                                  <p:childTnLst>
                                    <p:animClr clrSpc="rgb" dir="cw">
                                      <p:cBhvr>
                                        <p:cTn id="171" dur="500" fill="hold"/>
                                        <p:tgtEl>
                                          <p:spTgt spid="55"/>
                                        </p:tgtEl>
                                        <p:attrNameLst>
                                          <p:attrName>stroke.color</p:attrName>
                                        </p:attrNameLst>
                                      </p:cBhvr>
                                      <p:to>
                                        <a:srgbClr val="FF0000"/>
                                      </p:to>
                                    </p:animClr>
                                    <p:set>
                                      <p:cBhvr>
                                        <p:cTn id="172" dur="500" fill="hold"/>
                                        <p:tgtEl>
                                          <p:spTgt spid="5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9" grpId="0" animBg="1"/>
      <p:bldP spid="30" grpId="0" animBg="1"/>
      <p:bldP spid="31" grpId="0" animBg="1"/>
      <p:bldP spid="32" grpId="0" animBg="1"/>
      <p:bldP spid="38" grpId="0" animBg="1"/>
      <p:bldP spid="39" grpId="0" animBg="1"/>
      <p:bldP spid="40" grpId="0" animBg="1"/>
      <p:bldP spid="41" grpId="0" animBg="1"/>
      <p:bldP spid="57" grpId="0" animBg="1"/>
      <p:bldP spid="58" grpId="0" animBg="1"/>
      <p:bldP spid="59" grpId="0" animBg="1"/>
      <p:bldP spid="60" grpId="0" animBg="1"/>
      <p:bldP spid="76" grpId="0"/>
      <p:bldP spid="7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pic>
        <p:nvPicPr>
          <p:cNvPr id="6" name="Picture 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9600" y="1752600"/>
            <a:ext cx="4626864" cy="4626864"/>
          </a:xfrm>
          <a:prstGeom prst="rect">
            <a:avLst/>
          </a:prstGeom>
        </p:spPr>
      </p:pic>
      <p:pic>
        <p:nvPicPr>
          <p:cNvPr id="7"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 y="1752600"/>
            <a:ext cx="4626864" cy="4626864"/>
          </a:xfrm>
          <a:prstGeom prst="rect">
            <a:avLst/>
          </a:prstGeom>
        </p:spPr>
      </p:pic>
      <p:sp>
        <p:nvSpPr>
          <p:cNvPr id="8" name="TextBox 7"/>
          <p:cNvSpPr txBox="1"/>
          <p:nvPr/>
        </p:nvSpPr>
        <p:spPr>
          <a:xfrm>
            <a:off x="2123775" y="1687882"/>
            <a:ext cx="611065" cy="369332"/>
          </a:xfrm>
          <a:prstGeom prst="rect">
            <a:avLst/>
          </a:prstGeom>
          <a:noFill/>
        </p:spPr>
        <p:txBody>
          <a:bodyPr wrap="none" rtlCol="0">
            <a:spAutoFit/>
          </a:bodyPr>
          <a:lstStyle/>
          <a:p>
            <a:r>
              <a:rPr lang="en-US" dirty="0" smtClean="0"/>
              <a:t>98%</a:t>
            </a:r>
            <a:endParaRPr lang="en-US" dirty="0"/>
          </a:p>
        </p:txBody>
      </p:sp>
      <p:sp>
        <p:nvSpPr>
          <p:cNvPr id="9" name="TextBox 8"/>
          <p:cNvSpPr txBox="1"/>
          <p:nvPr/>
        </p:nvSpPr>
        <p:spPr>
          <a:xfrm>
            <a:off x="6447232" y="1666546"/>
            <a:ext cx="579005" cy="369332"/>
          </a:xfrm>
          <a:prstGeom prst="rect">
            <a:avLst/>
          </a:prstGeom>
          <a:noFill/>
        </p:spPr>
        <p:txBody>
          <a:bodyPr wrap="none" rtlCol="0">
            <a:spAutoFit/>
          </a:bodyPr>
          <a:lstStyle/>
          <a:p>
            <a:r>
              <a:rPr lang="en-US" dirty="0" smtClean="0"/>
              <a:t>31%</a:t>
            </a:r>
            <a:endParaRPr lang="en-US" dirty="0"/>
          </a:p>
        </p:txBody>
      </p:sp>
    </p:spTree>
    <p:extLst>
      <p:ext uri="{BB962C8B-B14F-4D97-AF65-F5344CB8AC3E}">
        <p14:creationId xmlns:p14="http://schemas.microsoft.com/office/powerpoint/2010/main" val="206568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pic>
        <p:nvPicPr>
          <p:cNvPr id="7" name="Pictur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36" y="1824318"/>
            <a:ext cx="4626864" cy="4626864"/>
          </a:xfrm>
          <a:prstGeom prst="rect">
            <a:avLst/>
          </a:prstGeom>
        </p:spPr>
      </p:pic>
      <p:pic>
        <p:nvPicPr>
          <p:cNvPr id="8" name="Picture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9600" y="1824318"/>
            <a:ext cx="4626864" cy="4626864"/>
          </a:xfrm>
          <a:prstGeom prst="rect">
            <a:avLst/>
          </a:prstGeom>
        </p:spPr>
      </p:pic>
      <p:sp>
        <p:nvSpPr>
          <p:cNvPr id="9" name="TextBox 8"/>
          <p:cNvSpPr txBox="1"/>
          <p:nvPr/>
        </p:nvSpPr>
        <p:spPr>
          <a:xfrm>
            <a:off x="2123775" y="1687882"/>
            <a:ext cx="611065" cy="369332"/>
          </a:xfrm>
          <a:prstGeom prst="rect">
            <a:avLst/>
          </a:prstGeom>
          <a:noFill/>
        </p:spPr>
        <p:txBody>
          <a:bodyPr wrap="none" rtlCol="0">
            <a:spAutoFit/>
          </a:bodyPr>
          <a:lstStyle/>
          <a:p>
            <a:r>
              <a:rPr lang="en-US" dirty="0" smtClean="0"/>
              <a:t>99%</a:t>
            </a:r>
            <a:endParaRPr lang="en-US" dirty="0"/>
          </a:p>
        </p:txBody>
      </p:sp>
      <p:sp>
        <p:nvSpPr>
          <p:cNvPr id="10" name="TextBox 9"/>
          <p:cNvSpPr txBox="1"/>
          <p:nvPr/>
        </p:nvSpPr>
        <p:spPr>
          <a:xfrm>
            <a:off x="6447232" y="1666546"/>
            <a:ext cx="611065" cy="369332"/>
          </a:xfrm>
          <a:prstGeom prst="rect">
            <a:avLst/>
          </a:prstGeom>
          <a:noFill/>
        </p:spPr>
        <p:txBody>
          <a:bodyPr wrap="none" rtlCol="0">
            <a:spAutoFit/>
          </a:bodyPr>
          <a:lstStyle/>
          <a:p>
            <a:r>
              <a:rPr lang="en-US" dirty="0" smtClean="0"/>
              <a:t>89%</a:t>
            </a:r>
            <a:endParaRPr lang="en-US" dirty="0"/>
          </a:p>
        </p:txBody>
      </p:sp>
    </p:spTree>
    <p:extLst>
      <p:ext uri="{BB962C8B-B14F-4D97-AF65-F5344CB8AC3E}">
        <p14:creationId xmlns:p14="http://schemas.microsoft.com/office/powerpoint/2010/main" val="37191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Sequential Injection</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sp>
        <p:nvSpPr>
          <p:cNvPr id="6" name="Rounded Rectangle 5"/>
          <p:cNvSpPr/>
          <p:nvPr/>
        </p:nvSpPr>
        <p:spPr>
          <a:xfrm>
            <a:off x="3438525" y="1676400"/>
            <a:ext cx="2266950" cy="6607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Sequential Injection</a:t>
            </a:r>
          </a:p>
          <a:p>
            <a:pPr algn="ctr"/>
            <a:r>
              <a:rPr lang="en-US" b="1" dirty="0" smtClean="0"/>
              <a:t>SI</a:t>
            </a:r>
            <a:endParaRPr lang="en-US" b="1" dirty="0"/>
          </a:p>
        </p:txBody>
      </p:sp>
      <p:sp>
        <p:nvSpPr>
          <p:cNvPr id="7" name="Rounded Rectangle 6"/>
          <p:cNvSpPr/>
          <p:nvPr/>
        </p:nvSpPr>
        <p:spPr>
          <a:xfrm>
            <a:off x="1790700" y="2590800"/>
            <a:ext cx="55626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Divide the Application Mix to a Group of Smaller Mixes </a:t>
            </a:r>
            <a:endParaRPr lang="en-US" dirty="0"/>
          </a:p>
        </p:txBody>
      </p:sp>
      <p:sp>
        <p:nvSpPr>
          <p:cNvPr id="8" name="Rounded Rectangle 7"/>
          <p:cNvSpPr/>
          <p:nvPr/>
        </p:nvSpPr>
        <p:spPr>
          <a:xfrm>
            <a:off x="2752724" y="3352800"/>
            <a:ext cx="3638552"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Run the Smaller Mixes in Sequence</a:t>
            </a:r>
            <a:endParaRPr lang="en-US" dirty="0"/>
          </a:p>
        </p:txBody>
      </p:sp>
      <p:sp>
        <p:nvSpPr>
          <p:cNvPr id="9" name="Rounded Rectangle 8"/>
          <p:cNvSpPr/>
          <p:nvPr/>
        </p:nvSpPr>
        <p:spPr>
          <a:xfrm>
            <a:off x="2590799" y="4114800"/>
            <a:ext cx="3962400"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Traffic Volume</a:t>
            </a:r>
            <a:endParaRPr lang="en-US" dirty="0"/>
          </a:p>
        </p:txBody>
      </p:sp>
      <p:sp>
        <p:nvSpPr>
          <p:cNvPr id="10" name="Rounded Rectangle 9"/>
          <p:cNvSpPr/>
          <p:nvPr/>
        </p:nvSpPr>
        <p:spPr>
          <a:xfrm>
            <a:off x="3176587" y="5791200"/>
            <a:ext cx="2790826"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Performance</a:t>
            </a:r>
            <a:endParaRPr lang="en-US" dirty="0"/>
          </a:p>
        </p:txBody>
      </p:sp>
      <p:cxnSp>
        <p:nvCxnSpPr>
          <p:cNvPr id="11" name="Straight Arrow Connector 10"/>
          <p:cNvCxnSpPr>
            <a:stCxn id="6" idx="2"/>
            <a:endCxn id="7" idx="0"/>
          </p:cNvCxnSpPr>
          <p:nvPr/>
        </p:nvCxnSpPr>
        <p:spPr>
          <a:xfrm>
            <a:off x="4572000" y="2337137"/>
            <a:ext cx="0" cy="2536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8" idx="0"/>
          </p:cNvCxnSpPr>
          <p:nvPr/>
        </p:nvCxnSpPr>
        <p:spPr>
          <a:xfrm>
            <a:off x="4572000" y="3124200"/>
            <a:ext cx="0" cy="228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flipH="1">
            <a:off x="4571999" y="3886200"/>
            <a:ext cx="1" cy="228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7" idx="2"/>
            <a:endCxn id="10" idx="0"/>
          </p:cNvCxnSpPr>
          <p:nvPr/>
        </p:nvCxnSpPr>
        <p:spPr>
          <a:xfrm>
            <a:off x="4571999" y="5466229"/>
            <a:ext cx="1" cy="3249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5447139" y="4191000"/>
            <a:ext cx="250219" cy="381000"/>
          </a:xfrm>
          <a:prstGeom prst="downArrow">
            <a:avLst/>
          </a:prstGeom>
          <a:ln w="28575">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Down Arrow 15"/>
          <p:cNvSpPr/>
          <p:nvPr/>
        </p:nvSpPr>
        <p:spPr>
          <a:xfrm flipV="1">
            <a:off x="5447139" y="5867400"/>
            <a:ext cx="250219" cy="381000"/>
          </a:xfrm>
          <a:prstGeom prst="downArrow">
            <a:avLst/>
          </a:prstGeom>
          <a:ln w="28575">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Rounded Rectangle 26"/>
          <p:cNvSpPr/>
          <p:nvPr/>
        </p:nvSpPr>
        <p:spPr>
          <a:xfrm>
            <a:off x="3176586" y="4932829"/>
            <a:ext cx="2790826" cy="533400"/>
          </a:xfrm>
          <a:prstGeom prst="round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Injected Data</a:t>
            </a:r>
            <a:endParaRPr lang="en-US" dirty="0"/>
          </a:p>
        </p:txBody>
      </p:sp>
      <p:sp>
        <p:nvSpPr>
          <p:cNvPr id="28" name="Down Arrow 27"/>
          <p:cNvSpPr/>
          <p:nvPr/>
        </p:nvSpPr>
        <p:spPr>
          <a:xfrm>
            <a:off x="5447139" y="5009029"/>
            <a:ext cx="250219" cy="381000"/>
          </a:xfrm>
          <a:prstGeom prst="downArrow">
            <a:avLst/>
          </a:prstGeom>
          <a:ln w="28575">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31" name="Straight Arrow Connector 30"/>
          <p:cNvCxnSpPr>
            <a:stCxn id="9" idx="2"/>
            <a:endCxn id="27" idx="0"/>
          </p:cNvCxnSpPr>
          <p:nvPr/>
        </p:nvCxnSpPr>
        <p:spPr>
          <a:xfrm>
            <a:off x="4571999" y="4648200"/>
            <a:ext cx="0" cy="2846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44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5" grpId="0" animBg="1"/>
      <p:bldP spid="16" grpId="0" animBg="1"/>
      <p:bldP spid="27" grpId="0" animBg="1"/>
      <p:bldP spid="2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Sequential Injection</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
        <p:nvSpPr>
          <p:cNvPr id="6" name="Oval 5"/>
          <p:cNvSpPr/>
          <p:nvPr/>
        </p:nvSpPr>
        <p:spPr>
          <a:xfrm>
            <a:off x="2781300" y="2209800"/>
            <a:ext cx="609600" cy="6096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771900" y="2209800"/>
            <a:ext cx="609600" cy="6096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762500" y="2209800"/>
            <a:ext cx="609600" cy="6096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sp>
        <p:nvSpPr>
          <p:cNvPr id="9" name="Oval 8"/>
          <p:cNvSpPr/>
          <p:nvPr/>
        </p:nvSpPr>
        <p:spPr>
          <a:xfrm>
            <a:off x="5753100" y="2209800"/>
            <a:ext cx="609600" cy="6096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Connector 9"/>
          <p:cNvCxnSpPr>
            <a:stCxn id="6" idx="6"/>
            <a:endCxn id="7" idx="2"/>
          </p:cNvCxnSpPr>
          <p:nvPr/>
        </p:nvCxnSpPr>
        <p:spPr>
          <a:xfrm>
            <a:off x="3390900" y="2514600"/>
            <a:ext cx="381000" cy="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11" name="Straight Connector 10"/>
          <p:cNvCxnSpPr>
            <a:stCxn id="7" idx="6"/>
            <a:endCxn id="8" idx="2"/>
          </p:cNvCxnSpPr>
          <p:nvPr/>
        </p:nvCxnSpPr>
        <p:spPr>
          <a:xfrm>
            <a:off x="4381500" y="2514600"/>
            <a:ext cx="381000" cy="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12" name="Straight Connector 11"/>
          <p:cNvCxnSpPr>
            <a:stCxn id="8" idx="6"/>
            <a:endCxn id="9" idx="2"/>
          </p:cNvCxnSpPr>
          <p:nvPr/>
        </p:nvCxnSpPr>
        <p:spPr>
          <a:xfrm>
            <a:off x="5372100" y="2514600"/>
            <a:ext cx="381000" cy="0"/>
          </a:xfrm>
          <a:prstGeom prst="line">
            <a:avLst/>
          </a:prstGeom>
          <a:ln w="19050">
            <a:prstDash val="solid"/>
          </a:ln>
        </p:spPr>
        <p:style>
          <a:lnRef idx="2">
            <a:schemeClr val="dk1"/>
          </a:lnRef>
          <a:fillRef idx="1">
            <a:schemeClr val="lt1"/>
          </a:fillRef>
          <a:effectRef idx="0">
            <a:schemeClr val="dk1"/>
          </a:effectRef>
          <a:fontRef idx="minor">
            <a:schemeClr val="dk1"/>
          </a:fontRef>
        </p:style>
      </p:cxnSp>
      <p:sp>
        <p:nvSpPr>
          <p:cNvPr id="13" name="Oval 12"/>
          <p:cNvSpPr/>
          <p:nvPr/>
        </p:nvSpPr>
        <p:spPr>
          <a:xfrm>
            <a:off x="2781300" y="3200400"/>
            <a:ext cx="609600" cy="6096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3771900" y="3200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15" name="Oval 14"/>
          <p:cNvSpPr/>
          <p:nvPr/>
        </p:nvSpPr>
        <p:spPr>
          <a:xfrm>
            <a:off x="4762500" y="3200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W</a:t>
            </a:r>
            <a:endParaRPr lang="en-US" dirty="0">
              <a:solidFill>
                <a:schemeClr val="bg1"/>
              </a:solidFill>
            </a:endParaRPr>
          </a:p>
        </p:txBody>
      </p:sp>
      <p:sp>
        <p:nvSpPr>
          <p:cNvPr id="16" name="Oval 15"/>
          <p:cNvSpPr/>
          <p:nvPr/>
        </p:nvSpPr>
        <p:spPr>
          <a:xfrm>
            <a:off x="5753100" y="32004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B</a:t>
            </a:r>
            <a:endParaRPr lang="en-US" dirty="0">
              <a:solidFill>
                <a:schemeClr val="bg1"/>
              </a:solidFill>
            </a:endParaRPr>
          </a:p>
        </p:txBody>
      </p:sp>
      <p:cxnSp>
        <p:nvCxnSpPr>
          <p:cNvPr id="17" name="Straight Connector 16"/>
          <p:cNvCxnSpPr>
            <a:stCxn id="13" idx="6"/>
            <a:endCxn id="14" idx="2"/>
          </p:cNvCxnSpPr>
          <p:nvPr/>
        </p:nvCxnSpPr>
        <p:spPr>
          <a:xfrm>
            <a:off x="3390900" y="3505200"/>
            <a:ext cx="381000" cy="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18" name="Straight Connector 17"/>
          <p:cNvCxnSpPr>
            <a:stCxn id="14" idx="6"/>
            <a:endCxn id="15" idx="2"/>
          </p:cNvCxnSpPr>
          <p:nvPr/>
        </p:nvCxnSpPr>
        <p:spPr>
          <a:xfrm>
            <a:off x="4381500" y="3505200"/>
            <a:ext cx="381000" cy="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19" name="Straight Connector 18"/>
          <p:cNvCxnSpPr>
            <a:stCxn id="15" idx="6"/>
            <a:endCxn id="16" idx="2"/>
          </p:cNvCxnSpPr>
          <p:nvPr/>
        </p:nvCxnSpPr>
        <p:spPr>
          <a:xfrm>
            <a:off x="5372100" y="3505200"/>
            <a:ext cx="381000" cy="0"/>
          </a:xfrm>
          <a:prstGeom prst="line">
            <a:avLst/>
          </a:prstGeom>
          <a:ln w="19050">
            <a:prstDash val="solid"/>
          </a:ln>
        </p:spPr>
        <p:style>
          <a:lnRef idx="2">
            <a:schemeClr val="dk1"/>
          </a:lnRef>
          <a:fillRef idx="1">
            <a:schemeClr val="lt1"/>
          </a:fillRef>
          <a:effectRef idx="0">
            <a:schemeClr val="dk1"/>
          </a:effectRef>
          <a:fontRef idx="minor">
            <a:schemeClr val="dk1"/>
          </a:fontRef>
        </p:style>
      </p:cxnSp>
      <p:sp>
        <p:nvSpPr>
          <p:cNvPr id="20" name="Oval 19"/>
          <p:cNvSpPr/>
          <p:nvPr/>
        </p:nvSpPr>
        <p:spPr>
          <a:xfrm>
            <a:off x="2781300" y="4191000"/>
            <a:ext cx="609600" cy="6096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21" name="Oval 20"/>
          <p:cNvSpPr/>
          <p:nvPr/>
        </p:nvSpPr>
        <p:spPr>
          <a:xfrm>
            <a:off x="3771900" y="4191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p:cNvSpPr/>
          <p:nvPr/>
        </p:nvSpPr>
        <p:spPr>
          <a:xfrm>
            <a:off x="4762500" y="4191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C</a:t>
            </a:r>
            <a:endParaRPr lang="en-US" dirty="0">
              <a:solidFill>
                <a:schemeClr val="bg1"/>
              </a:solidFill>
            </a:endParaRPr>
          </a:p>
        </p:txBody>
      </p:sp>
      <p:sp>
        <p:nvSpPr>
          <p:cNvPr id="23" name="Oval 22"/>
          <p:cNvSpPr/>
          <p:nvPr/>
        </p:nvSpPr>
        <p:spPr>
          <a:xfrm>
            <a:off x="5753100" y="41910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 name="Straight Connector 23"/>
          <p:cNvCxnSpPr>
            <a:stCxn id="20" idx="6"/>
            <a:endCxn id="21" idx="2"/>
          </p:cNvCxnSpPr>
          <p:nvPr/>
        </p:nvCxnSpPr>
        <p:spPr>
          <a:xfrm>
            <a:off x="3390900" y="4495800"/>
            <a:ext cx="381000" cy="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25" name="Straight Connector 24"/>
          <p:cNvCxnSpPr>
            <a:stCxn id="21" idx="6"/>
            <a:endCxn id="22" idx="2"/>
          </p:cNvCxnSpPr>
          <p:nvPr/>
        </p:nvCxnSpPr>
        <p:spPr>
          <a:xfrm>
            <a:off x="4381500" y="4495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6" name="Straight Connector 25"/>
          <p:cNvCxnSpPr>
            <a:stCxn id="22" idx="6"/>
            <a:endCxn id="23" idx="2"/>
          </p:cNvCxnSpPr>
          <p:nvPr/>
        </p:nvCxnSpPr>
        <p:spPr>
          <a:xfrm>
            <a:off x="5372100" y="44958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7" name="Straight Connector 26"/>
          <p:cNvCxnSpPr>
            <a:stCxn id="13" idx="4"/>
            <a:endCxn id="20" idx="0"/>
          </p:cNvCxnSpPr>
          <p:nvPr/>
        </p:nvCxnSpPr>
        <p:spPr>
          <a:xfrm>
            <a:off x="3086100" y="3810000"/>
            <a:ext cx="0" cy="38100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28" name="Straight Connector 27"/>
          <p:cNvCxnSpPr>
            <a:stCxn id="14" idx="4"/>
            <a:endCxn id="21" idx="0"/>
          </p:cNvCxnSpPr>
          <p:nvPr/>
        </p:nvCxnSpPr>
        <p:spPr>
          <a:xfrm>
            <a:off x="4076700" y="3810000"/>
            <a:ext cx="0" cy="38100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29" name="Straight Connector 28"/>
          <p:cNvCxnSpPr>
            <a:stCxn id="15" idx="4"/>
            <a:endCxn id="22" idx="0"/>
          </p:cNvCxnSpPr>
          <p:nvPr/>
        </p:nvCxnSpPr>
        <p:spPr>
          <a:xfrm>
            <a:off x="5067300" y="3810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0" name="Straight Connector 29"/>
          <p:cNvCxnSpPr>
            <a:stCxn id="16" idx="4"/>
            <a:endCxn id="23" idx="0"/>
          </p:cNvCxnSpPr>
          <p:nvPr/>
        </p:nvCxnSpPr>
        <p:spPr>
          <a:xfrm>
            <a:off x="6057900" y="38100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31" name="Straight Connector 30"/>
          <p:cNvCxnSpPr>
            <a:stCxn id="13" idx="0"/>
            <a:endCxn id="6" idx="4"/>
          </p:cNvCxnSpPr>
          <p:nvPr/>
        </p:nvCxnSpPr>
        <p:spPr>
          <a:xfrm flipV="1">
            <a:off x="3086100" y="2819400"/>
            <a:ext cx="0" cy="38100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32" name="Straight Connector 31"/>
          <p:cNvCxnSpPr>
            <a:stCxn id="7" idx="4"/>
            <a:endCxn id="14" idx="0"/>
          </p:cNvCxnSpPr>
          <p:nvPr/>
        </p:nvCxnSpPr>
        <p:spPr>
          <a:xfrm>
            <a:off x="4076700" y="2819400"/>
            <a:ext cx="0" cy="38100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33" name="Straight Connector 32"/>
          <p:cNvCxnSpPr>
            <a:stCxn id="15" idx="0"/>
            <a:endCxn id="8" idx="4"/>
          </p:cNvCxnSpPr>
          <p:nvPr/>
        </p:nvCxnSpPr>
        <p:spPr>
          <a:xfrm flipV="1">
            <a:off x="5067300" y="2819400"/>
            <a:ext cx="0" cy="38100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34" name="Straight Connector 33"/>
          <p:cNvCxnSpPr>
            <a:stCxn id="16" idx="0"/>
            <a:endCxn id="9" idx="4"/>
          </p:cNvCxnSpPr>
          <p:nvPr/>
        </p:nvCxnSpPr>
        <p:spPr>
          <a:xfrm flipV="1">
            <a:off x="6057900" y="2819400"/>
            <a:ext cx="0" cy="381000"/>
          </a:xfrm>
          <a:prstGeom prst="line">
            <a:avLst/>
          </a:prstGeom>
          <a:ln w="19050">
            <a:prstDash val="solid"/>
          </a:ln>
        </p:spPr>
        <p:style>
          <a:lnRef idx="2">
            <a:schemeClr val="dk1"/>
          </a:lnRef>
          <a:fillRef idx="1">
            <a:schemeClr val="lt1"/>
          </a:fillRef>
          <a:effectRef idx="0">
            <a:schemeClr val="dk1"/>
          </a:effectRef>
          <a:fontRef idx="minor">
            <a:schemeClr val="dk1"/>
          </a:fontRef>
        </p:style>
      </p:cxnSp>
      <p:sp>
        <p:nvSpPr>
          <p:cNvPr id="35" name="Oval 34"/>
          <p:cNvSpPr/>
          <p:nvPr/>
        </p:nvSpPr>
        <p:spPr>
          <a:xfrm>
            <a:off x="2781300" y="5181600"/>
            <a:ext cx="609600" cy="6096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3771900" y="5181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sp>
        <p:nvSpPr>
          <p:cNvPr id="37" name="Oval 36"/>
          <p:cNvSpPr/>
          <p:nvPr/>
        </p:nvSpPr>
        <p:spPr>
          <a:xfrm>
            <a:off x="4762500" y="5181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5753100" y="5181600"/>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Connector 38"/>
          <p:cNvCxnSpPr>
            <a:stCxn id="35" idx="6"/>
            <a:endCxn id="36" idx="2"/>
          </p:cNvCxnSpPr>
          <p:nvPr/>
        </p:nvCxnSpPr>
        <p:spPr>
          <a:xfrm>
            <a:off x="3390900" y="5486400"/>
            <a:ext cx="381000" cy="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40" name="Straight Connector 39"/>
          <p:cNvCxnSpPr>
            <a:stCxn id="36" idx="6"/>
            <a:endCxn id="37" idx="2"/>
          </p:cNvCxnSpPr>
          <p:nvPr/>
        </p:nvCxnSpPr>
        <p:spPr>
          <a:xfrm>
            <a:off x="4381500" y="5486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1" name="Straight Connector 40"/>
          <p:cNvCxnSpPr>
            <a:stCxn id="37" idx="6"/>
            <a:endCxn id="38" idx="2"/>
          </p:cNvCxnSpPr>
          <p:nvPr/>
        </p:nvCxnSpPr>
        <p:spPr>
          <a:xfrm>
            <a:off x="5372100" y="5486400"/>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2" name="Straight Connector 41"/>
          <p:cNvCxnSpPr>
            <a:stCxn id="20" idx="4"/>
            <a:endCxn id="35" idx="0"/>
          </p:cNvCxnSpPr>
          <p:nvPr/>
        </p:nvCxnSpPr>
        <p:spPr>
          <a:xfrm>
            <a:off x="3086100" y="4800600"/>
            <a:ext cx="0" cy="38100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43" name="Straight Connector 42"/>
          <p:cNvCxnSpPr>
            <a:stCxn id="21" idx="4"/>
            <a:endCxn id="36" idx="0"/>
          </p:cNvCxnSpPr>
          <p:nvPr/>
        </p:nvCxnSpPr>
        <p:spPr>
          <a:xfrm>
            <a:off x="4076700" y="4800600"/>
            <a:ext cx="0" cy="381000"/>
          </a:xfrm>
          <a:prstGeom prst="line">
            <a:avLst/>
          </a:prstGeom>
          <a:ln w="19050">
            <a:prstDash val="solid"/>
          </a:ln>
        </p:spPr>
        <p:style>
          <a:lnRef idx="2">
            <a:schemeClr val="dk1"/>
          </a:lnRef>
          <a:fillRef idx="1">
            <a:schemeClr val="lt1"/>
          </a:fillRef>
          <a:effectRef idx="0">
            <a:schemeClr val="dk1"/>
          </a:effectRef>
          <a:fontRef idx="minor">
            <a:schemeClr val="dk1"/>
          </a:fontRef>
        </p:style>
      </p:cxnSp>
      <p:cxnSp>
        <p:nvCxnSpPr>
          <p:cNvPr id="44" name="Straight Connector 43"/>
          <p:cNvCxnSpPr>
            <a:stCxn id="22" idx="4"/>
            <a:endCxn id="37" idx="0"/>
          </p:cNvCxnSpPr>
          <p:nvPr/>
        </p:nvCxnSpPr>
        <p:spPr>
          <a:xfrm>
            <a:off x="5067300" y="4800600"/>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5" name="Straight Connector 44"/>
          <p:cNvCxnSpPr>
            <a:stCxn id="23" idx="4"/>
            <a:endCxn id="38" idx="0"/>
          </p:cNvCxnSpPr>
          <p:nvPr/>
        </p:nvCxnSpPr>
        <p:spPr>
          <a:xfrm>
            <a:off x="6057900" y="4800600"/>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90" name="TextBox 89"/>
          <p:cNvSpPr txBox="1"/>
          <p:nvPr/>
        </p:nvSpPr>
        <p:spPr>
          <a:xfrm>
            <a:off x="3959493" y="5786735"/>
            <a:ext cx="1202573" cy="461665"/>
          </a:xfrm>
          <a:prstGeom prst="rect">
            <a:avLst/>
          </a:prstGeom>
          <a:noFill/>
        </p:spPr>
        <p:txBody>
          <a:bodyPr wrap="none" rtlCol="0">
            <a:spAutoFit/>
          </a:bodyPr>
          <a:lstStyle/>
          <a:p>
            <a:pPr algn="ctr"/>
            <a:r>
              <a:rPr lang="en-US" sz="2400" b="1" dirty="0" smtClean="0"/>
              <a:t>Phase 1</a:t>
            </a:r>
            <a:endParaRPr lang="en-US" sz="2400" b="1" dirty="0"/>
          </a:p>
        </p:txBody>
      </p:sp>
      <p:sp>
        <p:nvSpPr>
          <p:cNvPr id="91" name="TextBox 90"/>
          <p:cNvSpPr txBox="1"/>
          <p:nvPr/>
        </p:nvSpPr>
        <p:spPr>
          <a:xfrm>
            <a:off x="3969913" y="1748135"/>
            <a:ext cx="1204177" cy="461665"/>
          </a:xfrm>
          <a:prstGeom prst="rect">
            <a:avLst/>
          </a:prstGeom>
          <a:noFill/>
        </p:spPr>
        <p:txBody>
          <a:bodyPr wrap="none" rtlCol="0">
            <a:spAutoFit/>
          </a:bodyPr>
          <a:lstStyle/>
          <a:p>
            <a:pPr algn="ctr"/>
            <a:r>
              <a:rPr lang="en-US" sz="2400" b="1" dirty="0" smtClean="0"/>
              <a:t>Phase 2</a:t>
            </a:r>
            <a:endParaRPr lang="en-US" sz="2400" b="1" dirty="0"/>
          </a:p>
        </p:txBody>
      </p:sp>
    </p:spTree>
    <p:extLst>
      <p:ext uri="{BB962C8B-B14F-4D97-AF65-F5344CB8AC3E}">
        <p14:creationId xmlns:p14="http://schemas.microsoft.com/office/powerpoint/2010/main" val="406004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par>
                                <p:cTn id="74" presetID="10"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par>
                                <p:cTn id="77" presetID="10" presetClass="entr" presetSubtype="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par>
                                <p:cTn id="86" presetID="10" presetClass="entr" presetSubtype="0"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10" presetClass="entr" presetSubtype="0"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500"/>
                                        <p:tgtEl>
                                          <p:spTgt spid="38"/>
                                        </p:tgtEl>
                                      </p:cBhvr>
                                    </p:animEffect>
                                  </p:childTnLst>
                                </p:cTn>
                              </p:par>
                              <p:par>
                                <p:cTn id="104" presetID="10" presetClass="entr" presetSubtype="0" fill="hold"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par>
                                <p:cTn id="107" presetID="10"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par>
                                <p:cTn id="110" presetID="10" presetClass="entr" presetSubtype="0" fill="hold"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childTnLst>
                                </p:cTn>
                              </p:par>
                              <p:par>
                                <p:cTn id="113" presetID="10" presetClass="entr" presetSubtype="0" fill="hold"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par>
                                <p:cTn id="116" presetID="10" presetClass="entr" presetSubtype="0" fill="hold"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500"/>
                                        <p:tgtEl>
                                          <p:spTgt spid="43"/>
                                        </p:tgtEl>
                                      </p:cBhvr>
                                    </p:animEffect>
                                  </p:childTnLst>
                                </p:cTn>
                              </p:par>
                              <p:par>
                                <p:cTn id="119" presetID="10" presetClass="entr" presetSubtype="0" fill="hold"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fade">
                                      <p:cBhvr>
                                        <p:cTn id="121" dur="500"/>
                                        <p:tgtEl>
                                          <p:spTgt spid="44"/>
                                        </p:tgtEl>
                                      </p:cBhvr>
                                    </p:animEffect>
                                  </p:childTnLst>
                                </p:cTn>
                              </p:par>
                              <p:par>
                                <p:cTn id="122" presetID="10" presetClass="entr" presetSubtype="0" fill="hold"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fad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90"/>
                                        </p:tgtEl>
                                        <p:attrNameLst>
                                          <p:attrName>style.visibility</p:attrName>
                                        </p:attrNameLst>
                                      </p:cBhvr>
                                      <p:to>
                                        <p:strVal val="visible"/>
                                      </p:to>
                                    </p:set>
                                    <p:animEffect transition="in" filter="fade">
                                      <p:cBhvr>
                                        <p:cTn id="129" dur="500"/>
                                        <p:tgtEl>
                                          <p:spTgt spid="90"/>
                                        </p:tgtEl>
                                      </p:cBhvr>
                                    </p:animEffect>
                                  </p:childTnLst>
                                </p:cTn>
                              </p:par>
                            </p:childTnLst>
                          </p:cTn>
                        </p:par>
                        <p:par>
                          <p:cTn id="130" fill="hold">
                            <p:stCondLst>
                              <p:cond delay="500"/>
                            </p:stCondLst>
                            <p:childTnLst>
                              <p:par>
                                <p:cTn id="131" presetID="7" presetClass="emph" presetSubtype="2" fill="hold" nodeType="afterEffect">
                                  <p:stCondLst>
                                    <p:cond delay="0"/>
                                  </p:stCondLst>
                                  <p:childTnLst>
                                    <p:animClr clrSpc="rgb" dir="cw">
                                      <p:cBhvr>
                                        <p:cTn id="132" dur="250" fill="hold"/>
                                        <p:tgtEl>
                                          <p:spTgt spid="13"/>
                                        </p:tgtEl>
                                        <p:attrNameLst>
                                          <p:attrName>stroke.color</p:attrName>
                                        </p:attrNameLst>
                                      </p:cBhvr>
                                      <p:to>
                                        <a:srgbClr val="FF0000"/>
                                      </p:to>
                                    </p:animClr>
                                    <p:set>
                                      <p:cBhvr>
                                        <p:cTn id="133" dur="250" fill="hold"/>
                                        <p:tgtEl>
                                          <p:spTgt spid="13"/>
                                        </p:tgtEl>
                                        <p:attrNameLst>
                                          <p:attrName>stroke.on</p:attrName>
                                        </p:attrNameLst>
                                      </p:cBhvr>
                                      <p:to>
                                        <p:strVal val="true"/>
                                      </p:to>
                                    </p:set>
                                  </p:childTnLst>
                                </p:cTn>
                              </p:par>
                              <p:par>
                                <p:cTn id="134" presetID="7" presetClass="emph" presetSubtype="2" fill="hold" nodeType="withEffect">
                                  <p:stCondLst>
                                    <p:cond delay="0"/>
                                  </p:stCondLst>
                                  <p:childTnLst>
                                    <p:animClr clrSpc="rgb" dir="cw">
                                      <p:cBhvr>
                                        <p:cTn id="135" dur="250" fill="hold"/>
                                        <p:tgtEl>
                                          <p:spTgt spid="14"/>
                                        </p:tgtEl>
                                        <p:attrNameLst>
                                          <p:attrName>stroke.color</p:attrName>
                                        </p:attrNameLst>
                                      </p:cBhvr>
                                      <p:to>
                                        <a:srgbClr val="FF0000"/>
                                      </p:to>
                                    </p:animClr>
                                    <p:set>
                                      <p:cBhvr>
                                        <p:cTn id="136" dur="250" fill="hold"/>
                                        <p:tgtEl>
                                          <p:spTgt spid="14"/>
                                        </p:tgtEl>
                                        <p:attrNameLst>
                                          <p:attrName>stroke.on</p:attrName>
                                        </p:attrNameLst>
                                      </p:cBhvr>
                                      <p:to>
                                        <p:strVal val="true"/>
                                      </p:to>
                                    </p:set>
                                  </p:childTnLst>
                                </p:cTn>
                              </p:par>
                              <p:par>
                                <p:cTn id="137" presetID="7" presetClass="emph" presetSubtype="2" fill="hold" nodeType="withEffect">
                                  <p:stCondLst>
                                    <p:cond delay="0"/>
                                  </p:stCondLst>
                                  <p:childTnLst>
                                    <p:animClr clrSpc="rgb" dir="cw">
                                      <p:cBhvr>
                                        <p:cTn id="138" dur="250" fill="hold"/>
                                        <p:tgtEl>
                                          <p:spTgt spid="15"/>
                                        </p:tgtEl>
                                        <p:attrNameLst>
                                          <p:attrName>stroke.color</p:attrName>
                                        </p:attrNameLst>
                                      </p:cBhvr>
                                      <p:to>
                                        <a:srgbClr val="FF0000"/>
                                      </p:to>
                                    </p:animClr>
                                    <p:set>
                                      <p:cBhvr>
                                        <p:cTn id="139" dur="250" fill="hold"/>
                                        <p:tgtEl>
                                          <p:spTgt spid="15"/>
                                        </p:tgtEl>
                                        <p:attrNameLst>
                                          <p:attrName>stroke.on</p:attrName>
                                        </p:attrNameLst>
                                      </p:cBhvr>
                                      <p:to>
                                        <p:strVal val="true"/>
                                      </p:to>
                                    </p:set>
                                  </p:childTnLst>
                                </p:cTn>
                              </p:par>
                              <p:par>
                                <p:cTn id="140" presetID="7" presetClass="emph" presetSubtype="2" fill="hold" nodeType="withEffect">
                                  <p:stCondLst>
                                    <p:cond delay="0"/>
                                  </p:stCondLst>
                                  <p:childTnLst>
                                    <p:animClr clrSpc="rgb" dir="cw">
                                      <p:cBhvr>
                                        <p:cTn id="141" dur="250" fill="hold"/>
                                        <p:tgtEl>
                                          <p:spTgt spid="16"/>
                                        </p:tgtEl>
                                        <p:attrNameLst>
                                          <p:attrName>stroke.color</p:attrName>
                                        </p:attrNameLst>
                                      </p:cBhvr>
                                      <p:to>
                                        <a:srgbClr val="FF0000"/>
                                      </p:to>
                                    </p:animClr>
                                    <p:set>
                                      <p:cBhvr>
                                        <p:cTn id="142" dur="250" fill="hold"/>
                                        <p:tgtEl>
                                          <p:spTgt spid="16"/>
                                        </p:tgtEl>
                                        <p:attrNameLst>
                                          <p:attrName>stroke.on</p:attrName>
                                        </p:attrNameLst>
                                      </p:cBhvr>
                                      <p:to>
                                        <p:strVal val="true"/>
                                      </p:to>
                                    </p:set>
                                  </p:childTnLst>
                                </p:cTn>
                              </p:par>
                              <p:par>
                                <p:cTn id="143" presetID="7" presetClass="emph" presetSubtype="2" fill="hold" nodeType="withEffect">
                                  <p:stCondLst>
                                    <p:cond delay="0"/>
                                  </p:stCondLst>
                                  <p:childTnLst>
                                    <p:animClr clrSpc="rgb" dir="cw">
                                      <p:cBhvr>
                                        <p:cTn id="144" dur="250" fill="hold"/>
                                        <p:tgtEl>
                                          <p:spTgt spid="20"/>
                                        </p:tgtEl>
                                        <p:attrNameLst>
                                          <p:attrName>stroke.color</p:attrName>
                                        </p:attrNameLst>
                                      </p:cBhvr>
                                      <p:to>
                                        <a:srgbClr val="FF0000"/>
                                      </p:to>
                                    </p:animClr>
                                    <p:set>
                                      <p:cBhvr>
                                        <p:cTn id="145" dur="250" fill="hold"/>
                                        <p:tgtEl>
                                          <p:spTgt spid="20"/>
                                        </p:tgtEl>
                                        <p:attrNameLst>
                                          <p:attrName>stroke.on</p:attrName>
                                        </p:attrNameLst>
                                      </p:cBhvr>
                                      <p:to>
                                        <p:strVal val="true"/>
                                      </p:to>
                                    </p:set>
                                  </p:childTnLst>
                                </p:cTn>
                              </p:par>
                              <p:par>
                                <p:cTn id="146" presetID="7" presetClass="emph" presetSubtype="2" fill="hold" nodeType="withEffect">
                                  <p:stCondLst>
                                    <p:cond delay="0"/>
                                  </p:stCondLst>
                                  <p:childTnLst>
                                    <p:animClr clrSpc="rgb" dir="cw">
                                      <p:cBhvr>
                                        <p:cTn id="147" dur="250" fill="hold"/>
                                        <p:tgtEl>
                                          <p:spTgt spid="21"/>
                                        </p:tgtEl>
                                        <p:attrNameLst>
                                          <p:attrName>stroke.color</p:attrName>
                                        </p:attrNameLst>
                                      </p:cBhvr>
                                      <p:to>
                                        <a:srgbClr val="FF0000"/>
                                      </p:to>
                                    </p:animClr>
                                    <p:set>
                                      <p:cBhvr>
                                        <p:cTn id="148" dur="250" fill="hold"/>
                                        <p:tgtEl>
                                          <p:spTgt spid="21"/>
                                        </p:tgtEl>
                                        <p:attrNameLst>
                                          <p:attrName>stroke.on</p:attrName>
                                        </p:attrNameLst>
                                      </p:cBhvr>
                                      <p:to>
                                        <p:strVal val="true"/>
                                      </p:to>
                                    </p:set>
                                  </p:childTnLst>
                                </p:cTn>
                              </p:par>
                              <p:par>
                                <p:cTn id="149" presetID="7" presetClass="emph" presetSubtype="2" fill="hold" nodeType="withEffect">
                                  <p:stCondLst>
                                    <p:cond delay="0"/>
                                  </p:stCondLst>
                                  <p:childTnLst>
                                    <p:animClr clrSpc="rgb" dir="cw">
                                      <p:cBhvr>
                                        <p:cTn id="150" dur="250" fill="hold"/>
                                        <p:tgtEl>
                                          <p:spTgt spid="22"/>
                                        </p:tgtEl>
                                        <p:attrNameLst>
                                          <p:attrName>stroke.color</p:attrName>
                                        </p:attrNameLst>
                                      </p:cBhvr>
                                      <p:to>
                                        <a:srgbClr val="FF0000"/>
                                      </p:to>
                                    </p:animClr>
                                    <p:set>
                                      <p:cBhvr>
                                        <p:cTn id="151" dur="250" fill="hold"/>
                                        <p:tgtEl>
                                          <p:spTgt spid="22"/>
                                        </p:tgtEl>
                                        <p:attrNameLst>
                                          <p:attrName>stroke.on</p:attrName>
                                        </p:attrNameLst>
                                      </p:cBhvr>
                                      <p:to>
                                        <p:strVal val="true"/>
                                      </p:to>
                                    </p:set>
                                  </p:childTnLst>
                                </p:cTn>
                              </p:par>
                              <p:par>
                                <p:cTn id="152" presetID="7" presetClass="emph" presetSubtype="2" fill="hold" nodeType="withEffect">
                                  <p:stCondLst>
                                    <p:cond delay="0"/>
                                  </p:stCondLst>
                                  <p:childTnLst>
                                    <p:animClr clrSpc="rgb" dir="cw">
                                      <p:cBhvr>
                                        <p:cTn id="153" dur="250" fill="hold"/>
                                        <p:tgtEl>
                                          <p:spTgt spid="23"/>
                                        </p:tgtEl>
                                        <p:attrNameLst>
                                          <p:attrName>stroke.color</p:attrName>
                                        </p:attrNameLst>
                                      </p:cBhvr>
                                      <p:to>
                                        <a:srgbClr val="FF0000"/>
                                      </p:to>
                                    </p:animClr>
                                    <p:set>
                                      <p:cBhvr>
                                        <p:cTn id="154" dur="250" fill="hold"/>
                                        <p:tgtEl>
                                          <p:spTgt spid="23"/>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250" fill="hold"/>
                                        <p:tgtEl>
                                          <p:spTgt spid="35"/>
                                        </p:tgtEl>
                                        <p:attrNameLst>
                                          <p:attrName>stroke.color</p:attrName>
                                        </p:attrNameLst>
                                      </p:cBhvr>
                                      <p:to>
                                        <a:srgbClr val="FF0000"/>
                                      </p:to>
                                    </p:animClr>
                                    <p:set>
                                      <p:cBhvr>
                                        <p:cTn id="157" dur="250" fill="hold"/>
                                        <p:tgtEl>
                                          <p:spTgt spid="35"/>
                                        </p:tgtEl>
                                        <p:attrNameLst>
                                          <p:attrName>stroke.on</p:attrName>
                                        </p:attrNameLst>
                                      </p:cBhvr>
                                      <p:to>
                                        <p:strVal val="true"/>
                                      </p:to>
                                    </p:set>
                                  </p:childTnLst>
                                </p:cTn>
                              </p:par>
                              <p:par>
                                <p:cTn id="158" presetID="7" presetClass="emph" presetSubtype="2" fill="hold" nodeType="withEffect">
                                  <p:stCondLst>
                                    <p:cond delay="0"/>
                                  </p:stCondLst>
                                  <p:childTnLst>
                                    <p:animClr clrSpc="rgb" dir="cw">
                                      <p:cBhvr>
                                        <p:cTn id="159" dur="250" fill="hold"/>
                                        <p:tgtEl>
                                          <p:spTgt spid="36"/>
                                        </p:tgtEl>
                                        <p:attrNameLst>
                                          <p:attrName>stroke.color</p:attrName>
                                        </p:attrNameLst>
                                      </p:cBhvr>
                                      <p:to>
                                        <a:srgbClr val="FF0000"/>
                                      </p:to>
                                    </p:animClr>
                                    <p:set>
                                      <p:cBhvr>
                                        <p:cTn id="160" dur="250" fill="hold"/>
                                        <p:tgtEl>
                                          <p:spTgt spid="36"/>
                                        </p:tgtEl>
                                        <p:attrNameLst>
                                          <p:attrName>stroke.on</p:attrName>
                                        </p:attrNameLst>
                                      </p:cBhvr>
                                      <p:to>
                                        <p:strVal val="true"/>
                                      </p:to>
                                    </p:set>
                                  </p:childTnLst>
                                </p:cTn>
                              </p:par>
                              <p:par>
                                <p:cTn id="161" presetID="7" presetClass="emph" presetSubtype="2" fill="hold" nodeType="withEffect">
                                  <p:stCondLst>
                                    <p:cond delay="0"/>
                                  </p:stCondLst>
                                  <p:childTnLst>
                                    <p:animClr clrSpc="rgb" dir="cw">
                                      <p:cBhvr>
                                        <p:cTn id="162" dur="250" fill="hold"/>
                                        <p:tgtEl>
                                          <p:spTgt spid="37"/>
                                        </p:tgtEl>
                                        <p:attrNameLst>
                                          <p:attrName>stroke.color</p:attrName>
                                        </p:attrNameLst>
                                      </p:cBhvr>
                                      <p:to>
                                        <a:srgbClr val="FF0000"/>
                                      </p:to>
                                    </p:animClr>
                                    <p:set>
                                      <p:cBhvr>
                                        <p:cTn id="163" dur="250" fill="hold"/>
                                        <p:tgtEl>
                                          <p:spTgt spid="37"/>
                                        </p:tgtEl>
                                        <p:attrNameLst>
                                          <p:attrName>stroke.on</p:attrName>
                                        </p:attrNameLst>
                                      </p:cBhvr>
                                      <p:to>
                                        <p:strVal val="true"/>
                                      </p:to>
                                    </p:set>
                                  </p:childTnLst>
                                </p:cTn>
                              </p:par>
                              <p:par>
                                <p:cTn id="164" presetID="7" presetClass="emph" presetSubtype="2" fill="hold" nodeType="withEffect">
                                  <p:stCondLst>
                                    <p:cond delay="0"/>
                                  </p:stCondLst>
                                  <p:childTnLst>
                                    <p:animClr clrSpc="rgb" dir="cw">
                                      <p:cBhvr>
                                        <p:cTn id="165" dur="250" fill="hold"/>
                                        <p:tgtEl>
                                          <p:spTgt spid="38"/>
                                        </p:tgtEl>
                                        <p:attrNameLst>
                                          <p:attrName>stroke.color</p:attrName>
                                        </p:attrNameLst>
                                      </p:cBhvr>
                                      <p:to>
                                        <a:srgbClr val="FF0000"/>
                                      </p:to>
                                    </p:animClr>
                                    <p:set>
                                      <p:cBhvr>
                                        <p:cTn id="166" dur="250" fill="hold"/>
                                        <p:tgtEl>
                                          <p:spTgt spid="38"/>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7" presetClass="emph" presetSubtype="2" fill="hold" nodeType="clickEffect">
                                  <p:stCondLst>
                                    <p:cond delay="0"/>
                                  </p:stCondLst>
                                  <p:childTnLst>
                                    <p:animClr clrSpc="rgb" dir="cw">
                                      <p:cBhvr>
                                        <p:cTn id="170" dur="250" fill="hold"/>
                                        <p:tgtEl>
                                          <p:spTgt spid="13"/>
                                        </p:tgtEl>
                                        <p:attrNameLst>
                                          <p:attrName>stroke.color</p:attrName>
                                        </p:attrNameLst>
                                      </p:cBhvr>
                                      <p:to>
                                        <a:srgbClr val="000000"/>
                                      </p:to>
                                    </p:animClr>
                                    <p:set>
                                      <p:cBhvr>
                                        <p:cTn id="171" dur="250" fill="hold"/>
                                        <p:tgtEl>
                                          <p:spTgt spid="13"/>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250" fill="hold"/>
                                        <p:tgtEl>
                                          <p:spTgt spid="14"/>
                                        </p:tgtEl>
                                        <p:attrNameLst>
                                          <p:attrName>stroke.color</p:attrName>
                                        </p:attrNameLst>
                                      </p:cBhvr>
                                      <p:to>
                                        <a:srgbClr val="000000"/>
                                      </p:to>
                                    </p:animClr>
                                    <p:set>
                                      <p:cBhvr>
                                        <p:cTn id="174" dur="250" fill="hold"/>
                                        <p:tgtEl>
                                          <p:spTgt spid="14"/>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250" fill="hold"/>
                                        <p:tgtEl>
                                          <p:spTgt spid="15"/>
                                        </p:tgtEl>
                                        <p:attrNameLst>
                                          <p:attrName>stroke.color</p:attrName>
                                        </p:attrNameLst>
                                      </p:cBhvr>
                                      <p:to>
                                        <a:srgbClr val="000000"/>
                                      </p:to>
                                    </p:animClr>
                                    <p:set>
                                      <p:cBhvr>
                                        <p:cTn id="177" dur="250" fill="hold"/>
                                        <p:tgtEl>
                                          <p:spTgt spid="15"/>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250" fill="hold"/>
                                        <p:tgtEl>
                                          <p:spTgt spid="16"/>
                                        </p:tgtEl>
                                        <p:attrNameLst>
                                          <p:attrName>stroke.color</p:attrName>
                                        </p:attrNameLst>
                                      </p:cBhvr>
                                      <p:to>
                                        <a:srgbClr val="000000"/>
                                      </p:to>
                                    </p:animClr>
                                    <p:set>
                                      <p:cBhvr>
                                        <p:cTn id="180" dur="250" fill="hold"/>
                                        <p:tgtEl>
                                          <p:spTgt spid="16"/>
                                        </p:tgtEl>
                                        <p:attrNameLst>
                                          <p:attrName>stroke.on</p:attrName>
                                        </p:attrNameLst>
                                      </p:cBhvr>
                                      <p:to>
                                        <p:strVal val="true"/>
                                      </p:to>
                                    </p:set>
                                  </p:childTnLst>
                                </p:cTn>
                              </p:par>
                              <p:par>
                                <p:cTn id="181" presetID="7" presetClass="emph" presetSubtype="2" fill="hold" nodeType="withEffect">
                                  <p:stCondLst>
                                    <p:cond delay="0"/>
                                  </p:stCondLst>
                                  <p:childTnLst>
                                    <p:animClr clrSpc="rgb" dir="cw">
                                      <p:cBhvr>
                                        <p:cTn id="182" dur="250" fill="hold"/>
                                        <p:tgtEl>
                                          <p:spTgt spid="20"/>
                                        </p:tgtEl>
                                        <p:attrNameLst>
                                          <p:attrName>stroke.color</p:attrName>
                                        </p:attrNameLst>
                                      </p:cBhvr>
                                      <p:to>
                                        <a:srgbClr val="000000"/>
                                      </p:to>
                                    </p:animClr>
                                    <p:set>
                                      <p:cBhvr>
                                        <p:cTn id="183" dur="250" fill="hold"/>
                                        <p:tgtEl>
                                          <p:spTgt spid="20"/>
                                        </p:tgtEl>
                                        <p:attrNameLst>
                                          <p:attrName>stroke.on</p:attrName>
                                        </p:attrNameLst>
                                      </p:cBhvr>
                                      <p:to>
                                        <p:strVal val="true"/>
                                      </p:to>
                                    </p:set>
                                  </p:childTnLst>
                                </p:cTn>
                              </p:par>
                              <p:par>
                                <p:cTn id="184" presetID="7" presetClass="emph" presetSubtype="2" fill="hold" nodeType="withEffect">
                                  <p:stCondLst>
                                    <p:cond delay="0"/>
                                  </p:stCondLst>
                                  <p:childTnLst>
                                    <p:animClr clrSpc="rgb" dir="cw">
                                      <p:cBhvr>
                                        <p:cTn id="185" dur="250" fill="hold"/>
                                        <p:tgtEl>
                                          <p:spTgt spid="21"/>
                                        </p:tgtEl>
                                        <p:attrNameLst>
                                          <p:attrName>stroke.color</p:attrName>
                                        </p:attrNameLst>
                                      </p:cBhvr>
                                      <p:to>
                                        <a:srgbClr val="000000"/>
                                      </p:to>
                                    </p:animClr>
                                    <p:set>
                                      <p:cBhvr>
                                        <p:cTn id="186" dur="250" fill="hold"/>
                                        <p:tgtEl>
                                          <p:spTgt spid="21"/>
                                        </p:tgtEl>
                                        <p:attrNameLst>
                                          <p:attrName>stroke.on</p:attrName>
                                        </p:attrNameLst>
                                      </p:cBhvr>
                                      <p:to>
                                        <p:strVal val="true"/>
                                      </p:to>
                                    </p:set>
                                  </p:childTnLst>
                                </p:cTn>
                              </p:par>
                              <p:par>
                                <p:cTn id="187" presetID="7" presetClass="emph" presetSubtype="2" fill="hold" nodeType="withEffect">
                                  <p:stCondLst>
                                    <p:cond delay="0"/>
                                  </p:stCondLst>
                                  <p:childTnLst>
                                    <p:animClr clrSpc="rgb" dir="cw">
                                      <p:cBhvr>
                                        <p:cTn id="188" dur="250" fill="hold"/>
                                        <p:tgtEl>
                                          <p:spTgt spid="22"/>
                                        </p:tgtEl>
                                        <p:attrNameLst>
                                          <p:attrName>stroke.color</p:attrName>
                                        </p:attrNameLst>
                                      </p:cBhvr>
                                      <p:to>
                                        <a:srgbClr val="000000"/>
                                      </p:to>
                                    </p:animClr>
                                    <p:set>
                                      <p:cBhvr>
                                        <p:cTn id="189" dur="250" fill="hold"/>
                                        <p:tgtEl>
                                          <p:spTgt spid="22"/>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250" fill="hold"/>
                                        <p:tgtEl>
                                          <p:spTgt spid="23"/>
                                        </p:tgtEl>
                                        <p:attrNameLst>
                                          <p:attrName>stroke.color</p:attrName>
                                        </p:attrNameLst>
                                      </p:cBhvr>
                                      <p:to>
                                        <a:srgbClr val="000000"/>
                                      </p:to>
                                    </p:animClr>
                                    <p:set>
                                      <p:cBhvr>
                                        <p:cTn id="192" dur="250" fill="hold"/>
                                        <p:tgtEl>
                                          <p:spTgt spid="23"/>
                                        </p:tgtEl>
                                        <p:attrNameLst>
                                          <p:attrName>stroke.on</p:attrName>
                                        </p:attrNameLst>
                                      </p:cBhvr>
                                      <p:to>
                                        <p:strVal val="true"/>
                                      </p:to>
                                    </p:set>
                                  </p:childTnLst>
                                </p:cTn>
                              </p:par>
                              <p:par>
                                <p:cTn id="193" presetID="7" presetClass="emph" presetSubtype="2" fill="hold" nodeType="withEffect">
                                  <p:stCondLst>
                                    <p:cond delay="0"/>
                                  </p:stCondLst>
                                  <p:childTnLst>
                                    <p:animClr clrSpc="rgb" dir="cw">
                                      <p:cBhvr>
                                        <p:cTn id="194" dur="250" fill="hold"/>
                                        <p:tgtEl>
                                          <p:spTgt spid="35"/>
                                        </p:tgtEl>
                                        <p:attrNameLst>
                                          <p:attrName>stroke.color</p:attrName>
                                        </p:attrNameLst>
                                      </p:cBhvr>
                                      <p:to>
                                        <a:srgbClr val="000000"/>
                                      </p:to>
                                    </p:animClr>
                                    <p:set>
                                      <p:cBhvr>
                                        <p:cTn id="195" dur="250" fill="hold"/>
                                        <p:tgtEl>
                                          <p:spTgt spid="35"/>
                                        </p:tgtEl>
                                        <p:attrNameLst>
                                          <p:attrName>stroke.on</p:attrName>
                                        </p:attrNameLst>
                                      </p:cBhvr>
                                      <p:to>
                                        <p:strVal val="true"/>
                                      </p:to>
                                    </p:set>
                                  </p:childTnLst>
                                </p:cTn>
                              </p:par>
                              <p:par>
                                <p:cTn id="196" presetID="7" presetClass="emph" presetSubtype="2" fill="hold" nodeType="withEffect">
                                  <p:stCondLst>
                                    <p:cond delay="0"/>
                                  </p:stCondLst>
                                  <p:childTnLst>
                                    <p:animClr clrSpc="rgb" dir="cw">
                                      <p:cBhvr>
                                        <p:cTn id="197" dur="250" fill="hold"/>
                                        <p:tgtEl>
                                          <p:spTgt spid="36"/>
                                        </p:tgtEl>
                                        <p:attrNameLst>
                                          <p:attrName>stroke.color</p:attrName>
                                        </p:attrNameLst>
                                      </p:cBhvr>
                                      <p:to>
                                        <a:srgbClr val="000000"/>
                                      </p:to>
                                    </p:animClr>
                                    <p:set>
                                      <p:cBhvr>
                                        <p:cTn id="198" dur="250" fill="hold"/>
                                        <p:tgtEl>
                                          <p:spTgt spid="36"/>
                                        </p:tgtEl>
                                        <p:attrNameLst>
                                          <p:attrName>stroke.on</p:attrName>
                                        </p:attrNameLst>
                                      </p:cBhvr>
                                      <p:to>
                                        <p:strVal val="true"/>
                                      </p:to>
                                    </p:set>
                                  </p:childTnLst>
                                </p:cTn>
                              </p:par>
                              <p:par>
                                <p:cTn id="199" presetID="7" presetClass="emph" presetSubtype="2" fill="hold" nodeType="withEffect">
                                  <p:stCondLst>
                                    <p:cond delay="0"/>
                                  </p:stCondLst>
                                  <p:childTnLst>
                                    <p:animClr clrSpc="rgb" dir="cw">
                                      <p:cBhvr>
                                        <p:cTn id="200" dur="250" fill="hold"/>
                                        <p:tgtEl>
                                          <p:spTgt spid="37"/>
                                        </p:tgtEl>
                                        <p:attrNameLst>
                                          <p:attrName>stroke.color</p:attrName>
                                        </p:attrNameLst>
                                      </p:cBhvr>
                                      <p:to>
                                        <a:srgbClr val="000000"/>
                                      </p:to>
                                    </p:animClr>
                                    <p:set>
                                      <p:cBhvr>
                                        <p:cTn id="201" dur="250" fill="hold"/>
                                        <p:tgtEl>
                                          <p:spTgt spid="37"/>
                                        </p:tgtEl>
                                        <p:attrNameLst>
                                          <p:attrName>stroke.on</p:attrName>
                                        </p:attrNameLst>
                                      </p:cBhvr>
                                      <p:to>
                                        <p:strVal val="true"/>
                                      </p:to>
                                    </p:set>
                                  </p:childTnLst>
                                </p:cTn>
                              </p:par>
                              <p:par>
                                <p:cTn id="202" presetID="7" presetClass="emph" presetSubtype="2" fill="hold" nodeType="withEffect">
                                  <p:stCondLst>
                                    <p:cond delay="0"/>
                                  </p:stCondLst>
                                  <p:childTnLst>
                                    <p:animClr clrSpc="rgb" dir="cw">
                                      <p:cBhvr>
                                        <p:cTn id="203" dur="250" fill="hold"/>
                                        <p:tgtEl>
                                          <p:spTgt spid="38"/>
                                        </p:tgtEl>
                                        <p:attrNameLst>
                                          <p:attrName>stroke.color</p:attrName>
                                        </p:attrNameLst>
                                      </p:cBhvr>
                                      <p:to>
                                        <a:srgbClr val="000000"/>
                                      </p:to>
                                    </p:animClr>
                                    <p:set>
                                      <p:cBhvr>
                                        <p:cTn id="204" dur="250" fill="hold"/>
                                        <p:tgtEl>
                                          <p:spTgt spid="38"/>
                                        </p:tgtEl>
                                        <p:attrNameLst>
                                          <p:attrName>stroke.on</p:attrName>
                                        </p:attrNameLst>
                                      </p:cBhvr>
                                      <p:to>
                                        <p:strVal val="true"/>
                                      </p:to>
                                    </p:set>
                                  </p:childTnLst>
                                </p:cTn>
                              </p:par>
                              <p:par>
                                <p:cTn id="205" presetID="10" presetClass="exit" presetSubtype="0" fill="hold" grpId="1" nodeType="withEffect">
                                  <p:stCondLst>
                                    <p:cond delay="0"/>
                                  </p:stCondLst>
                                  <p:childTnLst>
                                    <p:animEffect transition="out" filter="fade">
                                      <p:cBhvr>
                                        <p:cTn id="206" dur="500"/>
                                        <p:tgtEl>
                                          <p:spTgt spid="90"/>
                                        </p:tgtEl>
                                      </p:cBhvr>
                                    </p:animEffect>
                                    <p:set>
                                      <p:cBhvr>
                                        <p:cTn id="207" dur="1" fill="hold">
                                          <p:stCondLst>
                                            <p:cond delay="499"/>
                                          </p:stCondLst>
                                        </p:cTn>
                                        <p:tgtEl>
                                          <p:spTgt spid="90"/>
                                        </p:tgtEl>
                                        <p:attrNameLst>
                                          <p:attrName>style.visibility</p:attrName>
                                        </p:attrNameLst>
                                      </p:cBhvr>
                                      <p:to>
                                        <p:strVal val="hidden"/>
                                      </p:to>
                                    </p:set>
                                  </p:childTnLst>
                                </p:cTn>
                              </p:par>
                            </p:childTnLst>
                          </p:cTn>
                        </p:par>
                        <p:par>
                          <p:cTn id="208" fill="hold">
                            <p:stCondLst>
                              <p:cond delay="500"/>
                            </p:stCondLst>
                            <p:childTnLst>
                              <p:par>
                                <p:cTn id="209" presetID="10" presetClass="entr" presetSubtype="0" fill="hold" grpId="0" nodeType="afterEffect">
                                  <p:stCondLst>
                                    <p:cond delay="0"/>
                                  </p:stCondLst>
                                  <p:childTnLst>
                                    <p:set>
                                      <p:cBhvr>
                                        <p:cTn id="210" dur="1" fill="hold">
                                          <p:stCondLst>
                                            <p:cond delay="0"/>
                                          </p:stCondLst>
                                        </p:cTn>
                                        <p:tgtEl>
                                          <p:spTgt spid="91"/>
                                        </p:tgtEl>
                                        <p:attrNameLst>
                                          <p:attrName>style.visibility</p:attrName>
                                        </p:attrNameLst>
                                      </p:cBhvr>
                                      <p:to>
                                        <p:strVal val="visible"/>
                                      </p:to>
                                    </p:set>
                                    <p:animEffect transition="in" filter="fade">
                                      <p:cBhvr>
                                        <p:cTn id="211" dur="500"/>
                                        <p:tgtEl>
                                          <p:spTgt spid="91"/>
                                        </p:tgtEl>
                                      </p:cBhvr>
                                    </p:animEffect>
                                  </p:childTnLst>
                                </p:cTn>
                              </p:par>
                            </p:childTnLst>
                          </p:cTn>
                        </p:par>
                        <p:par>
                          <p:cTn id="212" fill="hold">
                            <p:stCondLst>
                              <p:cond delay="1000"/>
                            </p:stCondLst>
                            <p:childTnLst>
                              <p:par>
                                <p:cTn id="213" presetID="7" presetClass="emph" presetSubtype="2" fill="hold" nodeType="afterEffect">
                                  <p:stCondLst>
                                    <p:cond delay="0"/>
                                  </p:stCondLst>
                                  <p:childTnLst>
                                    <p:animClr clrSpc="rgb" dir="cw">
                                      <p:cBhvr>
                                        <p:cTn id="214" dur="250" fill="hold"/>
                                        <p:tgtEl>
                                          <p:spTgt spid="6"/>
                                        </p:tgtEl>
                                        <p:attrNameLst>
                                          <p:attrName>stroke.color</p:attrName>
                                        </p:attrNameLst>
                                      </p:cBhvr>
                                      <p:to>
                                        <a:srgbClr val="FF0000"/>
                                      </p:to>
                                    </p:animClr>
                                    <p:set>
                                      <p:cBhvr>
                                        <p:cTn id="215" dur="250" fill="hold"/>
                                        <p:tgtEl>
                                          <p:spTgt spid="6"/>
                                        </p:tgtEl>
                                        <p:attrNameLst>
                                          <p:attrName>stroke.on</p:attrName>
                                        </p:attrNameLst>
                                      </p:cBhvr>
                                      <p:to>
                                        <p:strVal val="true"/>
                                      </p:to>
                                    </p:set>
                                  </p:childTnLst>
                                </p:cTn>
                              </p:par>
                              <p:par>
                                <p:cTn id="216" presetID="7" presetClass="emph" presetSubtype="2" fill="hold" nodeType="withEffect">
                                  <p:stCondLst>
                                    <p:cond delay="0"/>
                                  </p:stCondLst>
                                  <p:childTnLst>
                                    <p:animClr clrSpc="rgb" dir="cw">
                                      <p:cBhvr>
                                        <p:cTn id="217" dur="250" fill="hold"/>
                                        <p:tgtEl>
                                          <p:spTgt spid="7"/>
                                        </p:tgtEl>
                                        <p:attrNameLst>
                                          <p:attrName>stroke.color</p:attrName>
                                        </p:attrNameLst>
                                      </p:cBhvr>
                                      <p:to>
                                        <a:srgbClr val="FF0000"/>
                                      </p:to>
                                    </p:animClr>
                                    <p:set>
                                      <p:cBhvr>
                                        <p:cTn id="218" dur="250" fill="hold"/>
                                        <p:tgtEl>
                                          <p:spTgt spid="7"/>
                                        </p:tgtEl>
                                        <p:attrNameLst>
                                          <p:attrName>stroke.on</p:attrName>
                                        </p:attrNameLst>
                                      </p:cBhvr>
                                      <p:to>
                                        <p:strVal val="true"/>
                                      </p:to>
                                    </p:set>
                                  </p:childTnLst>
                                </p:cTn>
                              </p:par>
                              <p:par>
                                <p:cTn id="219" presetID="7" presetClass="emph" presetSubtype="2" fill="hold" nodeType="withEffect">
                                  <p:stCondLst>
                                    <p:cond delay="0"/>
                                  </p:stCondLst>
                                  <p:childTnLst>
                                    <p:animClr clrSpc="rgb" dir="cw">
                                      <p:cBhvr>
                                        <p:cTn id="220" dur="250" fill="hold"/>
                                        <p:tgtEl>
                                          <p:spTgt spid="8"/>
                                        </p:tgtEl>
                                        <p:attrNameLst>
                                          <p:attrName>stroke.color</p:attrName>
                                        </p:attrNameLst>
                                      </p:cBhvr>
                                      <p:to>
                                        <a:srgbClr val="FF0000"/>
                                      </p:to>
                                    </p:animClr>
                                    <p:set>
                                      <p:cBhvr>
                                        <p:cTn id="221" dur="250" fill="hold"/>
                                        <p:tgtEl>
                                          <p:spTgt spid="8"/>
                                        </p:tgtEl>
                                        <p:attrNameLst>
                                          <p:attrName>stroke.on</p:attrName>
                                        </p:attrNameLst>
                                      </p:cBhvr>
                                      <p:to>
                                        <p:strVal val="true"/>
                                      </p:to>
                                    </p:set>
                                  </p:childTnLst>
                                </p:cTn>
                              </p:par>
                              <p:par>
                                <p:cTn id="222" presetID="7" presetClass="emph" presetSubtype="2" fill="hold" nodeType="withEffect">
                                  <p:stCondLst>
                                    <p:cond delay="0"/>
                                  </p:stCondLst>
                                  <p:childTnLst>
                                    <p:animClr clrSpc="rgb" dir="cw">
                                      <p:cBhvr>
                                        <p:cTn id="223" dur="250" fill="hold"/>
                                        <p:tgtEl>
                                          <p:spTgt spid="9"/>
                                        </p:tgtEl>
                                        <p:attrNameLst>
                                          <p:attrName>stroke.color</p:attrName>
                                        </p:attrNameLst>
                                      </p:cBhvr>
                                      <p:to>
                                        <a:srgbClr val="FF0000"/>
                                      </p:to>
                                    </p:animClr>
                                    <p:set>
                                      <p:cBhvr>
                                        <p:cTn id="224" dur="250" fill="hold"/>
                                        <p:tgtEl>
                                          <p:spTgt spid="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4" grpId="0" animBg="1"/>
      <p:bldP spid="15" grpId="0" animBg="1"/>
      <p:bldP spid="16" grpId="0" animBg="1"/>
      <p:bldP spid="20" grpId="0" animBg="1"/>
      <p:bldP spid="21" grpId="0" animBg="1"/>
      <p:bldP spid="22" grpId="0" animBg="1"/>
      <p:bldP spid="23" grpId="0" animBg="1"/>
      <p:bldP spid="35" grpId="0" animBg="1"/>
      <p:bldP spid="36" grpId="0" animBg="1"/>
      <p:bldP spid="37" grpId="0" animBg="1"/>
      <p:bldP spid="38" grpId="0" animBg="1"/>
      <p:bldP spid="90" grpId="0"/>
      <p:bldP spid="90" grpId="1"/>
      <p:bldP spid="9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6" name="Content Placeholder 5"/>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9600" y="1828800"/>
            <a:ext cx="4625975" cy="4625975"/>
          </a:xfrm>
        </p:spPr>
      </p:pic>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pic>
        <p:nvPicPr>
          <p:cNvPr id="7"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828800"/>
            <a:ext cx="4626864" cy="4626864"/>
          </a:xfrm>
          <a:prstGeom prst="rect">
            <a:avLst/>
          </a:prstGeom>
        </p:spPr>
      </p:pic>
      <p:sp>
        <p:nvSpPr>
          <p:cNvPr id="8" name="TextBox 7"/>
          <p:cNvSpPr txBox="1"/>
          <p:nvPr/>
        </p:nvSpPr>
        <p:spPr>
          <a:xfrm>
            <a:off x="2123775" y="1687882"/>
            <a:ext cx="611065" cy="369332"/>
          </a:xfrm>
          <a:prstGeom prst="rect">
            <a:avLst/>
          </a:prstGeom>
          <a:noFill/>
        </p:spPr>
        <p:txBody>
          <a:bodyPr wrap="none" rtlCol="0">
            <a:spAutoFit/>
          </a:bodyPr>
          <a:lstStyle/>
          <a:p>
            <a:r>
              <a:rPr lang="en-US" dirty="0" smtClean="0"/>
              <a:t>99%</a:t>
            </a:r>
            <a:endParaRPr lang="en-US" dirty="0"/>
          </a:p>
        </p:txBody>
      </p:sp>
      <p:sp>
        <p:nvSpPr>
          <p:cNvPr id="9" name="TextBox 8"/>
          <p:cNvSpPr txBox="1"/>
          <p:nvPr/>
        </p:nvSpPr>
        <p:spPr>
          <a:xfrm>
            <a:off x="6447232" y="1666546"/>
            <a:ext cx="584134" cy="369332"/>
          </a:xfrm>
          <a:prstGeom prst="rect">
            <a:avLst/>
          </a:prstGeom>
          <a:noFill/>
        </p:spPr>
        <p:txBody>
          <a:bodyPr wrap="none" rtlCol="0">
            <a:spAutoFit/>
          </a:bodyPr>
          <a:lstStyle/>
          <a:p>
            <a:r>
              <a:rPr lang="en-US" dirty="0" smtClean="0"/>
              <a:t>72%</a:t>
            </a:r>
            <a:endParaRPr lang="en-US" dirty="0"/>
          </a:p>
        </p:txBody>
      </p:sp>
    </p:spTree>
    <p:extLst>
      <p:ext uri="{BB962C8B-B14F-4D97-AF65-F5344CB8AC3E}">
        <p14:creationId xmlns:p14="http://schemas.microsoft.com/office/powerpoint/2010/main" val="109866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2592324"/>
            <a:ext cx="8077200" cy="1673352"/>
          </a:xfrm>
        </p:spPr>
        <p:txBody>
          <a:bodyPr anchor="ctr"/>
          <a:lstStyle/>
          <a:p>
            <a:pPr algn="ctr"/>
            <a:r>
              <a:rPr lang="en-US" dirty="0" smtClean="0"/>
              <a:t>Conclusion</a:t>
            </a:r>
            <a:endParaRPr lang="en-US" dirty="0"/>
          </a:p>
        </p:txBody>
      </p:sp>
    </p:spTree>
    <p:extLst>
      <p:ext uri="{BB962C8B-B14F-4D97-AF65-F5344CB8AC3E}">
        <p14:creationId xmlns:p14="http://schemas.microsoft.com/office/powerpoint/2010/main" val="29281658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r>
              <a:rPr lang="en-US" dirty="0" smtClean="0"/>
              <a:t>Pushing </a:t>
            </a:r>
            <a:r>
              <a:rPr lang="en-US" dirty="0"/>
              <a:t>the boundaries of </a:t>
            </a:r>
            <a:r>
              <a:rPr lang="en-US" dirty="0" smtClean="0"/>
              <a:t>bufferless </a:t>
            </a:r>
            <a:r>
              <a:rPr lang="en-US" dirty="0" smtClean="0"/>
              <a:t>NoCs</a:t>
            </a:r>
          </a:p>
          <a:p>
            <a:endParaRPr lang="en-US" dirty="0"/>
          </a:p>
          <a:p>
            <a:r>
              <a:rPr lang="en-US" dirty="0" smtClean="0"/>
              <a:t>Selection </a:t>
            </a:r>
            <a:r>
              <a:rPr lang="en-US" dirty="0"/>
              <a:t>functions </a:t>
            </a:r>
            <a:endParaRPr lang="en-US" dirty="0" smtClean="0"/>
          </a:p>
          <a:p>
            <a:pPr lvl="1"/>
            <a:r>
              <a:rPr lang="en-US" dirty="0" smtClean="0"/>
              <a:t>Investigated using larger and variable step sizes under MaxFlex selection function </a:t>
            </a:r>
          </a:p>
          <a:p>
            <a:endParaRPr lang="en-US" dirty="0"/>
          </a:p>
          <a:p>
            <a:r>
              <a:rPr lang="en-US" dirty="0"/>
              <a:t>Flit ranking policies </a:t>
            </a:r>
          </a:p>
          <a:p>
            <a:pPr lvl="1"/>
            <a:r>
              <a:rPr lang="en-US" dirty="0"/>
              <a:t>Targeted decreasing the flits’ </a:t>
            </a:r>
            <a:r>
              <a:rPr lang="en-US" dirty="0" smtClean="0"/>
              <a:t>deflections</a:t>
            </a:r>
          </a:p>
          <a:p>
            <a:pPr lvl="1"/>
            <a:endParaRPr lang="en-US" dirty="0"/>
          </a:p>
          <a:p>
            <a:r>
              <a:rPr lang="en-US" dirty="0"/>
              <a:t>Congestion management</a:t>
            </a:r>
          </a:p>
          <a:p>
            <a:pPr lvl="1"/>
            <a:r>
              <a:rPr lang="en-US" dirty="0"/>
              <a:t>Congestion </a:t>
            </a:r>
            <a:r>
              <a:rPr lang="en-US" dirty="0" smtClean="0"/>
              <a:t>prevention</a:t>
            </a:r>
          </a:p>
          <a:p>
            <a:pPr lvl="1"/>
            <a:endParaRPr lang="en-US" dirty="0"/>
          </a:p>
          <a:p>
            <a:r>
              <a:rPr lang="en-US" dirty="0"/>
              <a:t>Our work showed a huge enhancement in both </a:t>
            </a:r>
            <a:r>
              <a:rPr lang="en-US" dirty="0" smtClean="0"/>
              <a:t>packet latency </a:t>
            </a:r>
            <a:r>
              <a:rPr lang="en-US" dirty="0"/>
              <a:t>and </a:t>
            </a:r>
            <a:r>
              <a:rPr lang="en-US" dirty="0" smtClean="0"/>
              <a:t>deflection </a:t>
            </a:r>
            <a:r>
              <a:rPr lang="en-US" dirty="0"/>
              <a:t>count</a:t>
            </a:r>
            <a:endParaRPr lang="en-US" dirty="0" smtClean="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18386885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Extension</a:t>
            </a:r>
          </a:p>
          <a:p>
            <a:pPr lvl="1"/>
            <a:r>
              <a:rPr lang="en-US" dirty="0" smtClean="0"/>
              <a:t>Investigate the proper </a:t>
            </a:r>
            <a:r>
              <a:rPr lang="en-US" dirty="0"/>
              <a:t>size for the regions based on the overall NoC size </a:t>
            </a:r>
            <a:endParaRPr lang="en-US" dirty="0" smtClean="0"/>
          </a:p>
          <a:p>
            <a:pPr lvl="1"/>
            <a:r>
              <a:rPr lang="en-US" dirty="0" smtClean="0"/>
              <a:t>Extend </a:t>
            </a:r>
            <a:r>
              <a:rPr lang="en-US" dirty="0" smtClean="0"/>
              <a:t>the regions concept to </a:t>
            </a:r>
            <a:r>
              <a:rPr lang="en-US" dirty="0"/>
              <a:t>other aspects in NoC </a:t>
            </a:r>
            <a:endParaRPr lang="en-US" dirty="0" smtClean="0"/>
          </a:p>
          <a:p>
            <a:pPr lvl="1"/>
            <a:r>
              <a:rPr lang="en-US" dirty="0" smtClean="0"/>
              <a:t>Extend </a:t>
            </a:r>
            <a:r>
              <a:rPr lang="en-US" dirty="0"/>
              <a:t>our </a:t>
            </a:r>
            <a:r>
              <a:rPr lang="en-US" dirty="0" smtClean="0"/>
              <a:t>approaches to </a:t>
            </a:r>
            <a:r>
              <a:rPr lang="en-US" dirty="0"/>
              <a:t>consider throughput-sensitive applications </a:t>
            </a:r>
            <a:endParaRPr lang="en-US" dirty="0" smtClean="0"/>
          </a:p>
          <a:p>
            <a:pPr lvl="1"/>
            <a:r>
              <a:rPr lang="en-US" dirty="0" smtClean="0"/>
              <a:t>Investigate </a:t>
            </a:r>
            <a:r>
              <a:rPr lang="en-US" dirty="0"/>
              <a:t>the effect of absorbing and re-injecting the NoC traffic via </a:t>
            </a:r>
            <a:r>
              <a:rPr lang="en-US" dirty="0" smtClean="0"/>
              <a:t>Sink Nodes</a:t>
            </a:r>
          </a:p>
          <a:p>
            <a:endParaRPr lang="en-US" dirty="0"/>
          </a:p>
          <a:p>
            <a:r>
              <a:rPr lang="en-US" dirty="0" smtClean="0"/>
              <a:t>Silicon Interposer</a:t>
            </a:r>
            <a:endParaRPr lang="en-US" dirty="0" smtClean="0"/>
          </a:p>
          <a:p>
            <a:endParaRPr lang="en-US" dirty="0"/>
          </a:p>
          <a:p>
            <a:r>
              <a:rPr lang="en-US" dirty="0" smtClean="0"/>
              <a:t>Random </a:t>
            </a:r>
            <a:r>
              <a:rPr lang="en-US" dirty="0" smtClean="0"/>
              <a:t>Topologies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811849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Oval 5"/>
          <p:cNvSpPr/>
          <p:nvPr/>
        </p:nvSpPr>
        <p:spPr>
          <a:xfrm>
            <a:off x="4267200" y="16608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5257800" y="16608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6248400" y="16608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7239000" y="16608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8229600" y="16608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a:t>
            </a:r>
            <a:endParaRPr lang="en-US" dirty="0">
              <a:solidFill>
                <a:schemeClr val="bg1"/>
              </a:solidFill>
            </a:endParaRPr>
          </a:p>
        </p:txBody>
      </p:sp>
      <p:cxnSp>
        <p:nvCxnSpPr>
          <p:cNvPr id="11" name="Straight Connector 10"/>
          <p:cNvCxnSpPr>
            <a:stCxn id="6" idx="6"/>
            <a:endCxn id="7" idx="2"/>
          </p:cNvCxnSpPr>
          <p:nvPr/>
        </p:nvCxnSpPr>
        <p:spPr>
          <a:xfrm>
            <a:off x="4876800" y="19656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2" name="Straight Connector 11"/>
          <p:cNvCxnSpPr>
            <a:stCxn id="7" idx="6"/>
            <a:endCxn id="8" idx="2"/>
          </p:cNvCxnSpPr>
          <p:nvPr/>
        </p:nvCxnSpPr>
        <p:spPr>
          <a:xfrm>
            <a:off x="5867400" y="19656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3" name="Straight Connector 12"/>
          <p:cNvCxnSpPr>
            <a:stCxn id="8" idx="6"/>
            <a:endCxn id="9" idx="2"/>
          </p:cNvCxnSpPr>
          <p:nvPr/>
        </p:nvCxnSpPr>
        <p:spPr>
          <a:xfrm>
            <a:off x="6858000" y="19656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14" name="Straight Connector 13"/>
          <p:cNvCxnSpPr>
            <a:stCxn id="9" idx="6"/>
            <a:endCxn id="10" idx="2"/>
          </p:cNvCxnSpPr>
          <p:nvPr/>
        </p:nvCxnSpPr>
        <p:spPr>
          <a:xfrm>
            <a:off x="7848600" y="1965627"/>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15" name="Oval 14"/>
          <p:cNvSpPr/>
          <p:nvPr/>
        </p:nvSpPr>
        <p:spPr>
          <a:xfrm>
            <a:off x="4267200" y="26514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5257800" y="26514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6248400" y="26514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7239000" y="26514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8229600" y="26514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a:stCxn id="15" idx="6"/>
            <a:endCxn id="16" idx="2"/>
          </p:cNvCxnSpPr>
          <p:nvPr/>
        </p:nvCxnSpPr>
        <p:spPr>
          <a:xfrm>
            <a:off x="4876800" y="29562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1" name="Straight Connector 20"/>
          <p:cNvCxnSpPr>
            <a:stCxn id="16" idx="6"/>
            <a:endCxn id="17" idx="2"/>
          </p:cNvCxnSpPr>
          <p:nvPr/>
        </p:nvCxnSpPr>
        <p:spPr>
          <a:xfrm>
            <a:off x="5867400" y="29562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2" name="Straight Connector 21"/>
          <p:cNvCxnSpPr>
            <a:stCxn id="17" idx="6"/>
            <a:endCxn id="18" idx="2"/>
          </p:cNvCxnSpPr>
          <p:nvPr/>
        </p:nvCxnSpPr>
        <p:spPr>
          <a:xfrm>
            <a:off x="6858000" y="29562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3" name="Straight Connector 22"/>
          <p:cNvCxnSpPr>
            <a:stCxn id="18" idx="6"/>
            <a:endCxn id="19" idx="2"/>
          </p:cNvCxnSpPr>
          <p:nvPr/>
        </p:nvCxnSpPr>
        <p:spPr>
          <a:xfrm>
            <a:off x="7848600" y="29562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24" name="Straight Connector 23"/>
          <p:cNvCxnSpPr>
            <a:stCxn id="6" idx="4"/>
            <a:endCxn id="15" idx="0"/>
          </p:cNvCxnSpPr>
          <p:nvPr/>
        </p:nvCxnSpPr>
        <p:spPr>
          <a:xfrm>
            <a:off x="4572000" y="22704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5" name="Straight Connector 24"/>
          <p:cNvCxnSpPr>
            <a:stCxn id="7" idx="4"/>
            <a:endCxn id="16" idx="0"/>
          </p:cNvCxnSpPr>
          <p:nvPr/>
        </p:nvCxnSpPr>
        <p:spPr>
          <a:xfrm>
            <a:off x="5562600" y="22704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6" name="Straight Connector 25"/>
          <p:cNvCxnSpPr>
            <a:stCxn id="8" idx="4"/>
            <a:endCxn id="17" idx="0"/>
          </p:cNvCxnSpPr>
          <p:nvPr/>
        </p:nvCxnSpPr>
        <p:spPr>
          <a:xfrm>
            <a:off x="6553200" y="22704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7" name="Straight Connector 26"/>
          <p:cNvCxnSpPr>
            <a:stCxn id="9" idx="4"/>
            <a:endCxn id="18" idx="0"/>
          </p:cNvCxnSpPr>
          <p:nvPr/>
        </p:nvCxnSpPr>
        <p:spPr>
          <a:xfrm>
            <a:off x="7543800" y="22704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28" name="Straight Connector 27"/>
          <p:cNvCxnSpPr>
            <a:stCxn id="10" idx="4"/>
            <a:endCxn id="19" idx="0"/>
          </p:cNvCxnSpPr>
          <p:nvPr/>
        </p:nvCxnSpPr>
        <p:spPr>
          <a:xfrm>
            <a:off x="8534400" y="2270427"/>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29" name="Oval 28"/>
          <p:cNvSpPr/>
          <p:nvPr/>
        </p:nvSpPr>
        <p:spPr>
          <a:xfrm>
            <a:off x="4267200" y="36420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5257800" y="36420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Oval 30"/>
          <p:cNvSpPr/>
          <p:nvPr/>
        </p:nvSpPr>
        <p:spPr>
          <a:xfrm>
            <a:off x="6248400" y="36420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7239000" y="36420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8229600" y="36420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Connector 33"/>
          <p:cNvCxnSpPr>
            <a:stCxn id="29" idx="6"/>
            <a:endCxn id="30" idx="2"/>
          </p:cNvCxnSpPr>
          <p:nvPr/>
        </p:nvCxnSpPr>
        <p:spPr>
          <a:xfrm>
            <a:off x="4876800" y="39468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5" name="Straight Connector 34"/>
          <p:cNvCxnSpPr>
            <a:stCxn id="30" idx="6"/>
            <a:endCxn id="31" idx="2"/>
          </p:cNvCxnSpPr>
          <p:nvPr/>
        </p:nvCxnSpPr>
        <p:spPr>
          <a:xfrm>
            <a:off x="5867400" y="39468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6" name="Straight Connector 35"/>
          <p:cNvCxnSpPr>
            <a:stCxn id="31" idx="6"/>
            <a:endCxn id="32" idx="2"/>
          </p:cNvCxnSpPr>
          <p:nvPr/>
        </p:nvCxnSpPr>
        <p:spPr>
          <a:xfrm>
            <a:off x="6858000" y="39468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37" name="Straight Connector 36"/>
          <p:cNvCxnSpPr>
            <a:stCxn id="32" idx="6"/>
            <a:endCxn id="33" idx="2"/>
          </p:cNvCxnSpPr>
          <p:nvPr/>
        </p:nvCxnSpPr>
        <p:spPr>
          <a:xfrm>
            <a:off x="7848600" y="3946827"/>
            <a:ext cx="381000" cy="0"/>
          </a:xfrm>
          <a:prstGeom prst="line">
            <a:avLst/>
          </a:prstGeom>
          <a:ln w="19050"/>
        </p:spPr>
        <p:style>
          <a:lnRef idx="2">
            <a:schemeClr val="dk1"/>
          </a:lnRef>
          <a:fillRef idx="1">
            <a:schemeClr val="lt1"/>
          </a:fillRef>
          <a:effectRef idx="0">
            <a:schemeClr val="dk1"/>
          </a:effectRef>
          <a:fontRef idx="minor">
            <a:schemeClr val="dk1"/>
          </a:fontRef>
        </p:style>
      </p:cxnSp>
      <p:sp>
        <p:nvSpPr>
          <p:cNvPr id="38" name="Oval 37"/>
          <p:cNvSpPr/>
          <p:nvPr/>
        </p:nvSpPr>
        <p:spPr>
          <a:xfrm>
            <a:off x="4267200" y="46326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5257800" y="46326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6248400" y="46326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7239000" y="46326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8229600" y="46326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Straight Connector 42"/>
          <p:cNvCxnSpPr>
            <a:stCxn id="38" idx="6"/>
            <a:endCxn id="39" idx="2"/>
          </p:cNvCxnSpPr>
          <p:nvPr/>
        </p:nvCxnSpPr>
        <p:spPr>
          <a:xfrm>
            <a:off x="4876800" y="49374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4" name="Straight Connector 43"/>
          <p:cNvCxnSpPr>
            <a:stCxn id="39" idx="6"/>
            <a:endCxn id="40" idx="2"/>
          </p:cNvCxnSpPr>
          <p:nvPr/>
        </p:nvCxnSpPr>
        <p:spPr>
          <a:xfrm>
            <a:off x="5867400" y="49374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5" name="Straight Connector 44"/>
          <p:cNvCxnSpPr>
            <a:stCxn id="40" idx="6"/>
            <a:endCxn id="41" idx="2"/>
          </p:cNvCxnSpPr>
          <p:nvPr/>
        </p:nvCxnSpPr>
        <p:spPr>
          <a:xfrm>
            <a:off x="6858000" y="49374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6" name="Straight Connector 45"/>
          <p:cNvCxnSpPr>
            <a:stCxn id="41" idx="6"/>
            <a:endCxn id="42" idx="2"/>
          </p:cNvCxnSpPr>
          <p:nvPr/>
        </p:nvCxnSpPr>
        <p:spPr>
          <a:xfrm>
            <a:off x="7848600" y="49374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47" name="Straight Connector 46"/>
          <p:cNvCxnSpPr>
            <a:stCxn id="29" idx="4"/>
            <a:endCxn id="38" idx="0"/>
          </p:cNvCxnSpPr>
          <p:nvPr/>
        </p:nvCxnSpPr>
        <p:spPr>
          <a:xfrm>
            <a:off x="4572000" y="42516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8" name="Straight Connector 47"/>
          <p:cNvCxnSpPr>
            <a:stCxn id="30" idx="4"/>
            <a:endCxn id="39" idx="0"/>
          </p:cNvCxnSpPr>
          <p:nvPr/>
        </p:nvCxnSpPr>
        <p:spPr>
          <a:xfrm>
            <a:off x="5562600" y="42516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49" name="Straight Connector 48"/>
          <p:cNvCxnSpPr>
            <a:stCxn id="31" idx="4"/>
            <a:endCxn id="40" idx="0"/>
          </p:cNvCxnSpPr>
          <p:nvPr/>
        </p:nvCxnSpPr>
        <p:spPr>
          <a:xfrm>
            <a:off x="6553200" y="42516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0" name="Straight Connector 49"/>
          <p:cNvCxnSpPr>
            <a:stCxn id="32" idx="4"/>
            <a:endCxn id="41" idx="0"/>
          </p:cNvCxnSpPr>
          <p:nvPr/>
        </p:nvCxnSpPr>
        <p:spPr>
          <a:xfrm>
            <a:off x="7543800" y="42516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1" name="Straight Connector 50"/>
          <p:cNvCxnSpPr>
            <a:stCxn id="33" idx="4"/>
            <a:endCxn id="42" idx="0"/>
          </p:cNvCxnSpPr>
          <p:nvPr/>
        </p:nvCxnSpPr>
        <p:spPr>
          <a:xfrm>
            <a:off x="8534400" y="42516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2" name="Straight Connector 51"/>
          <p:cNvCxnSpPr>
            <a:stCxn id="29" idx="0"/>
            <a:endCxn id="15" idx="4"/>
          </p:cNvCxnSpPr>
          <p:nvPr/>
        </p:nvCxnSpPr>
        <p:spPr>
          <a:xfrm flipV="1">
            <a:off x="4572000" y="32610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3" name="Straight Connector 52"/>
          <p:cNvCxnSpPr>
            <a:stCxn id="16" idx="4"/>
            <a:endCxn id="30" idx="0"/>
          </p:cNvCxnSpPr>
          <p:nvPr/>
        </p:nvCxnSpPr>
        <p:spPr>
          <a:xfrm>
            <a:off x="5562600" y="32610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4" name="Straight Connector 53"/>
          <p:cNvCxnSpPr>
            <a:stCxn id="31" idx="0"/>
            <a:endCxn id="17" idx="4"/>
          </p:cNvCxnSpPr>
          <p:nvPr/>
        </p:nvCxnSpPr>
        <p:spPr>
          <a:xfrm flipV="1">
            <a:off x="6553200" y="32610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5" name="Straight Connector 54"/>
          <p:cNvCxnSpPr>
            <a:stCxn id="32" idx="0"/>
            <a:endCxn id="18" idx="4"/>
          </p:cNvCxnSpPr>
          <p:nvPr/>
        </p:nvCxnSpPr>
        <p:spPr>
          <a:xfrm flipV="1">
            <a:off x="7543800" y="32610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56" name="Straight Connector 55"/>
          <p:cNvCxnSpPr>
            <a:stCxn id="33" idx="0"/>
            <a:endCxn id="19" idx="4"/>
          </p:cNvCxnSpPr>
          <p:nvPr/>
        </p:nvCxnSpPr>
        <p:spPr>
          <a:xfrm flipV="1">
            <a:off x="8534400" y="3261027"/>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57" name="Oval 56"/>
          <p:cNvSpPr/>
          <p:nvPr/>
        </p:nvSpPr>
        <p:spPr>
          <a:xfrm>
            <a:off x="4267200" y="56232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5257800" y="56232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S</a:t>
            </a:r>
            <a:endParaRPr lang="en-US" dirty="0">
              <a:solidFill>
                <a:schemeClr val="bg1"/>
              </a:solidFill>
            </a:endParaRPr>
          </a:p>
        </p:txBody>
      </p:sp>
      <p:sp>
        <p:nvSpPr>
          <p:cNvPr id="59" name="Oval 58"/>
          <p:cNvSpPr/>
          <p:nvPr/>
        </p:nvSpPr>
        <p:spPr>
          <a:xfrm>
            <a:off x="6248400" y="56232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7239000" y="56232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p:cNvSpPr/>
          <p:nvPr/>
        </p:nvSpPr>
        <p:spPr>
          <a:xfrm>
            <a:off x="8229600" y="5623227"/>
            <a:ext cx="609600" cy="6096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Connector 61"/>
          <p:cNvCxnSpPr>
            <a:stCxn id="57" idx="6"/>
            <a:endCxn id="58" idx="2"/>
          </p:cNvCxnSpPr>
          <p:nvPr/>
        </p:nvCxnSpPr>
        <p:spPr>
          <a:xfrm>
            <a:off x="4876800" y="59280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3" name="Straight Connector 62"/>
          <p:cNvCxnSpPr>
            <a:stCxn id="58" idx="6"/>
            <a:endCxn id="59" idx="2"/>
          </p:cNvCxnSpPr>
          <p:nvPr/>
        </p:nvCxnSpPr>
        <p:spPr>
          <a:xfrm>
            <a:off x="5867400" y="59280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4" name="Straight Connector 63"/>
          <p:cNvCxnSpPr>
            <a:stCxn id="59" idx="6"/>
            <a:endCxn id="60" idx="2"/>
          </p:cNvCxnSpPr>
          <p:nvPr/>
        </p:nvCxnSpPr>
        <p:spPr>
          <a:xfrm>
            <a:off x="6858000" y="59280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5" name="Straight Connector 64"/>
          <p:cNvCxnSpPr>
            <a:stCxn id="60" idx="6"/>
            <a:endCxn id="61" idx="2"/>
          </p:cNvCxnSpPr>
          <p:nvPr/>
        </p:nvCxnSpPr>
        <p:spPr>
          <a:xfrm>
            <a:off x="7848600" y="5928027"/>
            <a:ext cx="381000" cy="0"/>
          </a:xfrm>
          <a:prstGeom prst="line">
            <a:avLst/>
          </a:prstGeom>
          <a:ln w="19050"/>
        </p:spPr>
        <p:style>
          <a:lnRef idx="2">
            <a:schemeClr val="dk1"/>
          </a:lnRef>
          <a:fillRef idx="1">
            <a:schemeClr val="lt1"/>
          </a:fillRef>
          <a:effectRef idx="0">
            <a:schemeClr val="dk1"/>
          </a:effectRef>
          <a:fontRef idx="minor">
            <a:schemeClr val="dk1"/>
          </a:fontRef>
        </p:style>
      </p:cxnSp>
      <p:cxnSp>
        <p:nvCxnSpPr>
          <p:cNvPr id="66" name="Straight Connector 65"/>
          <p:cNvCxnSpPr>
            <a:stCxn id="38" idx="4"/>
            <a:endCxn id="57" idx="0"/>
          </p:cNvCxnSpPr>
          <p:nvPr/>
        </p:nvCxnSpPr>
        <p:spPr>
          <a:xfrm>
            <a:off x="4572000" y="52422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7" name="Straight Connector 66"/>
          <p:cNvCxnSpPr>
            <a:stCxn id="39" idx="4"/>
            <a:endCxn id="58" idx="0"/>
          </p:cNvCxnSpPr>
          <p:nvPr/>
        </p:nvCxnSpPr>
        <p:spPr>
          <a:xfrm>
            <a:off x="5562600" y="52422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8" name="Straight Connector 67"/>
          <p:cNvCxnSpPr>
            <a:stCxn id="40" idx="4"/>
            <a:endCxn id="59" idx="0"/>
          </p:cNvCxnSpPr>
          <p:nvPr/>
        </p:nvCxnSpPr>
        <p:spPr>
          <a:xfrm>
            <a:off x="6553200" y="52422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69" name="Straight Connector 68"/>
          <p:cNvCxnSpPr>
            <a:stCxn id="41" idx="4"/>
            <a:endCxn id="60" idx="0"/>
          </p:cNvCxnSpPr>
          <p:nvPr/>
        </p:nvCxnSpPr>
        <p:spPr>
          <a:xfrm>
            <a:off x="7543800" y="5242227"/>
            <a:ext cx="0" cy="381000"/>
          </a:xfrm>
          <a:prstGeom prst="line">
            <a:avLst/>
          </a:prstGeom>
          <a:ln w="19050"/>
        </p:spPr>
        <p:style>
          <a:lnRef idx="2">
            <a:schemeClr val="dk1"/>
          </a:lnRef>
          <a:fillRef idx="1">
            <a:schemeClr val="lt1"/>
          </a:fillRef>
          <a:effectRef idx="0">
            <a:schemeClr val="dk1"/>
          </a:effectRef>
          <a:fontRef idx="minor">
            <a:schemeClr val="dk1"/>
          </a:fontRef>
        </p:style>
      </p:cxnSp>
      <p:cxnSp>
        <p:nvCxnSpPr>
          <p:cNvPr id="70" name="Straight Connector 69"/>
          <p:cNvCxnSpPr>
            <a:stCxn id="42" idx="4"/>
            <a:endCxn id="61" idx="0"/>
          </p:cNvCxnSpPr>
          <p:nvPr/>
        </p:nvCxnSpPr>
        <p:spPr>
          <a:xfrm>
            <a:off x="8534400" y="5242227"/>
            <a:ext cx="0" cy="381000"/>
          </a:xfrm>
          <a:prstGeom prst="line">
            <a:avLst/>
          </a:prstGeom>
          <a:ln w="19050"/>
        </p:spPr>
        <p:style>
          <a:lnRef idx="2">
            <a:schemeClr val="dk1"/>
          </a:lnRef>
          <a:fillRef idx="1">
            <a:schemeClr val="lt1"/>
          </a:fillRef>
          <a:effectRef idx="0">
            <a:schemeClr val="dk1"/>
          </a:effectRef>
          <a:fontRef idx="minor">
            <a:schemeClr val="dk1"/>
          </a:fontRef>
        </p:style>
      </p:cxnSp>
      <p:sp>
        <p:nvSpPr>
          <p:cNvPr id="73" name="Content Placeholder 72"/>
          <p:cNvSpPr>
            <a:spLocks noGrp="1"/>
          </p:cNvSpPr>
          <p:nvPr>
            <p:ph idx="1"/>
          </p:nvPr>
        </p:nvSpPr>
        <p:spPr>
          <a:xfrm>
            <a:off x="457200" y="1775191"/>
            <a:ext cx="3657600" cy="4549409"/>
          </a:xfrm>
        </p:spPr>
        <p:txBody>
          <a:bodyPr/>
          <a:lstStyle/>
          <a:p>
            <a:pPr marL="633222" indent="-514350">
              <a:buClr>
                <a:schemeClr val="tx1"/>
              </a:buClr>
              <a:buFont typeface="+mj-lt"/>
              <a:buAutoNum type="arabicParenR"/>
            </a:pPr>
            <a:r>
              <a:rPr lang="en-US" dirty="0" smtClean="0"/>
              <a:t>Straight Line Selection Function</a:t>
            </a:r>
          </a:p>
          <a:p>
            <a:pPr marL="633222" indent="-514350">
              <a:buFont typeface="+mj-lt"/>
              <a:buAutoNum type="arabicParenR"/>
            </a:pPr>
            <a:endParaRPr lang="en-US" dirty="0" smtClean="0"/>
          </a:p>
          <a:p>
            <a:pPr marL="633222" indent="-514350">
              <a:buClr>
                <a:schemeClr val="tx1"/>
              </a:buClr>
              <a:buFont typeface="+mj-lt"/>
              <a:buAutoNum type="arabicParenR"/>
            </a:pPr>
            <a:r>
              <a:rPr lang="en-US" dirty="0" smtClean="0"/>
              <a:t>Maximum Flexibility Selection Function</a:t>
            </a:r>
            <a:endParaRPr lang="en-US" dirty="0"/>
          </a:p>
        </p:txBody>
      </p:sp>
      <p:grpSp>
        <p:nvGrpSpPr>
          <p:cNvPr id="85" name="Group 84"/>
          <p:cNvGrpSpPr/>
          <p:nvPr/>
        </p:nvGrpSpPr>
        <p:grpSpPr>
          <a:xfrm>
            <a:off x="3959673" y="5295472"/>
            <a:ext cx="1221927" cy="1333928"/>
            <a:chOff x="3959673" y="5295472"/>
            <a:chExt cx="1221927" cy="1333928"/>
          </a:xfrm>
        </p:grpSpPr>
        <p:cxnSp>
          <p:nvCxnSpPr>
            <p:cNvPr id="75" name="Straight Arrow Connector 74"/>
            <p:cNvCxnSpPr/>
            <p:nvPr/>
          </p:nvCxnSpPr>
          <p:spPr>
            <a:xfrm>
              <a:off x="4119332" y="6435769"/>
              <a:ext cx="742950" cy="896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flipV="1">
              <a:off x="4120937" y="5701784"/>
              <a:ext cx="7361" cy="7339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4862282" y="6260068"/>
              <a:ext cx="319318" cy="369332"/>
            </a:xfrm>
            <a:prstGeom prst="rect">
              <a:avLst/>
            </a:prstGeom>
            <a:noFill/>
          </p:spPr>
          <p:txBody>
            <a:bodyPr wrap="none" rtlCol="0">
              <a:spAutoFit/>
            </a:bodyPr>
            <a:lstStyle/>
            <a:p>
              <a:r>
                <a:rPr lang="en-US" dirty="0" smtClean="0"/>
                <a:t>X</a:t>
              </a:r>
              <a:endParaRPr lang="en-US" dirty="0"/>
            </a:p>
          </p:txBody>
        </p:sp>
        <p:sp>
          <p:nvSpPr>
            <p:cNvPr id="82" name="TextBox 81"/>
            <p:cNvSpPr txBox="1"/>
            <p:nvPr/>
          </p:nvSpPr>
          <p:spPr>
            <a:xfrm>
              <a:off x="3959673" y="5295472"/>
              <a:ext cx="322524" cy="369332"/>
            </a:xfrm>
            <a:prstGeom prst="rect">
              <a:avLst/>
            </a:prstGeom>
            <a:noFill/>
          </p:spPr>
          <p:txBody>
            <a:bodyPr wrap="none" rtlCol="0">
              <a:spAutoFit/>
            </a:bodyPr>
            <a:lstStyle/>
            <a:p>
              <a:r>
                <a:rPr lang="en-US" dirty="0" smtClean="0"/>
                <a:t>Y</a:t>
              </a:r>
              <a:endParaRPr lang="en-US" dirty="0"/>
            </a:p>
          </p:txBody>
        </p:sp>
      </p:grpSp>
      <p:pic>
        <p:nvPicPr>
          <p:cNvPr id="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5842302"/>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5842302"/>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53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0"/>
                                        </p:tgtEl>
                                        <p:attrNameLst>
                                          <p:attrName>fillcolor</p:attrName>
                                        </p:attrNameLst>
                                      </p:cBhvr>
                                      <p:to>
                                        <a:schemeClr val="accent1"/>
                                      </p:to>
                                    </p:animClr>
                                    <p:set>
                                      <p:cBhvr>
                                        <p:cTn id="7" dur="500" fill="hold"/>
                                        <p:tgtEl>
                                          <p:spTgt spid="10"/>
                                        </p:tgtEl>
                                        <p:attrNameLst>
                                          <p:attrName>fill.type</p:attrName>
                                        </p:attrNameLst>
                                      </p:cBhvr>
                                      <p:to>
                                        <p:strVal val="solid"/>
                                      </p:to>
                                    </p:set>
                                    <p:set>
                                      <p:cBhvr>
                                        <p:cTn id="8" dur="500" fill="hold"/>
                                        <p:tgtEl>
                                          <p:spTgt spid="1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58"/>
                                        </p:tgtEl>
                                        <p:attrNameLst>
                                          <p:attrName>fillcolor</p:attrName>
                                        </p:attrNameLst>
                                      </p:cBhvr>
                                      <p:to>
                                        <a:schemeClr val="accent1"/>
                                      </p:to>
                                    </p:animClr>
                                    <p:set>
                                      <p:cBhvr>
                                        <p:cTn id="11" dur="500" fill="hold"/>
                                        <p:tgtEl>
                                          <p:spTgt spid="58"/>
                                        </p:tgtEl>
                                        <p:attrNameLst>
                                          <p:attrName>fill.type</p:attrName>
                                        </p:attrNameLst>
                                      </p:cBhvr>
                                      <p:to>
                                        <p:strVal val="solid"/>
                                      </p:to>
                                    </p:set>
                                    <p:set>
                                      <p:cBhvr>
                                        <p:cTn id="12" dur="500" fill="hold"/>
                                        <p:tgtEl>
                                          <p:spTgt spid="58"/>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500" fill="hold"/>
                                        <p:tgtEl>
                                          <p:spTgt spid="73">
                                            <p:txEl>
                                              <p:pRg st="0" end="0"/>
                                            </p:txEl>
                                          </p:spTgt>
                                        </p:tgtEl>
                                        <p:attrNameLst>
                                          <p:attrName>style.color</p:attrName>
                                        </p:attrNameLst>
                                      </p:cBhvr>
                                      <p:to>
                                        <a:srgbClr val="FF0101"/>
                                      </p:to>
                                    </p:animClr>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childTnLst>
                          </p:cTn>
                        </p:par>
                        <p:par>
                          <p:cTn id="21" fill="hold">
                            <p:stCondLst>
                              <p:cond delay="0"/>
                            </p:stCondLst>
                            <p:childTnLst>
                              <p:par>
                                <p:cTn id="22" presetID="63" presetClass="path" presetSubtype="0" accel="50000" decel="50000" fill="hold" nodeType="afterEffect">
                                  <p:stCondLst>
                                    <p:cond delay="0"/>
                                  </p:stCondLst>
                                  <p:childTnLst>
                                    <p:animMotion origin="layout" path="M -3.33333E-6 -2.26642E-6 L 0.325 0.00231 " pathEditMode="relative" rAng="0" ptsTypes="AA">
                                      <p:cBhvr>
                                        <p:cTn id="23" dur="500" fill="hold"/>
                                        <p:tgtEl>
                                          <p:spTgt spid="86"/>
                                        </p:tgtEl>
                                        <p:attrNameLst>
                                          <p:attrName>ppt_x</p:attrName>
                                          <p:attrName>ppt_y</p:attrName>
                                        </p:attrNameLst>
                                      </p:cBhvr>
                                      <p:rCtr x="16250" y="116"/>
                                    </p:animMotion>
                                  </p:childTnLst>
                                </p:cTn>
                              </p:par>
                            </p:childTnLst>
                          </p:cTn>
                        </p:par>
                      </p:childTnLst>
                    </p:cTn>
                  </p:par>
                  <p:par>
                    <p:cTn id="24" fill="hold">
                      <p:stCondLst>
                        <p:cond delay="indefinite"/>
                      </p:stCondLst>
                      <p:childTnLst>
                        <p:par>
                          <p:cTn id="25" fill="hold">
                            <p:stCondLst>
                              <p:cond delay="0"/>
                            </p:stCondLst>
                            <p:childTnLst>
                              <p:par>
                                <p:cTn id="26" presetID="64" presetClass="path" presetSubtype="0" accel="50000" decel="50000" fill="hold" nodeType="clickEffect">
                                  <p:stCondLst>
                                    <p:cond delay="0"/>
                                  </p:stCondLst>
                                  <p:childTnLst>
                                    <p:animMotion origin="layout" path="M 0.325 0.00231 L 0.325 -0.57493 " pathEditMode="relative" rAng="0" ptsTypes="AA">
                                      <p:cBhvr>
                                        <p:cTn id="27" dur="500" fill="hold"/>
                                        <p:tgtEl>
                                          <p:spTgt spid="86"/>
                                        </p:tgtEl>
                                        <p:attrNameLst>
                                          <p:attrName>ppt_x</p:attrName>
                                          <p:attrName>ppt_y</p:attrName>
                                        </p:attrNameLst>
                                      </p:cBhvr>
                                      <p:rCtr x="0" y="-28862"/>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86"/>
                                        </p:tgtEl>
                                        <p:attrNameLst>
                                          <p:attrName>style.visibility</p:attrName>
                                        </p:attrNameLst>
                                      </p:cBhvr>
                                      <p:to>
                                        <p:strVal val="hidden"/>
                                      </p:to>
                                    </p:set>
                                  </p:childTnLst>
                                </p:cTn>
                              </p:par>
                              <p:par>
                                <p:cTn id="32" presetID="3" presetClass="emph" presetSubtype="2" fill="hold" nodeType="withEffect">
                                  <p:stCondLst>
                                    <p:cond delay="0"/>
                                  </p:stCondLst>
                                  <p:childTnLst>
                                    <p:animClr clrSpc="rgb" dir="cw">
                                      <p:cBhvr override="childStyle">
                                        <p:cTn id="33" dur="500" fill="hold"/>
                                        <p:tgtEl>
                                          <p:spTgt spid="73">
                                            <p:txEl>
                                              <p:pRg st="0" end="0"/>
                                            </p:txEl>
                                          </p:spTgt>
                                        </p:tgtEl>
                                        <p:attrNameLst>
                                          <p:attrName>style.color</p:attrName>
                                        </p:attrNameLst>
                                      </p:cBhvr>
                                      <p:to>
                                        <a:schemeClr val="tx1"/>
                                      </p:to>
                                    </p:animClr>
                                  </p:childTnLst>
                                </p:cTn>
                              </p:par>
                              <p:par>
                                <p:cTn id="34" presetID="3" presetClass="emph" presetSubtype="2" fill="hold" nodeType="withEffect">
                                  <p:stCondLst>
                                    <p:cond delay="0"/>
                                  </p:stCondLst>
                                  <p:childTnLst>
                                    <p:animClr clrSpc="rgb" dir="cw">
                                      <p:cBhvr override="childStyle">
                                        <p:cTn id="35" dur="500" fill="hold"/>
                                        <p:tgtEl>
                                          <p:spTgt spid="73">
                                            <p:txEl>
                                              <p:pRg st="2" end="2"/>
                                            </p:txEl>
                                          </p:spTgt>
                                        </p:tgtEl>
                                        <p:attrNameLst>
                                          <p:attrName>style.color</p:attrName>
                                        </p:attrNameLst>
                                      </p:cBhvr>
                                      <p:to>
                                        <a:srgbClr val="FF0101"/>
                                      </p:to>
                                    </p:animClr>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7"/>
                                        </p:tgtEl>
                                        <p:attrNameLst>
                                          <p:attrName>style.visibility</p:attrName>
                                        </p:attrNameLst>
                                      </p:cBhvr>
                                      <p:to>
                                        <p:strVal val="visible"/>
                                      </p:to>
                                    </p:set>
                                  </p:childTnLst>
                                </p:cTn>
                              </p:par>
                            </p:childTnLst>
                          </p:cTn>
                        </p:par>
                        <p:par>
                          <p:cTn id="40" fill="hold">
                            <p:stCondLst>
                              <p:cond delay="0"/>
                            </p:stCondLst>
                            <p:childTnLst>
                              <p:par>
                                <p:cTn id="41" presetID="64" presetClass="path" presetSubtype="0" accel="50000" decel="50000" fill="hold" nodeType="afterEffect">
                                  <p:stCondLst>
                                    <p:cond delay="0"/>
                                  </p:stCondLst>
                                  <p:childTnLst>
                                    <p:animMotion origin="layout" path="M -3.33333E-6 -2.26642E-6 L -3.33333E-6 -0.142 " pathEditMode="relative" rAng="0" ptsTypes="AA">
                                      <p:cBhvr>
                                        <p:cTn id="42" dur="250" fill="hold"/>
                                        <p:tgtEl>
                                          <p:spTgt spid="87"/>
                                        </p:tgtEl>
                                        <p:attrNameLst>
                                          <p:attrName>ppt_x</p:attrName>
                                          <p:attrName>ppt_y</p:attrName>
                                        </p:attrNameLst>
                                      </p:cBhvr>
                                      <p:rCtr x="0" y="-7100"/>
                                    </p:animMotion>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3.33333E-6 -0.142 L 0.10834 -0.142 " pathEditMode="relative" rAng="0" ptsTypes="AA">
                                      <p:cBhvr>
                                        <p:cTn id="46" dur="250" fill="hold"/>
                                        <p:tgtEl>
                                          <p:spTgt spid="87"/>
                                        </p:tgtEl>
                                        <p:attrNameLst>
                                          <p:attrName>ppt_x</p:attrName>
                                          <p:attrName>ppt_y</p:attrName>
                                        </p:attrNameLst>
                                      </p:cBhvr>
                                      <p:rCtr x="5417" y="0"/>
                                    </p:animMotion>
                                  </p:childTnLst>
                                </p:cTn>
                              </p:par>
                            </p:childTnLst>
                          </p:cTn>
                        </p:par>
                        <p:par>
                          <p:cTn id="47" fill="hold">
                            <p:stCondLst>
                              <p:cond delay="250"/>
                            </p:stCondLst>
                            <p:childTnLst>
                              <p:par>
                                <p:cTn id="48" presetID="64" presetClass="path" presetSubtype="0" accel="50000" decel="50000" fill="hold" nodeType="afterEffect">
                                  <p:stCondLst>
                                    <p:cond delay="0"/>
                                  </p:stCondLst>
                                  <p:childTnLst>
                                    <p:animMotion origin="layout" path="M 0.10834 -0.142 L 0.10834 -0.28631 " pathEditMode="relative" rAng="0" ptsTypes="AA">
                                      <p:cBhvr>
                                        <p:cTn id="49" dur="250" fill="hold"/>
                                        <p:tgtEl>
                                          <p:spTgt spid="87"/>
                                        </p:tgtEl>
                                        <p:attrNameLst>
                                          <p:attrName>ppt_x</p:attrName>
                                          <p:attrName>ppt_y</p:attrName>
                                        </p:attrNameLst>
                                      </p:cBhvr>
                                      <p:rCtr x="0" y="-7216"/>
                                    </p:animMotion>
                                  </p:childTnLst>
                                </p:cTn>
                              </p:par>
                            </p:childTnLst>
                          </p:cTn>
                        </p:par>
                        <p:par>
                          <p:cTn id="50" fill="hold">
                            <p:stCondLst>
                              <p:cond delay="500"/>
                            </p:stCondLst>
                            <p:childTnLst>
                              <p:par>
                                <p:cTn id="51" presetID="63" presetClass="path" presetSubtype="0" accel="50000" decel="50000" fill="hold" nodeType="afterEffect">
                                  <p:stCondLst>
                                    <p:cond delay="0"/>
                                  </p:stCondLst>
                                  <p:childTnLst>
                                    <p:animMotion origin="layout" path="M 0.10834 -0.28631 L 0.21667 -0.28631 " pathEditMode="relative" rAng="0" ptsTypes="AA">
                                      <p:cBhvr>
                                        <p:cTn id="52" dur="250" fill="hold"/>
                                        <p:tgtEl>
                                          <p:spTgt spid="87"/>
                                        </p:tgtEl>
                                        <p:attrNameLst>
                                          <p:attrName>ppt_x</p:attrName>
                                          <p:attrName>ppt_y</p:attrName>
                                        </p:attrNameLst>
                                      </p:cBhvr>
                                      <p:rCtr x="5417" y="0"/>
                                    </p:animMotion>
                                  </p:childTnLst>
                                </p:cTn>
                              </p:par>
                            </p:childTnLst>
                          </p:cTn>
                        </p:par>
                        <p:par>
                          <p:cTn id="53" fill="hold">
                            <p:stCondLst>
                              <p:cond delay="750"/>
                            </p:stCondLst>
                            <p:childTnLst>
                              <p:par>
                                <p:cTn id="54" presetID="64" presetClass="path" presetSubtype="0" accel="50000" decel="50000" fill="hold" nodeType="afterEffect">
                                  <p:stCondLst>
                                    <p:cond delay="0"/>
                                  </p:stCondLst>
                                  <p:childTnLst>
                                    <p:animMotion origin="layout" path="M 0.21667 -0.28631 L 0.21667 -0.43062 " pathEditMode="relative" rAng="0" ptsTypes="AA">
                                      <p:cBhvr>
                                        <p:cTn id="55" dur="250" fill="hold"/>
                                        <p:tgtEl>
                                          <p:spTgt spid="87"/>
                                        </p:tgtEl>
                                        <p:attrNameLst>
                                          <p:attrName>ppt_x</p:attrName>
                                          <p:attrName>ppt_y</p:attrName>
                                        </p:attrNameLst>
                                      </p:cBhvr>
                                      <p:rCtr x="0" y="-7216"/>
                                    </p:animMotion>
                                  </p:childTnLst>
                                </p:cTn>
                              </p:par>
                            </p:childTnLst>
                          </p:cTn>
                        </p:par>
                        <p:par>
                          <p:cTn id="56" fill="hold">
                            <p:stCondLst>
                              <p:cond delay="1000"/>
                            </p:stCondLst>
                            <p:childTnLst>
                              <p:par>
                                <p:cTn id="57" presetID="63" presetClass="path" presetSubtype="0" accel="50000" decel="50000" fill="hold" nodeType="afterEffect">
                                  <p:stCondLst>
                                    <p:cond delay="0"/>
                                  </p:stCondLst>
                                  <p:childTnLst>
                                    <p:animMotion origin="layout" path="M 0.21667 -0.43062 L 0.325 -0.43062 " pathEditMode="relative" rAng="0" ptsTypes="AA">
                                      <p:cBhvr>
                                        <p:cTn id="58" dur="250" fill="hold"/>
                                        <p:tgtEl>
                                          <p:spTgt spid="87"/>
                                        </p:tgtEl>
                                        <p:attrNameLst>
                                          <p:attrName>ppt_x</p:attrName>
                                          <p:attrName>ppt_y</p:attrName>
                                        </p:attrNameLst>
                                      </p:cBhvr>
                                      <p:rCtr x="5417" y="0"/>
                                    </p:animMotion>
                                  </p:childTnLst>
                                </p:cTn>
                              </p:par>
                            </p:childTnLst>
                          </p:cTn>
                        </p:par>
                        <p:par>
                          <p:cTn id="59" fill="hold">
                            <p:stCondLst>
                              <p:cond delay="1250"/>
                            </p:stCondLst>
                            <p:childTnLst>
                              <p:par>
                                <p:cTn id="60" presetID="64" presetClass="path" presetSubtype="0" accel="50000" decel="50000" fill="hold" nodeType="afterEffect">
                                  <p:stCondLst>
                                    <p:cond delay="0"/>
                                  </p:stCondLst>
                                  <p:childTnLst>
                                    <p:animMotion origin="layout" path="M 0.325 -0.43062 L 0.325 -0.57493 " pathEditMode="relative" rAng="0" ptsTypes="AA">
                                      <p:cBhvr>
                                        <p:cTn id="61" dur="250" fill="hold"/>
                                        <p:tgtEl>
                                          <p:spTgt spid="87"/>
                                        </p:tgtEl>
                                        <p:attrNameLst>
                                          <p:attrName>ppt_x</p:attrName>
                                          <p:attrName>ppt_y</p:attrName>
                                        </p:attrNameLst>
                                      </p:cBhvr>
                                      <p:rCtr x="0" y="-7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5"/>
          <p:cNvSpPr txBox="1">
            <a:spLocks/>
          </p:cNvSpPr>
          <p:nvPr/>
        </p:nvSpPr>
        <p:spPr>
          <a:xfrm>
            <a:off x="533400" y="2592324"/>
            <a:ext cx="8077200" cy="1673352"/>
          </a:xfrm>
          <a:prstGeom prst="rect">
            <a:avLst/>
          </a:prstGeom>
        </p:spPr>
        <p:txBody>
          <a:bodyPr anchor="ct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a:r>
              <a:rPr lang="en-US" dirty="0" smtClean="0"/>
              <a:t>Questions</a:t>
            </a:r>
            <a:endParaRPr lang="en-US" dirty="0"/>
          </a:p>
        </p:txBody>
      </p:sp>
    </p:spTree>
    <p:extLst>
      <p:ext uri="{BB962C8B-B14F-4D97-AF65-F5344CB8AC3E}">
        <p14:creationId xmlns:p14="http://schemas.microsoft.com/office/powerpoint/2010/main" val="17174959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Types Packets Count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hlinkClick r:id="" action="ppaction://customshow?id=10&amp;return=true"/>
              </a:rPr>
              <a:t>Type </a:t>
            </a:r>
            <a:r>
              <a:rPr lang="en-US" b="1" dirty="0" smtClean="0">
                <a:hlinkClick r:id="" action="ppaction://customshow?id=10&amp;return=true"/>
              </a:rPr>
              <a:t>1</a:t>
            </a:r>
            <a:endParaRPr lang="en-US" b="1" dirty="0" smtClean="0"/>
          </a:p>
          <a:p>
            <a:r>
              <a:rPr lang="en-US" b="1" dirty="0" smtClean="0">
                <a:hlinkClick r:id="" action="ppaction://customshow?id=10&amp;return=true"/>
              </a:rPr>
              <a:t>Type 2</a:t>
            </a:r>
            <a:endParaRPr lang="en-US" b="1" dirty="0" smtClean="0"/>
          </a:p>
          <a:p>
            <a:r>
              <a:rPr lang="en-US" b="1" dirty="0">
                <a:hlinkClick r:id="" action="ppaction://customshow?id=11&amp;return=true"/>
              </a:rPr>
              <a:t>Type </a:t>
            </a:r>
            <a:r>
              <a:rPr lang="en-US" b="1" dirty="0" smtClean="0">
                <a:hlinkClick r:id="" action="ppaction://customshow?id=11&amp;return=true"/>
              </a:rPr>
              <a:t>3</a:t>
            </a:r>
            <a:endParaRPr lang="en-US" b="1" dirty="0"/>
          </a:p>
          <a:p>
            <a:r>
              <a:rPr lang="en-US" b="1" dirty="0">
                <a:hlinkClick r:id="" action="ppaction://customshow?id=12&amp;return=true"/>
              </a:rPr>
              <a:t>Type </a:t>
            </a:r>
            <a:r>
              <a:rPr lang="en-US" b="1" dirty="0" smtClean="0">
                <a:hlinkClick r:id="" action="ppaction://customshow?id=12&amp;return=true"/>
              </a:rPr>
              <a:t>4</a:t>
            </a:r>
            <a:endParaRPr lang="en-US" b="1" dirty="0"/>
          </a:p>
          <a:p>
            <a:r>
              <a:rPr lang="en-US" b="1" dirty="0">
                <a:hlinkClick r:id="" action="ppaction://customshow?id=13&amp;return=true"/>
              </a:rPr>
              <a:t>Type </a:t>
            </a:r>
            <a:r>
              <a:rPr lang="en-US" b="1" dirty="0" smtClean="0">
                <a:hlinkClick r:id="" action="ppaction://customshow?id=13&amp;return=true"/>
              </a:rPr>
              <a:t>5</a:t>
            </a:r>
            <a:endParaRPr lang="en-US" b="1" dirty="0"/>
          </a:p>
          <a:p>
            <a:r>
              <a:rPr lang="en-US" b="1" dirty="0">
                <a:hlinkClick r:id="" action="ppaction://customshow?id=14&amp;return=true"/>
              </a:rPr>
              <a:t>Type </a:t>
            </a:r>
            <a:r>
              <a:rPr lang="en-US" b="1" dirty="0" smtClean="0">
                <a:hlinkClick r:id="" action="ppaction://customshow?id=14&amp;return=true"/>
              </a:rPr>
              <a:t>6</a:t>
            </a:r>
            <a:endParaRPr lang="en-US" b="1" dirty="0"/>
          </a:p>
          <a:p>
            <a:r>
              <a:rPr lang="en-US" b="1" dirty="0">
                <a:hlinkClick r:id="" action="ppaction://customshow?id=15&amp;return=true"/>
              </a:rPr>
              <a:t>Type </a:t>
            </a:r>
            <a:r>
              <a:rPr lang="en-US" b="1" dirty="0" smtClean="0">
                <a:hlinkClick r:id="" action="ppaction://customshow?id=15&amp;return=true"/>
              </a:rPr>
              <a:t>7</a:t>
            </a:r>
            <a:endParaRPr lang="en-US" b="1" dirty="0"/>
          </a:p>
          <a:p>
            <a:r>
              <a:rPr lang="en-US" b="1" dirty="0">
                <a:hlinkClick r:id="" action="ppaction://customshow?id=16&amp;return=true"/>
              </a:rPr>
              <a:t>Type </a:t>
            </a:r>
            <a:r>
              <a:rPr lang="en-US" b="1" dirty="0" smtClean="0">
                <a:hlinkClick r:id="" action="ppaction://customshow?id=16&amp;return=true"/>
              </a:rPr>
              <a:t>8</a:t>
            </a:r>
            <a:endParaRPr lang="en-US" b="1" dirty="0"/>
          </a:p>
          <a:p>
            <a:r>
              <a:rPr lang="en-US" b="1" dirty="0">
                <a:hlinkClick r:id="" action="ppaction://customshow?id=17&amp;return=true"/>
              </a:rPr>
              <a:t>Type </a:t>
            </a:r>
            <a:r>
              <a:rPr lang="en-US" b="1" dirty="0" smtClean="0">
                <a:hlinkClick r:id="" action="ppaction://customshow?id=17&amp;return=true"/>
              </a:rPr>
              <a:t>9</a:t>
            </a:r>
            <a:endParaRPr lang="en-US" b="1" dirty="0"/>
          </a:p>
          <a:p>
            <a:r>
              <a:rPr lang="en-US" b="1" dirty="0">
                <a:hlinkClick r:id="" action="ppaction://customshow?id=18&amp;return=true"/>
              </a:rPr>
              <a:t>Type </a:t>
            </a:r>
            <a:r>
              <a:rPr lang="en-US" b="1" dirty="0" smtClean="0">
                <a:hlinkClick r:id="" action="ppaction://customshow?id=18&amp;return=true"/>
              </a:rPr>
              <a:t>10</a:t>
            </a:r>
            <a:endParaRPr lang="en-US" b="1" dirty="0"/>
          </a:p>
          <a:p>
            <a:r>
              <a:rPr lang="en-US" b="1" dirty="0">
                <a:hlinkClick r:id="" action="ppaction://customshow?id=19&amp;return=true"/>
              </a:rPr>
              <a:t>Type </a:t>
            </a:r>
            <a:r>
              <a:rPr lang="en-US" b="1" dirty="0" smtClean="0">
                <a:hlinkClick r:id="" action="ppaction://customshow?id=19&amp;return=true"/>
              </a:rPr>
              <a:t>11</a:t>
            </a:r>
            <a:endParaRPr lang="en-US" b="1" dirty="0"/>
          </a:p>
          <a:p>
            <a:r>
              <a:rPr lang="en-US" b="1" dirty="0">
                <a:hlinkClick r:id="" action="ppaction://customshow?id=20&amp;return=true"/>
              </a:rPr>
              <a:t>Type </a:t>
            </a:r>
            <a:r>
              <a:rPr lang="en-US" b="1" dirty="0" smtClean="0">
                <a:hlinkClick r:id="" action="ppaction://customshow?id=20&amp;return=true"/>
              </a:rPr>
              <a:t>12</a:t>
            </a:r>
            <a:endParaRPr lang="en-US" b="1" dirty="0"/>
          </a:p>
          <a:p>
            <a:endParaRPr lang="en-US" dirty="0" smtClean="0"/>
          </a:p>
          <a:p>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1595107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1 &amp; Type 2 Packets</a:t>
            </a:r>
            <a:endParaRPr lang="en-US" dirty="0"/>
          </a:p>
        </p:txBody>
      </p:sp>
      <p:sp>
        <p:nvSpPr>
          <p:cNvPr id="3" name="Content Placeholder 2"/>
          <p:cNvSpPr>
            <a:spLocks noGrp="1"/>
          </p:cNvSpPr>
          <p:nvPr>
            <p:ph idx="1"/>
          </p:nvPr>
        </p:nvSpPr>
        <p:spPr/>
        <p:txBody>
          <a:bodyPr/>
          <a:lstStyle/>
          <a:p>
            <a:r>
              <a:rPr lang="en-US" b="1" dirty="0" smtClean="0"/>
              <a:t>Type 1: </a:t>
            </a:r>
          </a:p>
          <a:p>
            <a:pPr marL="118872" indent="0" algn="ctr">
              <a:buNone/>
            </a:pPr>
            <a:r>
              <a:rPr lang="en-US" dirty="0" smtClean="0"/>
              <a:t>Packets </a:t>
            </a:r>
            <a:r>
              <a:rPr lang="en-US" dirty="0"/>
              <a:t>destined to node (</a:t>
            </a:r>
            <a:r>
              <a:rPr lang="en-US" i="1" dirty="0" err="1"/>
              <a:t>i</a:t>
            </a:r>
            <a:r>
              <a:rPr lang="en-US" dirty="0" err="1"/>
              <a:t>,</a:t>
            </a:r>
            <a:r>
              <a:rPr lang="en-US" i="1" dirty="0" err="1"/>
              <a:t>j</a:t>
            </a:r>
            <a:r>
              <a:rPr lang="en-US" dirty="0"/>
              <a:t>)</a:t>
            </a:r>
            <a:r>
              <a:rPr lang="en-US" dirty="0" smtClean="0"/>
              <a:t> </a:t>
            </a:r>
          </a:p>
          <a:p>
            <a:pPr lvl="1"/>
            <a:r>
              <a:rPr lang="en-US" dirty="0"/>
              <a:t>Ejection</a:t>
            </a:r>
            <a:endParaRPr lang="en-US" dirty="0" smtClean="0"/>
          </a:p>
          <a:p>
            <a:pPr marL="457200" lvl="1" indent="0">
              <a:buNone/>
            </a:pPr>
            <a:endParaRPr lang="en-US" dirty="0" smtClean="0"/>
          </a:p>
          <a:p>
            <a:pPr marL="457200" lvl="1" indent="0">
              <a:buNone/>
            </a:pPr>
            <a:endParaRPr lang="en-US" dirty="0" smtClean="0"/>
          </a:p>
          <a:p>
            <a:r>
              <a:rPr lang="en-US" b="1" dirty="0" smtClean="0"/>
              <a:t>Type 2:</a:t>
            </a:r>
            <a:r>
              <a:rPr lang="en-US" dirty="0" smtClean="0"/>
              <a:t> </a:t>
            </a:r>
          </a:p>
          <a:p>
            <a:pPr marL="118872" indent="0" algn="ctr">
              <a:buNone/>
            </a:pPr>
            <a:r>
              <a:rPr lang="en-US" dirty="0" smtClean="0"/>
              <a:t>Packets </a:t>
            </a:r>
            <a:r>
              <a:rPr lang="en-US" dirty="0"/>
              <a:t>injected by node (</a:t>
            </a:r>
            <a:r>
              <a:rPr lang="en-US" i="1" dirty="0" err="1"/>
              <a:t>i</a:t>
            </a:r>
            <a:r>
              <a:rPr lang="en-US" dirty="0" err="1"/>
              <a:t>,</a:t>
            </a:r>
            <a:r>
              <a:rPr lang="en-US" i="1" dirty="0" err="1"/>
              <a:t>j</a:t>
            </a:r>
            <a:r>
              <a:rPr lang="en-US" dirty="0" smtClean="0"/>
              <a:t>)</a:t>
            </a:r>
          </a:p>
          <a:p>
            <a:pPr lvl="1"/>
            <a:r>
              <a:rPr lang="en-US" dirty="0" smtClean="0"/>
              <a:t>Injection</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044616689"/>
              </p:ext>
            </p:extLst>
          </p:nvPr>
        </p:nvGraphicFramePr>
        <p:xfrm>
          <a:off x="3110259" y="3379787"/>
          <a:ext cx="2923483" cy="658813"/>
        </p:xfrm>
        <a:graphic>
          <a:graphicData uri="http://schemas.openxmlformats.org/presentationml/2006/ole">
            <mc:AlternateContent xmlns:mc="http://schemas.openxmlformats.org/markup-compatibility/2006">
              <mc:Choice xmlns:v="urn:schemas-microsoft-com:vml" Requires="v">
                <p:oleObj spid="_x0000_s23880" name="Equation" r:id="rId4" imgW="901440" imgH="203040" progId="Equation.3">
                  <p:embed/>
                </p:oleObj>
              </mc:Choice>
              <mc:Fallback>
                <p:oleObj name="Equation" r:id="rId4" imgW="901440" imgH="203040" progId="Equation.3">
                  <p:embed/>
                  <p:pic>
                    <p:nvPicPr>
                      <p:cNvPr id="0" name=""/>
                      <p:cNvPicPr/>
                      <p:nvPr/>
                    </p:nvPicPr>
                    <p:blipFill>
                      <a:blip r:embed="rId5"/>
                      <a:stretch>
                        <a:fillRect/>
                      </a:stretch>
                    </p:blipFill>
                    <p:spPr>
                      <a:xfrm>
                        <a:off x="3110259" y="3379787"/>
                        <a:ext cx="2923483" cy="6588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995752315"/>
              </p:ext>
            </p:extLst>
          </p:nvPr>
        </p:nvGraphicFramePr>
        <p:xfrm>
          <a:off x="3109913" y="5791200"/>
          <a:ext cx="2924175" cy="658813"/>
        </p:xfrm>
        <a:graphic>
          <a:graphicData uri="http://schemas.openxmlformats.org/presentationml/2006/ole">
            <mc:AlternateContent xmlns:mc="http://schemas.openxmlformats.org/markup-compatibility/2006">
              <mc:Choice xmlns:v="urn:schemas-microsoft-com:vml" Requires="v">
                <p:oleObj spid="_x0000_s23881" name="Equation" r:id="rId6" imgW="901440" imgH="203040" progId="Equation.3">
                  <p:embed/>
                </p:oleObj>
              </mc:Choice>
              <mc:Fallback>
                <p:oleObj name="Equation" r:id="rId6" imgW="90144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9913" y="5791200"/>
                        <a:ext cx="29241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1107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Type 3 Packets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Type </a:t>
                </a:r>
                <a:r>
                  <a:rPr lang="en-US" b="1" dirty="0" smtClean="0"/>
                  <a:t>3:</a:t>
                </a:r>
                <a:endParaRPr lang="en-US" dirty="0"/>
              </a:p>
              <a:p>
                <a:pPr marL="118872" indent="0" algn="ctr">
                  <a:buNone/>
                </a:pPr>
                <a:r>
                  <a:rPr lang="en-US" dirty="0" smtClean="0"/>
                  <a:t>Packets </a:t>
                </a:r>
                <a:r>
                  <a:rPr lang="en-US" dirty="0"/>
                  <a:t>passing through </a:t>
                </a:r>
                <a:r>
                  <a:rPr lang="en-US" i="1" dirty="0"/>
                  <a:t>W</a:t>
                </a:r>
                <a:r>
                  <a:rPr lang="en-US" dirty="0"/>
                  <a:t> injected by node (</a:t>
                </a:r>
                <a:r>
                  <a:rPr lang="en-US" i="1" dirty="0" err="1"/>
                  <a:t>i</a:t>
                </a:r>
                <a:r>
                  <a:rPr lang="en-US" dirty="0" err="1"/>
                  <a:t>,</a:t>
                </a:r>
                <a:r>
                  <a:rPr lang="en-US" i="1" dirty="0" err="1"/>
                  <a:t>k</a:t>
                </a:r>
                <a:r>
                  <a:rPr lang="en-US" dirty="0"/>
                  <a:t>) and destined to node (</a:t>
                </a:r>
                <a:r>
                  <a:rPr lang="en-US" i="1" dirty="0" err="1"/>
                  <a:t>i</a:t>
                </a:r>
                <a:r>
                  <a:rPr lang="en-US" dirty="0" err="1"/>
                  <a:t>,</a:t>
                </a:r>
                <a:r>
                  <a:rPr lang="en-US" i="1" dirty="0" err="1"/>
                  <a:t>m</a:t>
                </a:r>
                <a:r>
                  <a:rPr lang="en-US" dirty="0"/>
                  <a:t>) </a:t>
                </a:r>
                <a:endParaRPr lang="en-US" dirty="0" smtClean="0"/>
              </a:p>
              <a:p>
                <a:pPr marL="118872" indent="0" algn="ctr">
                  <a:buNone/>
                </a:pPr>
                <a:r>
                  <a:rPr lang="en-US" dirty="0" smtClean="0"/>
                  <a:t>1 </a:t>
                </a:r>
                <a14:m>
                  <m:oMath xmlns:m="http://schemas.openxmlformats.org/officeDocument/2006/math">
                    <m:r>
                      <a:rPr lang="en-US" i="1" smtClean="0">
                        <a:latin typeface="Cambria Math"/>
                        <a:ea typeface="Cambria Math"/>
                      </a:rPr>
                      <m:t>≤</m:t>
                    </m:r>
                  </m:oMath>
                </a14:m>
                <a:r>
                  <a:rPr lang="en-US" dirty="0" smtClean="0"/>
                  <a:t> </a:t>
                </a:r>
                <a:r>
                  <a:rPr lang="en-US" i="1" dirty="0" smtClean="0"/>
                  <a:t>k</a:t>
                </a:r>
                <a:r>
                  <a:rPr lang="en-US" i="1" dirty="0"/>
                  <a:t>, </a:t>
                </a:r>
                <a:r>
                  <a:rPr lang="en-US" i="1" dirty="0" smtClean="0"/>
                  <a:t>m </a:t>
                </a:r>
                <a14:m>
                  <m:oMath xmlns:m="http://schemas.openxmlformats.org/officeDocument/2006/math">
                    <m:r>
                      <a:rPr lang="en-US" i="1" smtClean="0">
                        <a:latin typeface="Cambria Math"/>
                        <a:ea typeface="Cambria Math"/>
                      </a:rPr>
                      <m:t>≤</m:t>
                    </m:r>
                  </m:oMath>
                </a14:m>
                <a:r>
                  <a:rPr lang="en-US" i="1" dirty="0" smtClean="0"/>
                  <a:t> n</a:t>
                </a:r>
                <a:r>
                  <a:rPr lang="en-US" dirty="0" smtClean="0"/>
                  <a:t> </a:t>
                </a:r>
              </a:p>
              <a:p>
                <a:pPr marL="118872" indent="0" algn="ctr">
                  <a:buNone/>
                </a:pPr>
                <a:r>
                  <a:rPr lang="en-US" i="1" dirty="0" smtClean="0"/>
                  <a:t>j </a:t>
                </a:r>
                <a14:m>
                  <m:oMath xmlns:m="http://schemas.openxmlformats.org/officeDocument/2006/math">
                    <m:r>
                      <a:rPr lang="en-US" i="1" smtClean="0">
                        <a:latin typeface="Cambria Math"/>
                        <a:ea typeface="Cambria Math"/>
                      </a:rPr>
                      <m:t>≠</m:t>
                    </m:r>
                  </m:oMath>
                </a14:m>
                <a:r>
                  <a:rPr lang="en-US" i="1" dirty="0" smtClean="0"/>
                  <a:t> k </a:t>
                </a:r>
                <a14:m>
                  <m:oMath xmlns:m="http://schemas.openxmlformats.org/officeDocument/2006/math">
                    <m:r>
                      <a:rPr lang="en-US" i="1" smtClean="0">
                        <a:latin typeface="Cambria Math"/>
                        <a:ea typeface="Cambria Math"/>
                      </a:rPr>
                      <m:t>≠</m:t>
                    </m:r>
                  </m:oMath>
                </a14:m>
                <a:r>
                  <a:rPr lang="en-US" i="1" dirty="0" smtClean="0"/>
                  <a:t> m</a:t>
                </a:r>
                <a:endParaRPr lang="en-US" dirty="0"/>
              </a:p>
              <a:p>
                <a:pPr lvl="1"/>
                <a:endParaRPr lang="en-US" dirty="0" smtClean="0"/>
              </a:p>
              <a:p>
                <a:pPr lvl="1"/>
                <a:r>
                  <a:rPr lang="en-US" dirty="0" smtClean="0"/>
                  <a:t>Same </a:t>
                </a:r>
                <a:r>
                  <a:rPr lang="en-US" dirty="0"/>
                  <a:t>row  </a:t>
                </a:r>
                <a:r>
                  <a:rPr lang="en-US" dirty="0" smtClean="0"/>
                  <a:t>communication</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t="-65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29161349"/>
              </p:ext>
            </p:extLst>
          </p:nvPr>
        </p:nvGraphicFramePr>
        <p:xfrm>
          <a:off x="2514600" y="5419725"/>
          <a:ext cx="4114800" cy="600075"/>
        </p:xfrm>
        <a:graphic>
          <a:graphicData uri="http://schemas.openxmlformats.org/presentationml/2006/ole">
            <mc:AlternateContent xmlns:mc="http://schemas.openxmlformats.org/markup-compatibility/2006">
              <mc:Choice xmlns:v="urn:schemas-microsoft-com:vml" Requires="v">
                <p:oleObj spid="_x0000_s24740" name="Equation" r:id="rId5" imgW="1370873" imgH="200167" progId="Equation.3">
                  <p:embed/>
                </p:oleObj>
              </mc:Choice>
              <mc:Fallback>
                <p:oleObj name="Equation" r:id="rId5" imgW="1370873" imgH="200167" progId="Equation.3">
                  <p:embed/>
                  <p:pic>
                    <p:nvPicPr>
                      <p:cNvPr id="0" name=""/>
                      <p:cNvPicPr/>
                      <p:nvPr/>
                    </p:nvPicPr>
                    <p:blipFill>
                      <a:blip r:embed="rId6"/>
                      <a:stretch>
                        <a:fillRect/>
                      </a:stretch>
                    </p:blipFill>
                    <p:spPr>
                      <a:xfrm>
                        <a:off x="2514600" y="5419725"/>
                        <a:ext cx="4114800" cy="600075"/>
                      </a:xfrm>
                      <a:prstGeom prst="rect">
                        <a:avLst/>
                      </a:prstGeom>
                    </p:spPr>
                  </p:pic>
                </p:oleObj>
              </mc:Fallback>
            </mc:AlternateContent>
          </a:graphicData>
        </a:graphic>
      </p:graphicFrame>
    </p:spTree>
    <p:extLst>
      <p:ext uri="{BB962C8B-B14F-4D97-AF65-F5344CB8AC3E}">
        <p14:creationId xmlns:p14="http://schemas.microsoft.com/office/powerpoint/2010/main" val="36905784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4 </a:t>
            </a:r>
            <a:r>
              <a:rPr lang="en-GB" dirty="0"/>
              <a:t>Packets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Type </a:t>
                </a:r>
                <a:r>
                  <a:rPr lang="en-US" b="1" dirty="0" smtClean="0"/>
                  <a:t>4:</a:t>
                </a:r>
                <a:endParaRPr lang="en-US" dirty="0"/>
              </a:p>
              <a:p>
                <a:pPr marL="118872" indent="0" algn="ctr">
                  <a:buNone/>
                </a:pPr>
                <a:r>
                  <a:rPr lang="en-US" dirty="0" smtClean="0"/>
                  <a:t>Packets </a:t>
                </a:r>
                <a:r>
                  <a:rPr lang="en-US" dirty="0"/>
                  <a:t>passing through </a:t>
                </a:r>
                <a:r>
                  <a:rPr lang="en-US" i="1" dirty="0"/>
                  <a:t>W</a:t>
                </a:r>
                <a:r>
                  <a:rPr lang="en-US" dirty="0"/>
                  <a:t> injected by node </a:t>
                </a:r>
                <a:r>
                  <a:rPr lang="en-US" dirty="0" smtClean="0"/>
                  <a:t>(</a:t>
                </a:r>
                <a:r>
                  <a:rPr lang="en-US" i="1" dirty="0" err="1" smtClean="0"/>
                  <a:t>k</a:t>
                </a:r>
                <a:r>
                  <a:rPr lang="en-US" dirty="0" err="1" smtClean="0"/>
                  <a:t>,</a:t>
                </a:r>
                <a:r>
                  <a:rPr lang="en-US" i="1" dirty="0" err="1" smtClean="0"/>
                  <a:t>j</a:t>
                </a:r>
                <a:r>
                  <a:rPr lang="en-US" dirty="0" smtClean="0"/>
                  <a:t>) </a:t>
                </a:r>
                <a:r>
                  <a:rPr lang="en-US" dirty="0"/>
                  <a:t>and destined to node </a:t>
                </a:r>
                <a:r>
                  <a:rPr lang="en-US" dirty="0" smtClean="0"/>
                  <a:t>(</a:t>
                </a:r>
                <a:r>
                  <a:rPr lang="en-US" i="1" dirty="0" err="1" smtClean="0"/>
                  <a:t>m</a:t>
                </a:r>
                <a:r>
                  <a:rPr lang="en-US" dirty="0" err="1" smtClean="0"/>
                  <a:t>,</a:t>
                </a:r>
                <a:r>
                  <a:rPr lang="en-US" i="1" dirty="0" err="1" smtClean="0"/>
                  <a:t>j</a:t>
                </a:r>
                <a:r>
                  <a:rPr lang="en-US" dirty="0" smtClean="0"/>
                  <a:t>) </a:t>
                </a:r>
              </a:p>
              <a:p>
                <a:pPr marL="118872" indent="0" algn="ctr">
                  <a:buNone/>
                </a:pPr>
                <a:r>
                  <a:rPr lang="en-US" dirty="0" smtClean="0"/>
                  <a:t>1 </a:t>
                </a:r>
                <a14:m>
                  <m:oMath xmlns:m="http://schemas.openxmlformats.org/officeDocument/2006/math">
                    <m:r>
                      <a:rPr lang="en-US" i="1" smtClean="0">
                        <a:latin typeface="Cambria Math"/>
                        <a:ea typeface="Cambria Math"/>
                      </a:rPr>
                      <m:t>≤</m:t>
                    </m:r>
                  </m:oMath>
                </a14:m>
                <a:r>
                  <a:rPr lang="en-US" dirty="0" smtClean="0"/>
                  <a:t> </a:t>
                </a:r>
                <a:r>
                  <a:rPr lang="en-US" i="1" dirty="0" smtClean="0"/>
                  <a:t>k</a:t>
                </a:r>
                <a:r>
                  <a:rPr lang="en-US" i="1" dirty="0"/>
                  <a:t>, </a:t>
                </a:r>
                <a:r>
                  <a:rPr lang="en-US" i="1" dirty="0" smtClean="0"/>
                  <a:t>m </a:t>
                </a:r>
                <a14:m>
                  <m:oMath xmlns:m="http://schemas.openxmlformats.org/officeDocument/2006/math">
                    <m:r>
                      <a:rPr lang="en-US" i="1" smtClean="0">
                        <a:latin typeface="Cambria Math"/>
                        <a:ea typeface="Cambria Math"/>
                      </a:rPr>
                      <m:t>≤</m:t>
                    </m:r>
                  </m:oMath>
                </a14:m>
                <a:r>
                  <a:rPr lang="en-US" i="1" dirty="0" smtClean="0"/>
                  <a:t> n</a:t>
                </a:r>
                <a:r>
                  <a:rPr lang="en-US" dirty="0" smtClean="0"/>
                  <a:t> </a:t>
                </a:r>
              </a:p>
              <a:p>
                <a:pPr marL="118872" indent="0" algn="ctr">
                  <a:buNone/>
                </a:pPr>
                <a:r>
                  <a:rPr lang="en-US" i="1" dirty="0" smtClean="0"/>
                  <a:t>i </a:t>
                </a:r>
                <a14:m>
                  <m:oMath xmlns:m="http://schemas.openxmlformats.org/officeDocument/2006/math">
                    <m:r>
                      <a:rPr lang="en-US" i="1" smtClean="0">
                        <a:latin typeface="Cambria Math"/>
                        <a:ea typeface="Cambria Math"/>
                      </a:rPr>
                      <m:t>≠</m:t>
                    </m:r>
                  </m:oMath>
                </a14:m>
                <a:r>
                  <a:rPr lang="en-US" i="1" dirty="0" smtClean="0"/>
                  <a:t> k </a:t>
                </a:r>
                <a14:m>
                  <m:oMath xmlns:m="http://schemas.openxmlformats.org/officeDocument/2006/math">
                    <m:r>
                      <a:rPr lang="en-US" i="1" smtClean="0">
                        <a:latin typeface="Cambria Math"/>
                        <a:ea typeface="Cambria Math"/>
                      </a:rPr>
                      <m:t>≠</m:t>
                    </m:r>
                  </m:oMath>
                </a14:m>
                <a:r>
                  <a:rPr lang="en-US" i="1" dirty="0" smtClean="0"/>
                  <a:t> m</a:t>
                </a:r>
                <a:endParaRPr lang="en-US" dirty="0"/>
              </a:p>
              <a:p>
                <a:pPr lvl="1"/>
                <a:endParaRPr lang="en-US" dirty="0" smtClean="0"/>
              </a:p>
              <a:p>
                <a:pPr lvl="1"/>
                <a:r>
                  <a:rPr lang="en-US" dirty="0" smtClean="0"/>
                  <a:t>Same column communication</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t="-65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645914450"/>
              </p:ext>
            </p:extLst>
          </p:nvPr>
        </p:nvGraphicFramePr>
        <p:xfrm>
          <a:off x="2514600" y="5419725"/>
          <a:ext cx="4114800" cy="600075"/>
        </p:xfrm>
        <a:graphic>
          <a:graphicData uri="http://schemas.openxmlformats.org/presentationml/2006/ole">
            <mc:AlternateContent xmlns:mc="http://schemas.openxmlformats.org/markup-compatibility/2006">
              <mc:Choice xmlns:v="urn:schemas-microsoft-com:vml" Requires="v">
                <p:oleObj spid="_x0000_s25764" name="Equation" r:id="rId5" imgW="1370873" imgH="200167" progId="Equation.3">
                  <p:embed/>
                </p:oleObj>
              </mc:Choice>
              <mc:Fallback>
                <p:oleObj name="Equation" r:id="rId5" imgW="1370873" imgH="200167" progId="Equation.3">
                  <p:embed/>
                  <p:pic>
                    <p:nvPicPr>
                      <p:cNvPr id="0" name=""/>
                      <p:cNvPicPr/>
                      <p:nvPr/>
                    </p:nvPicPr>
                    <p:blipFill>
                      <a:blip r:embed="rId6"/>
                      <a:stretch>
                        <a:fillRect/>
                      </a:stretch>
                    </p:blipFill>
                    <p:spPr>
                      <a:xfrm>
                        <a:off x="2514600" y="5419725"/>
                        <a:ext cx="4114800" cy="600075"/>
                      </a:xfrm>
                      <a:prstGeom prst="rect">
                        <a:avLst/>
                      </a:prstGeom>
                    </p:spPr>
                  </p:pic>
                </p:oleObj>
              </mc:Fallback>
            </mc:AlternateContent>
          </a:graphicData>
        </a:graphic>
      </p:graphicFrame>
    </p:spTree>
    <p:extLst>
      <p:ext uri="{BB962C8B-B14F-4D97-AF65-F5344CB8AC3E}">
        <p14:creationId xmlns:p14="http://schemas.microsoft.com/office/powerpoint/2010/main" val="32386498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5 </a:t>
            </a:r>
            <a:r>
              <a:rPr lang="en-GB" dirty="0"/>
              <a:t>Packets</a:t>
            </a:r>
            <a:endParaRPr lang="en-US" dirty="0"/>
          </a:p>
        </p:txBody>
      </p:sp>
      <p:sp>
        <p:nvSpPr>
          <p:cNvPr id="3" name="Content Placeholder 2"/>
          <p:cNvSpPr>
            <a:spLocks noGrp="1"/>
          </p:cNvSpPr>
          <p:nvPr>
            <p:ph idx="1"/>
          </p:nvPr>
        </p:nvSpPr>
        <p:spPr/>
        <p:txBody>
          <a:bodyPr/>
          <a:lstStyle/>
          <a:p>
            <a:r>
              <a:rPr lang="en-US" b="1" dirty="0" smtClean="0"/>
              <a:t>Type 5:</a:t>
            </a:r>
          </a:p>
          <a:p>
            <a:pPr marL="118872" indent="0" algn="ctr">
              <a:buNone/>
            </a:pPr>
            <a:r>
              <a:rPr lang="en-US" dirty="0"/>
              <a:t>Packets passing through </a:t>
            </a:r>
            <a:r>
              <a:rPr lang="en-US" i="1" dirty="0"/>
              <a:t>W</a:t>
            </a:r>
            <a:r>
              <a:rPr lang="en-US" dirty="0"/>
              <a:t> as a result of communication between nodes on the same diagonal as node (</a:t>
            </a:r>
            <a:r>
              <a:rPr lang="en-US" i="1" dirty="0" err="1"/>
              <a:t>i</a:t>
            </a:r>
            <a:r>
              <a:rPr lang="en-US" dirty="0" err="1"/>
              <a:t>,</a:t>
            </a:r>
            <a:r>
              <a:rPr lang="en-US" i="1" dirty="0" err="1"/>
              <a:t>j</a:t>
            </a:r>
            <a:r>
              <a:rPr lang="en-US" dirty="0" smtClean="0"/>
              <a:t>)</a:t>
            </a:r>
          </a:p>
          <a:p>
            <a:pPr marL="118872" indent="0">
              <a:buNone/>
            </a:pPr>
            <a:endParaRPr lang="en-US" dirty="0" smtClean="0"/>
          </a:p>
          <a:p>
            <a:pPr lvl="1"/>
            <a:r>
              <a:rPr lang="en-US" dirty="0" smtClean="0"/>
              <a:t>Same diagonal communication</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84192731"/>
              </p:ext>
            </p:extLst>
          </p:nvPr>
        </p:nvGraphicFramePr>
        <p:xfrm>
          <a:off x="1401763" y="4886325"/>
          <a:ext cx="6340475" cy="1290638"/>
        </p:xfrm>
        <a:graphic>
          <a:graphicData uri="http://schemas.openxmlformats.org/presentationml/2006/ole">
            <mc:AlternateContent xmlns:mc="http://schemas.openxmlformats.org/markup-compatibility/2006">
              <mc:Choice xmlns:v="urn:schemas-microsoft-com:vml" Requires="v">
                <p:oleObj spid="_x0000_s26788" name="Equation" r:id="rId4" imgW="2120760" imgH="431640" progId="Equation.3">
                  <p:embed/>
                </p:oleObj>
              </mc:Choice>
              <mc:Fallback>
                <p:oleObj name="Equation" r:id="rId4" imgW="2120760" imgH="431640" progId="Equation.3">
                  <p:embed/>
                  <p:pic>
                    <p:nvPicPr>
                      <p:cNvPr id="0" name=""/>
                      <p:cNvPicPr/>
                      <p:nvPr/>
                    </p:nvPicPr>
                    <p:blipFill>
                      <a:blip r:embed="rId5"/>
                      <a:stretch>
                        <a:fillRect/>
                      </a:stretch>
                    </p:blipFill>
                    <p:spPr>
                      <a:xfrm>
                        <a:off x="1401763" y="4886325"/>
                        <a:ext cx="6340475" cy="1290638"/>
                      </a:xfrm>
                      <a:prstGeom prst="rect">
                        <a:avLst/>
                      </a:prstGeom>
                    </p:spPr>
                  </p:pic>
                </p:oleObj>
              </mc:Fallback>
            </mc:AlternateContent>
          </a:graphicData>
        </a:graphic>
      </p:graphicFrame>
    </p:spTree>
    <p:extLst>
      <p:ext uri="{BB962C8B-B14F-4D97-AF65-F5344CB8AC3E}">
        <p14:creationId xmlns:p14="http://schemas.microsoft.com/office/powerpoint/2010/main" val="41969592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6 </a:t>
            </a:r>
            <a:r>
              <a:rPr lang="en-GB" dirty="0"/>
              <a:t>Packets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5191"/>
                <a:ext cx="8229600" cy="2720609"/>
              </a:xfrm>
            </p:spPr>
            <p:txBody>
              <a:bodyPr/>
              <a:lstStyle/>
              <a:p>
                <a:r>
                  <a:rPr lang="en-US" b="1" dirty="0" smtClean="0"/>
                  <a:t>Type 6:</a:t>
                </a:r>
              </a:p>
              <a:p>
                <a:pPr marL="118872" indent="0" algn="ctr">
                  <a:buNone/>
                </a:pPr>
                <a:r>
                  <a:rPr lang="en-US" dirty="0"/>
                  <a:t>Packets passing through </a:t>
                </a:r>
                <a:r>
                  <a:rPr lang="en-US" i="1" dirty="0"/>
                  <a:t>W</a:t>
                </a:r>
                <a:r>
                  <a:rPr lang="en-US" dirty="0"/>
                  <a:t> as a result of communication destined to nodes on the same diagonal as node (</a:t>
                </a:r>
                <a:r>
                  <a:rPr lang="en-US" i="1" dirty="0" err="1"/>
                  <a:t>i</a:t>
                </a:r>
                <a:r>
                  <a:rPr lang="en-US" dirty="0" err="1"/>
                  <a:t>,</a:t>
                </a:r>
                <a:r>
                  <a:rPr lang="en-US" i="1" dirty="0" err="1"/>
                  <a:t>j</a:t>
                </a:r>
                <a:r>
                  <a:rPr lang="en-US" dirty="0"/>
                  <a:t>)  from nodes </a:t>
                </a:r>
                <a:r>
                  <a:rPr lang="en-US" dirty="0" smtClean="0"/>
                  <a:t>with </a:t>
                </a:r>
                <a14:m>
                  <m:oMath xmlns:m="http://schemas.openxmlformats.org/officeDocument/2006/math">
                    <m:r>
                      <a:rPr lang="en-US" i="1" smtClean="0">
                        <a:latin typeface="Cambria Math"/>
                        <a:ea typeface="Cambria Math"/>
                      </a:rPr>
                      <m:t>∆</m:t>
                    </m:r>
                    <m:r>
                      <a:rPr lang="en-US" b="0" i="1" smtClean="0">
                        <a:latin typeface="Cambria Math"/>
                        <a:ea typeface="Cambria Math"/>
                      </a:rPr>
                      <m:t>𝑋</m:t>
                    </m:r>
                    <m:r>
                      <a:rPr lang="en-US" b="0" i="1" smtClean="0">
                        <a:latin typeface="Cambria Math"/>
                        <a:ea typeface="Cambria Math"/>
                      </a:rPr>
                      <m:t>&gt;∆</m:t>
                    </m:r>
                    <m:r>
                      <a:rPr lang="en-US" b="0" i="1" smtClean="0">
                        <a:latin typeface="Cambria Math"/>
                        <a:ea typeface="Cambria Math"/>
                      </a:rPr>
                      <m:t>𝑌</m:t>
                    </m:r>
                  </m:oMath>
                </a14:m>
                <a:r>
                  <a:rPr lang="en-US" dirty="0" smtClean="0"/>
                  <a:t> </a:t>
                </a:r>
              </a:p>
              <a:p>
                <a:pPr lvl="1"/>
                <a:r>
                  <a:rPr lang="en-US" dirty="0" smtClean="0"/>
                  <a:t>Move </a:t>
                </a:r>
                <a:r>
                  <a:rPr lang="en-US" dirty="0"/>
                  <a:t>on a row </a:t>
                </a:r>
                <a:r>
                  <a:rPr lang="en-US" dirty="0" smtClean="0"/>
                  <a:t>first then diagonal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5191"/>
                <a:ext cx="8229600" cy="2720609"/>
              </a:xfrm>
              <a:blipFill rotWithShape="1">
                <a:blip r:embed="rId4"/>
                <a:stretch>
                  <a:fillRect l="-889" t="-1119" r="-2000" b="-20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53466837"/>
              </p:ext>
            </p:extLst>
          </p:nvPr>
        </p:nvGraphicFramePr>
        <p:xfrm>
          <a:off x="2077883" y="4343400"/>
          <a:ext cx="4988235" cy="813791"/>
        </p:xfrm>
        <a:graphic>
          <a:graphicData uri="http://schemas.openxmlformats.org/presentationml/2006/ole">
            <mc:AlternateContent xmlns:mc="http://schemas.openxmlformats.org/markup-compatibility/2006">
              <mc:Choice xmlns:v="urn:schemas-microsoft-com:vml" Requires="v">
                <p:oleObj spid="_x0000_s29160" name="Equation" r:id="rId5" imgW="2627686" imgH="428775" progId="Equation.3">
                  <p:embed/>
                </p:oleObj>
              </mc:Choice>
              <mc:Fallback>
                <p:oleObj name="Equation" r:id="rId5" imgW="2627686" imgH="428775" progId="Equation.3">
                  <p:embed/>
                  <p:pic>
                    <p:nvPicPr>
                      <p:cNvPr id="0" name=""/>
                      <p:cNvPicPr/>
                      <p:nvPr/>
                    </p:nvPicPr>
                    <p:blipFill>
                      <a:blip r:embed="rId6"/>
                      <a:stretch>
                        <a:fillRect/>
                      </a:stretch>
                    </p:blipFill>
                    <p:spPr>
                      <a:xfrm>
                        <a:off x="2077883" y="4343400"/>
                        <a:ext cx="4988235" cy="813791"/>
                      </a:xfrm>
                      <a:prstGeom prst="rect">
                        <a:avLst/>
                      </a:prstGeom>
                    </p:spPr>
                  </p:pic>
                </p:oleObj>
              </mc:Fallback>
            </mc:AlternateContent>
          </a:graphicData>
        </a:graphic>
      </p:graphicFrame>
      <p:sp>
        <p:nvSpPr>
          <p:cNvPr id="8" name="Content Placeholder 2"/>
          <p:cNvSpPr txBox="1">
            <a:spLocks/>
          </p:cNvSpPr>
          <p:nvPr/>
        </p:nvSpPr>
        <p:spPr>
          <a:xfrm>
            <a:off x="457200" y="5105400"/>
            <a:ext cx="8229600" cy="12954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000" dirty="0"/>
              <a:t>If diagonal is below main </a:t>
            </a:r>
            <a:r>
              <a:rPr lang="en-US" sz="2000" dirty="0" smtClean="0"/>
              <a:t>diagonal</a:t>
            </a:r>
          </a:p>
          <a:p>
            <a:pPr marL="118872" indent="0">
              <a:buNone/>
            </a:pPr>
            <a:endParaRPr lang="en-US" sz="2000" dirty="0" smtClean="0"/>
          </a:p>
          <a:p>
            <a:pPr marL="118872" indent="0">
              <a:buNone/>
            </a:pPr>
            <a:r>
              <a:rPr lang="en-US" sz="2000" dirty="0" smtClean="0"/>
              <a:t>Else </a:t>
            </a:r>
          </a:p>
          <a:p>
            <a:endParaRPr lang="en-US" sz="2000" dirty="0"/>
          </a:p>
        </p:txBody>
      </p:sp>
      <p:graphicFrame>
        <p:nvGraphicFramePr>
          <p:cNvPr id="10" name="Object 9"/>
          <p:cNvGraphicFramePr>
            <a:graphicFrameLocks noChangeAspect="1"/>
          </p:cNvGraphicFramePr>
          <p:nvPr>
            <p:extLst>
              <p:ext uri="{D42A27DB-BD31-4B8C-83A1-F6EECF244321}">
                <p14:modId xmlns:p14="http://schemas.microsoft.com/office/powerpoint/2010/main" val="736071659"/>
              </p:ext>
            </p:extLst>
          </p:nvPr>
        </p:nvGraphicFramePr>
        <p:xfrm>
          <a:off x="3875314" y="5486400"/>
          <a:ext cx="1393372" cy="457200"/>
        </p:xfrm>
        <a:graphic>
          <a:graphicData uri="http://schemas.openxmlformats.org/presentationml/2006/ole">
            <mc:AlternateContent xmlns:mc="http://schemas.openxmlformats.org/markup-compatibility/2006">
              <mc:Choice xmlns:v="urn:schemas-microsoft-com:vml" Requires="v">
                <p:oleObj spid="_x0000_s29161" name="Equation" r:id="rId7" imgW="609157" imgH="200167" progId="Equation.3">
                  <p:embed/>
                </p:oleObj>
              </mc:Choice>
              <mc:Fallback>
                <p:oleObj name="Equation" r:id="rId7" imgW="609157" imgH="200167" progId="Equation.3">
                  <p:embed/>
                  <p:pic>
                    <p:nvPicPr>
                      <p:cNvPr id="0" name=""/>
                      <p:cNvPicPr/>
                      <p:nvPr/>
                    </p:nvPicPr>
                    <p:blipFill>
                      <a:blip r:embed="rId8"/>
                      <a:stretch>
                        <a:fillRect/>
                      </a:stretch>
                    </p:blipFill>
                    <p:spPr>
                      <a:xfrm>
                        <a:off x="3875314" y="5486400"/>
                        <a:ext cx="1393372" cy="4572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347312493"/>
              </p:ext>
            </p:extLst>
          </p:nvPr>
        </p:nvGraphicFramePr>
        <p:xfrm>
          <a:off x="3886200" y="6019800"/>
          <a:ext cx="1371600" cy="472190"/>
        </p:xfrm>
        <a:graphic>
          <a:graphicData uri="http://schemas.openxmlformats.org/presentationml/2006/ole">
            <mc:AlternateContent xmlns:mc="http://schemas.openxmlformats.org/markup-compatibility/2006">
              <mc:Choice xmlns:v="urn:schemas-microsoft-com:vml" Requires="v">
                <p:oleObj spid="_x0000_s29162" name="Equation" r:id="rId9" imgW="580732" imgH="200167" progId="Equation.3">
                  <p:embed/>
                </p:oleObj>
              </mc:Choice>
              <mc:Fallback>
                <p:oleObj name="Equation" r:id="rId9" imgW="580732" imgH="200167" progId="Equation.3">
                  <p:embed/>
                  <p:pic>
                    <p:nvPicPr>
                      <p:cNvPr id="0" name=""/>
                      <p:cNvPicPr/>
                      <p:nvPr/>
                    </p:nvPicPr>
                    <p:blipFill>
                      <a:blip r:embed="rId10"/>
                      <a:stretch>
                        <a:fillRect/>
                      </a:stretch>
                    </p:blipFill>
                    <p:spPr>
                      <a:xfrm>
                        <a:off x="3886200" y="6019800"/>
                        <a:ext cx="1371600" cy="472190"/>
                      </a:xfrm>
                      <a:prstGeom prst="rect">
                        <a:avLst/>
                      </a:prstGeom>
                    </p:spPr>
                  </p:pic>
                </p:oleObj>
              </mc:Fallback>
            </mc:AlternateContent>
          </a:graphicData>
        </a:graphic>
      </p:graphicFrame>
    </p:spTree>
    <p:extLst>
      <p:ext uri="{BB962C8B-B14F-4D97-AF65-F5344CB8AC3E}">
        <p14:creationId xmlns:p14="http://schemas.microsoft.com/office/powerpoint/2010/main" val="11801616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7 </a:t>
            </a:r>
            <a:r>
              <a:rPr lang="en-GB" dirty="0"/>
              <a:t>Packets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5191"/>
                <a:ext cx="8229600" cy="2720609"/>
              </a:xfrm>
            </p:spPr>
            <p:txBody>
              <a:bodyPr/>
              <a:lstStyle/>
              <a:p>
                <a:r>
                  <a:rPr lang="en-US" b="1" dirty="0" smtClean="0"/>
                  <a:t>Type 7:</a:t>
                </a:r>
              </a:p>
              <a:p>
                <a:pPr marL="118872" indent="0" algn="ctr">
                  <a:buNone/>
                </a:pPr>
                <a:r>
                  <a:rPr lang="en-US" dirty="0"/>
                  <a:t>Packets passing through </a:t>
                </a:r>
                <a:r>
                  <a:rPr lang="en-US" i="1" dirty="0"/>
                  <a:t>W</a:t>
                </a:r>
                <a:r>
                  <a:rPr lang="en-US" dirty="0"/>
                  <a:t> as a result of communication destined to nodes on the same diagonal as node (</a:t>
                </a:r>
                <a:r>
                  <a:rPr lang="en-US" i="1" dirty="0" err="1"/>
                  <a:t>i</a:t>
                </a:r>
                <a:r>
                  <a:rPr lang="en-US" dirty="0" err="1"/>
                  <a:t>,</a:t>
                </a:r>
                <a:r>
                  <a:rPr lang="en-US" i="1" dirty="0" err="1"/>
                  <a:t>j</a:t>
                </a:r>
                <a:r>
                  <a:rPr lang="en-US" dirty="0"/>
                  <a:t>)  from nodes </a:t>
                </a:r>
                <a:r>
                  <a:rPr lang="en-US" dirty="0" smtClean="0"/>
                  <a:t>with </a:t>
                </a:r>
                <a14:m>
                  <m:oMath xmlns:m="http://schemas.openxmlformats.org/officeDocument/2006/math">
                    <m:r>
                      <a:rPr lang="en-US" i="1" smtClean="0">
                        <a:latin typeface="Cambria Math"/>
                        <a:ea typeface="Cambria Math"/>
                      </a:rPr>
                      <m:t>∆</m:t>
                    </m:r>
                    <m:r>
                      <a:rPr lang="en-US" b="0" i="1" smtClean="0">
                        <a:latin typeface="Cambria Math"/>
                        <a:ea typeface="Cambria Math"/>
                      </a:rPr>
                      <m:t>𝑋</m:t>
                    </m:r>
                    <m:r>
                      <a:rPr lang="en-US" b="0" i="1" smtClean="0">
                        <a:latin typeface="Cambria Math"/>
                        <a:ea typeface="Cambria Math"/>
                      </a:rPr>
                      <m:t>&lt;∆</m:t>
                    </m:r>
                    <m:r>
                      <a:rPr lang="en-US" b="0" i="1" smtClean="0">
                        <a:latin typeface="Cambria Math"/>
                        <a:ea typeface="Cambria Math"/>
                      </a:rPr>
                      <m:t>𝑌</m:t>
                    </m:r>
                  </m:oMath>
                </a14:m>
                <a:r>
                  <a:rPr lang="en-US" dirty="0" smtClean="0"/>
                  <a:t> </a:t>
                </a:r>
              </a:p>
              <a:p>
                <a:pPr lvl="1"/>
                <a:r>
                  <a:rPr lang="en-US" dirty="0" smtClean="0"/>
                  <a:t>Move </a:t>
                </a:r>
                <a:r>
                  <a:rPr lang="en-US" dirty="0"/>
                  <a:t>on a </a:t>
                </a:r>
                <a:r>
                  <a:rPr lang="en-US" dirty="0" smtClean="0"/>
                  <a:t>column first then diagonal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5191"/>
                <a:ext cx="8229600" cy="2720609"/>
              </a:xfrm>
              <a:blipFill rotWithShape="1">
                <a:blip r:embed="rId4"/>
                <a:stretch>
                  <a:fillRect l="-889" t="-1119" r="-2000" b="-20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252269537"/>
              </p:ext>
            </p:extLst>
          </p:nvPr>
        </p:nvGraphicFramePr>
        <p:xfrm>
          <a:off x="2077883" y="4343400"/>
          <a:ext cx="4988235" cy="813791"/>
        </p:xfrm>
        <a:graphic>
          <a:graphicData uri="http://schemas.openxmlformats.org/presentationml/2006/ole">
            <mc:AlternateContent xmlns:mc="http://schemas.openxmlformats.org/markup-compatibility/2006">
              <mc:Choice xmlns:v="urn:schemas-microsoft-com:vml" Requires="v">
                <p:oleObj spid="_x0000_s30184" name="Equation" r:id="rId5" imgW="2627686" imgH="428775" progId="Equation.3">
                  <p:embed/>
                </p:oleObj>
              </mc:Choice>
              <mc:Fallback>
                <p:oleObj name="Equation" r:id="rId5" imgW="2627686" imgH="428775" progId="Equation.3">
                  <p:embed/>
                  <p:pic>
                    <p:nvPicPr>
                      <p:cNvPr id="0" name=""/>
                      <p:cNvPicPr/>
                      <p:nvPr/>
                    </p:nvPicPr>
                    <p:blipFill>
                      <a:blip r:embed="rId6"/>
                      <a:stretch>
                        <a:fillRect/>
                      </a:stretch>
                    </p:blipFill>
                    <p:spPr>
                      <a:xfrm>
                        <a:off x="2077883" y="4343400"/>
                        <a:ext cx="4988235" cy="813791"/>
                      </a:xfrm>
                      <a:prstGeom prst="rect">
                        <a:avLst/>
                      </a:prstGeom>
                    </p:spPr>
                  </p:pic>
                </p:oleObj>
              </mc:Fallback>
            </mc:AlternateContent>
          </a:graphicData>
        </a:graphic>
      </p:graphicFrame>
      <p:sp>
        <p:nvSpPr>
          <p:cNvPr id="8" name="Content Placeholder 2"/>
          <p:cNvSpPr txBox="1">
            <a:spLocks/>
          </p:cNvSpPr>
          <p:nvPr/>
        </p:nvSpPr>
        <p:spPr>
          <a:xfrm>
            <a:off x="457200" y="5105400"/>
            <a:ext cx="8229600" cy="12954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000" dirty="0"/>
              <a:t>If diagonal is </a:t>
            </a:r>
            <a:r>
              <a:rPr lang="en-US" sz="2000" dirty="0" smtClean="0"/>
              <a:t>above main diagonal</a:t>
            </a:r>
          </a:p>
          <a:p>
            <a:pPr marL="118872" indent="0">
              <a:buNone/>
            </a:pPr>
            <a:endParaRPr lang="en-US" sz="2000" dirty="0" smtClean="0"/>
          </a:p>
          <a:p>
            <a:pPr marL="118872" indent="0">
              <a:buNone/>
            </a:pPr>
            <a:r>
              <a:rPr lang="en-US" sz="2000" dirty="0" smtClean="0"/>
              <a:t>Else </a:t>
            </a:r>
          </a:p>
          <a:p>
            <a:endParaRPr lang="en-US" sz="2000" dirty="0"/>
          </a:p>
        </p:txBody>
      </p:sp>
      <p:graphicFrame>
        <p:nvGraphicFramePr>
          <p:cNvPr id="10" name="Object 9"/>
          <p:cNvGraphicFramePr>
            <a:graphicFrameLocks noChangeAspect="1"/>
          </p:cNvGraphicFramePr>
          <p:nvPr>
            <p:extLst>
              <p:ext uri="{D42A27DB-BD31-4B8C-83A1-F6EECF244321}">
                <p14:modId xmlns:p14="http://schemas.microsoft.com/office/powerpoint/2010/main" val="3099678276"/>
              </p:ext>
            </p:extLst>
          </p:nvPr>
        </p:nvGraphicFramePr>
        <p:xfrm>
          <a:off x="3875314" y="5486400"/>
          <a:ext cx="1393372" cy="457200"/>
        </p:xfrm>
        <a:graphic>
          <a:graphicData uri="http://schemas.openxmlformats.org/presentationml/2006/ole">
            <mc:AlternateContent xmlns:mc="http://schemas.openxmlformats.org/markup-compatibility/2006">
              <mc:Choice xmlns:v="urn:schemas-microsoft-com:vml" Requires="v">
                <p:oleObj spid="_x0000_s30185" name="Equation" r:id="rId7" imgW="609157" imgH="200167" progId="Equation.3">
                  <p:embed/>
                </p:oleObj>
              </mc:Choice>
              <mc:Fallback>
                <p:oleObj name="Equation" r:id="rId7" imgW="609157" imgH="200167" progId="Equation.3">
                  <p:embed/>
                  <p:pic>
                    <p:nvPicPr>
                      <p:cNvPr id="0" name=""/>
                      <p:cNvPicPr/>
                      <p:nvPr/>
                    </p:nvPicPr>
                    <p:blipFill>
                      <a:blip r:embed="rId8"/>
                      <a:stretch>
                        <a:fillRect/>
                      </a:stretch>
                    </p:blipFill>
                    <p:spPr>
                      <a:xfrm>
                        <a:off x="3875314" y="5486400"/>
                        <a:ext cx="1393372" cy="4572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578228749"/>
              </p:ext>
            </p:extLst>
          </p:nvPr>
        </p:nvGraphicFramePr>
        <p:xfrm>
          <a:off x="3886200" y="6019800"/>
          <a:ext cx="1371600" cy="472190"/>
        </p:xfrm>
        <a:graphic>
          <a:graphicData uri="http://schemas.openxmlformats.org/presentationml/2006/ole">
            <mc:AlternateContent xmlns:mc="http://schemas.openxmlformats.org/markup-compatibility/2006">
              <mc:Choice xmlns:v="urn:schemas-microsoft-com:vml" Requires="v">
                <p:oleObj spid="_x0000_s30186" name="Equation" r:id="rId9" imgW="580732" imgH="200167" progId="Equation.3">
                  <p:embed/>
                </p:oleObj>
              </mc:Choice>
              <mc:Fallback>
                <p:oleObj name="Equation" r:id="rId9" imgW="580732" imgH="200167" progId="Equation.3">
                  <p:embed/>
                  <p:pic>
                    <p:nvPicPr>
                      <p:cNvPr id="0" name=""/>
                      <p:cNvPicPr/>
                      <p:nvPr/>
                    </p:nvPicPr>
                    <p:blipFill>
                      <a:blip r:embed="rId10"/>
                      <a:stretch>
                        <a:fillRect/>
                      </a:stretch>
                    </p:blipFill>
                    <p:spPr>
                      <a:xfrm>
                        <a:off x="3886200" y="6019800"/>
                        <a:ext cx="1371600" cy="472190"/>
                      </a:xfrm>
                      <a:prstGeom prst="rect">
                        <a:avLst/>
                      </a:prstGeom>
                    </p:spPr>
                  </p:pic>
                </p:oleObj>
              </mc:Fallback>
            </mc:AlternateContent>
          </a:graphicData>
        </a:graphic>
      </p:graphicFrame>
    </p:spTree>
    <p:extLst>
      <p:ext uri="{BB962C8B-B14F-4D97-AF65-F5344CB8AC3E}">
        <p14:creationId xmlns:p14="http://schemas.microsoft.com/office/powerpoint/2010/main" val="31001649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8 </a:t>
            </a:r>
            <a:r>
              <a:rPr lang="en-GB" dirty="0"/>
              <a:t>Packets</a:t>
            </a:r>
            <a:endParaRPr lang="en-US" dirty="0"/>
          </a:p>
        </p:txBody>
      </p:sp>
      <p:sp>
        <p:nvSpPr>
          <p:cNvPr id="3" name="Content Placeholder 2"/>
          <p:cNvSpPr>
            <a:spLocks noGrp="1"/>
          </p:cNvSpPr>
          <p:nvPr>
            <p:ph idx="1"/>
          </p:nvPr>
        </p:nvSpPr>
        <p:spPr>
          <a:xfrm>
            <a:off x="457200" y="1775191"/>
            <a:ext cx="8229600" cy="4625609"/>
          </a:xfrm>
        </p:spPr>
        <p:txBody>
          <a:bodyPr/>
          <a:lstStyle/>
          <a:p>
            <a:r>
              <a:rPr lang="en-US" b="1" dirty="0" smtClean="0"/>
              <a:t>Type 8:</a:t>
            </a:r>
          </a:p>
          <a:p>
            <a:pPr marL="118872" indent="0" algn="ctr">
              <a:buNone/>
            </a:pPr>
            <a:r>
              <a:rPr lang="en-US" dirty="0" smtClean="0"/>
              <a:t>Packets </a:t>
            </a:r>
            <a:r>
              <a:rPr lang="en-US" dirty="0"/>
              <a:t>passing through </a:t>
            </a:r>
            <a:r>
              <a:rPr lang="en-US" i="1" dirty="0"/>
              <a:t>W</a:t>
            </a:r>
            <a:r>
              <a:rPr lang="en-US" dirty="0"/>
              <a:t> as a result of communication between nodes on a diagonal other than node (</a:t>
            </a:r>
            <a:r>
              <a:rPr lang="en-US" i="1" dirty="0" err="1"/>
              <a:t>i</a:t>
            </a:r>
            <a:r>
              <a:rPr lang="en-US" dirty="0" err="1"/>
              <a:t>,</a:t>
            </a:r>
            <a:r>
              <a:rPr lang="en-US" i="1" dirty="0" err="1"/>
              <a:t>j</a:t>
            </a:r>
            <a:r>
              <a:rPr lang="en-US" dirty="0"/>
              <a:t>) diagonal</a:t>
            </a:r>
            <a:r>
              <a:rPr lang="en-US" dirty="0" smtClean="0"/>
              <a:t> </a:t>
            </a:r>
          </a:p>
          <a:p>
            <a:pPr lvl="1"/>
            <a:r>
              <a:rPr lang="en-US" dirty="0" smtClean="0"/>
              <a:t>Effect of Type 5 </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39622002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8 </a:t>
            </a:r>
            <a:r>
              <a:rPr lang="en-GB" dirty="0"/>
              <a:t>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552001168"/>
              </p:ext>
            </p:extLst>
          </p:nvPr>
        </p:nvGraphicFramePr>
        <p:xfrm>
          <a:off x="-255588" y="2524125"/>
          <a:ext cx="9564688" cy="3767138"/>
        </p:xfrm>
        <a:graphic>
          <a:graphicData uri="http://schemas.openxmlformats.org/presentationml/2006/ole">
            <mc:AlternateContent xmlns:mc="http://schemas.openxmlformats.org/markup-compatibility/2006">
              <mc:Choice xmlns:v="urn:schemas-microsoft-com:vml" Requires="v">
                <p:oleObj spid="_x0000_s31907" name="Document" r:id="rId4" imgW="5418726" imgH="2139917" progId="Word.Document.12">
                  <p:embed/>
                </p:oleObj>
              </mc:Choice>
              <mc:Fallback>
                <p:oleObj name="Document" r:id="rId4" imgW="5418726" imgH="2139917" progId="Word.Document.12">
                  <p:embed/>
                  <p:pic>
                    <p:nvPicPr>
                      <p:cNvPr id="0" name=""/>
                      <p:cNvPicPr>
                        <a:picLocks noChangeAspect="1" noChangeArrowheads="1"/>
                      </p:cNvPicPr>
                      <p:nvPr/>
                    </p:nvPicPr>
                    <p:blipFill>
                      <a:blip r:embed="rId5"/>
                      <a:srcRect/>
                      <a:stretch>
                        <a:fillRect/>
                      </a:stretch>
                    </p:blipFill>
                    <p:spPr bwMode="auto">
                      <a:xfrm>
                        <a:off x="-255588" y="2524125"/>
                        <a:ext cx="9564688" cy="37671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250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Multiply 94"/>
          <p:cNvSpPr/>
          <p:nvPr/>
        </p:nvSpPr>
        <p:spPr>
          <a:xfrm>
            <a:off x="7029452" y="3997216"/>
            <a:ext cx="571500" cy="571500"/>
          </a:xfrm>
          <a:prstGeom prst="mathMultiply">
            <a:avLst/>
          </a:prstGeom>
          <a:solidFill>
            <a:srgbClr val="FF0000"/>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Background</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cxnSp>
        <p:nvCxnSpPr>
          <p:cNvPr id="86" name="Straight Connector 85"/>
          <p:cNvCxnSpPr/>
          <p:nvPr/>
        </p:nvCxnSpPr>
        <p:spPr>
          <a:xfrm>
            <a:off x="6858000" y="2133600"/>
            <a:ext cx="0" cy="1828800"/>
          </a:xfrm>
          <a:prstGeom prst="line">
            <a:avLst/>
          </a:prstGeom>
          <a:ln w="38100"/>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7772400" y="2133600"/>
            <a:ext cx="0" cy="1828800"/>
          </a:xfrm>
          <a:prstGeom prst="line">
            <a:avLst/>
          </a:prstGeom>
          <a:ln w="38100"/>
        </p:spPr>
        <p:style>
          <a:lnRef idx="1">
            <a:schemeClr val="dk1"/>
          </a:lnRef>
          <a:fillRef idx="0">
            <a:schemeClr val="dk1"/>
          </a:fillRef>
          <a:effectRef idx="0">
            <a:schemeClr val="dk1"/>
          </a:effectRef>
          <a:fontRef idx="minor">
            <a:schemeClr val="tx1"/>
          </a:fontRef>
        </p:style>
      </p:cxnSp>
      <p:sp>
        <p:nvSpPr>
          <p:cNvPr id="88" name="Rectangle 87"/>
          <p:cNvSpPr/>
          <p:nvPr/>
        </p:nvSpPr>
        <p:spPr>
          <a:xfrm>
            <a:off x="6172200" y="5715000"/>
            <a:ext cx="457200" cy="457200"/>
          </a:xfrm>
          <a:prstGeom prst="rect">
            <a:avLst/>
          </a:prstGeom>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89" name="Rectangle 88"/>
          <p:cNvSpPr/>
          <p:nvPr/>
        </p:nvSpPr>
        <p:spPr>
          <a:xfrm>
            <a:off x="7086600" y="5715000"/>
            <a:ext cx="457200" cy="457200"/>
          </a:xfrm>
          <a:prstGeom prst="rect">
            <a:avLst/>
          </a:prstGeom>
          <a:ln w="3810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90" name="Rectangle 89"/>
          <p:cNvSpPr/>
          <p:nvPr/>
        </p:nvSpPr>
        <p:spPr>
          <a:xfrm>
            <a:off x="8001000" y="5715000"/>
            <a:ext cx="457200" cy="457200"/>
          </a:xfrm>
          <a:prstGeom prst="rect">
            <a:avLst/>
          </a:prstGeom>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1" name="TextBox 90"/>
          <p:cNvSpPr txBox="1"/>
          <p:nvPr/>
        </p:nvSpPr>
        <p:spPr>
          <a:xfrm>
            <a:off x="6936731" y="1524000"/>
            <a:ext cx="756938" cy="461665"/>
          </a:xfrm>
          <a:prstGeom prst="rect">
            <a:avLst/>
          </a:prstGeom>
          <a:noFill/>
        </p:spPr>
        <p:txBody>
          <a:bodyPr wrap="none" rtlCol="0">
            <a:spAutoFit/>
          </a:bodyPr>
          <a:lstStyle/>
          <a:p>
            <a:pPr algn="ctr"/>
            <a:r>
              <a:rPr lang="en-US" sz="2400" b="1" dirty="0" smtClean="0"/>
              <a:t>Link</a:t>
            </a:r>
            <a:endParaRPr lang="en-US" b="1" i="1" dirty="0"/>
          </a:p>
        </p:txBody>
      </p:sp>
      <p:cxnSp>
        <p:nvCxnSpPr>
          <p:cNvPr id="92" name="Straight Arrow Connector 91"/>
          <p:cNvCxnSpPr/>
          <p:nvPr/>
        </p:nvCxnSpPr>
        <p:spPr>
          <a:xfrm flipV="1">
            <a:off x="6400800" y="4800600"/>
            <a:ext cx="535931"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7315200" y="4800600"/>
            <a:ext cx="2"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7693669" y="4800600"/>
            <a:ext cx="535932"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696020" y="5715000"/>
            <a:ext cx="322524" cy="461665"/>
          </a:xfrm>
          <a:prstGeom prst="rect">
            <a:avLst/>
          </a:prstGeom>
          <a:noFill/>
        </p:spPr>
        <p:txBody>
          <a:bodyPr wrap="none" rtlCol="0">
            <a:spAutoFit/>
          </a:bodyPr>
          <a:lstStyle/>
          <a:p>
            <a:r>
              <a:rPr lang="en-US" sz="2400" b="1" dirty="0" smtClean="0"/>
              <a:t>?</a:t>
            </a:r>
            <a:endParaRPr lang="en-US" sz="2400" b="1" dirty="0"/>
          </a:p>
        </p:txBody>
      </p:sp>
      <p:sp>
        <p:nvSpPr>
          <p:cNvPr id="97" name="TextBox 96"/>
          <p:cNvSpPr txBox="1"/>
          <p:nvPr/>
        </p:nvSpPr>
        <p:spPr>
          <a:xfrm>
            <a:off x="7611138" y="5712767"/>
            <a:ext cx="322524" cy="461665"/>
          </a:xfrm>
          <a:prstGeom prst="rect">
            <a:avLst/>
          </a:prstGeom>
          <a:noFill/>
        </p:spPr>
        <p:txBody>
          <a:bodyPr wrap="none" rtlCol="0">
            <a:spAutoFit/>
          </a:bodyPr>
          <a:lstStyle/>
          <a:p>
            <a:r>
              <a:rPr lang="en-US" sz="2400" b="1" dirty="0" smtClean="0"/>
              <a:t>?</a:t>
            </a:r>
            <a:endParaRPr lang="en-US" sz="2400" b="1" dirty="0"/>
          </a:p>
        </p:txBody>
      </p:sp>
      <p:sp>
        <p:nvSpPr>
          <p:cNvPr id="98" name="Rounded Rectangle 97"/>
          <p:cNvSpPr/>
          <p:nvPr/>
        </p:nvSpPr>
        <p:spPr>
          <a:xfrm>
            <a:off x="685800" y="3114085"/>
            <a:ext cx="3243824" cy="630936"/>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Flit Ranking Policy</a:t>
            </a:r>
            <a:endParaRPr lang="en-US" sz="2800" dirty="0"/>
          </a:p>
        </p:txBody>
      </p:sp>
      <p:sp>
        <p:nvSpPr>
          <p:cNvPr id="99" name="Rectangle 98"/>
          <p:cNvSpPr/>
          <p:nvPr/>
        </p:nvSpPr>
        <p:spPr>
          <a:xfrm>
            <a:off x="1162776" y="2362200"/>
            <a:ext cx="457200" cy="457200"/>
          </a:xfrm>
          <a:prstGeom prst="rect">
            <a:avLst/>
          </a:prstGeom>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100" name="Rectangle 99"/>
          <p:cNvSpPr/>
          <p:nvPr/>
        </p:nvSpPr>
        <p:spPr>
          <a:xfrm>
            <a:off x="2079112" y="2362200"/>
            <a:ext cx="457200" cy="457200"/>
          </a:xfrm>
          <a:prstGeom prst="rect">
            <a:avLst/>
          </a:prstGeom>
          <a:ln w="3810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101" name="Rectangle 100"/>
          <p:cNvSpPr/>
          <p:nvPr/>
        </p:nvSpPr>
        <p:spPr>
          <a:xfrm>
            <a:off x="2991576" y="2362200"/>
            <a:ext cx="457200" cy="457200"/>
          </a:xfrm>
          <a:prstGeom prst="rect">
            <a:avLst/>
          </a:prstGeom>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103" name="TextBox 102"/>
          <p:cNvSpPr txBox="1"/>
          <p:nvPr/>
        </p:nvSpPr>
        <p:spPr>
          <a:xfrm>
            <a:off x="1657958" y="4719935"/>
            <a:ext cx="346570" cy="461665"/>
          </a:xfrm>
          <a:prstGeom prst="rect">
            <a:avLst/>
          </a:prstGeom>
          <a:noFill/>
        </p:spPr>
        <p:txBody>
          <a:bodyPr wrap="none" rtlCol="0">
            <a:spAutoFit/>
          </a:bodyPr>
          <a:lstStyle/>
          <a:p>
            <a:r>
              <a:rPr lang="en-US" sz="2400" b="1" dirty="0" smtClean="0"/>
              <a:t>&lt;</a:t>
            </a:r>
            <a:endParaRPr lang="en-US" sz="2400" b="1" dirty="0"/>
          </a:p>
        </p:txBody>
      </p:sp>
      <p:sp>
        <p:nvSpPr>
          <p:cNvPr id="104" name="TextBox 103"/>
          <p:cNvSpPr txBox="1"/>
          <p:nvPr/>
        </p:nvSpPr>
        <p:spPr>
          <a:xfrm>
            <a:off x="2573076" y="4717702"/>
            <a:ext cx="346570" cy="461665"/>
          </a:xfrm>
          <a:prstGeom prst="rect">
            <a:avLst/>
          </a:prstGeom>
          <a:noFill/>
        </p:spPr>
        <p:txBody>
          <a:bodyPr wrap="none" rtlCol="0">
            <a:spAutoFit/>
          </a:bodyPr>
          <a:lstStyle/>
          <a:p>
            <a:r>
              <a:rPr lang="en-US" sz="2400" b="1" dirty="0"/>
              <a:t>&lt;</a:t>
            </a:r>
          </a:p>
        </p:txBody>
      </p:sp>
    </p:spTree>
    <p:extLst>
      <p:ext uri="{BB962C8B-B14F-4D97-AF65-F5344CB8AC3E}">
        <p14:creationId xmlns:p14="http://schemas.microsoft.com/office/powerpoint/2010/main" val="155636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500"/>
                                        <p:tgtEl>
                                          <p:spTgt spid="9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fade">
                                      <p:cBhvr>
                                        <p:cTn id="24" dur="500"/>
                                        <p:tgtEl>
                                          <p:spTgt spid="9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fade">
                                      <p:cBhvr>
                                        <p:cTn id="28" dur="500"/>
                                        <p:tgtEl>
                                          <p:spTgt spid="92"/>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fade">
                                      <p:cBhvr>
                                        <p:cTn id="32" dur="500"/>
                                        <p:tgtEl>
                                          <p:spTgt spid="93"/>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fade">
                                      <p:cBhvr>
                                        <p:cTn id="36" dur="500"/>
                                        <p:tgtEl>
                                          <p:spTgt spid="94"/>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95"/>
                                        </p:tgtEl>
                                        <p:attrNameLst>
                                          <p:attrName>style.visibility</p:attrName>
                                        </p:attrNameLst>
                                      </p:cBhvr>
                                      <p:to>
                                        <p:strVal val="visible"/>
                                      </p:to>
                                    </p:set>
                                    <p:anim calcmode="lin" valueType="num">
                                      <p:cBhvr>
                                        <p:cTn id="41" dur="500" fill="hold"/>
                                        <p:tgtEl>
                                          <p:spTgt spid="95"/>
                                        </p:tgtEl>
                                        <p:attrNameLst>
                                          <p:attrName>ppt_w</p:attrName>
                                        </p:attrNameLst>
                                      </p:cBhvr>
                                      <p:tavLst>
                                        <p:tav tm="0">
                                          <p:val>
                                            <p:fltVal val="0"/>
                                          </p:val>
                                        </p:tav>
                                        <p:tav tm="100000">
                                          <p:val>
                                            <p:strVal val="#ppt_w"/>
                                          </p:val>
                                        </p:tav>
                                      </p:tavLst>
                                    </p:anim>
                                    <p:anim calcmode="lin" valueType="num">
                                      <p:cBhvr>
                                        <p:cTn id="42" dur="500" fill="hold"/>
                                        <p:tgtEl>
                                          <p:spTgt spid="95"/>
                                        </p:tgtEl>
                                        <p:attrNameLst>
                                          <p:attrName>ppt_h</p:attrName>
                                        </p:attrNameLst>
                                      </p:cBhvr>
                                      <p:tavLst>
                                        <p:tav tm="0">
                                          <p:val>
                                            <p:fltVal val="0"/>
                                          </p:val>
                                        </p:tav>
                                        <p:tav tm="100000">
                                          <p:val>
                                            <p:strVal val="#ppt_h"/>
                                          </p:val>
                                        </p:tav>
                                      </p:tavLst>
                                    </p:anim>
                                    <p:animEffect transition="in" filter="fade">
                                      <p:cBhvr>
                                        <p:cTn id="43" dur="500"/>
                                        <p:tgtEl>
                                          <p:spTgt spid="9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96"/>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97"/>
                                        </p:tgtEl>
                                        <p:attrNameLst>
                                          <p:attrName>style.visibility</p:attrName>
                                        </p:attrNameLst>
                                      </p:cBhvr>
                                      <p:to>
                                        <p:strVal val="hidden"/>
                                      </p:to>
                                    </p:set>
                                  </p:childTnLst>
                                </p:cTn>
                              </p:par>
                            </p:childTnLst>
                          </p:cTn>
                        </p:par>
                        <p:par>
                          <p:cTn id="58" fill="hold">
                            <p:stCondLst>
                              <p:cond delay="0"/>
                            </p:stCondLst>
                            <p:childTnLst>
                              <p:par>
                                <p:cTn id="59" presetID="10" presetClass="entr" presetSubtype="0" fill="hold" grpId="0" nodeType="after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fade">
                                      <p:cBhvr>
                                        <p:cTn id="61" dur="500"/>
                                        <p:tgtEl>
                                          <p:spTgt spid="98"/>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99"/>
                                        </p:tgtEl>
                                        <p:attrNameLst>
                                          <p:attrName>style.visibility</p:attrName>
                                        </p:attrNameLst>
                                      </p:cBhvr>
                                      <p:to>
                                        <p:strVal val="visible"/>
                                      </p:to>
                                    </p:set>
                                    <p:animEffect transition="in" filter="fade">
                                      <p:cBhvr>
                                        <p:cTn id="65" dur="500"/>
                                        <p:tgtEl>
                                          <p:spTgt spid="9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0"/>
                                        </p:tgtEl>
                                        <p:attrNameLst>
                                          <p:attrName>style.visibility</p:attrName>
                                        </p:attrNameLst>
                                      </p:cBhvr>
                                      <p:to>
                                        <p:strVal val="visible"/>
                                      </p:to>
                                    </p:set>
                                    <p:animEffect transition="in" filter="fade">
                                      <p:cBhvr>
                                        <p:cTn id="68" dur="500"/>
                                        <p:tgtEl>
                                          <p:spTgt spid="10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1"/>
                                        </p:tgtEl>
                                        <p:attrNameLst>
                                          <p:attrName>style.visibility</p:attrName>
                                        </p:attrNameLst>
                                      </p:cBhvr>
                                      <p:to>
                                        <p:strVal val="visible"/>
                                      </p:to>
                                    </p:set>
                                    <p:animEffect transition="in" filter="fade">
                                      <p:cBhvr>
                                        <p:cTn id="71" dur="500"/>
                                        <p:tgtEl>
                                          <p:spTgt spid="101"/>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grpId="1" nodeType="clickEffect">
                                  <p:stCondLst>
                                    <p:cond delay="0"/>
                                  </p:stCondLst>
                                  <p:childTnLst>
                                    <p:animMotion origin="layout" path="M -3.33333E-6 2.22222E-6 L -0.00208 0.12083 " pathEditMode="relative" rAng="0" ptsTypes="AA">
                                      <p:cBhvr>
                                        <p:cTn id="75" dur="500" fill="hold"/>
                                        <p:tgtEl>
                                          <p:spTgt spid="99"/>
                                        </p:tgtEl>
                                        <p:attrNameLst>
                                          <p:attrName>ppt_x</p:attrName>
                                          <p:attrName>ppt_y</p:attrName>
                                        </p:attrNameLst>
                                      </p:cBhvr>
                                      <p:rCtr x="-104" y="6042"/>
                                    </p:animMotion>
                                  </p:childTnLst>
                                </p:cTn>
                              </p:par>
                              <p:par>
                                <p:cTn id="76" presetID="42" presetClass="path" presetSubtype="0" accel="50000" decel="50000" fill="hold" grpId="1" nodeType="withEffect">
                                  <p:stCondLst>
                                    <p:cond delay="0"/>
                                  </p:stCondLst>
                                  <p:childTnLst>
                                    <p:animMotion origin="layout" path="M -5.55556E-7 2.22222E-6 L -0.00243 0.12083 " pathEditMode="relative" rAng="0" ptsTypes="AA">
                                      <p:cBhvr>
                                        <p:cTn id="77" dur="500" fill="hold"/>
                                        <p:tgtEl>
                                          <p:spTgt spid="100"/>
                                        </p:tgtEl>
                                        <p:attrNameLst>
                                          <p:attrName>ppt_x</p:attrName>
                                          <p:attrName>ppt_y</p:attrName>
                                        </p:attrNameLst>
                                      </p:cBhvr>
                                      <p:rCtr x="-122" y="6042"/>
                                    </p:animMotion>
                                  </p:childTnLst>
                                </p:cTn>
                              </p:par>
                              <p:par>
                                <p:cTn id="78" presetID="42" presetClass="path" presetSubtype="0" accel="50000" decel="50000" fill="hold" grpId="1" nodeType="withEffect">
                                  <p:stCondLst>
                                    <p:cond delay="0"/>
                                  </p:stCondLst>
                                  <p:childTnLst>
                                    <p:animMotion origin="layout" path="M -3.33333E-6 2.22222E-6 L -0.00208 0.12083 " pathEditMode="relative" rAng="0" ptsTypes="AA">
                                      <p:cBhvr>
                                        <p:cTn id="79" dur="500" fill="hold"/>
                                        <p:tgtEl>
                                          <p:spTgt spid="101"/>
                                        </p:tgtEl>
                                        <p:attrNameLst>
                                          <p:attrName>ppt_x</p:attrName>
                                          <p:attrName>ppt_y</p:attrName>
                                        </p:attrNameLst>
                                      </p:cBhvr>
                                      <p:rCtr x="-104" y="6042"/>
                                    </p:animMotion>
                                  </p:childTnLst>
                                </p:cTn>
                              </p:par>
                            </p:childTnLst>
                          </p:cTn>
                        </p:par>
                        <p:par>
                          <p:cTn id="80" fill="hold">
                            <p:stCondLst>
                              <p:cond delay="500"/>
                            </p:stCondLst>
                            <p:childTnLst>
                              <p:par>
                                <p:cTn id="81" presetID="42" presetClass="path" presetSubtype="0" accel="50000" decel="50000" fill="hold" grpId="2" nodeType="afterEffect">
                                  <p:stCondLst>
                                    <p:cond delay="0"/>
                                  </p:stCondLst>
                                  <p:childTnLst>
                                    <p:animMotion origin="layout" path="M -0.00208 0.12083 L 0.09792 0.34305 " pathEditMode="relative" rAng="0" ptsTypes="AA">
                                      <p:cBhvr>
                                        <p:cTn id="82" dur="500" fill="hold"/>
                                        <p:tgtEl>
                                          <p:spTgt spid="99"/>
                                        </p:tgtEl>
                                        <p:attrNameLst>
                                          <p:attrName>ppt_x</p:attrName>
                                          <p:attrName>ppt_y</p:attrName>
                                        </p:attrNameLst>
                                      </p:cBhvr>
                                      <p:rCtr x="5000" y="11111"/>
                                    </p:animMotion>
                                  </p:childTnLst>
                                </p:cTn>
                              </p:par>
                              <p:par>
                                <p:cTn id="83" presetID="42" presetClass="path" presetSubtype="0" accel="50000" decel="50000" fill="hold" grpId="2" nodeType="withEffect">
                                  <p:stCondLst>
                                    <p:cond delay="0"/>
                                  </p:stCondLst>
                                  <p:childTnLst>
                                    <p:animMotion origin="layout" path="M -0.00243 0.12083 L 0.09757 0.34305 " pathEditMode="relative" rAng="0" ptsTypes="AA">
                                      <p:cBhvr>
                                        <p:cTn id="84" dur="500" fill="hold"/>
                                        <p:tgtEl>
                                          <p:spTgt spid="100"/>
                                        </p:tgtEl>
                                        <p:attrNameLst>
                                          <p:attrName>ppt_x</p:attrName>
                                          <p:attrName>ppt_y</p:attrName>
                                        </p:attrNameLst>
                                      </p:cBhvr>
                                      <p:rCtr x="5000" y="11111"/>
                                    </p:animMotion>
                                  </p:childTnLst>
                                </p:cTn>
                              </p:par>
                              <p:par>
                                <p:cTn id="85" presetID="42" presetClass="path" presetSubtype="0" accel="50000" decel="50000" fill="hold" grpId="2" nodeType="withEffect">
                                  <p:stCondLst>
                                    <p:cond delay="0"/>
                                  </p:stCondLst>
                                  <p:childTnLst>
                                    <p:animMotion origin="layout" path="M -0.00208 0.12083 L -0.20208 0.34305 " pathEditMode="relative" rAng="0" ptsTypes="AA">
                                      <p:cBhvr>
                                        <p:cTn id="86" dur="500" fill="hold"/>
                                        <p:tgtEl>
                                          <p:spTgt spid="101"/>
                                        </p:tgtEl>
                                        <p:attrNameLst>
                                          <p:attrName>ppt_x</p:attrName>
                                          <p:attrName>ppt_y</p:attrName>
                                        </p:attrNameLst>
                                      </p:cBhvr>
                                      <p:rCtr x="-10000" y="11111"/>
                                    </p:animMotion>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103"/>
                                        </p:tgtEl>
                                        <p:attrNameLst>
                                          <p:attrName>style.visibility</p:attrName>
                                        </p:attrNameLst>
                                      </p:cBhvr>
                                      <p:to>
                                        <p:strVal val="visible"/>
                                      </p:to>
                                    </p:set>
                                    <p:animEffect transition="in" filter="fade">
                                      <p:cBhvr>
                                        <p:cTn id="90" dur="500"/>
                                        <p:tgtEl>
                                          <p:spTgt spid="10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4"/>
                                        </p:tgtEl>
                                        <p:attrNameLst>
                                          <p:attrName>style.visibility</p:attrName>
                                        </p:attrNameLst>
                                      </p:cBhvr>
                                      <p:to>
                                        <p:strVal val="visible"/>
                                      </p:to>
                                    </p:set>
                                    <p:animEffect transition="in" filter="fade">
                                      <p:cBhvr>
                                        <p:cTn id="93" dur="500"/>
                                        <p:tgtEl>
                                          <p:spTgt spid="104"/>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xit" presetSubtype="32" fill="hold" grpId="1" nodeType="clickEffect">
                                  <p:stCondLst>
                                    <p:cond delay="0"/>
                                  </p:stCondLst>
                                  <p:childTnLst>
                                    <p:anim calcmode="lin" valueType="num">
                                      <p:cBhvr>
                                        <p:cTn id="97" dur="500"/>
                                        <p:tgtEl>
                                          <p:spTgt spid="95"/>
                                        </p:tgtEl>
                                        <p:attrNameLst>
                                          <p:attrName>ppt_w</p:attrName>
                                        </p:attrNameLst>
                                      </p:cBhvr>
                                      <p:tavLst>
                                        <p:tav tm="0">
                                          <p:val>
                                            <p:strVal val="ppt_w"/>
                                          </p:val>
                                        </p:tav>
                                        <p:tav tm="100000">
                                          <p:val>
                                            <p:fltVal val="0"/>
                                          </p:val>
                                        </p:tav>
                                      </p:tavLst>
                                    </p:anim>
                                    <p:anim calcmode="lin" valueType="num">
                                      <p:cBhvr>
                                        <p:cTn id="98" dur="500"/>
                                        <p:tgtEl>
                                          <p:spTgt spid="95"/>
                                        </p:tgtEl>
                                        <p:attrNameLst>
                                          <p:attrName>ppt_h</p:attrName>
                                        </p:attrNameLst>
                                      </p:cBhvr>
                                      <p:tavLst>
                                        <p:tav tm="0">
                                          <p:val>
                                            <p:strVal val="ppt_h"/>
                                          </p:val>
                                        </p:tav>
                                        <p:tav tm="100000">
                                          <p:val>
                                            <p:fltVal val="0"/>
                                          </p:val>
                                        </p:tav>
                                      </p:tavLst>
                                    </p:anim>
                                    <p:animEffect transition="out" filter="fade">
                                      <p:cBhvr>
                                        <p:cTn id="99" dur="500"/>
                                        <p:tgtEl>
                                          <p:spTgt spid="95"/>
                                        </p:tgtEl>
                                      </p:cBhvr>
                                    </p:animEffect>
                                    <p:set>
                                      <p:cBhvr>
                                        <p:cTn id="100" dur="1" fill="hold">
                                          <p:stCondLst>
                                            <p:cond delay="499"/>
                                          </p:stCondLst>
                                        </p:cTn>
                                        <p:tgtEl>
                                          <p:spTgt spid="95"/>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92"/>
                                        </p:tgtEl>
                                      </p:cBhvr>
                                    </p:animEffect>
                                    <p:set>
                                      <p:cBhvr>
                                        <p:cTn id="103" dur="1" fill="hold">
                                          <p:stCondLst>
                                            <p:cond delay="499"/>
                                          </p:stCondLst>
                                        </p:cTn>
                                        <p:tgtEl>
                                          <p:spTgt spid="92"/>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93"/>
                                        </p:tgtEl>
                                      </p:cBhvr>
                                    </p:animEffect>
                                    <p:set>
                                      <p:cBhvr>
                                        <p:cTn id="106" dur="1" fill="hold">
                                          <p:stCondLst>
                                            <p:cond delay="499"/>
                                          </p:stCondLst>
                                        </p:cTn>
                                        <p:tgtEl>
                                          <p:spTgt spid="93"/>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94"/>
                                        </p:tgtEl>
                                      </p:cBhvr>
                                    </p:animEffect>
                                    <p:set>
                                      <p:cBhvr>
                                        <p:cTn id="109" dur="1" fill="hold">
                                          <p:stCondLst>
                                            <p:cond delay="499"/>
                                          </p:stCondLst>
                                        </p:cTn>
                                        <p:tgtEl>
                                          <p:spTgt spid="94"/>
                                        </p:tgtEl>
                                        <p:attrNameLst>
                                          <p:attrName>style.visibility</p:attrName>
                                        </p:attrNameLst>
                                      </p:cBhvr>
                                      <p:to>
                                        <p:strVal val="hidden"/>
                                      </p:to>
                                    </p:set>
                                  </p:childTnLst>
                                </p:cTn>
                              </p:par>
                            </p:childTnLst>
                          </p:cTn>
                        </p:par>
                        <p:par>
                          <p:cTn id="110" fill="hold">
                            <p:stCondLst>
                              <p:cond delay="500"/>
                            </p:stCondLst>
                            <p:childTnLst>
                              <p:par>
                                <p:cTn id="111" presetID="64" presetClass="path" presetSubtype="0" accel="50000" decel="50000" fill="hold" grpId="1" nodeType="afterEffect">
                                  <p:stCondLst>
                                    <p:cond delay="0"/>
                                  </p:stCondLst>
                                  <p:childTnLst>
                                    <p:animMotion origin="layout" path="M 0 -4.93987E-6 L 0 -0.53284 " pathEditMode="relative" rAng="0" ptsTypes="AA">
                                      <p:cBhvr>
                                        <p:cTn id="112" dur="500" fill="hold"/>
                                        <p:tgtEl>
                                          <p:spTgt spid="89"/>
                                        </p:tgtEl>
                                        <p:attrNameLst>
                                          <p:attrName>ppt_x</p:attrName>
                                          <p:attrName>ppt_y</p:attrName>
                                        </p:attrNameLst>
                                      </p:cBhvr>
                                      <p:rCtr x="0" y="-266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88" grpId="0" animBg="1"/>
      <p:bldP spid="89" grpId="0" animBg="1"/>
      <p:bldP spid="89" grpId="1" animBg="1"/>
      <p:bldP spid="90" grpId="0" animBg="1"/>
      <p:bldP spid="91" grpId="0"/>
      <p:bldP spid="96" grpId="0"/>
      <p:bldP spid="96" grpId="1"/>
      <p:bldP spid="97" grpId="0"/>
      <p:bldP spid="97" grpId="1"/>
      <p:bldP spid="98" grpId="0" animBg="1"/>
      <p:bldP spid="99" grpId="0" animBg="1"/>
      <p:bldP spid="99" grpId="1" animBg="1"/>
      <p:bldP spid="99" grpId="2" animBg="1"/>
      <p:bldP spid="100" grpId="0" animBg="1"/>
      <p:bldP spid="100" grpId="1" animBg="1"/>
      <p:bldP spid="100" grpId="2" animBg="1"/>
      <p:bldP spid="101" grpId="0" animBg="1"/>
      <p:bldP spid="101" grpId="1" animBg="1"/>
      <p:bldP spid="101" grpId="2" animBg="1"/>
      <p:bldP spid="103" grpId="0"/>
      <p:bldP spid="10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9 </a:t>
            </a:r>
            <a:r>
              <a:rPr lang="en-GB" dirty="0"/>
              <a:t>Packets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5191"/>
                <a:ext cx="8229600" cy="4625609"/>
              </a:xfrm>
            </p:spPr>
            <p:txBody>
              <a:bodyPr>
                <a:normAutofit/>
              </a:bodyPr>
              <a:lstStyle/>
              <a:p>
                <a:r>
                  <a:rPr lang="en-US" b="1" dirty="0" smtClean="0"/>
                  <a:t>Type 9:</a:t>
                </a:r>
              </a:p>
              <a:p>
                <a:pPr marL="118872" indent="0" algn="ctr">
                  <a:buNone/>
                </a:pPr>
                <a:r>
                  <a:rPr lang="en-US" dirty="0"/>
                  <a:t>Packets passing through </a:t>
                </a:r>
                <a:r>
                  <a:rPr lang="en-US" i="1" dirty="0"/>
                  <a:t>W</a:t>
                </a:r>
                <a:r>
                  <a:rPr lang="en-US" dirty="0"/>
                  <a:t> as a result of communication destined to nodes on a diagonal other than node (</a:t>
                </a:r>
                <a:r>
                  <a:rPr lang="en-US" i="1" dirty="0" err="1"/>
                  <a:t>i</a:t>
                </a:r>
                <a:r>
                  <a:rPr lang="en-US" dirty="0" err="1"/>
                  <a:t>,</a:t>
                </a:r>
                <a:r>
                  <a:rPr lang="en-US" i="1" dirty="0" err="1"/>
                  <a:t>j</a:t>
                </a:r>
                <a:r>
                  <a:rPr lang="en-US" dirty="0"/>
                  <a:t>) diagonal from nodes </a:t>
                </a:r>
                <a:r>
                  <a:rPr lang="en-US" dirty="0" smtClean="0"/>
                  <a:t>with </a:t>
                </a:r>
                <a14:m>
                  <m:oMath xmlns:m="http://schemas.openxmlformats.org/officeDocument/2006/math">
                    <m:r>
                      <a:rPr lang="en-US" i="1">
                        <a:latin typeface="Cambria Math"/>
                        <a:ea typeface="Cambria Math"/>
                      </a:rPr>
                      <m:t>∆</m:t>
                    </m:r>
                    <m:r>
                      <a:rPr lang="en-US" i="1">
                        <a:latin typeface="Cambria Math"/>
                        <a:ea typeface="Cambria Math"/>
                      </a:rPr>
                      <m:t>𝑋</m:t>
                    </m:r>
                    <m:r>
                      <a:rPr lang="en-US" i="1">
                        <a:latin typeface="Cambria Math"/>
                        <a:ea typeface="Cambria Math"/>
                      </a:rPr>
                      <m:t>&gt;∆</m:t>
                    </m:r>
                    <m:r>
                      <a:rPr lang="en-US" i="1">
                        <a:latin typeface="Cambria Math"/>
                        <a:ea typeface="Cambria Math"/>
                      </a:rPr>
                      <m:t>𝑌</m:t>
                    </m:r>
                  </m:oMath>
                </a14:m>
                <a:r>
                  <a:rPr lang="en-US" dirty="0" smtClean="0"/>
                  <a:t> </a:t>
                </a:r>
              </a:p>
              <a:p>
                <a:pPr lvl="1"/>
                <a:r>
                  <a:rPr lang="en-US" dirty="0" smtClean="0"/>
                  <a:t>Effect of Type 6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5191"/>
                <a:ext cx="8229600" cy="4625609"/>
              </a:xfrm>
              <a:blipFill rotWithShape="1">
                <a:blip r:embed="rId3"/>
                <a:stretch>
                  <a:fillRect t="-65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13420509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9 </a:t>
            </a:r>
            <a:r>
              <a:rPr lang="en-GB" dirty="0"/>
              <a:t>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91</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682930379"/>
              </p:ext>
            </p:extLst>
          </p:nvPr>
        </p:nvGraphicFramePr>
        <p:xfrm>
          <a:off x="182563" y="1609725"/>
          <a:ext cx="8742362" cy="3638550"/>
        </p:xfrm>
        <a:graphic>
          <a:graphicData uri="http://schemas.openxmlformats.org/presentationml/2006/ole">
            <mc:AlternateContent xmlns:mc="http://schemas.openxmlformats.org/markup-compatibility/2006">
              <mc:Choice xmlns:v="urn:schemas-microsoft-com:vml" Requires="v">
                <p:oleObj spid="_x0000_s33253" name="Document" r:id="rId4" imgW="5418726" imgH="2263761" progId="Word.Document.12">
                  <p:embed/>
                </p:oleObj>
              </mc:Choice>
              <mc:Fallback>
                <p:oleObj name="Document" r:id="rId4" imgW="5418726" imgH="2263761" progId="Word.Document.12">
                  <p:embed/>
                  <p:pic>
                    <p:nvPicPr>
                      <p:cNvPr id="0" name=""/>
                      <p:cNvPicPr/>
                      <p:nvPr/>
                    </p:nvPicPr>
                    <p:blipFill>
                      <a:blip r:embed="rId5"/>
                      <a:stretch>
                        <a:fillRect/>
                      </a:stretch>
                    </p:blipFill>
                    <p:spPr>
                      <a:xfrm>
                        <a:off x="182563" y="1609725"/>
                        <a:ext cx="8742362" cy="3638550"/>
                      </a:xfrm>
                      <a:prstGeom prst="rect">
                        <a:avLst/>
                      </a:prstGeom>
                    </p:spPr>
                  </p:pic>
                </p:oleObj>
              </mc:Fallback>
            </mc:AlternateContent>
          </a:graphicData>
        </a:graphic>
      </p:graphicFrame>
      <p:sp>
        <p:nvSpPr>
          <p:cNvPr id="8" name="Content Placeholder 2"/>
          <p:cNvSpPr txBox="1">
            <a:spLocks/>
          </p:cNvSpPr>
          <p:nvPr/>
        </p:nvSpPr>
        <p:spPr>
          <a:xfrm>
            <a:off x="457200" y="4724400"/>
            <a:ext cx="8229600" cy="16764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000" dirty="0" smtClean="0"/>
              <a:t>If </a:t>
            </a:r>
            <a:r>
              <a:rPr lang="en-US" sz="2000" dirty="0"/>
              <a:t>diagonal is </a:t>
            </a:r>
            <a:r>
              <a:rPr lang="en-US" sz="2000" dirty="0" smtClean="0"/>
              <a:t>below main </a:t>
            </a:r>
            <a:r>
              <a:rPr lang="en-US" sz="2000" dirty="0"/>
              <a:t>diagonal </a:t>
            </a:r>
            <a:endParaRPr lang="en-US" sz="2000" dirty="0" smtClean="0"/>
          </a:p>
          <a:p>
            <a:pPr marL="118872" indent="0">
              <a:buNone/>
            </a:pPr>
            <a:endParaRPr lang="en-US" sz="2000" dirty="0" smtClean="0"/>
          </a:p>
          <a:p>
            <a:pPr marL="118872" indent="0">
              <a:buNone/>
            </a:pPr>
            <a:r>
              <a:rPr lang="en-US" sz="2000" dirty="0" smtClean="0"/>
              <a:t>Else</a:t>
            </a:r>
            <a:endParaRPr lang="en-US"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2854091719"/>
              </p:ext>
            </p:extLst>
          </p:nvPr>
        </p:nvGraphicFramePr>
        <p:xfrm>
          <a:off x="2971800" y="5174760"/>
          <a:ext cx="3200400" cy="464040"/>
        </p:xfrm>
        <a:graphic>
          <a:graphicData uri="http://schemas.openxmlformats.org/presentationml/2006/ole">
            <mc:AlternateContent xmlns:mc="http://schemas.openxmlformats.org/markup-compatibility/2006">
              <mc:Choice xmlns:v="urn:schemas-microsoft-com:vml" Requires="v">
                <p:oleObj spid="_x0000_s33254" name="Equation" r:id="rId6" imgW="1380228" imgH="200167" progId="Equation.3">
                  <p:embed/>
                </p:oleObj>
              </mc:Choice>
              <mc:Fallback>
                <p:oleObj name="Equation" r:id="rId6" imgW="1380228" imgH="200167" progId="Equation.3">
                  <p:embed/>
                  <p:pic>
                    <p:nvPicPr>
                      <p:cNvPr id="0" name=""/>
                      <p:cNvPicPr/>
                      <p:nvPr/>
                    </p:nvPicPr>
                    <p:blipFill>
                      <a:blip r:embed="rId7"/>
                      <a:stretch>
                        <a:fillRect/>
                      </a:stretch>
                    </p:blipFill>
                    <p:spPr>
                      <a:xfrm>
                        <a:off x="2971800" y="5174760"/>
                        <a:ext cx="3200400" cy="46404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88223625"/>
              </p:ext>
            </p:extLst>
          </p:nvPr>
        </p:nvGraphicFramePr>
        <p:xfrm>
          <a:off x="2971800" y="5791200"/>
          <a:ext cx="3200400" cy="469989"/>
        </p:xfrm>
        <a:graphic>
          <a:graphicData uri="http://schemas.openxmlformats.org/presentationml/2006/ole">
            <mc:AlternateContent xmlns:mc="http://schemas.openxmlformats.org/markup-compatibility/2006">
              <mc:Choice xmlns:v="urn:schemas-microsoft-com:vml" Requires="v">
                <p:oleObj spid="_x0000_s33255" name="Equation" r:id="rId8" imgW="1361518" imgH="200167" progId="Equation.3">
                  <p:embed/>
                </p:oleObj>
              </mc:Choice>
              <mc:Fallback>
                <p:oleObj name="Equation" r:id="rId8" imgW="1361518" imgH="200167" progId="Equation.3">
                  <p:embed/>
                  <p:pic>
                    <p:nvPicPr>
                      <p:cNvPr id="0" name=""/>
                      <p:cNvPicPr/>
                      <p:nvPr/>
                    </p:nvPicPr>
                    <p:blipFill>
                      <a:blip r:embed="rId9"/>
                      <a:stretch>
                        <a:fillRect/>
                      </a:stretch>
                    </p:blipFill>
                    <p:spPr>
                      <a:xfrm>
                        <a:off x="2971800" y="5791200"/>
                        <a:ext cx="3200400" cy="469989"/>
                      </a:xfrm>
                      <a:prstGeom prst="rect">
                        <a:avLst/>
                      </a:prstGeom>
                    </p:spPr>
                  </p:pic>
                </p:oleObj>
              </mc:Fallback>
            </mc:AlternateContent>
          </a:graphicData>
        </a:graphic>
      </p:graphicFrame>
    </p:spTree>
    <p:extLst>
      <p:ext uri="{BB962C8B-B14F-4D97-AF65-F5344CB8AC3E}">
        <p14:creationId xmlns:p14="http://schemas.microsoft.com/office/powerpoint/2010/main" val="22799948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10 </a:t>
            </a:r>
            <a:r>
              <a:rPr lang="en-GB" dirty="0"/>
              <a:t>Packets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5191"/>
                <a:ext cx="8229600" cy="4625609"/>
              </a:xfrm>
            </p:spPr>
            <p:txBody>
              <a:bodyPr>
                <a:normAutofit/>
              </a:bodyPr>
              <a:lstStyle/>
              <a:p>
                <a:r>
                  <a:rPr lang="en-US" b="1" dirty="0" smtClean="0"/>
                  <a:t>Type 10:</a:t>
                </a:r>
              </a:p>
              <a:p>
                <a:pPr marL="118872" indent="0" algn="ctr">
                  <a:buNone/>
                </a:pPr>
                <a:r>
                  <a:rPr lang="en-US" dirty="0"/>
                  <a:t>Packets passing through </a:t>
                </a:r>
                <a:r>
                  <a:rPr lang="en-US" i="1" dirty="0"/>
                  <a:t>W</a:t>
                </a:r>
                <a:r>
                  <a:rPr lang="en-US" dirty="0"/>
                  <a:t> as a result of communication destined to nodes on a diagonal other than node (</a:t>
                </a:r>
                <a:r>
                  <a:rPr lang="en-US" i="1" dirty="0" err="1"/>
                  <a:t>i</a:t>
                </a:r>
                <a:r>
                  <a:rPr lang="en-US" dirty="0" err="1"/>
                  <a:t>,</a:t>
                </a:r>
                <a:r>
                  <a:rPr lang="en-US" i="1" dirty="0" err="1"/>
                  <a:t>j</a:t>
                </a:r>
                <a:r>
                  <a:rPr lang="en-US" dirty="0"/>
                  <a:t>) diagonal from nodes </a:t>
                </a:r>
                <a:r>
                  <a:rPr lang="en-US" dirty="0" smtClean="0"/>
                  <a:t>with </a:t>
                </a:r>
                <a14:m>
                  <m:oMath xmlns:m="http://schemas.openxmlformats.org/officeDocument/2006/math">
                    <m:r>
                      <a:rPr lang="en-US" i="1">
                        <a:latin typeface="Cambria Math"/>
                        <a:ea typeface="Cambria Math"/>
                      </a:rPr>
                      <m:t>∆</m:t>
                    </m:r>
                    <m:r>
                      <a:rPr lang="en-US" i="1">
                        <a:latin typeface="Cambria Math"/>
                        <a:ea typeface="Cambria Math"/>
                      </a:rPr>
                      <m:t>𝑋</m:t>
                    </m:r>
                    <m:r>
                      <a:rPr lang="en-US" i="1" smtClean="0">
                        <a:latin typeface="Cambria Math"/>
                        <a:ea typeface="Cambria Math"/>
                      </a:rPr>
                      <m:t>&lt;</m:t>
                    </m:r>
                    <m:r>
                      <a:rPr lang="en-US" i="1">
                        <a:latin typeface="Cambria Math"/>
                        <a:ea typeface="Cambria Math"/>
                      </a:rPr>
                      <m:t>∆</m:t>
                    </m:r>
                    <m:r>
                      <a:rPr lang="en-US" i="1">
                        <a:latin typeface="Cambria Math"/>
                        <a:ea typeface="Cambria Math"/>
                      </a:rPr>
                      <m:t>𝑌</m:t>
                    </m:r>
                  </m:oMath>
                </a14:m>
                <a:r>
                  <a:rPr lang="en-US" dirty="0" smtClean="0"/>
                  <a:t> </a:t>
                </a:r>
              </a:p>
              <a:p>
                <a:pPr lvl="1"/>
                <a:r>
                  <a:rPr lang="en-US" dirty="0" smtClean="0"/>
                  <a:t>Effect of Type 7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5191"/>
                <a:ext cx="8229600" cy="4625609"/>
              </a:xfrm>
              <a:blipFill rotWithShape="1">
                <a:blip r:embed="rId3"/>
                <a:stretch>
                  <a:fillRect t="-65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33507090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10 </a:t>
            </a:r>
            <a:r>
              <a:rPr lang="en-GB" dirty="0"/>
              <a:t>Packets</a:t>
            </a:r>
            <a:endParaRPr lang="en-US" dirty="0"/>
          </a:p>
        </p:txBody>
      </p:sp>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93</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8964161"/>
              </p:ext>
            </p:extLst>
          </p:nvPr>
        </p:nvGraphicFramePr>
        <p:xfrm>
          <a:off x="182563" y="1609725"/>
          <a:ext cx="8742362" cy="3638550"/>
        </p:xfrm>
        <a:graphic>
          <a:graphicData uri="http://schemas.openxmlformats.org/presentationml/2006/ole">
            <mc:AlternateContent xmlns:mc="http://schemas.openxmlformats.org/markup-compatibility/2006">
              <mc:Choice xmlns:v="urn:schemas-microsoft-com:vml" Requires="v">
                <p:oleObj spid="_x0000_s34277" name="Document" r:id="rId4" imgW="5418726" imgH="2263761" progId="Word.Document.12">
                  <p:embed/>
                </p:oleObj>
              </mc:Choice>
              <mc:Fallback>
                <p:oleObj name="Document" r:id="rId4" imgW="5418726" imgH="2263761" progId="Word.Document.12">
                  <p:embed/>
                  <p:pic>
                    <p:nvPicPr>
                      <p:cNvPr id="0" name=""/>
                      <p:cNvPicPr/>
                      <p:nvPr/>
                    </p:nvPicPr>
                    <p:blipFill>
                      <a:blip r:embed="rId5"/>
                      <a:stretch>
                        <a:fillRect/>
                      </a:stretch>
                    </p:blipFill>
                    <p:spPr>
                      <a:xfrm>
                        <a:off x="182563" y="1609725"/>
                        <a:ext cx="8742362" cy="3638550"/>
                      </a:xfrm>
                      <a:prstGeom prst="rect">
                        <a:avLst/>
                      </a:prstGeom>
                    </p:spPr>
                  </p:pic>
                </p:oleObj>
              </mc:Fallback>
            </mc:AlternateContent>
          </a:graphicData>
        </a:graphic>
      </p:graphicFrame>
      <p:sp>
        <p:nvSpPr>
          <p:cNvPr id="8" name="Content Placeholder 2"/>
          <p:cNvSpPr txBox="1">
            <a:spLocks/>
          </p:cNvSpPr>
          <p:nvPr/>
        </p:nvSpPr>
        <p:spPr>
          <a:xfrm>
            <a:off x="457200" y="4724400"/>
            <a:ext cx="8229600" cy="16764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000" dirty="0" smtClean="0"/>
              <a:t>If </a:t>
            </a:r>
            <a:r>
              <a:rPr lang="en-US" sz="2000" dirty="0"/>
              <a:t>diagonal is </a:t>
            </a:r>
            <a:r>
              <a:rPr lang="en-US" sz="2000" dirty="0" smtClean="0"/>
              <a:t>above main </a:t>
            </a:r>
            <a:r>
              <a:rPr lang="en-US" sz="2000" dirty="0"/>
              <a:t>diagonal </a:t>
            </a:r>
            <a:endParaRPr lang="en-US" sz="2000" dirty="0" smtClean="0"/>
          </a:p>
          <a:p>
            <a:pPr marL="118872" indent="0">
              <a:buNone/>
            </a:pPr>
            <a:endParaRPr lang="en-US" sz="2000" dirty="0" smtClean="0"/>
          </a:p>
          <a:p>
            <a:pPr marL="118872" indent="0">
              <a:buNone/>
            </a:pPr>
            <a:r>
              <a:rPr lang="en-US" sz="2000" dirty="0" smtClean="0"/>
              <a:t>Else</a:t>
            </a:r>
            <a:endParaRPr lang="en-US"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4258340670"/>
              </p:ext>
            </p:extLst>
          </p:nvPr>
        </p:nvGraphicFramePr>
        <p:xfrm>
          <a:off x="2971800" y="5174760"/>
          <a:ext cx="3200400" cy="464040"/>
        </p:xfrm>
        <a:graphic>
          <a:graphicData uri="http://schemas.openxmlformats.org/presentationml/2006/ole">
            <mc:AlternateContent xmlns:mc="http://schemas.openxmlformats.org/markup-compatibility/2006">
              <mc:Choice xmlns:v="urn:schemas-microsoft-com:vml" Requires="v">
                <p:oleObj spid="_x0000_s34278" name="Equation" r:id="rId6" imgW="1380228" imgH="200167" progId="Equation.3">
                  <p:embed/>
                </p:oleObj>
              </mc:Choice>
              <mc:Fallback>
                <p:oleObj name="Equation" r:id="rId6" imgW="1380228" imgH="200167" progId="Equation.3">
                  <p:embed/>
                  <p:pic>
                    <p:nvPicPr>
                      <p:cNvPr id="0" name=""/>
                      <p:cNvPicPr/>
                      <p:nvPr/>
                    </p:nvPicPr>
                    <p:blipFill>
                      <a:blip r:embed="rId7"/>
                      <a:stretch>
                        <a:fillRect/>
                      </a:stretch>
                    </p:blipFill>
                    <p:spPr>
                      <a:xfrm>
                        <a:off x="2971800" y="5174760"/>
                        <a:ext cx="3200400" cy="46404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27506080"/>
              </p:ext>
            </p:extLst>
          </p:nvPr>
        </p:nvGraphicFramePr>
        <p:xfrm>
          <a:off x="2971800" y="5791200"/>
          <a:ext cx="3200400" cy="469989"/>
        </p:xfrm>
        <a:graphic>
          <a:graphicData uri="http://schemas.openxmlformats.org/presentationml/2006/ole">
            <mc:AlternateContent xmlns:mc="http://schemas.openxmlformats.org/markup-compatibility/2006">
              <mc:Choice xmlns:v="urn:schemas-microsoft-com:vml" Requires="v">
                <p:oleObj spid="_x0000_s34279" name="Equation" r:id="rId8" imgW="1361518" imgH="200167" progId="Equation.3">
                  <p:embed/>
                </p:oleObj>
              </mc:Choice>
              <mc:Fallback>
                <p:oleObj name="Equation" r:id="rId8" imgW="1361518" imgH="200167" progId="Equation.3">
                  <p:embed/>
                  <p:pic>
                    <p:nvPicPr>
                      <p:cNvPr id="0" name=""/>
                      <p:cNvPicPr/>
                      <p:nvPr/>
                    </p:nvPicPr>
                    <p:blipFill>
                      <a:blip r:embed="rId9"/>
                      <a:stretch>
                        <a:fillRect/>
                      </a:stretch>
                    </p:blipFill>
                    <p:spPr>
                      <a:xfrm>
                        <a:off x="2971800" y="5791200"/>
                        <a:ext cx="3200400" cy="469989"/>
                      </a:xfrm>
                      <a:prstGeom prst="rect">
                        <a:avLst/>
                      </a:prstGeom>
                    </p:spPr>
                  </p:pic>
                </p:oleObj>
              </mc:Fallback>
            </mc:AlternateContent>
          </a:graphicData>
        </a:graphic>
      </p:graphicFrame>
    </p:spTree>
    <p:extLst>
      <p:ext uri="{BB962C8B-B14F-4D97-AF65-F5344CB8AC3E}">
        <p14:creationId xmlns:p14="http://schemas.microsoft.com/office/powerpoint/2010/main" val="16199392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11 </a:t>
            </a:r>
            <a:r>
              <a:rPr lang="en-GB" dirty="0"/>
              <a:t>Packets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5191"/>
                <a:ext cx="8229600" cy="2720609"/>
              </a:xfrm>
            </p:spPr>
            <p:txBody>
              <a:bodyPr>
                <a:normAutofit fontScale="92500" lnSpcReduction="10000"/>
              </a:bodyPr>
              <a:lstStyle/>
              <a:p>
                <a:r>
                  <a:rPr lang="en-US" b="1" dirty="0" smtClean="0"/>
                  <a:t>Type 11:</a:t>
                </a:r>
              </a:p>
              <a:p>
                <a:pPr marL="118872" indent="0" algn="ctr">
                  <a:buNone/>
                </a:pPr>
                <a:r>
                  <a:rPr lang="en-US" dirty="0"/>
                  <a:t>Packets passing through </a:t>
                </a:r>
                <a:r>
                  <a:rPr lang="en-US" i="1" dirty="0"/>
                  <a:t>W</a:t>
                </a:r>
                <a:r>
                  <a:rPr lang="en-US" dirty="0"/>
                  <a:t> as a result of communication between node (</a:t>
                </a:r>
                <a:r>
                  <a:rPr lang="en-US" i="1" dirty="0" err="1"/>
                  <a:t>i</a:t>
                </a:r>
                <a:r>
                  <a:rPr lang="en-US" dirty="0" err="1"/>
                  <a:t>,</a:t>
                </a:r>
                <a:r>
                  <a:rPr lang="en-US" i="1" dirty="0" err="1"/>
                  <a:t>k</a:t>
                </a:r>
                <a:r>
                  <a:rPr lang="en-US" dirty="0"/>
                  <a:t>) from same row as node (</a:t>
                </a:r>
                <a:r>
                  <a:rPr lang="en-US" i="1" dirty="0" err="1"/>
                  <a:t>i</a:t>
                </a:r>
                <a:r>
                  <a:rPr lang="en-US" dirty="0" err="1"/>
                  <a:t>,</a:t>
                </a:r>
                <a:r>
                  <a:rPr lang="en-US" i="1" dirty="0" err="1"/>
                  <a:t>j</a:t>
                </a:r>
                <a:r>
                  <a:rPr lang="en-US" dirty="0"/>
                  <a:t>) and nodes on node (</a:t>
                </a:r>
                <a:r>
                  <a:rPr lang="en-US" i="1" dirty="0" err="1"/>
                  <a:t>i,m</a:t>
                </a:r>
                <a:r>
                  <a:rPr lang="en-US" dirty="0"/>
                  <a:t>) diagonal where </a:t>
                </a:r>
                <a:r>
                  <a:rPr lang="en-US" dirty="0" smtClean="0"/>
                  <a:t>1 </a:t>
                </a:r>
                <a14:m>
                  <m:oMath xmlns:m="http://schemas.openxmlformats.org/officeDocument/2006/math">
                    <m:r>
                      <a:rPr lang="en-US" i="1" smtClean="0">
                        <a:latin typeface="Cambria Math"/>
                        <a:ea typeface="Cambria Math"/>
                      </a:rPr>
                      <m:t>≤</m:t>
                    </m:r>
                  </m:oMath>
                </a14:m>
                <a:r>
                  <a:rPr lang="en-US" dirty="0" smtClean="0"/>
                  <a:t> </a:t>
                </a:r>
                <a:r>
                  <a:rPr lang="en-US" i="1" dirty="0" smtClean="0"/>
                  <a:t>k</a:t>
                </a:r>
                <a:r>
                  <a:rPr lang="en-US" i="1" dirty="0"/>
                  <a:t>, </a:t>
                </a:r>
                <a:r>
                  <a:rPr lang="en-US" i="1" dirty="0" smtClean="0"/>
                  <a:t>m </a:t>
                </a:r>
                <a14:m>
                  <m:oMath xmlns:m="http://schemas.openxmlformats.org/officeDocument/2006/math">
                    <m:r>
                      <a:rPr lang="en-US" i="1" smtClean="0">
                        <a:latin typeface="Cambria Math"/>
                        <a:ea typeface="Cambria Math"/>
                      </a:rPr>
                      <m:t>≤</m:t>
                    </m:r>
                  </m:oMath>
                </a14:m>
                <a:r>
                  <a:rPr lang="en-US" i="1" dirty="0" smtClean="0"/>
                  <a:t> n</a:t>
                </a:r>
                <a:r>
                  <a:rPr lang="en-US" dirty="0" smtClean="0"/>
                  <a:t> </a:t>
                </a:r>
                <a:r>
                  <a:rPr lang="en-US" dirty="0"/>
                  <a:t>and </a:t>
                </a:r>
                <a:r>
                  <a:rPr lang="en-US" i="1" dirty="0" smtClean="0"/>
                  <a:t>j </a:t>
                </a:r>
                <a14:m>
                  <m:oMath xmlns:m="http://schemas.openxmlformats.org/officeDocument/2006/math">
                    <m:r>
                      <a:rPr lang="en-US" i="1" smtClean="0">
                        <a:latin typeface="Cambria Math"/>
                        <a:ea typeface="Cambria Math"/>
                      </a:rPr>
                      <m:t>≠</m:t>
                    </m:r>
                  </m:oMath>
                </a14:m>
                <a:r>
                  <a:rPr lang="en-US" i="1" dirty="0" smtClean="0"/>
                  <a:t> k </a:t>
                </a:r>
                <a14:m>
                  <m:oMath xmlns:m="http://schemas.openxmlformats.org/officeDocument/2006/math">
                    <m:r>
                      <a:rPr lang="en-US" i="1" smtClean="0">
                        <a:latin typeface="Cambria Math"/>
                        <a:ea typeface="Cambria Math"/>
                      </a:rPr>
                      <m:t>≠</m:t>
                    </m:r>
                  </m:oMath>
                </a14:m>
                <a:r>
                  <a:rPr lang="en-US" i="1" dirty="0" smtClean="0"/>
                  <a:t> m</a:t>
                </a:r>
                <a:endParaRPr lang="en-US" dirty="0" smtClean="0"/>
              </a:p>
              <a:p>
                <a:pPr lvl="1"/>
                <a:r>
                  <a:rPr lang="en-US" dirty="0" smtClean="0"/>
                  <a:t>Effect of Type 6</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5191"/>
                <a:ext cx="8229600" cy="2720609"/>
              </a:xfrm>
              <a:blipFill rotWithShape="1">
                <a:blip r:embed="rId4"/>
                <a:stretch>
                  <a:fillRect l="-370" t="-2685" r="-2148" b="-24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94</a:t>
            </a:fld>
            <a:endParaRPr lang="en-US"/>
          </a:p>
        </p:txBody>
      </p:sp>
      <p:sp>
        <p:nvSpPr>
          <p:cNvPr id="8" name="Content Placeholder 2"/>
          <p:cNvSpPr txBox="1">
            <a:spLocks/>
          </p:cNvSpPr>
          <p:nvPr/>
        </p:nvSpPr>
        <p:spPr>
          <a:xfrm>
            <a:off x="457200" y="5105400"/>
            <a:ext cx="8229600" cy="12954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000" dirty="0"/>
              <a:t>If diagonal is below main </a:t>
            </a:r>
            <a:r>
              <a:rPr lang="en-US" sz="2000" dirty="0" smtClean="0"/>
              <a:t>diagonal</a:t>
            </a:r>
          </a:p>
          <a:p>
            <a:pPr marL="118872" indent="0">
              <a:buNone/>
            </a:pPr>
            <a:endParaRPr lang="en-US" sz="2000" dirty="0" smtClean="0"/>
          </a:p>
          <a:p>
            <a:pPr marL="118872" indent="0">
              <a:buNone/>
            </a:pPr>
            <a:r>
              <a:rPr lang="en-US" sz="2000" dirty="0" smtClean="0"/>
              <a:t>Else </a:t>
            </a:r>
          </a:p>
          <a:p>
            <a:endParaRPr lang="en-US"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15748993"/>
              </p:ext>
            </p:extLst>
          </p:nvPr>
        </p:nvGraphicFramePr>
        <p:xfrm>
          <a:off x="2743201" y="4495800"/>
          <a:ext cx="3657599" cy="565469"/>
        </p:xfrm>
        <a:graphic>
          <a:graphicData uri="http://schemas.openxmlformats.org/presentationml/2006/ole">
            <mc:AlternateContent xmlns:mc="http://schemas.openxmlformats.org/markup-compatibility/2006">
              <mc:Choice xmlns:v="urn:schemas-microsoft-com:vml" Requires="v">
                <p:oleObj spid="_x0000_s35301" name="Equation" r:id="rId5" imgW="1294593" imgH="200167" progId="Equation.3">
                  <p:embed/>
                </p:oleObj>
              </mc:Choice>
              <mc:Fallback>
                <p:oleObj name="Equation" r:id="rId5" imgW="1294593" imgH="200167" progId="Equation.3">
                  <p:embed/>
                  <p:pic>
                    <p:nvPicPr>
                      <p:cNvPr id="0" name=""/>
                      <p:cNvPicPr/>
                      <p:nvPr/>
                    </p:nvPicPr>
                    <p:blipFill>
                      <a:blip r:embed="rId6"/>
                      <a:stretch>
                        <a:fillRect/>
                      </a:stretch>
                    </p:blipFill>
                    <p:spPr>
                      <a:xfrm>
                        <a:off x="2743201" y="4495800"/>
                        <a:ext cx="3657599" cy="565469"/>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53606360"/>
              </p:ext>
            </p:extLst>
          </p:nvPr>
        </p:nvGraphicFramePr>
        <p:xfrm>
          <a:off x="3877056" y="5486400"/>
          <a:ext cx="1389888" cy="447591"/>
        </p:xfrm>
        <a:graphic>
          <a:graphicData uri="http://schemas.openxmlformats.org/presentationml/2006/ole">
            <mc:AlternateContent xmlns:mc="http://schemas.openxmlformats.org/markup-compatibility/2006">
              <mc:Choice xmlns:v="urn:schemas-microsoft-com:vml" Requires="v">
                <p:oleObj spid="_x0000_s35302" name="Equation" r:id="rId7" imgW="561662" imgH="181087" progId="Equation.3">
                  <p:embed/>
                </p:oleObj>
              </mc:Choice>
              <mc:Fallback>
                <p:oleObj name="Equation" r:id="rId7" imgW="561662" imgH="181087" progId="Equation.3">
                  <p:embed/>
                  <p:pic>
                    <p:nvPicPr>
                      <p:cNvPr id="0" name=""/>
                      <p:cNvPicPr/>
                      <p:nvPr/>
                    </p:nvPicPr>
                    <p:blipFill>
                      <a:blip r:embed="rId8"/>
                      <a:stretch>
                        <a:fillRect/>
                      </a:stretch>
                    </p:blipFill>
                    <p:spPr>
                      <a:xfrm>
                        <a:off x="3877056" y="5486400"/>
                        <a:ext cx="1389888" cy="447591"/>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311217068"/>
              </p:ext>
            </p:extLst>
          </p:nvPr>
        </p:nvGraphicFramePr>
        <p:xfrm>
          <a:off x="3886200" y="6096000"/>
          <a:ext cx="1371600" cy="465364"/>
        </p:xfrm>
        <a:graphic>
          <a:graphicData uri="http://schemas.openxmlformats.org/presentationml/2006/ole">
            <mc:AlternateContent xmlns:mc="http://schemas.openxmlformats.org/markup-compatibility/2006">
              <mc:Choice xmlns:v="urn:schemas-microsoft-com:vml" Requires="v">
                <p:oleObj spid="_x0000_s35303" name="Equation" r:id="rId9" imgW="533237" imgH="181087" progId="Equation.3">
                  <p:embed/>
                </p:oleObj>
              </mc:Choice>
              <mc:Fallback>
                <p:oleObj name="Equation" r:id="rId9" imgW="533237" imgH="181087" progId="Equation.3">
                  <p:embed/>
                  <p:pic>
                    <p:nvPicPr>
                      <p:cNvPr id="0" name=""/>
                      <p:cNvPicPr/>
                      <p:nvPr/>
                    </p:nvPicPr>
                    <p:blipFill>
                      <a:blip r:embed="rId10"/>
                      <a:stretch>
                        <a:fillRect/>
                      </a:stretch>
                    </p:blipFill>
                    <p:spPr>
                      <a:xfrm>
                        <a:off x="3886200" y="6096000"/>
                        <a:ext cx="1371600" cy="465364"/>
                      </a:xfrm>
                      <a:prstGeom prst="rect">
                        <a:avLst/>
                      </a:prstGeom>
                    </p:spPr>
                  </p:pic>
                </p:oleObj>
              </mc:Fallback>
            </mc:AlternateContent>
          </a:graphicData>
        </a:graphic>
      </p:graphicFrame>
    </p:spTree>
    <p:extLst>
      <p:ext uri="{BB962C8B-B14F-4D97-AF65-F5344CB8AC3E}">
        <p14:creationId xmlns:p14="http://schemas.microsoft.com/office/powerpoint/2010/main" val="17802658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 </a:t>
            </a:r>
            <a:r>
              <a:rPr lang="en-GB" dirty="0" smtClean="0"/>
              <a:t>12 </a:t>
            </a:r>
            <a:r>
              <a:rPr lang="en-GB" dirty="0"/>
              <a:t>Packets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75191"/>
                <a:ext cx="8229600" cy="2720609"/>
              </a:xfrm>
            </p:spPr>
            <p:txBody>
              <a:bodyPr>
                <a:normAutofit fontScale="92500" lnSpcReduction="10000"/>
              </a:bodyPr>
              <a:lstStyle/>
              <a:p>
                <a:r>
                  <a:rPr lang="en-US" b="1" dirty="0" smtClean="0"/>
                  <a:t>Type 12:</a:t>
                </a:r>
              </a:p>
              <a:p>
                <a:pPr marL="118872" indent="0" algn="ctr">
                  <a:buNone/>
                </a:pPr>
                <a:r>
                  <a:rPr lang="en-US" dirty="0"/>
                  <a:t>Packets passing through </a:t>
                </a:r>
                <a:r>
                  <a:rPr lang="en-US" i="1" dirty="0"/>
                  <a:t>W</a:t>
                </a:r>
                <a:r>
                  <a:rPr lang="en-US" dirty="0"/>
                  <a:t> as a result of communication between node </a:t>
                </a:r>
                <a:r>
                  <a:rPr lang="en-US" dirty="0" smtClean="0"/>
                  <a:t>(</a:t>
                </a:r>
                <a:r>
                  <a:rPr lang="en-US" i="1" dirty="0" err="1" smtClean="0"/>
                  <a:t>k</a:t>
                </a:r>
                <a:r>
                  <a:rPr lang="en-US" dirty="0" err="1" smtClean="0"/>
                  <a:t>,</a:t>
                </a:r>
                <a:r>
                  <a:rPr lang="en-US" i="1" dirty="0" err="1" smtClean="0"/>
                  <a:t>j</a:t>
                </a:r>
                <a:r>
                  <a:rPr lang="en-US" dirty="0" smtClean="0"/>
                  <a:t>) </a:t>
                </a:r>
                <a:r>
                  <a:rPr lang="en-US" dirty="0"/>
                  <a:t>from same row as node (</a:t>
                </a:r>
                <a:r>
                  <a:rPr lang="en-US" i="1" dirty="0" err="1"/>
                  <a:t>i</a:t>
                </a:r>
                <a:r>
                  <a:rPr lang="en-US" dirty="0" err="1"/>
                  <a:t>,</a:t>
                </a:r>
                <a:r>
                  <a:rPr lang="en-US" i="1" dirty="0" err="1"/>
                  <a:t>j</a:t>
                </a:r>
                <a:r>
                  <a:rPr lang="en-US" dirty="0"/>
                  <a:t>) and nodes on node </a:t>
                </a:r>
                <a:r>
                  <a:rPr lang="en-US" dirty="0" smtClean="0"/>
                  <a:t>(</a:t>
                </a:r>
                <a:r>
                  <a:rPr lang="en-US" i="1" dirty="0" err="1" smtClean="0"/>
                  <a:t>m,j</a:t>
                </a:r>
                <a:r>
                  <a:rPr lang="en-US" dirty="0" smtClean="0"/>
                  <a:t>) </a:t>
                </a:r>
                <a:r>
                  <a:rPr lang="en-US" dirty="0"/>
                  <a:t>diagonal where </a:t>
                </a:r>
                <a:r>
                  <a:rPr lang="en-US" dirty="0" smtClean="0"/>
                  <a:t>1 </a:t>
                </a:r>
                <a14:m>
                  <m:oMath xmlns:m="http://schemas.openxmlformats.org/officeDocument/2006/math">
                    <m:r>
                      <a:rPr lang="en-US" i="1" smtClean="0">
                        <a:latin typeface="Cambria Math"/>
                        <a:ea typeface="Cambria Math"/>
                      </a:rPr>
                      <m:t>≤</m:t>
                    </m:r>
                  </m:oMath>
                </a14:m>
                <a:r>
                  <a:rPr lang="en-US" dirty="0" smtClean="0"/>
                  <a:t> </a:t>
                </a:r>
                <a:r>
                  <a:rPr lang="en-US" i="1" dirty="0" smtClean="0"/>
                  <a:t>k</a:t>
                </a:r>
                <a:r>
                  <a:rPr lang="en-US" i="1" dirty="0"/>
                  <a:t>, </a:t>
                </a:r>
                <a:r>
                  <a:rPr lang="en-US" i="1" dirty="0" smtClean="0"/>
                  <a:t>m </a:t>
                </a:r>
                <a14:m>
                  <m:oMath xmlns:m="http://schemas.openxmlformats.org/officeDocument/2006/math">
                    <m:r>
                      <a:rPr lang="en-US" i="1" smtClean="0">
                        <a:latin typeface="Cambria Math"/>
                        <a:ea typeface="Cambria Math"/>
                      </a:rPr>
                      <m:t>≤</m:t>
                    </m:r>
                  </m:oMath>
                </a14:m>
                <a:r>
                  <a:rPr lang="en-US" i="1" dirty="0" smtClean="0"/>
                  <a:t> n</a:t>
                </a:r>
                <a:r>
                  <a:rPr lang="en-US" dirty="0" smtClean="0"/>
                  <a:t> </a:t>
                </a:r>
                <a:r>
                  <a:rPr lang="en-US" dirty="0"/>
                  <a:t>and </a:t>
                </a:r>
                <a:r>
                  <a:rPr lang="en-US" i="1" dirty="0" smtClean="0"/>
                  <a:t>i </a:t>
                </a:r>
                <a14:m>
                  <m:oMath xmlns:m="http://schemas.openxmlformats.org/officeDocument/2006/math">
                    <m:r>
                      <a:rPr lang="en-US" i="1" smtClean="0">
                        <a:latin typeface="Cambria Math"/>
                        <a:ea typeface="Cambria Math"/>
                      </a:rPr>
                      <m:t>≠</m:t>
                    </m:r>
                  </m:oMath>
                </a14:m>
                <a:r>
                  <a:rPr lang="en-US" i="1" dirty="0" smtClean="0"/>
                  <a:t> k </a:t>
                </a:r>
                <a14:m>
                  <m:oMath xmlns:m="http://schemas.openxmlformats.org/officeDocument/2006/math">
                    <m:r>
                      <a:rPr lang="en-US" i="1" smtClean="0">
                        <a:latin typeface="Cambria Math"/>
                        <a:ea typeface="Cambria Math"/>
                      </a:rPr>
                      <m:t>≠</m:t>
                    </m:r>
                  </m:oMath>
                </a14:m>
                <a:r>
                  <a:rPr lang="en-US" i="1" dirty="0" smtClean="0"/>
                  <a:t> m</a:t>
                </a:r>
                <a:endParaRPr lang="en-US" dirty="0" smtClean="0"/>
              </a:p>
              <a:p>
                <a:pPr lvl="1"/>
                <a:r>
                  <a:rPr lang="en-US" dirty="0" smtClean="0"/>
                  <a:t>Effect of Type 7</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75191"/>
                <a:ext cx="8229600" cy="2720609"/>
              </a:xfrm>
              <a:blipFill rotWithShape="1">
                <a:blip r:embed="rId4"/>
                <a:stretch>
                  <a:fillRect l="-444" t="-2685" r="-2148" b="-24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lgn="ctr"/>
            <a:r>
              <a:rPr lang="en-GB" smtClean="0"/>
              <a:t>On Enhancing the Performance of Bufferless Network-on-Chip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95</a:t>
            </a:fld>
            <a:endParaRPr lang="en-US"/>
          </a:p>
        </p:txBody>
      </p:sp>
      <p:sp>
        <p:nvSpPr>
          <p:cNvPr id="8" name="Content Placeholder 2"/>
          <p:cNvSpPr txBox="1">
            <a:spLocks/>
          </p:cNvSpPr>
          <p:nvPr/>
        </p:nvSpPr>
        <p:spPr>
          <a:xfrm>
            <a:off x="457200" y="5105400"/>
            <a:ext cx="8229600" cy="12954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000" dirty="0"/>
              <a:t>If diagonal is </a:t>
            </a:r>
            <a:r>
              <a:rPr lang="en-US" sz="2000" dirty="0" smtClean="0"/>
              <a:t>above </a:t>
            </a:r>
            <a:r>
              <a:rPr lang="en-US" sz="2000" dirty="0"/>
              <a:t>main </a:t>
            </a:r>
            <a:r>
              <a:rPr lang="en-US" sz="2000" dirty="0" smtClean="0"/>
              <a:t>diagonal</a:t>
            </a:r>
          </a:p>
          <a:p>
            <a:pPr marL="118872" indent="0">
              <a:buNone/>
            </a:pPr>
            <a:endParaRPr lang="en-US" sz="2000" dirty="0" smtClean="0"/>
          </a:p>
          <a:p>
            <a:pPr marL="118872" indent="0">
              <a:buNone/>
            </a:pPr>
            <a:r>
              <a:rPr lang="en-US" sz="2000" dirty="0" smtClean="0"/>
              <a:t>Else </a:t>
            </a:r>
          </a:p>
          <a:p>
            <a:endParaRPr lang="en-US"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2580107819"/>
              </p:ext>
            </p:extLst>
          </p:nvPr>
        </p:nvGraphicFramePr>
        <p:xfrm>
          <a:off x="2743201" y="4495800"/>
          <a:ext cx="3657599" cy="565469"/>
        </p:xfrm>
        <a:graphic>
          <a:graphicData uri="http://schemas.openxmlformats.org/presentationml/2006/ole">
            <mc:AlternateContent xmlns:mc="http://schemas.openxmlformats.org/markup-compatibility/2006">
              <mc:Choice xmlns:v="urn:schemas-microsoft-com:vml" Requires="v">
                <p:oleObj spid="_x0000_s36325" name="Equation" r:id="rId5" imgW="1294593" imgH="200167" progId="Equation.3">
                  <p:embed/>
                </p:oleObj>
              </mc:Choice>
              <mc:Fallback>
                <p:oleObj name="Equation" r:id="rId5" imgW="1294593" imgH="200167" progId="Equation.3">
                  <p:embed/>
                  <p:pic>
                    <p:nvPicPr>
                      <p:cNvPr id="0" name=""/>
                      <p:cNvPicPr/>
                      <p:nvPr/>
                    </p:nvPicPr>
                    <p:blipFill>
                      <a:blip r:embed="rId6"/>
                      <a:stretch>
                        <a:fillRect/>
                      </a:stretch>
                    </p:blipFill>
                    <p:spPr>
                      <a:xfrm>
                        <a:off x="2743201" y="4495800"/>
                        <a:ext cx="3657599" cy="565469"/>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52293119"/>
              </p:ext>
            </p:extLst>
          </p:nvPr>
        </p:nvGraphicFramePr>
        <p:xfrm>
          <a:off x="3877056" y="5486400"/>
          <a:ext cx="1389888" cy="447591"/>
        </p:xfrm>
        <a:graphic>
          <a:graphicData uri="http://schemas.openxmlformats.org/presentationml/2006/ole">
            <mc:AlternateContent xmlns:mc="http://schemas.openxmlformats.org/markup-compatibility/2006">
              <mc:Choice xmlns:v="urn:schemas-microsoft-com:vml" Requires="v">
                <p:oleObj spid="_x0000_s36326" name="Equation" r:id="rId7" imgW="561662" imgH="181087" progId="Equation.3">
                  <p:embed/>
                </p:oleObj>
              </mc:Choice>
              <mc:Fallback>
                <p:oleObj name="Equation" r:id="rId7" imgW="561662" imgH="181087" progId="Equation.3">
                  <p:embed/>
                  <p:pic>
                    <p:nvPicPr>
                      <p:cNvPr id="0" name=""/>
                      <p:cNvPicPr/>
                      <p:nvPr/>
                    </p:nvPicPr>
                    <p:blipFill>
                      <a:blip r:embed="rId8"/>
                      <a:stretch>
                        <a:fillRect/>
                      </a:stretch>
                    </p:blipFill>
                    <p:spPr>
                      <a:xfrm>
                        <a:off x="3877056" y="5486400"/>
                        <a:ext cx="1389888" cy="447591"/>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70836743"/>
              </p:ext>
            </p:extLst>
          </p:nvPr>
        </p:nvGraphicFramePr>
        <p:xfrm>
          <a:off x="3886200" y="6096000"/>
          <a:ext cx="1371600" cy="465364"/>
        </p:xfrm>
        <a:graphic>
          <a:graphicData uri="http://schemas.openxmlformats.org/presentationml/2006/ole">
            <mc:AlternateContent xmlns:mc="http://schemas.openxmlformats.org/markup-compatibility/2006">
              <mc:Choice xmlns:v="urn:schemas-microsoft-com:vml" Requires="v">
                <p:oleObj spid="_x0000_s36327" name="Equation" r:id="rId9" imgW="533237" imgH="181087" progId="Equation.3">
                  <p:embed/>
                </p:oleObj>
              </mc:Choice>
              <mc:Fallback>
                <p:oleObj name="Equation" r:id="rId9" imgW="533237" imgH="181087" progId="Equation.3">
                  <p:embed/>
                  <p:pic>
                    <p:nvPicPr>
                      <p:cNvPr id="0" name=""/>
                      <p:cNvPicPr/>
                      <p:nvPr/>
                    </p:nvPicPr>
                    <p:blipFill>
                      <a:blip r:embed="rId10"/>
                      <a:stretch>
                        <a:fillRect/>
                      </a:stretch>
                    </p:blipFill>
                    <p:spPr>
                      <a:xfrm>
                        <a:off x="3886200" y="6096000"/>
                        <a:ext cx="1371600" cy="465364"/>
                      </a:xfrm>
                      <a:prstGeom prst="rect">
                        <a:avLst/>
                      </a:prstGeom>
                    </p:spPr>
                  </p:pic>
                </p:oleObj>
              </mc:Fallback>
            </mc:AlternateContent>
          </a:graphicData>
        </a:graphic>
      </p:graphicFrame>
    </p:spTree>
    <p:extLst>
      <p:ext uri="{BB962C8B-B14F-4D97-AF65-F5344CB8AC3E}">
        <p14:creationId xmlns:p14="http://schemas.microsoft.com/office/powerpoint/2010/main" val="1220377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20303</TotalTime>
  <Words>10095</Words>
  <Application>Microsoft Office PowerPoint</Application>
  <PresentationFormat>On-screen Show (4:3)</PresentationFormat>
  <Paragraphs>1119</Paragraphs>
  <Slides>95</Slides>
  <Notes>89</Notes>
  <HiddenSlides>0</HiddenSlides>
  <MMClips>0</MMClips>
  <ScaleCrop>false</ScaleCrop>
  <HeadingPairs>
    <vt:vector size="8" baseType="variant">
      <vt:variant>
        <vt:lpstr>Theme</vt:lpstr>
      </vt:variant>
      <vt:variant>
        <vt:i4>1</vt:i4>
      </vt:variant>
      <vt:variant>
        <vt:lpstr>Embedded OLE Servers</vt:lpstr>
      </vt:variant>
      <vt:variant>
        <vt:i4>2</vt:i4>
      </vt:variant>
      <vt:variant>
        <vt:lpstr>Slide Titles</vt:lpstr>
      </vt:variant>
      <vt:variant>
        <vt:i4>95</vt:i4>
      </vt:variant>
      <vt:variant>
        <vt:lpstr>Custom Shows</vt:lpstr>
      </vt:variant>
      <vt:variant>
        <vt:i4>22</vt:i4>
      </vt:variant>
    </vt:vector>
  </HeadingPairs>
  <TitlesOfParts>
    <vt:vector size="120" baseType="lpstr">
      <vt:lpstr>Module</vt:lpstr>
      <vt:lpstr>Document</vt:lpstr>
      <vt:lpstr>Equation</vt:lpstr>
      <vt:lpstr>On Enhancing the Performance of Bufferless Network-on-Chip</vt:lpstr>
      <vt:lpstr>Publications</vt:lpstr>
      <vt:lpstr>Outline</vt:lpstr>
      <vt:lpstr>Introduction</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Motivation</vt:lpstr>
      <vt:lpstr>Scope of the Thesis</vt:lpstr>
      <vt:lpstr>Contribution</vt:lpstr>
      <vt:lpstr>Modified Fixed Step Size MaxFlex Selection Function</vt:lpstr>
      <vt:lpstr>Motivation</vt:lpstr>
      <vt:lpstr>Proposed Approach</vt:lpstr>
      <vt:lpstr>Proposed Approach</vt:lpstr>
      <vt:lpstr>Analysis of Fixed Step Size MMaxFlex</vt:lpstr>
      <vt:lpstr>Analysis of Fixed Step Size MMaxFlex</vt:lpstr>
      <vt:lpstr>Type 1 &amp; 2 Packets</vt:lpstr>
      <vt:lpstr>Type 3 &amp; 4 Packets</vt:lpstr>
      <vt:lpstr>Type 5 Packets</vt:lpstr>
      <vt:lpstr>Type 6 Packets</vt:lpstr>
      <vt:lpstr>Type 7 Packets</vt:lpstr>
      <vt:lpstr>Type 8 Packets</vt:lpstr>
      <vt:lpstr>Type 9 Packets</vt:lpstr>
      <vt:lpstr>Type 10 Packets</vt:lpstr>
      <vt:lpstr>Type 11 Packets</vt:lpstr>
      <vt:lpstr>Type 12 Packets</vt:lpstr>
      <vt:lpstr>Proof of Packet Types Completeness</vt:lpstr>
      <vt:lpstr>Proof of Packet Types Completeness</vt:lpstr>
      <vt:lpstr>Packets Distribution Analysis Results</vt:lpstr>
      <vt:lpstr>Packets Distribution Analysis Results</vt:lpstr>
      <vt:lpstr>Experimental Setup</vt:lpstr>
      <vt:lpstr>Experimental Results</vt:lpstr>
      <vt:lpstr>Experimental Results</vt:lpstr>
      <vt:lpstr>Experimental Results</vt:lpstr>
      <vt:lpstr>Experimental Results</vt:lpstr>
      <vt:lpstr>Variable Step Size MaxFlex Selection Function</vt:lpstr>
      <vt:lpstr>Motivation</vt:lpstr>
      <vt:lpstr>NoC Regions</vt:lpstr>
      <vt:lpstr>Proposed Approaches</vt:lpstr>
      <vt:lpstr>NMDVS </vt:lpstr>
      <vt:lpstr>Experimental Results</vt:lpstr>
      <vt:lpstr>RMDVS</vt:lpstr>
      <vt:lpstr>RMDVS`</vt:lpstr>
      <vt:lpstr>Experimental Results</vt:lpstr>
      <vt:lpstr>IORVS</vt:lpstr>
      <vt:lpstr>Experimental Results</vt:lpstr>
      <vt:lpstr>Experimental Results</vt:lpstr>
      <vt:lpstr>ORMDVS</vt:lpstr>
      <vt:lpstr>Experimental Results</vt:lpstr>
      <vt:lpstr>Experimental Results</vt:lpstr>
      <vt:lpstr>Experimental Results</vt:lpstr>
      <vt:lpstr>New Flit Ranking Policies</vt:lpstr>
      <vt:lpstr>Motivation</vt:lpstr>
      <vt:lpstr>Flit Ranking Policies</vt:lpstr>
      <vt:lpstr>Flit Ranking Policies</vt:lpstr>
      <vt:lpstr>Experimental Results</vt:lpstr>
      <vt:lpstr>Experimental Results</vt:lpstr>
      <vt:lpstr>Latency-Sensitive Congestion Management Mechanisms</vt:lpstr>
      <vt:lpstr>Motivation</vt:lpstr>
      <vt:lpstr>Congestion Management</vt:lpstr>
      <vt:lpstr>Proposed Prevention Approaches</vt:lpstr>
      <vt:lpstr>Using Larger NoCs</vt:lpstr>
      <vt:lpstr>Using Larger NoCs</vt:lpstr>
      <vt:lpstr>Experimental Results</vt:lpstr>
      <vt:lpstr>Experimental Results</vt:lpstr>
      <vt:lpstr>Using Sequential Injection</vt:lpstr>
      <vt:lpstr>Using Sequential Injection</vt:lpstr>
      <vt:lpstr>Experimental Results</vt:lpstr>
      <vt:lpstr>Conclusion</vt:lpstr>
      <vt:lpstr>Conclusion</vt:lpstr>
      <vt:lpstr>Future Work</vt:lpstr>
      <vt:lpstr>PowerPoint Presentation</vt:lpstr>
      <vt:lpstr>Types Packets Count</vt:lpstr>
      <vt:lpstr>Type 1 &amp; Type 2 Packets</vt:lpstr>
      <vt:lpstr>Type 3 Packets</vt:lpstr>
      <vt:lpstr>Type 4 Packets</vt:lpstr>
      <vt:lpstr>Type 5 Packets</vt:lpstr>
      <vt:lpstr>Type 6 Packets</vt:lpstr>
      <vt:lpstr>Type 7 Packets</vt:lpstr>
      <vt:lpstr>Type 8 Packets</vt:lpstr>
      <vt:lpstr>Type 8 Packets</vt:lpstr>
      <vt:lpstr>Type 9 Packets</vt:lpstr>
      <vt:lpstr>Type 9 Packets</vt:lpstr>
      <vt:lpstr>Type 10 Packets</vt:lpstr>
      <vt:lpstr>Type 10 Packets</vt:lpstr>
      <vt:lpstr>Type 11 Packets</vt:lpstr>
      <vt:lpstr>Type 12 Packets</vt:lpstr>
      <vt:lpstr>Type 3 &amp; 4 Packets</vt:lpstr>
      <vt:lpstr>Type 5 Packets</vt:lpstr>
      <vt:lpstr>Type 6 Packets</vt:lpstr>
      <vt:lpstr>Type 7 Packets</vt:lpstr>
      <vt:lpstr>Type 8 Packets</vt:lpstr>
      <vt:lpstr>Type 9 Packets</vt:lpstr>
      <vt:lpstr>Type 10 Packets</vt:lpstr>
      <vt:lpstr>Type 11 Packets</vt:lpstr>
      <vt:lpstr>Type 12 Packets</vt:lpstr>
      <vt:lpstr>Type 1 &amp; 2 Packets</vt:lpstr>
      <vt:lpstr>Type 1 &amp; 2 Count</vt:lpstr>
      <vt:lpstr>Type 3 Count</vt:lpstr>
      <vt:lpstr>Type 4 Count</vt:lpstr>
      <vt:lpstr>Type 5 Count</vt:lpstr>
      <vt:lpstr>Type 6 Count</vt:lpstr>
      <vt:lpstr>Type 7 Count</vt:lpstr>
      <vt:lpstr>Type 8 Count</vt:lpstr>
      <vt:lpstr>Type 9 Count</vt:lpstr>
      <vt:lpstr>Type 10 Count</vt:lpstr>
      <vt:lpstr>Type 11 Count</vt:lpstr>
      <vt:lpstr>Type 12 Count</vt:lpstr>
      <vt:lpstr>Types Packets Count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Enhancing the Performance of Bufferless Network-on-Chip</dc:title>
  <dc:creator>Mohamed Assem</dc:creator>
  <cp:lastModifiedBy>Mohamed Assem</cp:lastModifiedBy>
  <cp:revision>367</cp:revision>
  <dcterms:created xsi:type="dcterms:W3CDTF">2006-08-16T00:00:00Z</dcterms:created>
  <dcterms:modified xsi:type="dcterms:W3CDTF">2016-01-03T22:25:53Z</dcterms:modified>
</cp:coreProperties>
</file>