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6" r:id="rId4"/>
    <p:sldId id="267" r:id="rId5"/>
    <p:sldId id="271" r:id="rId6"/>
    <p:sldId id="272" r:id="rId7"/>
    <p:sldId id="273" r:id="rId8"/>
    <p:sldId id="274" r:id="rId9"/>
    <p:sldId id="275" r:id="rId10"/>
    <p:sldId id="265" r:id="rId11"/>
    <p:sldId id="268" r:id="rId12"/>
    <p:sldId id="259" r:id="rId13"/>
    <p:sldId id="260" r:id="rId14"/>
    <p:sldId id="276" r:id="rId15"/>
    <p:sldId id="277" r:id="rId16"/>
    <p:sldId id="278" r:id="rId17"/>
    <p:sldId id="279" r:id="rId18"/>
    <p:sldId id="280" r:id="rId19"/>
    <p:sldId id="281" r:id="rId20"/>
    <p:sldId id="282" r:id="rId21"/>
    <p:sldId id="264" r:id="rId22"/>
    <p:sldId id="269" r:id="rId23"/>
    <p:sldId id="262"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687" autoAdjust="0"/>
  </p:normalViewPr>
  <p:slideViewPr>
    <p:cSldViewPr snapToGrid="0" snapToObjects="1">
      <p:cViewPr>
        <p:scale>
          <a:sx n="100" d="100"/>
          <a:sy n="100" d="100"/>
        </p:scale>
        <p:origin x="-16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March 5, 15</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March 5, 15</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March 5, 15</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March 5, 15</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March 5, 15</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March 5, 15</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March 5, 15</a:t>
            </a:fld>
            <a:endParaRPr lang="en-US" dirty="0"/>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March 5, 15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March 5, 15</a:t>
            </a:fld>
            <a:endParaRPr lang="en-US" dirty="0"/>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March 5, 15</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March 5, 15</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March 5,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_logo_squar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435349"/>
            <a:ext cx="666751" cy="666751"/>
          </a:xfrm>
          <a:prstGeom prst="rect">
            <a:avLst/>
          </a:prstGeom>
        </p:spPr>
      </p:pic>
      <p:sp>
        <p:nvSpPr>
          <p:cNvPr id="2" name="Title 1"/>
          <p:cNvSpPr>
            <a:spLocks noGrp="1"/>
          </p:cNvSpPr>
          <p:nvPr>
            <p:ph type="ctrTitle"/>
          </p:nvPr>
        </p:nvSpPr>
        <p:spPr>
          <a:xfrm>
            <a:off x="603655" y="2663340"/>
            <a:ext cx="7848600" cy="648920"/>
          </a:xfrm>
        </p:spPr>
        <p:txBody>
          <a:bodyPr/>
          <a:lstStyle/>
          <a:p>
            <a:pPr algn="ctr"/>
            <a:r>
              <a:rPr lang="en-US" sz="2400" dirty="0" smtClean="0"/>
              <a:t/>
            </a:r>
            <a:br>
              <a:rPr lang="en-US" sz="2400" dirty="0" smtClean="0"/>
            </a:br>
            <a:r>
              <a:rPr lang="en-US" sz="2400" dirty="0" smtClean="0"/>
              <a:t/>
            </a:r>
            <a:br>
              <a:rPr lang="en-US" sz="2400" dirty="0" smtClean="0"/>
            </a:br>
            <a:r>
              <a:rPr lang="en-US" sz="2400" dirty="0"/>
              <a:t>Milestone 1 </a:t>
            </a:r>
          </a:p>
        </p:txBody>
      </p:sp>
      <p:sp>
        <p:nvSpPr>
          <p:cNvPr id="3" name="Subtitle 2"/>
          <p:cNvSpPr>
            <a:spLocks noGrp="1"/>
          </p:cNvSpPr>
          <p:nvPr>
            <p:ph type="subTitle" idx="1"/>
          </p:nvPr>
        </p:nvSpPr>
        <p:spPr>
          <a:xfrm>
            <a:off x="685800" y="3505199"/>
            <a:ext cx="7848600" cy="2147407"/>
          </a:xfrm>
        </p:spPr>
        <p:txBody>
          <a:bodyPr>
            <a:normAutofit/>
          </a:bodyPr>
          <a:lstStyle/>
          <a:p>
            <a:pPr algn="ctr"/>
            <a:r>
              <a:rPr lang="en-US" dirty="0" smtClean="0"/>
              <a:t>WE99:  West-East Team </a:t>
            </a:r>
          </a:p>
          <a:p>
            <a:pPr algn="ctr"/>
            <a:r>
              <a:rPr lang="is-IS" sz="1800" dirty="0"/>
              <a:t>Sean </a:t>
            </a:r>
            <a:r>
              <a:rPr lang="is-IS" sz="1800" dirty="0" smtClean="0"/>
              <a:t>Sinnott</a:t>
            </a:r>
          </a:p>
          <a:p>
            <a:pPr algn="ctr"/>
            <a:r>
              <a:rPr lang="en-US" sz="1800" dirty="0"/>
              <a:t>Mark </a:t>
            </a:r>
            <a:r>
              <a:rPr lang="en-US" sz="1800" dirty="0" smtClean="0"/>
              <a:t>Ford</a:t>
            </a:r>
          </a:p>
          <a:p>
            <a:pPr algn="ctr"/>
            <a:r>
              <a:rPr lang="de-DE" sz="1800" dirty="0"/>
              <a:t>Alexander </a:t>
            </a:r>
            <a:r>
              <a:rPr lang="de-DE" sz="1800" dirty="0" smtClean="0"/>
              <a:t>Zaman</a:t>
            </a:r>
          </a:p>
          <a:p>
            <a:pPr algn="ctr"/>
            <a:r>
              <a:rPr lang="hr-HR" sz="1800" dirty="0"/>
              <a:t>Tim Stefanski</a:t>
            </a:r>
            <a:endParaRPr lang="de-DE" sz="1800" dirty="0" smtClean="0"/>
          </a:p>
          <a:p>
            <a:pPr algn="ctr"/>
            <a:r>
              <a:rPr lang="hu-HU" sz="1800" dirty="0"/>
              <a:t>Alan Orcharton</a:t>
            </a:r>
            <a:endParaRPr lang="de-DE" sz="1800" dirty="0" smtClean="0"/>
          </a:p>
          <a:p>
            <a:pPr algn="ctr"/>
            <a:endParaRPr lang="en-US" dirty="0"/>
          </a:p>
        </p:txBody>
      </p:sp>
      <p:sp>
        <p:nvSpPr>
          <p:cNvPr id="5" name="TextBox 4"/>
          <p:cNvSpPr txBox="1"/>
          <p:nvPr/>
        </p:nvSpPr>
        <p:spPr>
          <a:xfrm>
            <a:off x="1009650" y="776155"/>
            <a:ext cx="7524750" cy="646331"/>
          </a:xfrm>
          <a:prstGeom prst="rect">
            <a:avLst/>
          </a:prstGeom>
          <a:noFill/>
        </p:spPr>
        <p:txBody>
          <a:bodyPr wrap="square" rtlCol="0">
            <a:spAutoFit/>
          </a:bodyPr>
          <a:lstStyle/>
          <a:p>
            <a:r>
              <a:rPr lang="en-US" dirty="0" smtClean="0"/>
              <a:t>Harvard Extension School </a:t>
            </a:r>
          </a:p>
          <a:p>
            <a:r>
              <a:rPr lang="en-US" dirty="0" smtClean="0"/>
              <a:t>CSCIE-99:  Final Project</a:t>
            </a:r>
          </a:p>
        </p:txBody>
      </p:sp>
      <p:pic>
        <p:nvPicPr>
          <p:cNvPr id="10" name="Picture 9" descr="shieldbett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55" y="877755"/>
            <a:ext cx="374650" cy="439920"/>
          </a:xfrm>
          <a:prstGeom prst="rect">
            <a:avLst/>
          </a:prstGeom>
        </p:spPr>
      </p:pic>
      <p:sp>
        <p:nvSpPr>
          <p:cNvPr id="11" name="TextBox 10"/>
          <p:cNvSpPr txBox="1"/>
          <p:nvPr/>
        </p:nvSpPr>
        <p:spPr>
          <a:xfrm>
            <a:off x="685800" y="1740010"/>
            <a:ext cx="7848600" cy="984885"/>
          </a:xfrm>
          <a:prstGeom prst="rect">
            <a:avLst/>
          </a:prstGeom>
          <a:noFill/>
        </p:spPr>
        <p:txBody>
          <a:bodyPr wrap="square" rtlCol="0">
            <a:spAutoFit/>
          </a:bodyPr>
          <a:lstStyle/>
          <a:p>
            <a:pPr algn="ctr"/>
            <a:r>
              <a:rPr lang="en-US" sz="2000" b="1" dirty="0"/>
              <a:t/>
            </a:r>
            <a:br>
              <a:rPr lang="en-US" sz="2000" b="1" dirty="0"/>
            </a:br>
            <a:r>
              <a:rPr lang="en-US" sz="2000" b="1" dirty="0"/>
              <a:t>Biomedical Plate, Assay, and Results Management System</a:t>
            </a:r>
          </a:p>
          <a:p>
            <a:pPr algn="ctr"/>
            <a:endParaRPr lang="en-US" dirty="0"/>
          </a:p>
        </p:txBody>
      </p:sp>
    </p:spTree>
    <p:extLst>
      <p:ext uri="{BB962C8B-B14F-4D97-AF65-F5344CB8AC3E}">
        <p14:creationId xmlns:p14="http://schemas.microsoft.com/office/powerpoint/2010/main" val="111954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Results Analysis</a:t>
            </a:r>
            <a:endParaRPr lang="en-US" sz="3200"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23900" y="1600200"/>
            <a:ext cx="6629400" cy="4091305"/>
          </a:xfrm>
          <a:prstGeom prst="rect">
            <a:avLst/>
          </a:prstGeom>
          <a:noFill/>
          <a:ln>
            <a:noFill/>
          </a:ln>
          <a:extLst>
            <a:ext uri="{FAA26D3D-D897-4be2-8F04-BA451C77F1D7}">
              <ma14:placeholderFlag xmlns:ma14="http://schemas.microsoft.com/office/mac/drawingml/2011/main"/>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03170" y="2510790"/>
            <a:ext cx="3324860" cy="3035935"/>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1211718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a:t>
            </a:r>
            <a:r>
              <a:rPr lang="en-US" sz="3200" dirty="0"/>
              <a:t>we99” are Delivering – Results Analysis</a:t>
            </a:r>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4350" y="1656397"/>
            <a:ext cx="6629400" cy="409130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32460" y="2384107"/>
            <a:ext cx="6412230" cy="2336165"/>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286463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6" name="Content Placeholder 5" descr="architecture.png"/>
          <p:cNvPicPr>
            <a:picLocks noGrp="1" noChangeAspect="1"/>
          </p:cNvPicPr>
          <p:nvPr>
            <p:ph idx="1"/>
          </p:nvPr>
        </p:nvPicPr>
        <p:blipFill>
          <a:blip r:embed="rId2">
            <a:extLst>
              <a:ext uri="{28A0092B-C50C-407E-A947-70E740481C1C}">
                <a14:useLocalDpi xmlns:a14="http://schemas.microsoft.com/office/drawing/2010/main" val="0"/>
              </a:ext>
            </a:extLst>
          </a:blip>
          <a:srcRect l="-19255" r="-19255"/>
          <a:stretch>
            <a:fillRect/>
          </a:stretch>
        </p:blipFill>
        <p:spPr/>
      </p:pic>
    </p:spTree>
    <p:extLst>
      <p:ext uri="{BB962C8B-B14F-4D97-AF65-F5344CB8AC3E}">
        <p14:creationId xmlns:p14="http://schemas.microsoft.com/office/powerpoint/2010/main" val="341228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3" name="Content Placeholder 2"/>
          <p:cNvSpPr>
            <a:spLocks noGrp="1"/>
          </p:cNvSpPr>
          <p:nvPr>
            <p:ph idx="1"/>
          </p:nvPr>
        </p:nvSpPr>
        <p:spPr/>
        <p:txBody>
          <a:bodyPr>
            <a:normAutofit/>
          </a:bodyPr>
          <a:lstStyle/>
          <a:p>
            <a:pPr marL="0" indent="0">
              <a:buNone/>
            </a:pPr>
            <a:r>
              <a:rPr lang="en-US" dirty="0" smtClean="0"/>
              <a:t>Model</a:t>
            </a:r>
            <a:endParaRPr lang="en-US" dirty="0"/>
          </a:p>
          <a:p>
            <a:pPr marL="274320" lvl="1" indent="0">
              <a:buNone/>
            </a:pPr>
            <a:r>
              <a:rPr lang="en-US" dirty="0"/>
              <a:t>The domain model uses the standard JPA annotations in order to be able to create a declarative persistence layer for the application </a:t>
            </a:r>
            <a:endParaRPr lang="en-US" dirty="0" smtClean="0"/>
          </a:p>
          <a:p>
            <a:pPr marL="0" indent="0">
              <a:buNone/>
            </a:pPr>
            <a:endParaRPr lang="en-US" dirty="0" smtClean="0"/>
          </a:p>
          <a:p>
            <a:pPr marL="0" indent="0">
              <a:buNone/>
            </a:pPr>
            <a:r>
              <a:rPr lang="en-US" dirty="0" smtClean="0"/>
              <a:t>Controller</a:t>
            </a:r>
          </a:p>
          <a:p>
            <a:pPr marL="274320" lvl="1" indent="0">
              <a:buNone/>
            </a:pPr>
            <a:r>
              <a:rPr lang="en-US" dirty="0"/>
              <a:t>The controller portion of the application is implemented via REST services. The service classes are implemented using the JAXRS standard specification </a:t>
            </a:r>
            <a:endParaRPr lang="en-US" dirty="0" smtClean="0"/>
          </a:p>
          <a:p>
            <a:pPr marL="0" indent="0">
              <a:buNone/>
            </a:pPr>
            <a:endParaRPr lang="en-US" dirty="0" smtClean="0"/>
          </a:p>
          <a:p>
            <a:pPr marL="0" indent="0">
              <a:buNone/>
            </a:pPr>
            <a:r>
              <a:rPr lang="en-US" dirty="0" smtClean="0"/>
              <a:t>View</a:t>
            </a:r>
          </a:p>
          <a:p>
            <a:pPr marL="274320" lvl="1" indent="0">
              <a:buNone/>
            </a:pPr>
            <a:r>
              <a:rPr lang="en-US" dirty="0"/>
              <a:t>The view component of the application is an application based on Angular JS. </a:t>
            </a:r>
          </a:p>
        </p:txBody>
      </p:sp>
    </p:spTree>
    <p:extLst>
      <p:ext uri="{BB962C8B-B14F-4D97-AF65-F5344CB8AC3E}">
        <p14:creationId xmlns:p14="http://schemas.microsoft.com/office/powerpoint/2010/main" val="263493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strike="noStrike">
                <a:solidFill>
                  <a:srgbClr val="D2533C"/>
                </a:solidFill>
                <a:latin typeface="Arial"/>
              </a:rPr>
              <a:t>Front End – Web Thin-Client</a:t>
            </a:r>
            <a:endParaRPr/>
          </a:p>
        </p:txBody>
      </p:sp>
      <p:grpSp>
        <p:nvGrpSpPr>
          <p:cNvPr id="10" name="Group 9"/>
          <p:cNvGrpSpPr/>
          <p:nvPr/>
        </p:nvGrpSpPr>
        <p:grpSpPr>
          <a:xfrm>
            <a:off x="1005840" y="4781880"/>
            <a:ext cx="7040880" cy="2076120"/>
            <a:chOff x="1005840" y="4572000"/>
            <a:chExt cx="7040880" cy="2076120"/>
          </a:xfrm>
        </p:grpSpPr>
        <p:pic>
          <p:nvPicPr>
            <p:cNvPr id="152" name="Picture 151"/>
            <p:cNvPicPr/>
            <p:nvPr/>
          </p:nvPicPr>
          <p:blipFill>
            <a:blip r:embed="rId2" cstate="print"/>
            <a:stretch/>
          </p:blipFill>
          <p:spPr>
            <a:xfrm>
              <a:off x="1005840" y="4700160"/>
              <a:ext cx="1152000" cy="1152000"/>
            </a:xfrm>
            <a:prstGeom prst="rect">
              <a:avLst/>
            </a:prstGeom>
            <a:ln>
              <a:noFill/>
            </a:ln>
          </p:spPr>
        </p:pic>
        <p:pic>
          <p:nvPicPr>
            <p:cNvPr id="153" name="Picture 152"/>
            <p:cNvPicPr/>
            <p:nvPr/>
          </p:nvPicPr>
          <p:blipFill>
            <a:blip r:embed="rId3" cstate="print"/>
            <a:stretch/>
          </p:blipFill>
          <p:spPr>
            <a:xfrm>
              <a:off x="2558880" y="4663440"/>
              <a:ext cx="1190160" cy="1190160"/>
            </a:xfrm>
            <a:prstGeom prst="rect">
              <a:avLst/>
            </a:prstGeom>
            <a:ln>
              <a:noFill/>
            </a:ln>
          </p:spPr>
        </p:pic>
        <p:pic>
          <p:nvPicPr>
            <p:cNvPr id="154" name="Picture 153"/>
            <p:cNvPicPr/>
            <p:nvPr/>
          </p:nvPicPr>
          <p:blipFill>
            <a:blip r:embed="rId4" cstate="print"/>
            <a:stretch/>
          </p:blipFill>
          <p:spPr>
            <a:xfrm>
              <a:off x="4141800" y="4754880"/>
              <a:ext cx="1893240" cy="1893240"/>
            </a:xfrm>
            <a:prstGeom prst="rect">
              <a:avLst/>
            </a:prstGeom>
            <a:ln>
              <a:noFill/>
            </a:ln>
          </p:spPr>
        </p:pic>
        <p:pic>
          <p:nvPicPr>
            <p:cNvPr id="155" name="Picture 154"/>
            <p:cNvPicPr/>
            <p:nvPr/>
          </p:nvPicPr>
          <p:blipFill>
            <a:blip r:embed="rId5" cstate="print"/>
            <a:stretch/>
          </p:blipFill>
          <p:spPr>
            <a:xfrm>
              <a:off x="6799320" y="4572000"/>
              <a:ext cx="1247400" cy="1247400"/>
            </a:xfrm>
            <a:prstGeom prst="rect">
              <a:avLst/>
            </a:prstGeom>
            <a:ln>
              <a:noFill/>
            </a:ln>
          </p:spPr>
        </p:pic>
      </p:grpSp>
      <p:sp>
        <p:nvSpPr>
          <p:cNvPr id="8" name="TextBox 7"/>
          <p:cNvSpPr txBox="1"/>
          <p:nvPr/>
        </p:nvSpPr>
        <p:spPr>
          <a:xfrm>
            <a:off x="762000" y="1676400"/>
            <a:ext cx="7696200" cy="2031325"/>
          </a:xfrm>
          <a:prstGeom prst="rect">
            <a:avLst/>
          </a:prstGeom>
          <a:noFill/>
        </p:spPr>
        <p:txBody>
          <a:bodyPr wrap="square" rtlCol="0">
            <a:spAutoFit/>
          </a:bodyPr>
          <a:lstStyle/>
          <a:p>
            <a:pPr>
              <a:buSzPct val="45000"/>
            </a:pPr>
            <a:r>
              <a:rPr lang="en-US" dirty="0"/>
              <a:t>The front-end of the West-East project is designed to be </a:t>
            </a:r>
            <a:r>
              <a:rPr lang="en-US" dirty="0" smtClean="0"/>
              <a:t>a  </a:t>
            </a:r>
            <a:r>
              <a:rPr lang="en-US" dirty="0"/>
              <a:t>web application that is accessible via a </a:t>
            </a:r>
            <a:r>
              <a:rPr lang="en-US" dirty="0" smtClean="0"/>
              <a:t>browser</a:t>
            </a:r>
          </a:p>
          <a:p>
            <a:pPr>
              <a:buSzPct val="45000"/>
              <a:buFont typeface="StarSymbol"/>
              <a:buChar char=""/>
            </a:pPr>
            <a:endParaRPr lang="en-US" dirty="0" smtClean="0"/>
          </a:p>
          <a:p>
            <a:pPr>
              <a:buSzPct val="45000"/>
            </a:pPr>
            <a:r>
              <a:rPr lang="en-US" dirty="0"/>
              <a:t>This setup enables our application to be reachable by  a wide variety of different devices and form </a:t>
            </a:r>
            <a:r>
              <a:rPr lang="en-US" dirty="0" smtClean="0"/>
              <a:t>factors, allowing a high degree of flexibility for our end users </a:t>
            </a:r>
          </a:p>
          <a:p>
            <a:endParaRPr lang="en-US" dirty="0"/>
          </a:p>
        </p:txBody>
      </p:sp>
      <p:cxnSp>
        <p:nvCxnSpPr>
          <p:cNvPr id="12" name="Straight Arrow Connector 11"/>
          <p:cNvCxnSpPr>
            <a:stCxn id="152" idx="0"/>
          </p:cNvCxnSpPr>
          <p:nvPr/>
        </p:nvCxnSpPr>
        <p:spPr>
          <a:xfrm flipV="1">
            <a:off x="1581840" y="4014840"/>
            <a:ext cx="2380560" cy="895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53" idx="0"/>
          </p:cNvCxnSpPr>
          <p:nvPr/>
        </p:nvCxnSpPr>
        <p:spPr>
          <a:xfrm flipV="1">
            <a:off x="3153960" y="4419600"/>
            <a:ext cx="808440" cy="453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Cloud 18"/>
          <p:cNvSpPr/>
          <p:nvPr/>
        </p:nvSpPr>
        <p:spPr>
          <a:xfrm>
            <a:off x="4038600" y="3429000"/>
            <a:ext cx="2057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We99 Web App</a:t>
            </a:r>
            <a:endParaRPr lang="en-US" dirty="0"/>
          </a:p>
        </p:txBody>
      </p:sp>
      <p:cxnSp>
        <p:nvCxnSpPr>
          <p:cNvPr id="20" name="Straight Arrow Connector 19"/>
          <p:cNvCxnSpPr/>
          <p:nvPr/>
        </p:nvCxnSpPr>
        <p:spPr>
          <a:xfrm flipV="1">
            <a:off x="5105400" y="4495800"/>
            <a:ext cx="0" cy="377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096000" y="4191000"/>
            <a:ext cx="838200" cy="758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805171"/>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strike="noStrike" dirty="0">
                <a:solidFill>
                  <a:srgbClr val="D2533C"/>
                </a:solidFill>
                <a:latin typeface="Arial"/>
              </a:rPr>
              <a:t>Front End </a:t>
            </a:r>
            <a:r>
              <a:rPr lang="en-US" sz="4000" strike="noStrike" dirty="0" smtClean="0">
                <a:solidFill>
                  <a:srgbClr val="D2533C"/>
                </a:solidFill>
                <a:latin typeface="Arial"/>
              </a:rPr>
              <a:t>– Client Server Model</a:t>
            </a:r>
            <a:endParaRPr dirty="0"/>
          </a:p>
        </p:txBody>
      </p:sp>
      <p:sp>
        <p:nvSpPr>
          <p:cNvPr id="157" name="TextShape 2"/>
          <p:cNvSpPr txBox="1"/>
          <p:nvPr/>
        </p:nvSpPr>
        <p:spPr>
          <a:xfrm>
            <a:off x="457200" y="1600200"/>
            <a:ext cx="8229240" cy="4572000"/>
          </a:xfrm>
          <a:prstGeom prst="rect">
            <a:avLst/>
          </a:prstGeom>
          <a:noFill/>
          <a:ln>
            <a:noFill/>
          </a:ln>
        </p:spPr>
        <p:txBody>
          <a:bodyPr/>
          <a:lstStyle/>
          <a:p>
            <a:pPr>
              <a:buSzPct val="45000"/>
            </a:pPr>
            <a:r>
              <a:rPr lang="en-US" sz="2400" b="1" dirty="0" smtClean="0">
                <a:latin typeface="Arial"/>
              </a:rPr>
              <a:t>Benefits</a:t>
            </a:r>
          </a:p>
          <a:p>
            <a:pPr>
              <a:buSzPct val="81000"/>
              <a:buFont typeface="Arial" pitchFamily="34" charset="0"/>
              <a:buChar char="•"/>
            </a:pPr>
            <a:r>
              <a:rPr lang="en-US" sz="2000" dirty="0" smtClean="0"/>
              <a:t> Multithreaded, Multi-user support</a:t>
            </a:r>
            <a:br>
              <a:rPr lang="en-US" sz="2000" dirty="0" smtClean="0"/>
            </a:br>
            <a:endParaRPr lang="en-US" sz="2000" dirty="0" smtClean="0"/>
          </a:p>
          <a:p>
            <a:pPr>
              <a:buSzPct val="81000"/>
              <a:buFont typeface="Arial" pitchFamily="34" charset="0"/>
              <a:buChar char="•"/>
            </a:pPr>
            <a:r>
              <a:rPr lang="en-US" sz="2000" dirty="0" smtClean="0"/>
              <a:t> Modern User Interface and Technologies – more code executed in Browser, reduces server load</a:t>
            </a:r>
          </a:p>
          <a:p>
            <a:pPr>
              <a:buSzPct val="81000"/>
              <a:buFont typeface="Arial" pitchFamily="34" charset="0"/>
              <a:buChar char="•"/>
            </a:pPr>
            <a:endParaRPr lang="en-US" sz="2000" dirty="0" smtClean="0"/>
          </a:p>
          <a:p>
            <a:pPr>
              <a:buSzPct val="81000"/>
              <a:buFont typeface="Arial" pitchFamily="34" charset="0"/>
              <a:buChar char="•"/>
            </a:pPr>
            <a:r>
              <a:rPr lang="en-US" sz="2000" dirty="0" smtClean="0"/>
              <a:t> Architectural pattern separate development of graphical user interface from the development of business logic or back end logic. The frontend uses REST services to interact with the backend. It does not need to know how the backend processes data or stores it.</a:t>
            </a:r>
            <a:endParaRPr sz="2000" dirty="0"/>
          </a:p>
        </p:txBody>
      </p:sp>
    </p:spTree>
    <p:extLst>
      <p:ext uri="{BB962C8B-B14F-4D97-AF65-F5344CB8AC3E}">
        <p14:creationId xmlns:p14="http://schemas.microsoft.com/office/powerpoint/2010/main" val="304503151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strike="noStrike">
                <a:solidFill>
                  <a:srgbClr val="D2533C"/>
                </a:solidFill>
                <a:latin typeface="Arial"/>
              </a:rPr>
              <a:t>Front End - Components</a:t>
            </a:r>
            <a:endParaRPr/>
          </a:p>
        </p:txBody>
      </p:sp>
      <p:sp>
        <p:nvSpPr>
          <p:cNvPr id="160" name="TextShape 2"/>
          <p:cNvSpPr txBox="1"/>
          <p:nvPr/>
        </p:nvSpPr>
        <p:spPr>
          <a:xfrm>
            <a:off x="3017520" y="1523880"/>
            <a:ext cx="5486400" cy="4876560"/>
          </a:xfrm>
          <a:prstGeom prst="rect">
            <a:avLst/>
          </a:prstGeom>
          <a:noFill/>
          <a:ln>
            <a:noFill/>
          </a:ln>
        </p:spPr>
        <p:txBody>
          <a:bodyPr/>
          <a:lstStyle/>
          <a:p>
            <a:pPr>
              <a:buSzPct val="45000"/>
            </a:pPr>
            <a:r>
              <a:rPr lang="en-US" sz="2000" b="1" dirty="0">
                <a:latin typeface="Arial"/>
              </a:rPr>
              <a:t>HTML5</a:t>
            </a:r>
            <a:r>
              <a:rPr lang="en-US" sz="2000" dirty="0">
                <a:latin typeface="Arial"/>
              </a:rPr>
              <a:t> </a:t>
            </a:r>
            <a:endParaRPr sz="2000" dirty="0"/>
          </a:p>
          <a:p>
            <a:pPr>
              <a:buSzPct val="45000"/>
            </a:pPr>
            <a:r>
              <a:rPr lang="en-US" sz="2000" dirty="0">
                <a:latin typeface="Arial"/>
              </a:rPr>
              <a:t>The </a:t>
            </a:r>
            <a:r>
              <a:rPr lang="en-US" sz="2000" dirty="0" smtClean="0">
                <a:latin typeface="Arial"/>
              </a:rPr>
              <a:t>major </a:t>
            </a:r>
            <a:r>
              <a:rPr lang="en-US" sz="2000" dirty="0">
                <a:latin typeface="Arial"/>
              </a:rPr>
              <a:t>technology markup language of the Internet used for structuring and presenting </a:t>
            </a:r>
            <a:r>
              <a:rPr lang="en-US" sz="2000" dirty="0" smtClean="0">
                <a:latin typeface="Arial"/>
              </a:rPr>
              <a:t>content. HTML5 is the latest revision of the standard. </a:t>
            </a:r>
            <a:endParaRPr sz="2000" dirty="0"/>
          </a:p>
          <a:p>
            <a:pPr>
              <a:buSzPct val="45000"/>
            </a:pPr>
            <a:endParaRPr lang="en-US" sz="2000" b="1" dirty="0" smtClean="0">
              <a:latin typeface="Arial"/>
            </a:endParaRPr>
          </a:p>
          <a:p>
            <a:pPr>
              <a:buSzPct val="45000"/>
            </a:pPr>
            <a:r>
              <a:rPr lang="en-US" sz="2000" b="1" dirty="0" smtClean="0">
                <a:latin typeface="Arial"/>
              </a:rPr>
              <a:t>Bootstrap</a:t>
            </a:r>
            <a:r>
              <a:rPr lang="en-US" sz="2000" b="1" dirty="0">
                <a:latin typeface="Arial"/>
              </a:rPr>
              <a:t>
</a:t>
            </a:r>
            <a:r>
              <a:rPr lang="en-US" sz="2000" dirty="0">
                <a:latin typeface="Arial"/>
              </a:rPr>
              <a:t>A popular HTML, CSS, and JS framework for developing responsive, mobile first projects on the web</a:t>
            </a:r>
            <a:endParaRPr sz="2000" dirty="0"/>
          </a:p>
          <a:p>
            <a:pPr>
              <a:buSzPct val="45000"/>
            </a:pPr>
            <a:endParaRPr lang="en-US" sz="2000" b="1" dirty="0" smtClean="0">
              <a:latin typeface="Arial"/>
            </a:endParaRPr>
          </a:p>
          <a:p>
            <a:pPr>
              <a:buSzPct val="45000"/>
            </a:pPr>
            <a:r>
              <a:rPr lang="en-US" sz="2000" b="1" dirty="0" err="1" smtClean="0">
                <a:latin typeface="Arial"/>
              </a:rPr>
              <a:t>AngularJS</a:t>
            </a:r>
            <a:endParaRPr sz="2000" dirty="0"/>
          </a:p>
          <a:p>
            <a:pPr>
              <a:buSzPct val="45000"/>
            </a:pPr>
            <a:r>
              <a:rPr lang="en-US" sz="2000" dirty="0">
                <a:latin typeface="Arial"/>
              </a:rPr>
              <a:t>Popular </a:t>
            </a:r>
            <a:r>
              <a:rPr lang="en-US" sz="2000" dirty="0" err="1">
                <a:latin typeface="Arial"/>
              </a:rPr>
              <a:t>Javascript</a:t>
            </a:r>
            <a:r>
              <a:rPr lang="en-US" sz="2000" dirty="0">
                <a:latin typeface="Arial"/>
              </a:rPr>
              <a:t> framework for dynamic web </a:t>
            </a:r>
            <a:r>
              <a:rPr lang="en-US" sz="2000" dirty="0" smtClean="0">
                <a:latin typeface="Arial"/>
              </a:rPr>
              <a:t>applications developed by Google</a:t>
            </a:r>
            <a:endParaRPr sz="2000" dirty="0"/>
          </a:p>
          <a:p>
            <a:pPr>
              <a:buSzPct val="45000"/>
              <a:buFont typeface="StarSymbol"/>
              <a:buChar char=""/>
            </a:pPr>
            <a:endParaRPr sz="2000" dirty="0"/>
          </a:p>
        </p:txBody>
      </p:sp>
      <p:pic>
        <p:nvPicPr>
          <p:cNvPr id="161" name="Picture 160"/>
          <p:cNvPicPr/>
          <p:nvPr/>
        </p:nvPicPr>
        <p:blipFill>
          <a:blip r:embed="rId2" cstate="print"/>
          <a:stretch/>
        </p:blipFill>
        <p:spPr>
          <a:xfrm>
            <a:off x="731520" y="1639800"/>
            <a:ext cx="2143800" cy="1286280"/>
          </a:xfrm>
          <a:prstGeom prst="rect">
            <a:avLst/>
          </a:prstGeom>
          <a:ln>
            <a:noFill/>
          </a:ln>
        </p:spPr>
      </p:pic>
      <p:pic>
        <p:nvPicPr>
          <p:cNvPr id="162" name="Picture 161"/>
          <p:cNvPicPr/>
          <p:nvPr/>
        </p:nvPicPr>
        <p:blipFill>
          <a:blip r:embed="rId3" cstate="print"/>
          <a:stretch/>
        </p:blipFill>
        <p:spPr>
          <a:xfrm>
            <a:off x="998280" y="3108960"/>
            <a:ext cx="1562040" cy="1504800"/>
          </a:xfrm>
          <a:prstGeom prst="rect">
            <a:avLst/>
          </a:prstGeom>
          <a:ln>
            <a:noFill/>
          </a:ln>
        </p:spPr>
      </p:pic>
      <p:pic>
        <p:nvPicPr>
          <p:cNvPr id="163" name="Picture 162"/>
          <p:cNvPicPr/>
          <p:nvPr/>
        </p:nvPicPr>
        <p:blipFill>
          <a:blip r:embed="rId4" cstate="print"/>
          <a:stretch/>
        </p:blipFill>
        <p:spPr>
          <a:xfrm>
            <a:off x="956160" y="4962600"/>
            <a:ext cx="1612440" cy="1712520"/>
          </a:xfrm>
          <a:prstGeom prst="rect">
            <a:avLst/>
          </a:prstGeom>
          <a:ln>
            <a:noFill/>
          </a:ln>
        </p:spPr>
      </p:pic>
    </p:spTree>
    <p:extLst>
      <p:ext uri="{BB962C8B-B14F-4D97-AF65-F5344CB8AC3E}">
        <p14:creationId xmlns:p14="http://schemas.microsoft.com/office/powerpoint/2010/main" val="82848072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strike="noStrike">
                <a:solidFill>
                  <a:srgbClr val="D2533C"/>
                </a:solidFill>
                <a:latin typeface="Arial"/>
              </a:rPr>
              <a:t>Front End - Components</a:t>
            </a:r>
            <a:endParaRPr/>
          </a:p>
        </p:txBody>
      </p:sp>
      <p:sp>
        <p:nvSpPr>
          <p:cNvPr id="160" name="TextShape 2"/>
          <p:cNvSpPr txBox="1"/>
          <p:nvPr/>
        </p:nvSpPr>
        <p:spPr>
          <a:xfrm>
            <a:off x="3017520" y="1523880"/>
            <a:ext cx="5486400" cy="4876560"/>
          </a:xfrm>
          <a:prstGeom prst="rect">
            <a:avLst/>
          </a:prstGeom>
          <a:noFill/>
          <a:ln>
            <a:noFill/>
          </a:ln>
        </p:spPr>
        <p:txBody>
          <a:bodyPr/>
          <a:lstStyle/>
          <a:p>
            <a:pPr>
              <a:buSzPct val="45000"/>
            </a:pPr>
            <a:r>
              <a:rPr lang="en-US" sz="2000" b="1" dirty="0">
                <a:latin typeface="Arial"/>
              </a:rPr>
              <a:t>HTML5</a:t>
            </a:r>
            <a:r>
              <a:rPr lang="en-US" sz="2000" dirty="0">
                <a:latin typeface="Arial"/>
              </a:rPr>
              <a:t> </a:t>
            </a:r>
            <a:endParaRPr sz="2000" dirty="0"/>
          </a:p>
          <a:p>
            <a:pPr>
              <a:buSzPct val="45000"/>
            </a:pPr>
            <a:r>
              <a:rPr lang="en-US" sz="2000" dirty="0">
                <a:latin typeface="Arial"/>
              </a:rPr>
              <a:t>The </a:t>
            </a:r>
            <a:r>
              <a:rPr lang="en-US" sz="2000" dirty="0" smtClean="0">
                <a:latin typeface="Arial"/>
              </a:rPr>
              <a:t>major </a:t>
            </a:r>
            <a:r>
              <a:rPr lang="en-US" sz="2000" dirty="0">
                <a:latin typeface="Arial"/>
              </a:rPr>
              <a:t>technology markup language of the Internet used for structuring and presenting </a:t>
            </a:r>
            <a:r>
              <a:rPr lang="en-US" sz="2000" dirty="0" smtClean="0">
                <a:latin typeface="Arial"/>
              </a:rPr>
              <a:t>content. HTML5 is the latest revision of the standard. </a:t>
            </a:r>
            <a:endParaRPr sz="2000" dirty="0"/>
          </a:p>
          <a:p>
            <a:pPr>
              <a:buSzPct val="45000"/>
            </a:pPr>
            <a:endParaRPr lang="en-US" sz="2000" b="1" dirty="0" smtClean="0">
              <a:latin typeface="Arial"/>
            </a:endParaRPr>
          </a:p>
          <a:p>
            <a:pPr>
              <a:buSzPct val="45000"/>
            </a:pPr>
            <a:r>
              <a:rPr lang="en-US" sz="2000" b="1" dirty="0" smtClean="0">
                <a:latin typeface="Arial"/>
              </a:rPr>
              <a:t>Bootstrap</a:t>
            </a:r>
            <a:r>
              <a:rPr lang="en-US" sz="2000" b="1" dirty="0">
                <a:latin typeface="Arial"/>
              </a:rPr>
              <a:t>
</a:t>
            </a:r>
            <a:r>
              <a:rPr lang="en-US" sz="2000" dirty="0">
                <a:latin typeface="Arial"/>
              </a:rPr>
              <a:t>A popular HTML, CSS, and JS framework for developing responsive, mobile first projects on the web</a:t>
            </a:r>
            <a:endParaRPr sz="2000" dirty="0"/>
          </a:p>
          <a:p>
            <a:pPr>
              <a:buSzPct val="45000"/>
            </a:pPr>
            <a:endParaRPr lang="en-US" sz="2000" b="1" dirty="0" smtClean="0">
              <a:latin typeface="Arial"/>
            </a:endParaRPr>
          </a:p>
          <a:p>
            <a:pPr>
              <a:buSzPct val="45000"/>
            </a:pPr>
            <a:r>
              <a:rPr lang="en-US" sz="2000" b="1" dirty="0" err="1" smtClean="0">
                <a:latin typeface="Arial"/>
              </a:rPr>
              <a:t>AngularJS</a:t>
            </a:r>
            <a:endParaRPr sz="2000" dirty="0"/>
          </a:p>
          <a:p>
            <a:pPr>
              <a:buSzPct val="45000"/>
            </a:pPr>
            <a:r>
              <a:rPr lang="en-US" sz="2000" dirty="0">
                <a:latin typeface="Arial"/>
              </a:rPr>
              <a:t>Popular </a:t>
            </a:r>
            <a:r>
              <a:rPr lang="en-US" sz="2000" dirty="0" err="1">
                <a:latin typeface="Arial"/>
              </a:rPr>
              <a:t>Javascript</a:t>
            </a:r>
            <a:r>
              <a:rPr lang="en-US" sz="2000" dirty="0">
                <a:latin typeface="Arial"/>
              </a:rPr>
              <a:t> framework for dynamic web </a:t>
            </a:r>
            <a:r>
              <a:rPr lang="en-US" sz="2000" dirty="0" smtClean="0">
                <a:latin typeface="Arial"/>
              </a:rPr>
              <a:t>applications developed by Google</a:t>
            </a:r>
            <a:endParaRPr sz="2000" dirty="0"/>
          </a:p>
          <a:p>
            <a:pPr>
              <a:buSzPct val="45000"/>
              <a:buFont typeface="StarSymbol"/>
              <a:buChar char=""/>
            </a:pPr>
            <a:endParaRPr sz="2000" dirty="0"/>
          </a:p>
        </p:txBody>
      </p:sp>
      <p:pic>
        <p:nvPicPr>
          <p:cNvPr id="161" name="Picture 160"/>
          <p:cNvPicPr/>
          <p:nvPr/>
        </p:nvPicPr>
        <p:blipFill>
          <a:blip r:embed="rId2" cstate="print"/>
          <a:stretch/>
        </p:blipFill>
        <p:spPr>
          <a:xfrm>
            <a:off x="731520" y="1639800"/>
            <a:ext cx="2143800" cy="1286280"/>
          </a:xfrm>
          <a:prstGeom prst="rect">
            <a:avLst/>
          </a:prstGeom>
          <a:ln>
            <a:noFill/>
          </a:ln>
        </p:spPr>
      </p:pic>
      <p:pic>
        <p:nvPicPr>
          <p:cNvPr id="162" name="Picture 161"/>
          <p:cNvPicPr/>
          <p:nvPr/>
        </p:nvPicPr>
        <p:blipFill>
          <a:blip r:embed="rId3" cstate="print"/>
          <a:stretch/>
        </p:blipFill>
        <p:spPr>
          <a:xfrm>
            <a:off x="998280" y="3108960"/>
            <a:ext cx="1562040" cy="1504800"/>
          </a:xfrm>
          <a:prstGeom prst="rect">
            <a:avLst/>
          </a:prstGeom>
          <a:ln>
            <a:noFill/>
          </a:ln>
        </p:spPr>
      </p:pic>
      <p:pic>
        <p:nvPicPr>
          <p:cNvPr id="163" name="Picture 162"/>
          <p:cNvPicPr/>
          <p:nvPr/>
        </p:nvPicPr>
        <p:blipFill>
          <a:blip r:embed="rId4" cstate="print"/>
          <a:stretch/>
        </p:blipFill>
        <p:spPr>
          <a:xfrm>
            <a:off x="956160" y="4962600"/>
            <a:ext cx="1612440" cy="1712520"/>
          </a:xfrm>
          <a:prstGeom prst="rect">
            <a:avLst/>
          </a:prstGeom>
          <a:ln>
            <a:noFill/>
          </a:ln>
        </p:spPr>
      </p:pic>
    </p:spTree>
    <p:extLst>
      <p:ext uri="{BB962C8B-B14F-4D97-AF65-F5344CB8AC3E}">
        <p14:creationId xmlns:p14="http://schemas.microsoft.com/office/powerpoint/2010/main" val="394879228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strike="noStrike" dirty="0">
                <a:solidFill>
                  <a:srgbClr val="D2533C"/>
                </a:solidFill>
                <a:latin typeface="Arial"/>
              </a:rPr>
              <a:t>Front End </a:t>
            </a:r>
            <a:r>
              <a:rPr lang="en-US" sz="4000" strike="noStrike" dirty="0" smtClean="0">
                <a:solidFill>
                  <a:srgbClr val="D2533C"/>
                </a:solidFill>
                <a:latin typeface="Arial"/>
              </a:rPr>
              <a:t>– Components (</a:t>
            </a:r>
            <a:r>
              <a:rPr lang="en-US" sz="4000" strike="noStrike" dirty="0" err="1" smtClean="0">
                <a:solidFill>
                  <a:srgbClr val="D2533C"/>
                </a:solidFill>
                <a:latin typeface="Arial"/>
              </a:rPr>
              <a:t>con’t</a:t>
            </a:r>
            <a:r>
              <a:rPr lang="en-US" sz="4000" strike="noStrike" dirty="0" smtClean="0">
                <a:solidFill>
                  <a:srgbClr val="D2533C"/>
                </a:solidFill>
                <a:latin typeface="Arial"/>
              </a:rPr>
              <a:t>)</a:t>
            </a:r>
            <a:endParaRPr dirty="0"/>
          </a:p>
        </p:txBody>
      </p:sp>
      <p:sp>
        <p:nvSpPr>
          <p:cNvPr id="160" name="TextShape 2"/>
          <p:cNvSpPr txBox="1"/>
          <p:nvPr/>
        </p:nvSpPr>
        <p:spPr>
          <a:xfrm>
            <a:off x="3657600" y="1523880"/>
            <a:ext cx="4846320" cy="4876560"/>
          </a:xfrm>
          <a:prstGeom prst="rect">
            <a:avLst/>
          </a:prstGeom>
          <a:noFill/>
          <a:ln>
            <a:noFill/>
          </a:ln>
        </p:spPr>
        <p:txBody>
          <a:bodyPr/>
          <a:lstStyle/>
          <a:p>
            <a:pPr>
              <a:buSzPct val="45000"/>
            </a:pPr>
            <a:r>
              <a:rPr lang="en-US" sz="2000" b="1" dirty="0" err="1" smtClean="0">
                <a:latin typeface="Arial"/>
              </a:rPr>
              <a:t>JQuery</a:t>
            </a:r>
            <a:r>
              <a:rPr lang="en-US" sz="2000" dirty="0" smtClean="0">
                <a:latin typeface="Arial"/>
              </a:rPr>
              <a:t> </a:t>
            </a:r>
            <a:endParaRPr sz="2000" dirty="0"/>
          </a:p>
          <a:p>
            <a:pPr>
              <a:buSzPct val="45000"/>
            </a:pPr>
            <a:r>
              <a:rPr lang="en-US" sz="2000" dirty="0" smtClean="0"/>
              <a:t>A fast, small, and feature-rich JavaScript library. It simplifies </a:t>
            </a:r>
            <a:r>
              <a:rPr lang="en-US" sz="2000" dirty="0" err="1" smtClean="0"/>
              <a:t>Javascript</a:t>
            </a:r>
            <a:r>
              <a:rPr lang="en-US" sz="2000" dirty="0" smtClean="0"/>
              <a:t> tasks like HTML document traversal and manipulation, event handling, animation, and Ajax. It also helps provide a common API for cross-browser compatibility</a:t>
            </a:r>
          </a:p>
          <a:p>
            <a:pPr>
              <a:buSzPct val="45000"/>
            </a:pPr>
            <a:endParaRPr lang="en-US" sz="2000" b="1" dirty="0" smtClean="0">
              <a:latin typeface="Arial"/>
            </a:endParaRPr>
          </a:p>
          <a:p>
            <a:pPr>
              <a:buSzPct val="45000"/>
            </a:pPr>
            <a:r>
              <a:rPr lang="en-US" sz="2000" b="1" dirty="0" smtClean="0">
                <a:latin typeface="Arial"/>
              </a:rPr>
              <a:t>D3</a:t>
            </a:r>
            <a:r>
              <a:rPr lang="en-US" sz="2000" b="1" dirty="0">
                <a:latin typeface="Arial"/>
              </a:rPr>
              <a:t>
</a:t>
            </a:r>
            <a:r>
              <a:rPr lang="en-US" sz="2000" dirty="0" smtClean="0">
                <a:latin typeface="Arial"/>
              </a:rPr>
              <a:t>A </a:t>
            </a:r>
            <a:r>
              <a:rPr lang="en-US" sz="2000" dirty="0" err="1" smtClean="0">
                <a:latin typeface="Arial"/>
              </a:rPr>
              <a:t>javascript</a:t>
            </a:r>
            <a:r>
              <a:rPr lang="en-US" sz="2000" dirty="0" smtClean="0">
                <a:latin typeface="Arial"/>
              </a:rPr>
              <a:t> library for displaying beautiful and interactive data graphics.</a:t>
            </a:r>
            <a:endParaRPr sz="2000" dirty="0"/>
          </a:p>
          <a:p>
            <a:pPr>
              <a:buSzPct val="45000"/>
            </a:pPr>
            <a:endParaRPr lang="en-US" sz="2000" b="1" dirty="0" smtClean="0">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228600" y="1981200"/>
            <a:ext cx="2600325" cy="7620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41190" y="4648200"/>
            <a:ext cx="3211610" cy="542925"/>
          </a:xfrm>
          <a:prstGeom prst="rect">
            <a:avLst/>
          </a:prstGeom>
          <a:noFill/>
          <a:ln w="9525">
            <a:noFill/>
            <a:miter lim="800000"/>
            <a:headEnd/>
            <a:tailEnd/>
          </a:ln>
        </p:spPr>
      </p:pic>
    </p:spTree>
    <p:extLst>
      <p:ext uri="{BB962C8B-B14F-4D97-AF65-F5344CB8AC3E}">
        <p14:creationId xmlns:p14="http://schemas.microsoft.com/office/powerpoint/2010/main" val="325004035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strike="noStrike" dirty="0">
                <a:solidFill>
                  <a:srgbClr val="D2533C"/>
                </a:solidFill>
                <a:latin typeface="Arial"/>
              </a:rPr>
              <a:t>Front End </a:t>
            </a:r>
            <a:r>
              <a:rPr lang="en-US" sz="4000" strike="noStrike" dirty="0" smtClean="0">
                <a:solidFill>
                  <a:srgbClr val="D2533C"/>
                </a:solidFill>
                <a:latin typeface="Arial"/>
              </a:rPr>
              <a:t>– Rationale</a:t>
            </a:r>
            <a:endParaRPr dirty="0"/>
          </a:p>
        </p:txBody>
      </p:sp>
      <p:sp>
        <p:nvSpPr>
          <p:cNvPr id="165" name="TextShape 2"/>
          <p:cNvSpPr txBox="1"/>
          <p:nvPr/>
        </p:nvSpPr>
        <p:spPr>
          <a:xfrm>
            <a:off x="457200" y="1447800"/>
            <a:ext cx="7894320" cy="1219320"/>
          </a:xfrm>
          <a:prstGeom prst="rect">
            <a:avLst/>
          </a:prstGeom>
          <a:noFill/>
          <a:ln>
            <a:noFill/>
          </a:ln>
        </p:spPr>
        <p:txBody>
          <a:bodyPr/>
          <a:lstStyle/>
          <a:p>
            <a:pPr>
              <a:buSzPct val="45000"/>
            </a:pPr>
            <a:r>
              <a:rPr lang="en-US" dirty="0" smtClean="0">
                <a:latin typeface="Arial"/>
              </a:rPr>
              <a:t>We chose our frontend stack with an eye towards the future. HTML5 is becoming the de facto web front-end standard,  in contrast to older technologies like Adobe Flex and JSF.</a:t>
            </a:r>
            <a:endParaRPr dirty="0"/>
          </a:p>
        </p:txBody>
      </p:sp>
      <p:pic>
        <p:nvPicPr>
          <p:cNvPr id="4" name="Picture 3"/>
          <p:cNvPicPr>
            <a:picLocks noChangeAspect="1" noChangeArrowheads="1"/>
          </p:cNvPicPr>
          <p:nvPr/>
        </p:nvPicPr>
        <p:blipFill>
          <a:blip r:embed="rId2" cstate="print"/>
          <a:srcRect/>
          <a:stretch>
            <a:fillRect/>
          </a:stretch>
        </p:blipFill>
        <p:spPr bwMode="auto">
          <a:xfrm>
            <a:off x="762000" y="2514600"/>
            <a:ext cx="6881813" cy="3945840"/>
          </a:xfrm>
          <a:prstGeom prst="rect">
            <a:avLst/>
          </a:prstGeom>
          <a:noFill/>
          <a:ln w="9525">
            <a:noFill/>
            <a:miter lim="800000"/>
            <a:headEnd/>
            <a:tailEnd/>
          </a:ln>
        </p:spPr>
      </p:pic>
    </p:spTree>
    <p:extLst>
      <p:ext uri="{BB962C8B-B14F-4D97-AF65-F5344CB8AC3E}">
        <p14:creationId xmlns:p14="http://schemas.microsoft.com/office/powerpoint/2010/main" val="421095269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WE99 Team Vision</a:t>
            </a:r>
            <a:endParaRPr lang="en-US"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dirty="0" smtClean="0"/>
              <a:t>The </a:t>
            </a:r>
            <a:r>
              <a:rPr lang="en-US" dirty="0"/>
              <a:t>team focus is providing outstanding tools to assist in analyzing the dose response characteristics potential drugs.</a:t>
            </a:r>
          </a:p>
          <a:p>
            <a:pPr marL="0" indent="0" algn="ctr">
              <a:buNone/>
            </a:pPr>
            <a:r>
              <a:rPr lang="en-US" dirty="0"/>
              <a:t> </a:t>
            </a:r>
          </a:p>
          <a:p>
            <a:pPr marL="0" indent="0" algn="ctr">
              <a:buNone/>
            </a:pPr>
            <a:r>
              <a:rPr lang="en-US" dirty="0"/>
              <a:t>We will provide beautiful interactive visualization tools that will assist the scientist in:</a:t>
            </a:r>
          </a:p>
          <a:p>
            <a:pPr marL="0" indent="0" algn="ctr">
              <a:buNone/>
            </a:pPr>
            <a:r>
              <a:rPr lang="en-US" dirty="0"/>
              <a:t> </a:t>
            </a:r>
          </a:p>
          <a:p>
            <a:pPr lvl="0"/>
            <a:r>
              <a:rPr lang="en-US" dirty="0"/>
              <a:t>Creating and managing experimental plate sets for dose response experiments</a:t>
            </a:r>
          </a:p>
          <a:p>
            <a:pPr lvl="0"/>
            <a:r>
              <a:rPr lang="en-US" dirty="0"/>
              <a:t>Performing quality control checks on plate results and plate controls</a:t>
            </a:r>
          </a:p>
          <a:p>
            <a:pPr lvl="0"/>
            <a:r>
              <a:rPr lang="en-US" dirty="0"/>
              <a:t>Performing Interactive analysis of dose response results.</a:t>
            </a:r>
          </a:p>
          <a:p>
            <a:pPr marL="0" indent="0" algn="ctr">
              <a:buNone/>
            </a:pPr>
            <a:r>
              <a:rPr lang="en-US" dirty="0"/>
              <a:t> </a:t>
            </a:r>
          </a:p>
          <a:p>
            <a:pPr marL="0" indent="0" algn="ctr">
              <a:buNone/>
            </a:pPr>
            <a:r>
              <a:rPr lang="en-US" dirty="0"/>
              <a:t> </a:t>
            </a:r>
          </a:p>
          <a:p>
            <a:pPr marL="0" indent="0" algn="ctr">
              <a:buNone/>
            </a:pPr>
            <a:r>
              <a:rPr lang="en-US" dirty="0"/>
              <a:t>The team will store the experimental results and the analysis of the results so that the historic experimental analysis can be reviewed or reproduced at any time.</a:t>
            </a:r>
          </a:p>
          <a:p>
            <a:pPr marL="0" indent="0" algn="ctr">
              <a:buNone/>
            </a:pPr>
            <a:r>
              <a:rPr lang="en-US" dirty="0"/>
              <a:t> </a:t>
            </a:r>
          </a:p>
          <a:p>
            <a:pPr marL="0" indent="0" algn="ctr">
              <a:buNone/>
            </a:pPr>
            <a:r>
              <a:rPr lang="en-US" dirty="0"/>
              <a:t>Scientists will be able to save the results for further analysis or publish their analysis, making it available to all other users.</a:t>
            </a:r>
          </a:p>
          <a:p>
            <a:pPr marL="0" indent="0">
              <a:buNone/>
            </a:pPr>
            <a:endParaRPr lang="en-US" dirty="0"/>
          </a:p>
        </p:txBody>
      </p:sp>
    </p:spTree>
    <p:extLst>
      <p:ext uri="{BB962C8B-B14F-4D97-AF65-F5344CB8AC3E}">
        <p14:creationId xmlns:p14="http://schemas.microsoft.com/office/powerpoint/2010/main" val="99405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strike="noStrike" dirty="0">
                <a:solidFill>
                  <a:srgbClr val="D2533C"/>
                </a:solidFill>
                <a:latin typeface="Arial"/>
              </a:rPr>
              <a:t>Front End – </a:t>
            </a:r>
            <a:r>
              <a:rPr lang="en-US" sz="4000" dirty="0" smtClean="0">
                <a:solidFill>
                  <a:srgbClr val="D2533C"/>
                </a:solidFill>
                <a:latin typeface="Arial"/>
              </a:rPr>
              <a:t>Build Tools</a:t>
            </a:r>
            <a:endParaRPr dirty="0"/>
          </a:p>
        </p:txBody>
      </p:sp>
      <p:sp>
        <p:nvSpPr>
          <p:cNvPr id="167" name="TextShape 2"/>
          <p:cNvSpPr txBox="1"/>
          <p:nvPr/>
        </p:nvSpPr>
        <p:spPr>
          <a:xfrm>
            <a:off x="2590800" y="1645920"/>
            <a:ext cx="6278880" cy="4876560"/>
          </a:xfrm>
          <a:prstGeom prst="rect">
            <a:avLst/>
          </a:prstGeom>
          <a:noFill/>
          <a:ln>
            <a:noFill/>
          </a:ln>
        </p:spPr>
        <p:txBody>
          <a:bodyPr/>
          <a:lstStyle/>
          <a:p>
            <a:pPr>
              <a:buSzPct val="45000"/>
            </a:pPr>
            <a:r>
              <a:rPr lang="en-US" sz="2400" b="1" dirty="0">
                <a:latin typeface="Arial"/>
              </a:rPr>
              <a:t>Grunt</a:t>
            </a:r>
            <a:endParaRPr dirty="0"/>
          </a:p>
          <a:p>
            <a:pPr>
              <a:buSzPct val="45000"/>
            </a:pPr>
            <a:r>
              <a:rPr lang="en-US" sz="2400" dirty="0">
                <a:latin typeface="Arial"/>
              </a:rPr>
              <a:t>Task tool for automating front-end jobs, such as </a:t>
            </a:r>
            <a:r>
              <a:rPr lang="en-US" sz="2400" dirty="0" err="1">
                <a:latin typeface="Arial"/>
              </a:rPr>
              <a:t>minification</a:t>
            </a:r>
            <a:r>
              <a:rPr lang="en-US" sz="2400" dirty="0">
                <a:latin typeface="Arial"/>
              </a:rPr>
              <a:t>, </a:t>
            </a:r>
            <a:r>
              <a:rPr lang="en-US" sz="2400" dirty="0" err="1">
                <a:latin typeface="Arial"/>
              </a:rPr>
              <a:t>concatentation</a:t>
            </a:r>
            <a:r>
              <a:rPr lang="en-US" sz="2400" dirty="0">
                <a:latin typeface="Arial"/>
              </a:rPr>
              <a:t>, controller unit tests, </a:t>
            </a:r>
            <a:r>
              <a:rPr lang="en-US" sz="2400" dirty="0" smtClean="0">
                <a:latin typeface="Arial"/>
              </a:rPr>
              <a:t>and other jobs</a:t>
            </a:r>
            <a:endParaRPr dirty="0"/>
          </a:p>
          <a:p>
            <a:pPr>
              <a:buSzPct val="45000"/>
            </a:pPr>
            <a:endParaRPr lang="en-US" sz="2400" b="1" dirty="0" smtClean="0">
              <a:latin typeface="Arial"/>
            </a:endParaRPr>
          </a:p>
          <a:p>
            <a:pPr>
              <a:buSzPct val="45000"/>
            </a:pPr>
            <a:r>
              <a:rPr lang="en-US" sz="2400" b="1" dirty="0" smtClean="0">
                <a:latin typeface="Arial"/>
              </a:rPr>
              <a:t>Bower</a:t>
            </a:r>
            <a:endParaRPr dirty="0"/>
          </a:p>
          <a:p>
            <a:pPr>
              <a:buSzPct val="45000"/>
            </a:pPr>
            <a:r>
              <a:rPr lang="en-US" sz="2400" dirty="0">
                <a:latin typeface="Arial"/>
              </a:rPr>
              <a:t>Dependency management tool developed by Twitter</a:t>
            </a:r>
            <a:endParaRPr dirty="0"/>
          </a:p>
          <a:p>
            <a:pPr>
              <a:buSzPct val="45000"/>
            </a:pPr>
            <a:endParaRPr lang="en-US" sz="2400" b="1" dirty="0" smtClean="0">
              <a:latin typeface="Arial"/>
            </a:endParaRPr>
          </a:p>
          <a:p>
            <a:pPr>
              <a:buSzPct val="45000"/>
            </a:pPr>
            <a:r>
              <a:rPr lang="en-US" sz="2400" b="1" dirty="0" smtClean="0">
                <a:latin typeface="Arial"/>
              </a:rPr>
              <a:t>Yeoman</a:t>
            </a:r>
            <a:endParaRPr dirty="0"/>
          </a:p>
          <a:p>
            <a:pPr>
              <a:buSzPct val="45000"/>
            </a:pPr>
            <a:r>
              <a:rPr lang="en-US" sz="2400" dirty="0">
                <a:latin typeface="Arial"/>
              </a:rPr>
              <a:t>Automatic code generation </a:t>
            </a:r>
            <a:r>
              <a:rPr lang="en-US" sz="2400" dirty="0" smtClean="0">
                <a:latin typeface="Arial"/>
              </a:rPr>
              <a:t>tool for rapid prototyping and development</a:t>
            </a:r>
            <a:endParaRPr dirty="0"/>
          </a:p>
        </p:txBody>
      </p:sp>
      <p:pic>
        <p:nvPicPr>
          <p:cNvPr id="168" name="Picture 167"/>
          <p:cNvPicPr/>
          <p:nvPr/>
        </p:nvPicPr>
        <p:blipFill>
          <a:blip r:embed="rId2" cstate="print"/>
          <a:stretch/>
        </p:blipFill>
        <p:spPr>
          <a:xfrm>
            <a:off x="912240" y="1645920"/>
            <a:ext cx="1282320" cy="1188720"/>
          </a:xfrm>
          <a:prstGeom prst="rect">
            <a:avLst/>
          </a:prstGeom>
          <a:ln>
            <a:noFill/>
          </a:ln>
        </p:spPr>
      </p:pic>
      <p:pic>
        <p:nvPicPr>
          <p:cNvPr id="169" name="Picture 168"/>
          <p:cNvPicPr/>
          <p:nvPr/>
        </p:nvPicPr>
        <p:blipFill>
          <a:blip r:embed="rId3" cstate="print"/>
          <a:stretch/>
        </p:blipFill>
        <p:spPr>
          <a:xfrm>
            <a:off x="640080" y="3291840"/>
            <a:ext cx="1465920" cy="1288440"/>
          </a:xfrm>
          <a:prstGeom prst="rect">
            <a:avLst/>
          </a:prstGeom>
          <a:ln>
            <a:noFill/>
          </a:ln>
        </p:spPr>
      </p:pic>
      <p:pic>
        <p:nvPicPr>
          <p:cNvPr id="170" name="Picture 169"/>
          <p:cNvPicPr/>
          <p:nvPr/>
        </p:nvPicPr>
        <p:blipFill>
          <a:blip r:embed="rId4" cstate="print"/>
          <a:stretch/>
        </p:blipFill>
        <p:spPr>
          <a:xfrm>
            <a:off x="182880" y="4684680"/>
            <a:ext cx="2295000" cy="1990440"/>
          </a:xfrm>
          <a:prstGeom prst="rect">
            <a:avLst/>
          </a:prstGeom>
          <a:ln>
            <a:noFill/>
          </a:ln>
        </p:spPr>
      </p:pic>
    </p:spTree>
    <p:extLst>
      <p:ext uri="{BB962C8B-B14F-4D97-AF65-F5344CB8AC3E}">
        <p14:creationId xmlns:p14="http://schemas.microsoft.com/office/powerpoint/2010/main" val="216807072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Risks</a:t>
            </a:r>
          </a:p>
          <a:p>
            <a:pPr lvl="1"/>
            <a:r>
              <a:rPr lang="en-US" dirty="0" smtClean="0"/>
              <a:t>Integration with other teams</a:t>
            </a:r>
          </a:p>
          <a:p>
            <a:pPr lvl="2"/>
            <a:r>
              <a:rPr lang="en-US" dirty="0" smtClean="0"/>
              <a:t>Design meetings with other teams planned</a:t>
            </a:r>
          </a:p>
          <a:p>
            <a:pPr lvl="1"/>
            <a:endParaRPr lang="en-US" dirty="0" smtClean="0"/>
          </a:p>
          <a:p>
            <a:pPr lvl="1"/>
            <a:r>
              <a:rPr lang="en-US" dirty="0" smtClean="0"/>
              <a:t>Stories take longer that estimated</a:t>
            </a:r>
          </a:p>
          <a:p>
            <a:pPr lvl="2"/>
            <a:r>
              <a:rPr lang="en-US" dirty="0" smtClean="0"/>
              <a:t>Keep a burn-up chart and prioritize stories</a:t>
            </a:r>
          </a:p>
          <a:p>
            <a:pPr lvl="1"/>
            <a:endParaRPr lang="en-US" dirty="0" smtClean="0"/>
          </a:p>
          <a:p>
            <a:pPr lvl="1"/>
            <a:r>
              <a:rPr lang="en-US" dirty="0" smtClean="0"/>
              <a:t>Getting of Good Test Data</a:t>
            </a:r>
          </a:p>
          <a:p>
            <a:pPr lvl="2"/>
            <a:r>
              <a:rPr lang="en-US" dirty="0" smtClean="0"/>
              <a:t>Professor and TA may be able to get more</a:t>
            </a:r>
          </a:p>
          <a:p>
            <a:endParaRPr lang="en-US" dirty="0" smtClean="0"/>
          </a:p>
          <a:p>
            <a:r>
              <a:rPr lang="en-US" dirty="0" smtClean="0"/>
              <a:t>Testing Strategy</a:t>
            </a:r>
          </a:p>
          <a:p>
            <a:pPr lvl="1"/>
            <a:r>
              <a:rPr lang="en-US" dirty="0" smtClean="0"/>
              <a:t>Test Driven Design</a:t>
            </a:r>
          </a:p>
        </p:txBody>
      </p:sp>
    </p:spTree>
    <p:extLst>
      <p:ext uri="{BB962C8B-B14F-4D97-AF65-F5344CB8AC3E}">
        <p14:creationId xmlns:p14="http://schemas.microsoft.com/office/powerpoint/2010/main" val="4258234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 – Team / Tools</a:t>
            </a:r>
            <a:endParaRPr lang="en-US" dirty="0"/>
          </a:p>
        </p:txBody>
      </p:sp>
      <p:sp>
        <p:nvSpPr>
          <p:cNvPr id="3" name="Content Placeholder 2"/>
          <p:cNvSpPr>
            <a:spLocks noGrp="1"/>
          </p:cNvSpPr>
          <p:nvPr>
            <p:ph idx="1"/>
          </p:nvPr>
        </p:nvSpPr>
        <p:spPr/>
        <p:txBody>
          <a:bodyPr/>
          <a:lstStyle/>
          <a:p>
            <a:pPr marL="0" indent="0">
              <a:buNone/>
            </a:pPr>
            <a:r>
              <a:rPr lang="en-US" dirty="0" smtClean="0"/>
              <a:t>Division of Labor</a:t>
            </a:r>
          </a:p>
          <a:p>
            <a:pPr lvl="1"/>
            <a:r>
              <a:rPr lang="en-US" dirty="0" smtClean="0"/>
              <a:t>3 People specializing in Front End work</a:t>
            </a:r>
          </a:p>
          <a:p>
            <a:pPr lvl="1"/>
            <a:r>
              <a:rPr lang="en-US" dirty="0" smtClean="0"/>
              <a:t>2 People specializing in Back End work</a:t>
            </a:r>
          </a:p>
          <a:p>
            <a:pPr lvl="1"/>
            <a:endParaRPr lang="en-US" dirty="0" smtClean="0"/>
          </a:p>
          <a:p>
            <a:pPr lvl="1"/>
            <a:endParaRPr lang="en-US" dirty="0" smtClean="0"/>
          </a:p>
          <a:p>
            <a:pPr marL="0" indent="0">
              <a:buNone/>
            </a:pPr>
            <a:r>
              <a:rPr lang="en-US" dirty="0" smtClean="0"/>
              <a:t>Collaborative Tools</a:t>
            </a:r>
          </a:p>
          <a:p>
            <a:pPr lvl="1"/>
            <a:r>
              <a:rPr lang="en-US" dirty="0" smtClean="0"/>
              <a:t>Slack (messaging)</a:t>
            </a:r>
          </a:p>
          <a:p>
            <a:pPr lvl="1"/>
            <a:r>
              <a:rPr lang="en-US" dirty="0" smtClean="0"/>
              <a:t>Git Hub Repository</a:t>
            </a:r>
          </a:p>
          <a:p>
            <a:pPr lvl="1"/>
            <a:r>
              <a:rPr lang="en-US" dirty="0" smtClean="0"/>
              <a:t>JIRA</a:t>
            </a:r>
          </a:p>
          <a:p>
            <a:endParaRPr lang="en-US" dirty="0" smtClean="0"/>
          </a:p>
        </p:txBody>
      </p:sp>
    </p:spTree>
    <p:extLst>
      <p:ext uri="{BB962C8B-B14F-4D97-AF65-F5344CB8AC3E}">
        <p14:creationId xmlns:p14="http://schemas.microsoft.com/office/powerpoint/2010/main" val="109691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10 Iterations</a:t>
            </a:r>
          </a:p>
          <a:p>
            <a:r>
              <a:rPr lang="en-US" dirty="0" smtClean="0"/>
              <a:t>360 Story Points (Project Estimate 720 Hours)</a:t>
            </a:r>
          </a:p>
          <a:p>
            <a:r>
              <a:rPr lang="en-US" dirty="0" smtClean="0"/>
              <a:t>Burn-up Calculated weekly</a:t>
            </a:r>
          </a:p>
          <a:p>
            <a:endParaRPr lang="en-US" dirty="0" smtClean="0"/>
          </a:p>
        </p:txBody>
      </p:sp>
      <p:pic>
        <p:nvPicPr>
          <p:cNvPr id="4" name="Picture 3" descr="BurnUpCha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3225800"/>
            <a:ext cx="5504688" cy="2761488"/>
          </a:xfrm>
          <a:prstGeom prst="rect">
            <a:avLst/>
          </a:prstGeom>
        </p:spPr>
      </p:pic>
    </p:spTree>
    <p:extLst>
      <p:ext uri="{BB962C8B-B14F-4D97-AF65-F5344CB8AC3E}">
        <p14:creationId xmlns:p14="http://schemas.microsoft.com/office/powerpoint/2010/main" val="321033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Milestones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Milestone 2 Deliverables</a:t>
            </a:r>
          </a:p>
          <a:p>
            <a:pPr lvl="1"/>
            <a:r>
              <a:rPr lang="en-US" dirty="0" smtClean="0"/>
              <a:t>Screen Process Flow</a:t>
            </a:r>
          </a:p>
          <a:p>
            <a:pPr lvl="1"/>
            <a:r>
              <a:rPr lang="en-US" dirty="0" smtClean="0"/>
              <a:t>Domain Model</a:t>
            </a:r>
          </a:p>
          <a:p>
            <a:pPr lvl="1"/>
            <a:r>
              <a:rPr lang="en-US" dirty="0" smtClean="0"/>
              <a:t>Web Service Interfaces</a:t>
            </a:r>
          </a:p>
          <a:p>
            <a:pPr lvl="1"/>
            <a:r>
              <a:rPr lang="en-US" dirty="0" smtClean="0"/>
              <a:t>Plate Map Editor</a:t>
            </a:r>
          </a:p>
          <a:p>
            <a:pPr lvl="1"/>
            <a:r>
              <a:rPr lang="en-US" dirty="0" smtClean="0"/>
              <a:t>Web Services for Plate Editor</a:t>
            </a:r>
          </a:p>
          <a:p>
            <a:pPr lvl="1"/>
            <a:r>
              <a:rPr lang="en-US" dirty="0" smtClean="0"/>
              <a:t>Web Services for QC Results</a:t>
            </a:r>
          </a:p>
          <a:p>
            <a:pPr lvl="1"/>
            <a:r>
              <a:rPr lang="en-US" dirty="0" smtClean="0"/>
              <a:t>Heat Maps </a:t>
            </a:r>
          </a:p>
          <a:p>
            <a:pPr lvl="1"/>
            <a:r>
              <a:rPr lang="en-US" dirty="0" smtClean="0"/>
              <a:t>QC Plates / Experiments </a:t>
            </a:r>
          </a:p>
          <a:p>
            <a:pPr lvl="1"/>
            <a:endParaRPr lang="en-US" dirty="0" smtClean="0"/>
          </a:p>
          <a:p>
            <a:r>
              <a:rPr lang="en-US" dirty="0" smtClean="0"/>
              <a:t>Milestone 3 Deliverables</a:t>
            </a:r>
          </a:p>
          <a:p>
            <a:pPr lvl="1"/>
            <a:r>
              <a:rPr lang="en-US" dirty="0" smtClean="0"/>
              <a:t>Interactive Analysis</a:t>
            </a:r>
          </a:p>
          <a:p>
            <a:pPr lvl="1"/>
            <a:r>
              <a:rPr lang="en-US" dirty="0" smtClean="0"/>
              <a:t>Interactive Dose Response Analysis</a:t>
            </a:r>
          </a:p>
          <a:p>
            <a:pPr lvl="1"/>
            <a:r>
              <a:rPr lang="en-US" dirty="0" smtClean="0"/>
              <a:t>Save or Publish</a:t>
            </a:r>
            <a:endParaRPr lang="en-US" dirty="0"/>
          </a:p>
        </p:txBody>
      </p:sp>
    </p:spTree>
    <p:extLst>
      <p:ext uri="{BB962C8B-B14F-4D97-AF65-F5344CB8AC3E}">
        <p14:creationId xmlns:p14="http://schemas.microsoft.com/office/powerpoint/2010/main" val="181563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a:t>
            </a:r>
            <a:endParaRPr lang="en-US" dirty="0"/>
          </a:p>
        </p:txBody>
      </p:sp>
      <p:sp>
        <p:nvSpPr>
          <p:cNvPr id="3" name="Content Placeholder 2"/>
          <p:cNvSpPr>
            <a:spLocks noGrp="1"/>
          </p:cNvSpPr>
          <p:nvPr>
            <p:ph idx="1"/>
          </p:nvPr>
        </p:nvSpPr>
        <p:spPr/>
        <p:txBody>
          <a:bodyPr>
            <a:normAutofit lnSpcReduction="10000"/>
          </a:bodyPr>
          <a:lstStyle/>
          <a:p>
            <a:r>
              <a:rPr lang="en-US" dirty="0" smtClean="0"/>
              <a:t>High </a:t>
            </a:r>
            <a:r>
              <a:rPr lang="en-US" dirty="0"/>
              <a:t>throughput screening </a:t>
            </a:r>
            <a:r>
              <a:rPr lang="en-US" dirty="0" smtClean="0"/>
              <a:t>tests </a:t>
            </a:r>
            <a:r>
              <a:rPr lang="en-US" dirty="0"/>
              <a:t>millions of potential drugs</a:t>
            </a:r>
            <a:r>
              <a:rPr lang="en-US" dirty="0" smtClean="0"/>
              <a:t>.</a:t>
            </a:r>
          </a:p>
          <a:p>
            <a:endParaRPr lang="en-US" dirty="0" smtClean="0"/>
          </a:p>
          <a:p>
            <a:r>
              <a:rPr lang="en-US" dirty="0" smtClean="0"/>
              <a:t>Commercial software is expensive</a:t>
            </a:r>
          </a:p>
          <a:p>
            <a:endParaRPr lang="en-US" dirty="0" smtClean="0"/>
          </a:p>
          <a:p>
            <a:r>
              <a:rPr lang="en-US" dirty="0" smtClean="0"/>
              <a:t>Enable Scientists to be </a:t>
            </a:r>
            <a:r>
              <a:rPr lang="en-US" dirty="0"/>
              <a:t>organized and efficient when screening </a:t>
            </a:r>
            <a:r>
              <a:rPr lang="en-US" dirty="0" smtClean="0"/>
              <a:t>potential </a:t>
            </a:r>
            <a:r>
              <a:rPr lang="en-US" dirty="0"/>
              <a:t>drugs. </a:t>
            </a:r>
            <a:endParaRPr lang="en-US" dirty="0" smtClean="0"/>
          </a:p>
          <a:p>
            <a:endParaRPr lang="en-US" dirty="0"/>
          </a:p>
          <a:p>
            <a:r>
              <a:rPr lang="en-US" dirty="0" smtClean="0"/>
              <a:t>Dynamic analysis tools help reduce the number of experiments.</a:t>
            </a:r>
          </a:p>
          <a:p>
            <a:endParaRPr lang="en-US" dirty="0" smtClean="0"/>
          </a:p>
          <a:p>
            <a:r>
              <a:rPr lang="en-US" dirty="0" smtClean="0"/>
              <a:t>Eliminate </a:t>
            </a:r>
            <a:r>
              <a:rPr lang="en-US" dirty="0"/>
              <a:t>compounds earlier in the discovery </a:t>
            </a:r>
            <a:r>
              <a:rPr lang="en-US" dirty="0" smtClean="0"/>
              <a:t>cycle.</a:t>
            </a:r>
            <a:endParaRPr lang="en-US" dirty="0"/>
          </a:p>
        </p:txBody>
      </p:sp>
    </p:spTree>
    <p:extLst>
      <p:ext uri="{BB962C8B-B14F-4D97-AF65-F5344CB8AC3E}">
        <p14:creationId xmlns:p14="http://schemas.microsoft.com/office/powerpoint/2010/main" val="270057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marL="0" indent="0">
              <a:buNone/>
            </a:pPr>
            <a:r>
              <a:rPr lang="en-US" dirty="0" smtClean="0"/>
              <a:t>Overview of Presentation</a:t>
            </a:r>
          </a:p>
          <a:p>
            <a:pPr marL="0" indent="0">
              <a:buNone/>
            </a:pPr>
            <a:endParaRPr lang="en-US" dirty="0" smtClean="0"/>
          </a:p>
          <a:p>
            <a:r>
              <a:rPr lang="en-US" dirty="0" smtClean="0"/>
              <a:t>Plate Editing and Creation – Alex</a:t>
            </a:r>
          </a:p>
          <a:p>
            <a:r>
              <a:rPr lang="en-US" dirty="0" smtClean="0"/>
              <a:t>Results Analysis – Sean</a:t>
            </a:r>
          </a:p>
          <a:p>
            <a:r>
              <a:rPr lang="en-US" dirty="0" smtClean="0"/>
              <a:t>Architecture – Mark</a:t>
            </a:r>
          </a:p>
          <a:p>
            <a:r>
              <a:rPr lang="en-US" dirty="0" smtClean="0"/>
              <a:t>Front End / Risks –</a:t>
            </a:r>
            <a:r>
              <a:rPr lang="en-US" dirty="0"/>
              <a:t> </a:t>
            </a:r>
            <a:r>
              <a:rPr lang="en-US" dirty="0" smtClean="0"/>
              <a:t>Tim</a:t>
            </a:r>
          </a:p>
          <a:p>
            <a:r>
              <a:rPr lang="en-US" dirty="0" smtClean="0"/>
              <a:t>Project Planning/Estimates - Alan</a:t>
            </a:r>
          </a:p>
        </p:txBody>
      </p:sp>
    </p:spTree>
    <p:extLst>
      <p:ext uri="{BB962C8B-B14F-4D97-AF65-F5344CB8AC3E}">
        <p14:creationId xmlns:p14="http://schemas.microsoft.com/office/powerpoint/2010/main" val="18740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Plate Map Editor</a:t>
            </a:r>
            <a:endParaRPr lang="en-US" sz="3200" dirty="0"/>
          </a:p>
        </p:txBody>
      </p:sp>
      <p:sp>
        <p:nvSpPr>
          <p:cNvPr id="3" name="Content Placeholder 2"/>
          <p:cNvSpPr>
            <a:spLocks noGrp="1"/>
          </p:cNvSpPr>
          <p:nvPr>
            <p:ph idx="1"/>
          </p:nvPr>
        </p:nvSpPr>
        <p:spPr>
          <a:xfrm>
            <a:off x="457200" y="1417320"/>
            <a:ext cx="8229600" cy="4876800"/>
          </a:xfrm>
        </p:spPr>
        <p:txBody>
          <a:bodyPr>
            <a:normAutofit/>
          </a:bodyPr>
          <a:lstStyle/>
          <a:p>
            <a:pPr marL="0" indent="0">
              <a:buNone/>
            </a:pPr>
            <a:r>
              <a:rPr lang="en-US" sz="2000" dirty="0" smtClean="0"/>
              <a:t>Plate Manager / Import – Export</a:t>
            </a:r>
          </a:p>
          <a:p>
            <a:pPr marL="0" indent="0">
              <a:buNone/>
            </a:pPr>
            <a:endParaRPr lang="en-US" sz="2000" dirty="0"/>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85640" y="1417320"/>
            <a:ext cx="4490720" cy="5320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23900" y="1866900"/>
            <a:ext cx="3535680"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Import to take data from </a:t>
            </a:r>
            <a:r>
              <a:rPr lang="en-US" sz="1400" dirty="0" err="1" smtClean="0"/>
              <a:t>json</a:t>
            </a:r>
            <a:r>
              <a:rPr lang="en-US" sz="1400" dirty="0" smtClean="0"/>
              <a:t> file.</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Export to put details of the plate into a </a:t>
            </a:r>
            <a:r>
              <a:rPr lang="en-US" sz="1400" dirty="0" err="1" smtClean="0"/>
              <a:t>json</a:t>
            </a:r>
            <a:r>
              <a:rPr lang="en-US" sz="1400" dirty="0" smtClean="0"/>
              <a:t> file</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Click actions to update status:</a:t>
            </a:r>
          </a:p>
          <a:p>
            <a:pPr marL="742950" lvl="1" indent="-285750">
              <a:buFontTx/>
              <a:buChar char="-"/>
            </a:pPr>
            <a:r>
              <a:rPr lang="en-US" sz="1400" dirty="0" smtClean="0"/>
              <a:t>Mark prepared</a:t>
            </a:r>
          </a:p>
          <a:p>
            <a:pPr marL="742950" lvl="1" indent="-285750">
              <a:buFontTx/>
              <a:buChar char="-"/>
            </a:pPr>
            <a:r>
              <a:rPr lang="en-US" sz="1400" dirty="0" smtClean="0"/>
              <a:t>Send to device</a:t>
            </a:r>
          </a:p>
          <a:p>
            <a:pPr marL="742950" lvl="1" indent="-285750">
              <a:buFontTx/>
              <a:buChar char="-"/>
            </a:pPr>
            <a:r>
              <a:rPr lang="en-US" sz="1400" dirty="0" smtClean="0"/>
              <a:t>Upload analysis</a:t>
            </a:r>
          </a:p>
          <a:p>
            <a:pPr marL="742950" lvl="1" indent="-285750">
              <a:buFontTx/>
              <a:buChar char="-"/>
            </a:pPr>
            <a:r>
              <a:rPr lang="en-US" sz="1400" dirty="0" smtClean="0"/>
              <a:t>View analysis</a:t>
            </a:r>
            <a:endParaRPr lang="en-US" sz="1400" dirty="0"/>
          </a:p>
        </p:txBody>
      </p:sp>
    </p:spTree>
    <p:extLst>
      <p:ext uri="{BB962C8B-B14F-4D97-AF65-F5344CB8AC3E}">
        <p14:creationId xmlns:p14="http://schemas.microsoft.com/office/powerpoint/2010/main" val="42013593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Plate Map Editor</a:t>
            </a:r>
            <a:endParaRPr lang="en-US" sz="3200" dirty="0"/>
          </a:p>
        </p:txBody>
      </p:sp>
      <p:sp>
        <p:nvSpPr>
          <p:cNvPr id="3" name="Content Placeholder 2"/>
          <p:cNvSpPr>
            <a:spLocks noGrp="1"/>
          </p:cNvSpPr>
          <p:nvPr>
            <p:ph idx="1"/>
          </p:nvPr>
        </p:nvSpPr>
        <p:spPr>
          <a:xfrm>
            <a:off x="457200" y="1417320"/>
            <a:ext cx="8229600" cy="4876800"/>
          </a:xfrm>
        </p:spPr>
        <p:txBody>
          <a:bodyPr/>
          <a:lstStyle/>
          <a:p>
            <a:pPr marL="0" indent="0">
              <a:buNone/>
            </a:pPr>
            <a:r>
              <a:rPr lang="en-US" dirty="0" smtClean="0"/>
              <a:t>Plate Templates</a:t>
            </a:r>
          </a:p>
          <a:p>
            <a:r>
              <a:rPr lang="en-US" sz="1800" dirty="0" smtClean="0"/>
              <a:t>Plate are created from plate templates</a:t>
            </a:r>
            <a:endParaRPr lang="en-US" sz="1800"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95500" y="2551101"/>
            <a:ext cx="6332220" cy="3484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34925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Plate Map Editor</a:t>
            </a:r>
            <a:endParaRPr lang="en-US" sz="3200" dirty="0"/>
          </a:p>
        </p:txBody>
      </p:sp>
      <p:sp>
        <p:nvSpPr>
          <p:cNvPr id="3" name="Content Placeholder 2"/>
          <p:cNvSpPr>
            <a:spLocks noGrp="1"/>
          </p:cNvSpPr>
          <p:nvPr>
            <p:ph idx="1"/>
          </p:nvPr>
        </p:nvSpPr>
        <p:spPr>
          <a:xfrm>
            <a:off x="457200" y="1417320"/>
            <a:ext cx="8229600" cy="4876800"/>
          </a:xfrm>
        </p:spPr>
        <p:txBody>
          <a:bodyPr/>
          <a:lstStyle/>
          <a:p>
            <a:pPr marL="0" indent="0">
              <a:buNone/>
            </a:pPr>
            <a:r>
              <a:rPr lang="en-US" dirty="0" smtClean="0"/>
              <a:t>Add Plate Wizard – Part 1: Wells and Compounds</a:t>
            </a:r>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5672" y="1986732"/>
            <a:ext cx="8188248" cy="4109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4757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Plate Map Editor</a:t>
            </a:r>
            <a:endParaRPr lang="en-US" sz="3200" dirty="0"/>
          </a:p>
        </p:txBody>
      </p:sp>
      <p:sp>
        <p:nvSpPr>
          <p:cNvPr id="3" name="Content Placeholder 2"/>
          <p:cNvSpPr>
            <a:spLocks noGrp="1"/>
          </p:cNvSpPr>
          <p:nvPr>
            <p:ph idx="1"/>
          </p:nvPr>
        </p:nvSpPr>
        <p:spPr>
          <a:xfrm>
            <a:off x="457200" y="1417320"/>
            <a:ext cx="8229600" cy="4876800"/>
          </a:xfrm>
        </p:spPr>
        <p:txBody>
          <a:bodyPr/>
          <a:lstStyle/>
          <a:p>
            <a:pPr marL="0" indent="0">
              <a:buNone/>
            </a:pPr>
            <a:r>
              <a:rPr lang="en-US" dirty="0" smtClean="0"/>
              <a:t>Add Plate Wizard – Part 2: Dosage</a:t>
            </a:r>
            <a:endParaRPr lang="en-US"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0540" y="2112621"/>
            <a:ext cx="8073390" cy="4329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4916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Plate Map Editor</a:t>
            </a:r>
            <a:endParaRPr lang="en-US" sz="3200" dirty="0"/>
          </a:p>
        </p:txBody>
      </p:sp>
      <p:sp>
        <p:nvSpPr>
          <p:cNvPr id="3" name="Content Placeholder 2"/>
          <p:cNvSpPr>
            <a:spLocks noGrp="1"/>
          </p:cNvSpPr>
          <p:nvPr>
            <p:ph idx="1"/>
          </p:nvPr>
        </p:nvSpPr>
        <p:spPr>
          <a:xfrm>
            <a:off x="457200" y="1417320"/>
            <a:ext cx="8229600" cy="4876800"/>
          </a:xfrm>
        </p:spPr>
        <p:txBody>
          <a:bodyPr/>
          <a:lstStyle/>
          <a:p>
            <a:pPr marL="0" indent="0">
              <a:buNone/>
            </a:pPr>
            <a:r>
              <a:rPr lang="en-US" dirty="0" smtClean="0"/>
              <a:t>Add Plate Wizard – Plate Preview</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67" b="-1667"/>
          <a:stretch/>
        </p:blipFill>
        <p:spPr bwMode="auto">
          <a:xfrm>
            <a:off x="556260" y="1859280"/>
            <a:ext cx="79819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560820" y="3985260"/>
            <a:ext cx="1470660" cy="6019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41580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659</TotalTime>
  <Words>738</Words>
  <Application>Microsoft Macintosh PowerPoint</Application>
  <PresentationFormat>On-screen Show (4:3)</PresentationFormat>
  <Paragraphs>158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  Milestone 1 </vt:lpstr>
      <vt:lpstr>WE99 Team Vision</vt:lpstr>
      <vt:lpstr>Business Opportunity</vt:lpstr>
      <vt:lpstr>Presentation Outline</vt:lpstr>
      <vt:lpstr>What “we99” are Delivering – Plate Map Editor</vt:lpstr>
      <vt:lpstr>What “we99” are Delivering – Plate Map Editor</vt:lpstr>
      <vt:lpstr>What “we99” are Delivering – Plate Map Editor</vt:lpstr>
      <vt:lpstr>What “we99” are Delivering – Plate Map Editor</vt:lpstr>
      <vt:lpstr>What “we99” are Delivering – Plate Map Editor</vt:lpstr>
      <vt:lpstr>What “we99” are Delivering – Results Analysis</vt:lpstr>
      <vt:lpstr>What we99” are Delivering – Results Analysis</vt:lpstr>
      <vt:lpstr>System Architecture</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Risks</vt:lpstr>
      <vt:lpstr>Project Planning – Team / Tools</vt:lpstr>
      <vt:lpstr>Project Planning</vt:lpstr>
      <vt:lpstr>Key Milestones</vt:lpstr>
    </vt:vector>
  </TitlesOfParts>
  <Company>Gap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Milestone 1 Presentation</dc:title>
  <dc:creator>Alan Orcharton</dc:creator>
  <cp:lastModifiedBy>Alan Orcharton</cp:lastModifiedBy>
  <cp:revision>20</cp:revision>
  <dcterms:created xsi:type="dcterms:W3CDTF">2015-03-01T21:04:52Z</dcterms:created>
  <dcterms:modified xsi:type="dcterms:W3CDTF">2015-03-05T16:18:19Z</dcterms:modified>
</cp:coreProperties>
</file>