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embeddings/oleObject1.bin" ContentType="application/vnd.openxmlformats-officedocument.oleObject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7" r:id="rId4"/>
    <p:sldId id="283" r:id="rId5"/>
    <p:sldId id="285" r:id="rId6"/>
    <p:sldId id="286" r:id="rId7"/>
    <p:sldId id="271" r:id="rId8"/>
    <p:sldId id="266" r:id="rId9"/>
    <p:sldId id="284" r:id="rId10"/>
    <p:sldId id="276" r:id="rId11"/>
    <p:sldId id="288" r:id="rId12"/>
    <p:sldId id="289" r:id="rId13"/>
    <p:sldId id="277" r:id="rId14"/>
    <p:sldId id="287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687" autoAdjust="0"/>
  </p:normalViewPr>
  <p:slideViewPr>
    <p:cSldViewPr snapToGrid="0" snapToObjects="1">
      <p:cViewPr>
        <p:scale>
          <a:sx n="100" d="100"/>
          <a:sy n="100" d="100"/>
        </p:scale>
        <p:origin x="-784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orchie:Dropbox:CSCIE99:Project:Milestone2:We99Burnu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orchie:Dropbox:CSCIE99:Project:Milestone2:We99BurnupProject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 We</a:t>
            </a:r>
            <a:r>
              <a:rPr lang="en-US" baseline="0"/>
              <a:t>99 </a:t>
            </a:r>
            <a:r>
              <a:rPr lang="en-US"/>
              <a:t>Burn-up Chart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Total Points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360.0</c:v>
                </c:pt>
                <c:pt idx="1">
                  <c:v>395.0</c:v>
                </c:pt>
                <c:pt idx="2">
                  <c:v>395.0</c:v>
                </c:pt>
                <c:pt idx="3">
                  <c:v>395.0</c:v>
                </c:pt>
                <c:pt idx="4">
                  <c:v>395.0</c:v>
                </c:pt>
                <c:pt idx="5">
                  <c:v>395.0</c:v>
                </c:pt>
                <c:pt idx="6">
                  <c:v>395.0</c:v>
                </c:pt>
                <c:pt idx="7">
                  <c:v>395.0</c:v>
                </c:pt>
                <c:pt idx="8">
                  <c:v>395.0</c:v>
                </c:pt>
                <c:pt idx="9">
                  <c:v>395.0</c:v>
                </c:pt>
                <c:pt idx="10">
                  <c:v>395.0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Cumulative Completed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0">
                  <c:v>0.0</c:v>
                </c:pt>
                <c:pt idx="1">
                  <c:v>36.0</c:v>
                </c:pt>
                <c:pt idx="2">
                  <c:v>66.0</c:v>
                </c:pt>
                <c:pt idx="3">
                  <c:v>76.0</c:v>
                </c:pt>
                <c:pt idx="4">
                  <c:v>129.0</c:v>
                </c:pt>
                <c:pt idx="5">
                  <c:v>182.0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Estimated Trajectory</c:v>
                </c:pt>
              </c:strCache>
            </c:strRef>
          </c:tx>
          <c:spPr>
            <a:ln w="19050">
              <a:prstDash val="dash"/>
            </a:ln>
          </c:spPr>
          <c:dPt>
            <c:idx val="10"/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0.0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395.0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9999080"/>
        <c:axId val="-2130634488"/>
      </c:scatterChart>
      <c:valAx>
        <c:axId val="2079999080"/>
        <c:scaling>
          <c:orientation val="minMax"/>
          <c:max val="1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Sprint / 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634488"/>
        <c:crosses val="autoZero"/>
        <c:crossBetween val="midCat"/>
      </c:valAx>
      <c:valAx>
        <c:axId val="-2130634488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9999080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 We</a:t>
            </a:r>
            <a:r>
              <a:rPr lang="en-US" baseline="0"/>
              <a:t>99 Projected </a:t>
            </a:r>
            <a:r>
              <a:rPr lang="en-US"/>
              <a:t>Burn-up Chart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Total Points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360.0</c:v>
                </c:pt>
                <c:pt idx="1">
                  <c:v>395.0</c:v>
                </c:pt>
                <c:pt idx="2">
                  <c:v>395.0</c:v>
                </c:pt>
                <c:pt idx="3">
                  <c:v>395.0</c:v>
                </c:pt>
                <c:pt idx="4">
                  <c:v>395.0</c:v>
                </c:pt>
                <c:pt idx="5">
                  <c:v>395.0</c:v>
                </c:pt>
                <c:pt idx="6">
                  <c:v>395.0</c:v>
                </c:pt>
                <c:pt idx="7">
                  <c:v>395.0</c:v>
                </c:pt>
                <c:pt idx="8">
                  <c:v>395.0</c:v>
                </c:pt>
                <c:pt idx="9">
                  <c:v>395.0</c:v>
                </c:pt>
                <c:pt idx="10">
                  <c:v>395.0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Cumulative Completed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0">
                  <c:v>0.0</c:v>
                </c:pt>
                <c:pt idx="1">
                  <c:v>36.0</c:v>
                </c:pt>
                <c:pt idx="2">
                  <c:v>66.0</c:v>
                </c:pt>
                <c:pt idx="3">
                  <c:v>76.0</c:v>
                </c:pt>
                <c:pt idx="4">
                  <c:v>129.0</c:v>
                </c:pt>
                <c:pt idx="5">
                  <c:v>182.0</c:v>
                </c:pt>
                <c:pt idx="6">
                  <c:v>219.0</c:v>
                </c:pt>
                <c:pt idx="7">
                  <c:v>256.0</c:v>
                </c:pt>
                <c:pt idx="8">
                  <c:v>293.0</c:v>
                </c:pt>
                <c:pt idx="9">
                  <c:v>330.0</c:v>
                </c:pt>
                <c:pt idx="10">
                  <c:v>367.0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Estimated Trajectory</c:v>
                </c:pt>
              </c:strCache>
            </c:strRef>
          </c:tx>
          <c:spPr>
            <a:ln w="19050">
              <a:prstDash val="dash"/>
            </a:ln>
          </c:spPr>
          <c:dPt>
            <c:idx val="10"/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0.0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395.0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0446120"/>
        <c:axId val="-2130635080"/>
      </c:scatterChart>
      <c:valAx>
        <c:axId val="-2130446120"/>
        <c:scaling>
          <c:orientation val="minMax"/>
          <c:max val="1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Sprint / 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635080"/>
        <c:crosses val="autoZero"/>
        <c:crossBetween val="midCat"/>
      </c:valAx>
      <c:valAx>
        <c:axId val="-2130635080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446120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April 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_logo_squa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35349"/>
            <a:ext cx="666751" cy="66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655" y="2663340"/>
            <a:ext cx="7848600" cy="648920"/>
          </a:xfrm>
        </p:spPr>
        <p:txBody>
          <a:bodyPr/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Milestone </a:t>
            </a:r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7848600" cy="214740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WE99:  West-East Team </a:t>
            </a:r>
          </a:p>
          <a:p>
            <a:pPr algn="ctr"/>
            <a:r>
              <a:rPr lang="is-IS" sz="1800" dirty="0"/>
              <a:t>Sean </a:t>
            </a:r>
            <a:r>
              <a:rPr lang="is-IS" sz="1800" dirty="0" smtClean="0"/>
              <a:t>Sinnott</a:t>
            </a:r>
          </a:p>
          <a:p>
            <a:pPr algn="ctr"/>
            <a:r>
              <a:rPr lang="en-US" sz="1800" dirty="0"/>
              <a:t>Mark </a:t>
            </a:r>
            <a:r>
              <a:rPr lang="en-US" sz="1800" dirty="0" smtClean="0"/>
              <a:t>Ford</a:t>
            </a:r>
          </a:p>
          <a:p>
            <a:pPr algn="ctr"/>
            <a:r>
              <a:rPr lang="de-DE" sz="1800" dirty="0"/>
              <a:t>Alexander </a:t>
            </a:r>
            <a:r>
              <a:rPr lang="de-DE" sz="1800" dirty="0" smtClean="0"/>
              <a:t>Zaman</a:t>
            </a:r>
          </a:p>
          <a:p>
            <a:pPr algn="ctr"/>
            <a:r>
              <a:rPr lang="hr-HR" sz="1800" dirty="0"/>
              <a:t>Tim Stefanski</a:t>
            </a:r>
            <a:endParaRPr lang="de-DE" sz="1800" dirty="0" smtClean="0"/>
          </a:p>
          <a:p>
            <a:pPr algn="ctr"/>
            <a:r>
              <a:rPr lang="hu-HU" sz="1800" dirty="0"/>
              <a:t>Alan Orcharton</a:t>
            </a:r>
            <a:endParaRPr lang="de-DE" sz="1800" dirty="0" smtClean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9650" y="776155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Harvard Extension School </a:t>
            </a:r>
          </a:p>
          <a:p>
            <a:r>
              <a:rPr lang="en-US" dirty="0" smtClean="0"/>
              <a:t>CSCIE-99:  Final Project</a:t>
            </a:r>
          </a:p>
        </p:txBody>
      </p:sp>
      <p:pic>
        <p:nvPicPr>
          <p:cNvPr id="10" name="Picture 9" descr="shieldbette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5" y="877755"/>
            <a:ext cx="374650" cy="439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" y="1740010"/>
            <a:ext cx="7848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Biomedical Plate, Assay, and Results Management System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Features for Milestone 3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22300" y="1523880"/>
            <a:ext cx="78867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Singe Dose Response Curve</a:t>
            </a:r>
          </a:p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Interactive Dose Response Curve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Knock-out points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Curve Fit – Modify Parameters on Single or Selection of Curves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Curve Fitting from Server Side </a:t>
            </a:r>
          </a:p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Multiple Curve Display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 Compare Curves on Top of each other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User Documentation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0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Domain Model</a:t>
            </a:r>
            <a:endParaRPr dirty="0"/>
          </a:p>
        </p:txBody>
      </p:sp>
      <p:pic>
        <p:nvPicPr>
          <p:cNvPr id="20" name="Content Placeholder 3" descr="clas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51" r="-9851"/>
          <a:stretch>
            <a:fillRect/>
          </a:stretch>
        </p:blipFill>
        <p:spPr>
          <a:xfrm>
            <a:off x="4145356" y="1874838"/>
            <a:ext cx="4998644" cy="3294062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1874838"/>
            <a:ext cx="4102100" cy="4056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Plain old Java Objects</a:t>
            </a:r>
          </a:p>
          <a:p>
            <a:r>
              <a:rPr lang="en-US" dirty="0" smtClean="0"/>
              <a:t>Using the same names from the slides</a:t>
            </a:r>
          </a:p>
          <a:p>
            <a:r>
              <a:rPr lang="en-US" dirty="0" smtClean="0"/>
              <a:t>Database agnostic</a:t>
            </a:r>
          </a:p>
          <a:p>
            <a:r>
              <a:rPr lang="en-US" dirty="0" smtClean="0"/>
              <a:t>Declarative JSON serialization</a:t>
            </a:r>
          </a:p>
          <a:p>
            <a:r>
              <a:rPr lang="en-US" dirty="0" smtClean="0"/>
              <a:t>Numerous revisions following cross team meetings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4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JAX/RS Services</a:t>
            </a:r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165100" y="16256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68500" y="16256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PlateMap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75300" y="16256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PlateType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5100" y="37592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Plate</a:t>
            </a:r>
          </a:p>
          <a:p>
            <a:pPr algn="ctr"/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97300" y="16256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Compound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378700" y="16256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5100" y="4743966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" y="2190234"/>
            <a:ext cx="135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/experiment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70100" y="2190234"/>
            <a:ext cx="118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plateMap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97300" y="2190234"/>
            <a:ext cx="12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/compound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6900" y="2190234"/>
            <a:ext cx="120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plateType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18400" y="2190234"/>
            <a:ext cx="106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/protocol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65100" y="26924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</a:t>
            </a:r>
          </a:p>
          <a:p>
            <a:pPr algn="ctr"/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2855" y="329513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/experiment/{id}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2855" y="4374634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/experiment/{id}/plates/{</a:t>
            </a:r>
            <a:r>
              <a:rPr lang="en-US" dirty="0" err="1" smtClean="0"/>
              <a:t>plateId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683" y="5340866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/experiment/{id}/plates/{</a:t>
            </a:r>
            <a:r>
              <a:rPr lang="en-US" dirty="0" err="1" smtClean="0"/>
              <a:t>plateId</a:t>
            </a:r>
            <a:r>
              <a:rPr lang="en-US" dirty="0" smtClean="0"/>
              <a:t>}/results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224556" y="2692400"/>
            <a:ext cx="4462244" cy="34337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Top level services model independent Domain Models</a:t>
            </a:r>
          </a:p>
          <a:p>
            <a:r>
              <a:rPr lang="en-US" smtClean="0"/>
              <a:t>Other levels represent sub-resources that are owned by a parent model</a:t>
            </a:r>
          </a:p>
          <a:p>
            <a:r>
              <a:rPr lang="en-US" smtClean="0"/>
              <a:t>Thus, all Plates and Results are owned by an Experiment while PlateMap, Compounds and others can exist independent of an Experiment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641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Storage Layer</a:t>
            </a:r>
            <a:endParaRPr dirty="0"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4191000" cy="457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Domain Model has a Storage Interface responsible for all basic CRUD and listing </a:t>
            </a:r>
            <a:r>
              <a:rPr lang="en-US" sz="2000" dirty="0" smtClean="0"/>
              <a:t>operations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Storage Interface accepts/returns Domain Models and fully encapsulates the choice of storage </a:t>
            </a:r>
            <a:r>
              <a:rPr lang="en-US" sz="2000" dirty="0" smtClean="0"/>
              <a:t>architecture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Domain Models are mapped internally from POJO to JPA and back again via </a:t>
            </a:r>
            <a:r>
              <a:rPr lang="en-US" sz="2000" dirty="0" err="1"/>
              <a:t>Orika</a:t>
            </a:r>
            <a:r>
              <a:rPr lang="en-US" sz="2000" dirty="0"/>
              <a:t> Mappers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121400" y="1727200"/>
            <a:ext cx="1498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Compound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127750" y="3263900"/>
            <a:ext cx="1498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Compound</a:t>
            </a:r>
          </a:p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cxnSp>
        <p:nvCxnSpPr>
          <p:cNvPr id="6" name="Elbow Connector 5"/>
          <p:cNvCxnSpPr>
            <a:stCxn id="4" idx="2"/>
            <a:endCxn id="5" idx="0"/>
          </p:cNvCxnSpPr>
          <p:nvPr/>
        </p:nvCxnSpPr>
        <p:spPr>
          <a:xfrm rot="16200000" flipH="1">
            <a:off x="6562725" y="2949575"/>
            <a:ext cx="622300" cy="6350"/>
          </a:xfrm>
          <a:prstGeom prst="bentConnector3">
            <a:avLst/>
          </a:prstGeom>
          <a:ln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127750" y="4800600"/>
            <a:ext cx="1498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Compound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err="1" smtClean="0"/>
              <a:t>Impl</a:t>
            </a:r>
            <a:r>
              <a:rPr lang="en-US" dirty="0" smtClean="0"/>
              <a:t> (JPA)</a:t>
            </a:r>
            <a:endParaRPr lang="en-US" dirty="0"/>
          </a:p>
        </p:txBody>
      </p:sp>
      <p:cxnSp>
        <p:nvCxnSpPr>
          <p:cNvPr id="8" name="Elbow Connector 7"/>
          <p:cNvCxnSpPr>
            <a:stCxn id="5" idx="2"/>
            <a:endCxn id="7" idx="0"/>
          </p:cNvCxnSpPr>
          <p:nvPr/>
        </p:nvCxnSpPr>
        <p:spPr>
          <a:xfrm rot="5400000">
            <a:off x="6565900" y="4489450"/>
            <a:ext cx="622300" cy="12700"/>
          </a:xfrm>
          <a:prstGeom prst="bentConnector3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03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Testing Strategy – Back End</a:t>
            </a:r>
            <a:endParaRPr dirty="0"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7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400" dirty="0" err="1"/>
              <a:t>Junit</a:t>
            </a:r>
            <a:r>
              <a:rPr lang="en-US" sz="2400" dirty="0"/>
              <a:t> for basic unit tests: JSON </a:t>
            </a:r>
            <a:r>
              <a:rPr lang="en-US" sz="2400" dirty="0" smtClean="0"/>
              <a:t>marshaling, </a:t>
            </a:r>
            <a:r>
              <a:rPr lang="en-US" sz="2400" dirty="0"/>
              <a:t>functions, mapping between layers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Separate module for reusable code across tests (</a:t>
            </a:r>
            <a:r>
              <a:rPr lang="en-US" sz="2400" dirty="0" err="1"/>
              <a:t>Junit</a:t>
            </a:r>
            <a:r>
              <a:rPr lang="en-US" sz="2400" dirty="0"/>
              <a:t> Rules, JSON equality assertions)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err="1"/>
              <a:t>Junit</a:t>
            </a:r>
            <a:r>
              <a:rPr lang="en-US" sz="2400" dirty="0"/>
              <a:t> Integration Tests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/>
              <a:t>Tests against the real web app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/>
              <a:t>Easily run within the IDE or command line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/>
              <a:t>Great for debugging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Tests leverage the Domain Models and Services directly so it’s easy to keep them up to date</a:t>
            </a:r>
          </a:p>
        </p:txBody>
      </p:sp>
    </p:spTree>
    <p:extLst>
      <p:ext uri="{BB962C8B-B14F-4D97-AF65-F5344CB8AC3E}">
        <p14:creationId xmlns:p14="http://schemas.microsoft.com/office/powerpoint/2010/main" val="254017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Delivering Complete Functionality based on velocity</a:t>
            </a:r>
          </a:p>
          <a:p>
            <a:pPr lvl="2"/>
            <a:r>
              <a:rPr lang="en-US" dirty="0" smtClean="0"/>
              <a:t>“Learning” does not count as points – velocity </a:t>
            </a:r>
            <a:r>
              <a:rPr lang="en-US" smtClean="0"/>
              <a:t>should increase</a:t>
            </a:r>
            <a:endParaRPr lang="en-US" dirty="0" smtClean="0"/>
          </a:p>
          <a:p>
            <a:pPr lvl="2"/>
            <a:r>
              <a:rPr lang="en-US" dirty="0" smtClean="0"/>
              <a:t>Cut some “Special Feature” Scope</a:t>
            </a:r>
          </a:p>
          <a:p>
            <a:pPr lvl="2"/>
            <a:r>
              <a:rPr lang="en-US" dirty="0" smtClean="0"/>
              <a:t>Simplify the plate editor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Curve fitting with Java library (difficult to implement)</a:t>
            </a:r>
          </a:p>
          <a:p>
            <a:pPr lvl="2"/>
            <a:r>
              <a:rPr lang="en-US" dirty="0" smtClean="0"/>
              <a:t>Shell out to Python LMFIT for now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Integration with other teams</a:t>
            </a:r>
          </a:p>
          <a:p>
            <a:pPr lvl="2"/>
            <a:r>
              <a:rPr lang="en-US" dirty="0" smtClean="0"/>
              <a:t>Design meetings with other teams planned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Stories take longer that estimated</a:t>
            </a:r>
          </a:p>
          <a:p>
            <a:pPr lvl="2"/>
            <a:r>
              <a:rPr lang="en-US" dirty="0" smtClean="0"/>
              <a:t>Keep a burn-up chart and prioritize stories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Getting of Good Test Data</a:t>
            </a:r>
          </a:p>
          <a:p>
            <a:pPr lvl="2"/>
            <a:r>
              <a:rPr lang="en-US" dirty="0" smtClean="0"/>
              <a:t>Professor working on providing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823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WE99 Team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team focus is providing outstanding tools to assist in analyzing the dose response characteristics potential drugs.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We will provide beautiful interactive visualization tools that will assist the scientist in: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Creating and managing experimental plate sets for dose response experiments</a:t>
            </a:r>
          </a:p>
          <a:p>
            <a:pPr lvl="0"/>
            <a:r>
              <a:rPr lang="en-US" dirty="0"/>
              <a:t>Performing quality control checks on plate results and plate controls</a:t>
            </a:r>
          </a:p>
          <a:p>
            <a:pPr lvl="0"/>
            <a:r>
              <a:rPr lang="en-US" dirty="0"/>
              <a:t>Performing Interactive analysis of dose response results.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The team will store the experimental results and the analysis of the results so that the historic experimental analysis can be reviewed or reproduced at any time.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Scientists will be able to save the results for further analysis or publish their analysis, making it available to all other users.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Overview of Presentation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Project Status - Alan</a:t>
            </a:r>
          </a:p>
          <a:p>
            <a:r>
              <a:rPr lang="en-US" dirty="0" smtClean="0"/>
              <a:t>System Demo – Sean / Alex</a:t>
            </a:r>
          </a:p>
          <a:p>
            <a:r>
              <a:rPr lang="en-US" dirty="0" smtClean="0"/>
              <a:t>Features for Milestone 3 - Alex</a:t>
            </a:r>
          </a:p>
          <a:p>
            <a:r>
              <a:rPr lang="en-US" dirty="0"/>
              <a:t>System Design – </a:t>
            </a:r>
            <a:r>
              <a:rPr lang="en-US" dirty="0" smtClean="0"/>
              <a:t>Mark</a:t>
            </a:r>
          </a:p>
          <a:p>
            <a:r>
              <a:rPr lang="en-US" dirty="0" smtClean="0"/>
              <a:t>Testing – Mark / Tim</a:t>
            </a:r>
          </a:p>
          <a:p>
            <a:r>
              <a:rPr lang="en-US" dirty="0" smtClean="0"/>
              <a:t>Risks - Tim</a:t>
            </a:r>
          </a:p>
        </p:txBody>
      </p:sp>
    </p:spTree>
    <p:extLst>
      <p:ext uri="{BB962C8B-B14F-4D97-AF65-F5344CB8AC3E}">
        <p14:creationId xmlns:p14="http://schemas.microsoft.com/office/powerpoint/2010/main" val="18740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Status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smtClean="0"/>
              <a:t>We99 team is using some Agile development methods and planning practices. Progress </a:t>
            </a:r>
            <a:r>
              <a:rPr lang="en-US" sz="2000" dirty="0"/>
              <a:t>of the project is measured in terms of the number of stories and number of story points that are delivered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We will review project status based on: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Burn Up and Team Velocity</a:t>
            </a:r>
          </a:p>
          <a:p>
            <a:r>
              <a:rPr lang="en-US" sz="2000" dirty="0" smtClean="0"/>
              <a:t>Projected Completion based on Velocity</a:t>
            </a:r>
          </a:p>
          <a:p>
            <a:r>
              <a:rPr lang="en-US" sz="2000" dirty="0"/>
              <a:t>Key Functionality </a:t>
            </a:r>
            <a:r>
              <a:rPr lang="en-US" sz="2000" dirty="0" smtClean="0"/>
              <a:t>Goals Estimated form Milestone 1</a:t>
            </a:r>
          </a:p>
          <a:p>
            <a:r>
              <a:rPr lang="en-US" sz="2000" dirty="0" smtClean="0"/>
              <a:t>Demonstration of Functionality</a:t>
            </a: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659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Status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850490"/>
              </p:ext>
            </p:extLst>
          </p:nvPr>
        </p:nvGraphicFramePr>
        <p:xfrm>
          <a:off x="457200" y="1524000"/>
          <a:ext cx="7937500" cy="4735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145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Status – Team Velocity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04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09927"/>
              </p:ext>
            </p:extLst>
          </p:nvPr>
        </p:nvGraphicFramePr>
        <p:xfrm>
          <a:off x="300038" y="1374775"/>
          <a:ext cx="8843962" cy="326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4" imgW="6819900" imgH="2514600" progId="Word.Document.12">
                  <p:embed/>
                </p:oleObj>
              </mc:Choice>
              <mc:Fallback>
                <p:oleObj name="Document" r:id="rId4" imgW="6819900" imgH="2514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038" y="1374775"/>
                        <a:ext cx="8843962" cy="326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68500" y="4597400"/>
            <a:ext cx="5656617" cy="1477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Average points / </a:t>
            </a:r>
            <a:r>
              <a:rPr lang="en-US" sz="2400" dirty="0"/>
              <a:t>Iteration = </a:t>
            </a:r>
            <a:r>
              <a:rPr lang="en-US" sz="2400" dirty="0" smtClean="0"/>
              <a:t>37.2</a:t>
            </a:r>
          </a:p>
          <a:p>
            <a:endParaRPr lang="en-US" sz="2400" dirty="0" smtClean="0"/>
          </a:p>
          <a:p>
            <a:r>
              <a:rPr lang="en-US" sz="2400" b="1" dirty="0" smtClean="0"/>
              <a:t>Team Velocity = 37.2 points / iteration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0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Status - Projection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96900" y="5695434"/>
            <a:ext cx="7892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Projected Velocity Team is predicted to complete 372 / 395 points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673392"/>
              </p:ext>
            </p:extLst>
          </p:nvPr>
        </p:nvGraphicFramePr>
        <p:xfrm>
          <a:off x="673100" y="1524000"/>
          <a:ext cx="73152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135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Status – Milestone </a:t>
            </a:r>
            <a:r>
              <a:rPr lang="en-US" dirty="0"/>
              <a:t>2</a:t>
            </a:r>
            <a:r>
              <a:rPr lang="en-US" dirty="0" smtClean="0"/>
              <a:t>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443130"/>
              </p:ext>
            </p:extLst>
          </p:nvPr>
        </p:nvGraphicFramePr>
        <p:xfrm>
          <a:off x="533395" y="1600200"/>
          <a:ext cx="7759704" cy="489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852"/>
                <a:gridCol w="3879852"/>
              </a:tblGrid>
              <a:tr h="60325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Deliverable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Model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Service Interfaces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Plate Map Editor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Version Complete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Services for Plate Editor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Services for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 Maps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 Maps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Experiments Page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57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strike="noStrike" dirty="0" smtClean="0">
                <a:solidFill>
                  <a:srgbClr val="D2533C"/>
                </a:solidFill>
                <a:latin typeface="Arial"/>
              </a:rPr>
              <a:t>Application Demonstration</a:t>
            </a:r>
            <a:endParaRPr dirty="0"/>
          </a:p>
        </p:txBody>
      </p:sp>
      <p:sp>
        <p:nvSpPr>
          <p:cNvPr id="157" name="TextShape 2"/>
          <p:cNvSpPr txBox="1"/>
          <p:nvPr/>
        </p:nvSpPr>
        <p:spPr>
          <a:xfrm>
            <a:off x="457200" y="1587500"/>
            <a:ext cx="8229240" cy="457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buSzPct val="45000"/>
              <a:buFont typeface="Arial"/>
              <a:buChar char="•"/>
            </a:pPr>
            <a:r>
              <a:rPr lang="en-US" sz="2400" dirty="0" smtClean="0"/>
              <a:t>Plate Map Editor</a:t>
            </a:r>
          </a:p>
          <a:p>
            <a:pPr>
              <a:buSzPct val="45000"/>
            </a:pPr>
            <a:endParaRPr lang="en-US" sz="2400" dirty="0" smtClean="0"/>
          </a:p>
          <a:p>
            <a:pPr marL="342900" indent="-342900">
              <a:buSzPct val="45000"/>
              <a:buFont typeface="Arial"/>
              <a:buChar char="•"/>
            </a:pPr>
            <a:r>
              <a:rPr lang="en-US" sz="2400" dirty="0" smtClean="0"/>
              <a:t>Heat Maps</a:t>
            </a:r>
          </a:p>
          <a:p>
            <a:pPr>
              <a:buSzPct val="45000"/>
            </a:pPr>
            <a:endParaRPr lang="en-US" sz="2400" dirty="0" smtClean="0"/>
          </a:p>
          <a:p>
            <a:pPr marL="342900" indent="-342900">
              <a:buSzPct val="45000"/>
              <a:buFont typeface="Arial"/>
              <a:buChar char="•"/>
            </a:pPr>
            <a:r>
              <a:rPr lang="en-US" sz="2400" dirty="0" smtClean="0"/>
              <a:t>Omni Map</a:t>
            </a:r>
          </a:p>
          <a:p>
            <a:pPr>
              <a:buSzPct val="45000"/>
            </a:pPr>
            <a:endParaRPr lang="en-US" sz="2400" dirty="0" smtClean="0"/>
          </a:p>
          <a:p>
            <a:pPr marL="342900" indent="-342900">
              <a:buSzPct val="45000"/>
              <a:buFont typeface="Arial"/>
              <a:buChar char="•"/>
            </a:pPr>
            <a:r>
              <a:rPr lang="en-US" sz="2400" dirty="0" smtClean="0"/>
              <a:t>Control Wells</a:t>
            </a:r>
          </a:p>
          <a:p>
            <a:pPr marL="342900" indent="-342900">
              <a:buSzPct val="45000"/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906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2980</TotalTime>
  <Words>649</Words>
  <Application>Microsoft Macintosh PowerPoint</Application>
  <PresentationFormat>On-screen Show (4:3)</PresentationFormat>
  <Paragraphs>166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Clarity</vt:lpstr>
      <vt:lpstr>Document</vt:lpstr>
      <vt:lpstr>  Milestone 2</vt:lpstr>
      <vt:lpstr>WE99 Team Vision</vt:lpstr>
      <vt:lpstr>Presentation Outline</vt:lpstr>
      <vt:lpstr>Project Status</vt:lpstr>
      <vt:lpstr>Project Status </vt:lpstr>
      <vt:lpstr>Project Status – Team Velocity</vt:lpstr>
      <vt:lpstr>Project Status - Projection</vt:lpstr>
      <vt:lpstr>Project Status – Milestone 2 Predictions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Risks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Milestone 1 Presentation</dc:title>
  <dc:creator>Alan Orcharton</dc:creator>
  <cp:lastModifiedBy>Alan Orcharton</cp:lastModifiedBy>
  <cp:revision>46</cp:revision>
  <dcterms:created xsi:type="dcterms:W3CDTF">2015-03-01T21:04:52Z</dcterms:created>
  <dcterms:modified xsi:type="dcterms:W3CDTF">2015-04-09T05:32:58Z</dcterms:modified>
</cp:coreProperties>
</file>