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241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smtClean="0"/>
              <a:t>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00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2522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870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5487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9037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8819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206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768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435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410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7112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0938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87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870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56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403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366610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タイトル</a:t>
            </a:r>
            <a:endParaRPr kumimoji="1" lang="ja-JP" altLang="en-US" dirty="0"/>
          </a:p>
        </p:txBody>
      </p:sp>
      <p:sp>
        <p:nvSpPr>
          <p:cNvPr id="3" name="サブタイトル 2"/>
          <p:cNvSpPr>
            <a:spLocks noGrp="1"/>
          </p:cNvSpPr>
          <p:nvPr>
            <p:ph type="subTitle" idx="1"/>
          </p:nvPr>
        </p:nvSpPr>
        <p:spPr>
          <a:xfrm>
            <a:off x="1876424" y="3602037"/>
            <a:ext cx="8791575" cy="2825139"/>
          </a:xfrm>
        </p:spPr>
        <p:txBody>
          <a:bodyPr>
            <a:normAutofit/>
          </a:bodyPr>
          <a:lstStyle/>
          <a:p>
            <a:r>
              <a:rPr kumimoji="1" lang="ja-JP" altLang="en-US" sz="2400" dirty="0" smtClean="0">
                <a:solidFill>
                  <a:srgbClr val="FFFF00"/>
                </a:solidFill>
              </a:rPr>
              <a:t>７☆</a:t>
            </a:r>
            <a:endParaRPr kumimoji="1" lang="en-US" altLang="ja-JP" sz="2400" dirty="0" smtClean="0">
              <a:solidFill>
                <a:srgbClr val="FFFF00"/>
              </a:solidFill>
            </a:endParaRPr>
          </a:p>
          <a:p>
            <a:endParaRPr kumimoji="1" lang="en-US" altLang="ja-JP" sz="2400" dirty="0" smtClean="0">
              <a:solidFill>
                <a:srgbClr val="FFFF00"/>
              </a:solidFill>
            </a:endParaRPr>
          </a:p>
          <a:p>
            <a:r>
              <a:rPr lang="ja-JP" altLang="en-US" sz="2400" dirty="0" smtClean="0">
                <a:solidFill>
                  <a:schemeClr val="tx1"/>
                </a:solidFill>
                <a:latin typeface="+mn-ea"/>
              </a:rPr>
              <a:t>・ジャンル</a:t>
            </a:r>
            <a:r>
              <a:rPr lang="en-US" altLang="ja-JP" sz="2400" dirty="0" smtClean="0">
                <a:solidFill>
                  <a:schemeClr val="tx1"/>
                </a:solidFill>
                <a:latin typeface="+mn-ea"/>
              </a:rPr>
              <a:t>	</a:t>
            </a:r>
            <a:r>
              <a:rPr lang="ja-JP" altLang="en-US" sz="2400" dirty="0" smtClean="0">
                <a:solidFill>
                  <a:schemeClr val="tx1"/>
                </a:solidFill>
                <a:latin typeface="+mn-ea"/>
              </a:rPr>
              <a:t>：横スクロールアクション</a:t>
            </a:r>
            <a:endParaRPr lang="en-US" altLang="ja-JP" sz="2400" dirty="0" smtClean="0">
              <a:solidFill>
                <a:schemeClr val="tx1"/>
              </a:solidFill>
              <a:latin typeface="+mn-ea"/>
            </a:endParaRPr>
          </a:p>
          <a:p>
            <a:r>
              <a:rPr kumimoji="1" lang="ja-JP" altLang="en-US" sz="2400" dirty="0" smtClean="0">
                <a:solidFill>
                  <a:schemeClr val="tx1"/>
                </a:solidFill>
                <a:latin typeface="+mn-ea"/>
              </a:rPr>
              <a:t>・プレイ人数</a:t>
            </a:r>
            <a:r>
              <a:rPr kumimoji="1" lang="en-US" altLang="ja-JP" sz="2400" dirty="0" smtClean="0">
                <a:solidFill>
                  <a:schemeClr val="tx1"/>
                </a:solidFill>
                <a:latin typeface="+mn-ea"/>
              </a:rPr>
              <a:t>	</a:t>
            </a:r>
            <a:r>
              <a:rPr lang="ja-JP" altLang="en-US" sz="2400" dirty="0" smtClean="0">
                <a:solidFill>
                  <a:schemeClr val="tx1"/>
                </a:solidFill>
                <a:latin typeface="+mn-ea"/>
              </a:rPr>
              <a:t>：</a:t>
            </a:r>
            <a:r>
              <a:rPr kumimoji="1" lang="en-US" altLang="ja-JP" sz="2400" dirty="0" smtClean="0">
                <a:solidFill>
                  <a:schemeClr val="tx1"/>
                </a:solidFill>
                <a:latin typeface="+mn-ea"/>
              </a:rPr>
              <a:t>1</a:t>
            </a:r>
            <a:r>
              <a:rPr kumimoji="1" lang="ja-JP" altLang="en-US" sz="2400" dirty="0" smtClean="0">
                <a:solidFill>
                  <a:schemeClr val="tx1"/>
                </a:solidFill>
                <a:latin typeface="+mn-ea"/>
              </a:rPr>
              <a:t>人</a:t>
            </a:r>
            <a:endParaRPr kumimoji="1" lang="en-US" altLang="ja-JP" sz="2400" dirty="0" smtClean="0">
              <a:solidFill>
                <a:schemeClr val="tx1"/>
              </a:solidFill>
              <a:latin typeface="+mn-ea"/>
            </a:endParaRPr>
          </a:p>
          <a:p>
            <a:r>
              <a:rPr kumimoji="1" lang="ja-JP" altLang="en-US" sz="2400" dirty="0" smtClean="0">
                <a:solidFill>
                  <a:schemeClr val="tx1"/>
                </a:solidFill>
                <a:latin typeface="+mn-ea"/>
              </a:rPr>
              <a:t>・対応機種</a:t>
            </a:r>
            <a:r>
              <a:rPr kumimoji="1" lang="en-US" altLang="ja-JP" sz="2400" dirty="0" smtClean="0">
                <a:solidFill>
                  <a:schemeClr val="tx1"/>
                </a:solidFill>
                <a:latin typeface="+mn-ea"/>
              </a:rPr>
              <a:t>	</a:t>
            </a:r>
            <a:r>
              <a:rPr lang="ja-JP" altLang="en-US" sz="2400" dirty="0" smtClean="0">
                <a:solidFill>
                  <a:schemeClr val="tx1"/>
                </a:solidFill>
                <a:latin typeface="+mn-ea"/>
              </a:rPr>
              <a:t>：</a:t>
            </a:r>
            <a:r>
              <a:rPr kumimoji="1" lang="ja-JP" altLang="en-US" sz="2400" dirty="0" smtClean="0">
                <a:solidFill>
                  <a:schemeClr val="tx1"/>
                </a:solidFill>
                <a:latin typeface="+mn-ea"/>
              </a:rPr>
              <a:t>メガドライブ</a:t>
            </a:r>
            <a:endParaRPr kumimoji="1" lang="ja-JP" altLang="en-US" sz="2400" dirty="0">
              <a:solidFill>
                <a:schemeClr val="tx1"/>
              </a:solidFill>
              <a:latin typeface="+mn-ea"/>
            </a:endParaRPr>
          </a:p>
        </p:txBody>
      </p:sp>
      <p:sp>
        <p:nvSpPr>
          <p:cNvPr id="4" name="正方形/長方形 3"/>
          <p:cNvSpPr/>
          <p:nvPr/>
        </p:nvSpPr>
        <p:spPr>
          <a:xfrm>
            <a:off x="11175023" y="5886450"/>
            <a:ext cx="694592" cy="6418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5400" b="1" dirty="0" smtClean="0">
                <a:ln w="19050">
                  <a:solidFill>
                    <a:srgbClr val="FF0000"/>
                  </a:solidFill>
                </a:ln>
                <a:effectLst>
                  <a:glow rad="228600">
                    <a:schemeClr val="accent4">
                      <a:satMod val="175000"/>
                      <a:alpha val="40000"/>
                    </a:schemeClr>
                  </a:glow>
                </a:effectLst>
              </a:rPr>
              <a:t>１</a:t>
            </a:r>
            <a:endParaRPr kumimoji="1" lang="ja-JP" altLang="en-US" sz="5400" b="1" dirty="0">
              <a:ln w="19050">
                <a:solidFill>
                  <a:srgbClr val="FF0000"/>
                </a:solidFill>
              </a:ln>
              <a:effectLst>
                <a:glow rad="228600">
                  <a:schemeClr val="accent4">
                    <a:satMod val="175000"/>
                    <a:alpha val="40000"/>
                  </a:schemeClr>
                </a:glow>
              </a:effectLst>
            </a:endParaRPr>
          </a:p>
        </p:txBody>
      </p:sp>
    </p:spTree>
    <p:extLst>
      <p:ext uri="{BB962C8B-B14F-4D97-AF65-F5344CB8AC3E}">
        <p14:creationId xmlns:p14="http://schemas.microsoft.com/office/powerpoint/2010/main" val="145321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コンセプト</a:t>
            </a:r>
            <a:endParaRPr kumimoji="1" lang="ja-JP" altLang="en-US" sz="4400" dirty="0"/>
          </a:p>
        </p:txBody>
      </p:sp>
      <p:sp>
        <p:nvSpPr>
          <p:cNvPr id="3" name="コンテンツ プレースホルダー 2"/>
          <p:cNvSpPr>
            <a:spLocks noGrp="1"/>
          </p:cNvSpPr>
          <p:nvPr>
            <p:ph idx="1"/>
          </p:nvPr>
        </p:nvSpPr>
        <p:spPr/>
        <p:txBody>
          <a:bodyPr>
            <a:normAutofit/>
          </a:bodyPr>
          <a:lstStyle/>
          <a:p>
            <a:r>
              <a:rPr kumimoji="1" lang="ja-JP" altLang="en-US" dirty="0" smtClean="0"/>
              <a:t>制限時間内で道にあるものを</a:t>
            </a:r>
            <a:r>
              <a:rPr kumimoji="1" lang="ja-JP" altLang="en-US" sz="3200" b="1" dirty="0" smtClean="0">
                <a:solidFill>
                  <a:srgbClr val="FFFF00"/>
                </a:solidFill>
                <a:effectLst>
                  <a:outerShdw blurRad="38100" dist="38100" dir="2700000" algn="tl">
                    <a:srgbClr val="000000">
                      <a:alpha val="43137"/>
                    </a:srgbClr>
                  </a:outerShdw>
                </a:effectLst>
              </a:rPr>
              <a:t>叩いて！切って！素材をゲット</a:t>
            </a:r>
            <a:r>
              <a:rPr kumimoji="1" lang="en-US" altLang="ja-JP" sz="3200" b="1" dirty="0" smtClean="0">
                <a:solidFill>
                  <a:srgbClr val="FFFF00"/>
                </a:solidFill>
                <a:effectLst>
                  <a:outerShdw blurRad="38100" dist="38100" dir="2700000" algn="tl">
                    <a:srgbClr val="000000">
                      <a:alpha val="43137"/>
                    </a:srgbClr>
                  </a:outerShdw>
                </a:effectLst>
              </a:rPr>
              <a:t>!!</a:t>
            </a:r>
            <a:r>
              <a:rPr kumimoji="1" lang="ja-JP" altLang="en-US" dirty="0" smtClean="0">
                <a:solidFill>
                  <a:srgbClr val="FFFF00"/>
                </a:solidFill>
              </a:rPr>
              <a:t>　　　　　　</a:t>
            </a:r>
            <a:r>
              <a:rPr lang="ja-JP" altLang="en-US" dirty="0" smtClean="0"/>
              <a:t>ゲットした</a:t>
            </a:r>
            <a:r>
              <a:rPr lang="ja-JP" altLang="en-US" dirty="0"/>
              <a:t>素材</a:t>
            </a:r>
            <a:r>
              <a:rPr lang="ja-JP" altLang="en-US" dirty="0" smtClean="0"/>
              <a:t>で役に立つ道具や依頼人の求めるアイテムを</a:t>
            </a:r>
            <a:r>
              <a:rPr lang="en-US" altLang="ja-JP" sz="4000" b="1" i="1" dirty="0" smtClean="0">
                <a:solidFill>
                  <a:srgbClr val="92D050"/>
                </a:solidFill>
                <a:effectLst>
                  <a:outerShdw blurRad="38100" dist="38100" dir="2700000" algn="tl">
                    <a:srgbClr val="000000">
                      <a:alpha val="43137"/>
                    </a:srgbClr>
                  </a:outerShdw>
                </a:effectLst>
              </a:rPr>
              <a:t>REPAIR!!</a:t>
            </a:r>
            <a:r>
              <a:rPr lang="ja-JP" altLang="en-US" dirty="0" smtClean="0"/>
              <a:t>依頼人にアイテムを渡して借金も</a:t>
            </a:r>
            <a:r>
              <a:rPr lang="en-US" altLang="ja-JP" sz="4000" b="1" i="1" dirty="0">
                <a:solidFill>
                  <a:srgbClr val="92D050"/>
                </a:solidFill>
                <a:effectLst>
                  <a:outerShdw blurRad="38100" dist="38100" dir="2700000" algn="tl">
                    <a:srgbClr val="000000">
                      <a:alpha val="43137"/>
                    </a:srgbClr>
                  </a:outerShdw>
                </a:effectLst>
              </a:rPr>
              <a:t>REPAIR!!</a:t>
            </a:r>
            <a:endParaRPr lang="en-US" altLang="ja-JP" dirty="0" smtClean="0"/>
          </a:p>
          <a:p>
            <a:endParaRPr lang="en-US" altLang="ja-JP" sz="2000" dirty="0"/>
          </a:p>
          <a:p>
            <a:r>
              <a:rPr lang="ja-JP" altLang="en-US" sz="2800" dirty="0">
                <a:solidFill>
                  <a:srgbClr val="FFC000"/>
                </a:solidFill>
              </a:rPr>
              <a:t>爽快感</a:t>
            </a:r>
            <a:r>
              <a:rPr lang="ja-JP" altLang="en-US" sz="2800" dirty="0" smtClean="0">
                <a:solidFill>
                  <a:srgbClr val="FFC000"/>
                </a:solidFill>
              </a:rPr>
              <a:t>が</a:t>
            </a:r>
            <a:r>
              <a:rPr lang="ja-JP" altLang="en-US" sz="2800" dirty="0">
                <a:solidFill>
                  <a:srgbClr val="FFC000"/>
                </a:solidFill>
              </a:rPr>
              <a:t>クセ</a:t>
            </a:r>
            <a:r>
              <a:rPr lang="ja-JP" altLang="en-US" sz="2800" dirty="0" smtClean="0">
                <a:solidFill>
                  <a:srgbClr val="FFC000"/>
                </a:solidFill>
              </a:rPr>
              <a:t>になる！ぶっ壊し横スクロールアクションゲーム！</a:t>
            </a:r>
            <a:endParaRPr lang="en-US" altLang="ja-JP" sz="2800" dirty="0" smtClean="0">
              <a:solidFill>
                <a:srgbClr val="FFC000"/>
              </a:solidFill>
            </a:endParaRPr>
          </a:p>
          <a:p>
            <a:endParaRPr lang="en-US" altLang="ja-JP" sz="4000" b="1" i="1" dirty="0" smtClean="0">
              <a:solidFill>
                <a:srgbClr val="92D050"/>
              </a:solidFill>
              <a:effectLst>
                <a:outerShdw blurRad="38100" dist="38100" dir="2700000" algn="tl">
                  <a:srgbClr val="000000">
                    <a:alpha val="43137"/>
                  </a:srgbClr>
                </a:outerShdw>
              </a:effectLst>
            </a:endParaRPr>
          </a:p>
          <a:p>
            <a:endParaRPr lang="en-US" altLang="ja-JP" dirty="0"/>
          </a:p>
          <a:p>
            <a:endParaRPr lang="en-US" altLang="ja-JP" dirty="0" smtClean="0"/>
          </a:p>
          <a:p>
            <a:endParaRPr lang="en-US" altLang="ja-JP" dirty="0"/>
          </a:p>
        </p:txBody>
      </p:sp>
      <p:sp>
        <p:nvSpPr>
          <p:cNvPr id="5" name="正方形/長方形 4"/>
          <p:cNvSpPr/>
          <p:nvPr/>
        </p:nvSpPr>
        <p:spPr>
          <a:xfrm>
            <a:off x="11175023" y="5886450"/>
            <a:ext cx="694592" cy="6418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5400" b="1" dirty="0" smtClean="0">
                <a:ln w="19050">
                  <a:solidFill>
                    <a:srgbClr val="FF0000"/>
                  </a:solidFill>
                </a:ln>
                <a:effectLst>
                  <a:glow rad="228600">
                    <a:schemeClr val="accent4">
                      <a:satMod val="175000"/>
                      <a:alpha val="40000"/>
                    </a:schemeClr>
                  </a:glow>
                </a:effectLst>
              </a:rPr>
              <a:t>２</a:t>
            </a:r>
            <a:endParaRPr kumimoji="1" lang="ja-JP" altLang="en-US" sz="5400" b="1" dirty="0">
              <a:ln w="19050">
                <a:solidFill>
                  <a:srgbClr val="FF0000"/>
                </a:solidFill>
              </a:ln>
              <a:effectLst>
                <a:glow rad="228600">
                  <a:schemeClr val="accent4">
                    <a:satMod val="175000"/>
                    <a:alpha val="40000"/>
                  </a:schemeClr>
                </a:glow>
              </a:effectLst>
            </a:endParaRPr>
          </a:p>
        </p:txBody>
      </p:sp>
    </p:spTree>
    <p:extLst>
      <p:ext uri="{BB962C8B-B14F-4D97-AF65-F5344CB8AC3E}">
        <p14:creationId xmlns:p14="http://schemas.microsoft.com/office/powerpoint/2010/main" val="16669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b="1" dirty="0" smtClean="0"/>
              <a:t>ゲーム概要</a:t>
            </a:r>
            <a:endParaRPr kumimoji="1" lang="ja-JP" altLang="en-US" sz="4000" b="1" dirty="0"/>
          </a:p>
        </p:txBody>
      </p:sp>
      <p:sp>
        <p:nvSpPr>
          <p:cNvPr id="3" name="コンテンツ プレースホルダー 2"/>
          <p:cNvSpPr>
            <a:spLocks noGrp="1"/>
          </p:cNvSpPr>
          <p:nvPr>
            <p:ph idx="1"/>
          </p:nvPr>
        </p:nvSpPr>
        <p:spPr>
          <a:xfrm>
            <a:off x="1141412" y="2249487"/>
            <a:ext cx="10323757" cy="3541714"/>
          </a:xfrm>
        </p:spPr>
        <p:txBody>
          <a:bodyPr>
            <a:normAutofit/>
          </a:bodyPr>
          <a:lstStyle/>
          <a:p>
            <a:r>
              <a:rPr kumimoji="1" lang="en-US" altLang="ja-JP" sz="3600" dirty="0" smtClean="0"/>
              <a:t>1</a:t>
            </a:r>
            <a:r>
              <a:rPr kumimoji="1" lang="ja-JP" altLang="en-US" sz="3600" dirty="0" smtClean="0"/>
              <a:t>分の制限時間内に道にあるものを壊し素材を得て新しいアイテムを作り、依頼人に売って借金を返すアクションゲーム。</a:t>
            </a:r>
            <a:endParaRPr lang="en-US" altLang="ja-JP" sz="3600" dirty="0" smtClean="0"/>
          </a:p>
          <a:p>
            <a:pPr marL="0" indent="0">
              <a:buNone/>
            </a:pPr>
            <a:endParaRPr kumimoji="1" lang="en-US" altLang="ja-JP" sz="3200" dirty="0">
              <a:solidFill>
                <a:srgbClr val="FFFF00"/>
              </a:solidFill>
            </a:endParaRPr>
          </a:p>
        </p:txBody>
      </p:sp>
      <p:sp>
        <p:nvSpPr>
          <p:cNvPr id="4" name="正方形/長方形 3"/>
          <p:cNvSpPr/>
          <p:nvPr/>
        </p:nvSpPr>
        <p:spPr>
          <a:xfrm>
            <a:off x="11175023" y="5886450"/>
            <a:ext cx="694592" cy="6418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5400" b="1" dirty="0" smtClean="0">
                <a:ln w="19050">
                  <a:solidFill>
                    <a:srgbClr val="FF0000"/>
                  </a:solidFill>
                </a:ln>
                <a:effectLst>
                  <a:glow rad="228600">
                    <a:schemeClr val="accent4">
                      <a:satMod val="175000"/>
                      <a:alpha val="40000"/>
                    </a:schemeClr>
                  </a:glow>
                </a:effectLst>
              </a:rPr>
              <a:t>３</a:t>
            </a:r>
            <a:endParaRPr kumimoji="1" lang="ja-JP" altLang="en-US" sz="5400" b="1" dirty="0">
              <a:ln w="19050">
                <a:solidFill>
                  <a:srgbClr val="FF0000"/>
                </a:solidFill>
              </a:ln>
              <a:effectLst>
                <a:glow rad="228600">
                  <a:schemeClr val="accent4">
                    <a:satMod val="175000"/>
                    <a:alpha val="40000"/>
                  </a:schemeClr>
                </a:glow>
              </a:effectLst>
            </a:endParaRPr>
          </a:p>
        </p:txBody>
      </p:sp>
    </p:spTree>
    <p:extLst>
      <p:ext uri="{BB962C8B-B14F-4D97-AF65-F5344CB8AC3E}">
        <p14:creationId xmlns:p14="http://schemas.microsoft.com/office/powerpoint/2010/main" val="153682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ゲーム画面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（画像を張った後要素の説明を書く）</a:t>
            </a:r>
            <a:endParaRPr kumimoji="1" lang="ja-JP" altLang="en-US" dirty="0"/>
          </a:p>
        </p:txBody>
      </p:sp>
      <p:sp>
        <p:nvSpPr>
          <p:cNvPr id="4" name="正方形/長方形 3"/>
          <p:cNvSpPr/>
          <p:nvPr/>
        </p:nvSpPr>
        <p:spPr>
          <a:xfrm>
            <a:off x="11175023" y="5886450"/>
            <a:ext cx="694592" cy="6418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5400" b="1" dirty="0" smtClean="0">
                <a:ln w="19050">
                  <a:solidFill>
                    <a:srgbClr val="FF0000"/>
                  </a:solidFill>
                </a:ln>
                <a:effectLst>
                  <a:glow rad="228600">
                    <a:schemeClr val="accent4">
                      <a:satMod val="175000"/>
                      <a:alpha val="40000"/>
                    </a:schemeClr>
                  </a:glow>
                </a:effectLst>
              </a:rPr>
              <a:t>４</a:t>
            </a:r>
            <a:endParaRPr kumimoji="1" lang="ja-JP" altLang="en-US" sz="5400" b="1" dirty="0">
              <a:ln w="19050">
                <a:solidFill>
                  <a:srgbClr val="FF0000"/>
                </a:solidFill>
              </a:ln>
              <a:effectLst>
                <a:glow rad="228600">
                  <a:schemeClr val="accent4">
                    <a:satMod val="175000"/>
                    <a:alpha val="40000"/>
                  </a:schemeClr>
                </a:glow>
              </a:effectLst>
            </a:endParaRPr>
          </a:p>
        </p:txBody>
      </p:sp>
    </p:spTree>
    <p:extLst>
      <p:ext uri="{BB962C8B-B14F-4D97-AF65-F5344CB8AC3E}">
        <p14:creationId xmlns:p14="http://schemas.microsoft.com/office/powerpoint/2010/main" val="4024401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346748" y="4107129"/>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爆発 2 11"/>
          <p:cNvSpPr/>
          <p:nvPr/>
        </p:nvSpPr>
        <p:spPr>
          <a:xfrm>
            <a:off x="5219754" y="2535378"/>
            <a:ext cx="1314395" cy="1239717"/>
          </a:xfrm>
          <a:prstGeom prst="irregularSeal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3" name="爆発 2 12"/>
          <p:cNvSpPr/>
          <p:nvPr/>
        </p:nvSpPr>
        <p:spPr>
          <a:xfrm>
            <a:off x="5553726" y="2861217"/>
            <a:ext cx="636407" cy="588037"/>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正方形/長方形 5"/>
          <p:cNvSpPr/>
          <p:nvPr/>
        </p:nvSpPr>
        <p:spPr>
          <a:xfrm rot="18508023">
            <a:off x="4646846" y="2906927"/>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ゲームの流れ</a:t>
            </a:r>
            <a:endParaRPr kumimoji="1" lang="ja-JP" altLang="en-US" dirty="0"/>
          </a:p>
        </p:txBody>
      </p:sp>
      <p:sp>
        <p:nvSpPr>
          <p:cNvPr id="5" name="正方形/長方形 4"/>
          <p:cNvSpPr/>
          <p:nvPr/>
        </p:nvSpPr>
        <p:spPr>
          <a:xfrm>
            <a:off x="4398205" y="2899533"/>
            <a:ext cx="175845" cy="144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楕円 3"/>
          <p:cNvSpPr/>
          <p:nvPr/>
        </p:nvSpPr>
        <p:spPr>
          <a:xfrm>
            <a:off x="4112455" y="2257694"/>
            <a:ext cx="747347" cy="7164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正方形/長方形 7"/>
          <p:cNvSpPr/>
          <p:nvPr/>
        </p:nvSpPr>
        <p:spPr>
          <a:xfrm rot="2371645">
            <a:off x="5085681" y="2805415"/>
            <a:ext cx="119743" cy="10722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正方形/長方形 6"/>
          <p:cNvSpPr/>
          <p:nvPr/>
        </p:nvSpPr>
        <p:spPr>
          <a:xfrm rot="18508023">
            <a:off x="4646845" y="2981537"/>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フローチャート: 代替処理 8"/>
          <p:cNvSpPr/>
          <p:nvPr/>
        </p:nvSpPr>
        <p:spPr>
          <a:xfrm rot="2319567">
            <a:off x="5178934" y="2746393"/>
            <a:ext cx="653143" cy="306279"/>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438" y="3155237"/>
            <a:ext cx="2018145" cy="1903784"/>
          </a:xfrm>
          <a:prstGeom prst="rect">
            <a:avLst/>
          </a:prstGeom>
        </p:spPr>
      </p:pic>
      <p:sp>
        <p:nvSpPr>
          <p:cNvPr id="14" name="正方形/長方形 13"/>
          <p:cNvSpPr/>
          <p:nvPr/>
        </p:nvSpPr>
        <p:spPr>
          <a:xfrm rot="21186381">
            <a:off x="4486127" y="4108342"/>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rot="338440">
            <a:off x="1122579" y="2257694"/>
            <a:ext cx="904780" cy="2569435"/>
            <a:chOff x="1122579" y="2257694"/>
            <a:chExt cx="904780" cy="2569435"/>
          </a:xfrm>
        </p:grpSpPr>
        <p:sp>
          <p:nvSpPr>
            <p:cNvPr id="25" name="正方形/長方形 24"/>
            <p:cNvSpPr/>
            <p:nvPr/>
          </p:nvSpPr>
          <p:spPr>
            <a:xfrm rot="2364855">
              <a:off x="1195117" y="4107129"/>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正方形/長方形 16"/>
            <p:cNvSpPr/>
            <p:nvPr/>
          </p:nvSpPr>
          <p:spPr>
            <a:xfrm rot="18508023">
              <a:off x="1533621" y="2974955"/>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正方形/長方形 17"/>
            <p:cNvSpPr/>
            <p:nvPr/>
          </p:nvSpPr>
          <p:spPr>
            <a:xfrm>
              <a:off x="1425914" y="2899533"/>
              <a:ext cx="175845" cy="144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楕円 18"/>
            <p:cNvSpPr/>
            <p:nvPr/>
          </p:nvSpPr>
          <p:spPr>
            <a:xfrm>
              <a:off x="1140164" y="2257694"/>
              <a:ext cx="747347" cy="7164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正方形/長方形 21"/>
            <p:cNvSpPr/>
            <p:nvPr/>
          </p:nvSpPr>
          <p:spPr>
            <a:xfrm rot="13209259">
              <a:off x="1786267" y="3057880"/>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正方形/長方形 22"/>
            <p:cNvSpPr/>
            <p:nvPr/>
          </p:nvSpPr>
          <p:spPr>
            <a:xfrm rot="3714901">
              <a:off x="1291460" y="3025916"/>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正方形/長方形 23"/>
            <p:cNvSpPr/>
            <p:nvPr/>
          </p:nvSpPr>
          <p:spPr>
            <a:xfrm rot="19850789">
              <a:off x="1122579" y="3225944"/>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正方形/長方形 25"/>
            <p:cNvSpPr/>
            <p:nvPr/>
          </p:nvSpPr>
          <p:spPr>
            <a:xfrm rot="3714901">
              <a:off x="1586068" y="3977951"/>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正方形/長方形 26"/>
            <p:cNvSpPr/>
            <p:nvPr/>
          </p:nvSpPr>
          <p:spPr>
            <a:xfrm rot="19850789">
              <a:off x="1851514" y="3951797"/>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0" name="直線コネクタ 29"/>
          <p:cNvCxnSpPr/>
          <p:nvPr/>
        </p:nvCxnSpPr>
        <p:spPr>
          <a:xfrm>
            <a:off x="2291080" y="2972996"/>
            <a:ext cx="1615440" cy="0"/>
          </a:xfrm>
          <a:prstGeom prst="line">
            <a:avLst/>
          </a:prstGeom>
          <a:ln w="38100">
            <a:solidFill>
              <a:srgbClr val="FFFF00"/>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2280920" y="3457294"/>
            <a:ext cx="1615440" cy="0"/>
          </a:xfrm>
          <a:prstGeom prst="line">
            <a:avLst/>
          </a:prstGeom>
          <a:ln w="38100">
            <a:solidFill>
              <a:srgbClr val="FFFF00"/>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2291080" y="3957368"/>
            <a:ext cx="1615440" cy="0"/>
          </a:xfrm>
          <a:prstGeom prst="line">
            <a:avLst/>
          </a:prstGeom>
          <a:ln w="38100">
            <a:solidFill>
              <a:srgbClr val="FFFF00"/>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3" name="角丸四角形吹き出し 32"/>
          <p:cNvSpPr/>
          <p:nvPr/>
        </p:nvSpPr>
        <p:spPr>
          <a:xfrm>
            <a:off x="2093008" y="1672127"/>
            <a:ext cx="2080279" cy="520334"/>
          </a:xfrm>
          <a:prstGeom prst="wedgeRoundRectCallout">
            <a:avLst>
              <a:gd name="adj1" fmla="val -45491"/>
              <a:gd name="adj2" fmla="val 13756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2400" b="1" dirty="0" smtClean="0"/>
              <a:t>急</a:t>
            </a:r>
            <a:r>
              <a:rPr kumimoji="1" lang="ja-JP" altLang="en-US" sz="2400" b="1" dirty="0" err="1" smtClean="0"/>
              <a:t>げえ</a:t>
            </a:r>
            <a:r>
              <a:rPr kumimoji="1" lang="ja-JP" altLang="en-US" sz="2400" b="1" dirty="0" smtClean="0"/>
              <a:t>ええ</a:t>
            </a:r>
            <a:r>
              <a:rPr kumimoji="1" lang="en-US" altLang="ja-JP" sz="2400" b="1" dirty="0" smtClean="0"/>
              <a:t>!!!</a:t>
            </a:r>
            <a:endParaRPr kumimoji="1" lang="ja-JP" altLang="en-US" sz="2400" b="1" dirty="0"/>
          </a:p>
        </p:txBody>
      </p:sp>
      <p:sp>
        <p:nvSpPr>
          <p:cNvPr id="34" name="フローチャート: 代替処理 33"/>
          <p:cNvSpPr/>
          <p:nvPr/>
        </p:nvSpPr>
        <p:spPr>
          <a:xfrm>
            <a:off x="1225679" y="5280660"/>
            <a:ext cx="5038831" cy="99822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dirty="0" smtClean="0"/>
              <a:t>1</a:t>
            </a:r>
            <a:r>
              <a:rPr kumimoji="1" lang="ja-JP" altLang="en-US" sz="2000" dirty="0" smtClean="0"/>
              <a:t>分間の制限時間内に、道に落ちている</a:t>
            </a:r>
            <a:endParaRPr kumimoji="1" lang="en-US" altLang="ja-JP" sz="2000" dirty="0" smtClean="0"/>
          </a:p>
          <a:p>
            <a:pPr algn="ctr"/>
            <a:r>
              <a:rPr kumimoji="1" lang="ja-JP" altLang="en-US" sz="2000" dirty="0" smtClean="0"/>
              <a:t>ものをできる限り壊し、素材を集めます。</a:t>
            </a:r>
            <a:endParaRPr kumimoji="1" lang="ja-JP" altLang="en-US" sz="2000" dirty="0"/>
          </a:p>
        </p:txBody>
      </p:sp>
      <p:sp>
        <p:nvSpPr>
          <p:cNvPr id="35" name="フローチャート: 代替処理 34"/>
          <p:cNvSpPr/>
          <p:nvPr/>
        </p:nvSpPr>
        <p:spPr>
          <a:xfrm>
            <a:off x="6864479" y="5280660"/>
            <a:ext cx="5038831" cy="99822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dirty="0" smtClean="0"/>
              <a:t>道中、依頼人の欲しがっている</a:t>
            </a:r>
            <a:endParaRPr kumimoji="1" lang="en-US" altLang="ja-JP" sz="2000" dirty="0" smtClean="0"/>
          </a:p>
          <a:p>
            <a:pPr algn="ctr"/>
            <a:r>
              <a:rPr kumimoji="1" lang="ja-JP" altLang="en-US" sz="2000" dirty="0" smtClean="0"/>
              <a:t>ものを聞いておきます。</a:t>
            </a:r>
            <a:endParaRPr kumimoji="1" lang="ja-JP" altLang="en-US" sz="2000" dirty="0"/>
          </a:p>
        </p:txBody>
      </p:sp>
      <p:grpSp>
        <p:nvGrpSpPr>
          <p:cNvPr id="42" name="グループ化 41"/>
          <p:cNvGrpSpPr/>
          <p:nvPr/>
        </p:nvGrpSpPr>
        <p:grpSpPr>
          <a:xfrm rot="338440">
            <a:off x="7948558" y="2230705"/>
            <a:ext cx="904780" cy="2569435"/>
            <a:chOff x="1122579" y="2257694"/>
            <a:chExt cx="904780" cy="2569435"/>
          </a:xfrm>
        </p:grpSpPr>
        <p:sp>
          <p:nvSpPr>
            <p:cNvPr id="43" name="正方形/長方形 42"/>
            <p:cNvSpPr/>
            <p:nvPr/>
          </p:nvSpPr>
          <p:spPr>
            <a:xfrm rot="2364855">
              <a:off x="1195117" y="4107129"/>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正方形/長方形 43"/>
            <p:cNvSpPr/>
            <p:nvPr/>
          </p:nvSpPr>
          <p:spPr>
            <a:xfrm rot="18508023">
              <a:off x="1533621" y="2974955"/>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正方形/長方形 44"/>
            <p:cNvSpPr/>
            <p:nvPr/>
          </p:nvSpPr>
          <p:spPr>
            <a:xfrm>
              <a:off x="1425914" y="2899533"/>
              <a:ext cx="175845" cy="144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楕円 45"/>
            <p:cNvSpPr/>
            <p:nvPr/>
          </p:nvSpPr>
          <p:spPr>
            <a:xfrm>
              <a:off x="1140164" y="2257694"/>
              <a:ext cx="747347" cy="7164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 name="正方形/長方形 46"/>
            <p:cNvSpPr/>
            <p:nvPr/>
          </p:nvSpPr>
          <p:spPr>
            <a:xfrm rot="13209259">
              <a:off x="1786267" y="3057880"/>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正方形/長方形 47"/>
            <p:cNvSpPr/>
            <p:nvPr/>
          </p:nvSpPr>
          <p:spPr>
            <a:xfrm rot="3714901">
              <a:off x="1291460" y="3025916"/>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正方形/長方形 48"/>
            <p:cNvSpPr/>
            <p:nvPr/>
          </p:nvSpPr>
          <p:spPr>
            <a:xfrm rot="19850789">
              <a:off x="1122579" y="3225944"/>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正方形/長方形 49"/>
            <p:cNvSpPr/>
            <p:nvPr/>
          </p:nvSpPr>
          <p:spPr>
            <a:xfrm rot="3714901">
              <a:off x="1586068" y="3977951"/>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 name="正方形/長方形 50"/>
            <p:cNvSpPr/>
            <p:nvPr/>
          </p:nvSpPr>
          <p:spPr>
            <a:xfrm rot="19850789">
              <a:off x="1851514" y="3951797"/>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52" name="正方形/長方形 51"/>
          <p:cNvSpPr/>
          <p:nvPr/>
        </p:nvSpPr>
        <p:spPr>
          <a:xfrm>
            <a:off x="10446499" y="4070613"/>
            <a:ext cx="175845"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rot="20834760">
            <a:off x="10595057" y="3040339"/>
            <a:ext cx="175845"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497956" y="2863017"/>
            <a:ext cx="175845"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10212206" y="2221178"/>
            <a:ext cx="747347" cy="716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rot="588299">
            <a:off x="10410033" y="3056369"/>
            <a:ext cx="175845"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rot="21186381">
            <a:off x="10585878" y="4071826"/>
            <a:ext cx="175845"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吹き出し 57"/>
          <p:cNvSpPr/>
          <p:nvPr/>
        </p:nvSpPr>
        <p:spPr>
          <a:xfrm>
            <a:off x="8045303" y="1647690"/>
            <a:ext cx="1366696" cy="467568"/>
          </a:xfrm>
          <a:prstGeom prst="wedgeRoundRectCallout">
            <a:avLst>
              <a:gd name="adj1" fmla="val 13735"/>
              <a:gd name="adj2" fmla="val 9828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2000" dirty="0" smtClean="0"/>
              <a:t>ふむふむ</a:t>
            </a:r>
            <a:endParaRPr kumimoji="1" lang="ja-JP" altLang="en-US" sz="2000" dirty="0"/>
          </a:p>
        </p:txBody>
      </p:sp>
      <p:sp>
        <p:nvSpPr>
          <p:cNvPr id="59" name="角丸四角形吹き出し 58"/>
          <p:cNvSpPr/>
          <p:nvPr/>
        </p:nvSpPr>
        <p:spPr>
          <a:xfrm>
            <a:off x="9902530" y="1535235"/>
            <a:ext cx="1366696" cy="551825"/>
          </a:xfrm>
          <a:prstGeom prst="wedgeRoundRectCallout">
            <a:avLst>
              <a:gd name="adj1" fmla="val -32860"/>
              <a:gd name="adj2" fmla="val 1133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イスが欲しいなあ</a:t>
            </a:r>
            <a:r>
              <a:rPr kumimoji="1" lang="en-US" altLang="ja-JP" dirty="0" smtClean="0"/>
              <a:t>…</a:t>
            </a:r>
            <a:endParaRPr kumimoji="1" lang="ja-JP" altLang="en-US" dirty="0"/>
          </a:p>
        </p:txBody>
      </p:sp>
      <p:sp>
        <p:nvSpPr>
          <p:cNvPr id="60" name="正方形/長方形 59"/>
          <p:cNvSpPr/>
          <p:nvPr/>
        </p:nvSpPr>
        <p:spPr>
          <a:xfrm>
            <a:off x="11175023" y="5886450"/>
            <a:ext cx="694592" cy="6418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5400" b="1" dirty="0" smtClean="0">
                <a:ln w="19050">
                  <a:solidFill>
                    <a:srgbClr val="FF0000"/>
                  </a:solidFill>
                </a:ln>
                <a:effectLst>
                  <a:glow rad="228600">
                    <a:schemeClr val="accent4">
                      <a:satMod val="175000"/>
                      <a:alpha val="40000"/>
                    </a:schemeClr>
                  </a:glow>
                </a:effectLst>
              </a:rPr>
              <a:t>５</a:t>
            </a:r>
            <a:endParaRPr kumimoji="1" lang="ja-JP" altLang="en-US" sz="5400" b="1" dirty="0">
              <a:ln w="19050">
                <a:solidFill>
                  <a:srgbClr val="FF0000"/>
                </a:solidFill>
              </a:ln>
              <a:effectLst>
                <a:glow rad="228600">
                  <a:schemeClr val="accent4">
                    <a:satMod val="175000"/>
                    <a:alpha val="40000"/>
                  </a:schemeClr>
                </a:glow>
              </a:effectLst>
            </a:endParaRPr>
          </a:p>
        </p:txBody>
      </p:sp>
    </p:spTree>
    <p:extLst>
      <p:ext uri="{BB962C8B-B14F-4D97-AF65-F5344CB8AC3E}">
        <p14:creationId xmlns:p14="http://schemas.microsoft.com/office/powerpoint/2010/main" val="178076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グループ化 40"/>
          <p:cNvGrpSpPr/>
          <p:nvPr/>
        </p:nvGrpSpPr>
        <p:grpSpPr>
          <a:xfrm>
            <a:off x="9780914" y="1766050"/>
            <a:ext cx="864770" cy="1440000"/>
            <a:chOff x="10655623" y="2237792"/>
            <a:chExt cx="864770" cy="1440000"/>
          </a:xfrm>
        </p:grpSpPr>
        <p:sp>
          <p:nvSpPr>
            <p:cNvPr id="40" name="正方形/長方形 39"/>
            <p:cNvSpPr/>
            <p:nvPr/>
          </p:nvSpPr>
          <p:spPr>
            <a:xfrm>
              <a:off x="11373436" y="2937628"/>
              <a:ext cx="146957" cy="7401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正方形/長方形 37"/>
            <p:cNvSpPr/>
            <p:nvPr/>
          </p:nvSpPr>
          <p:spPr>
            <a:xfrm>
              <a:off x="10655623" y="2237792"/>
              <a:ext cx="146957" cy="14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p:cNvSpPr/>
            <p:nvPr/>
          </p:nvSpPr>
          <p:spPr>
            <a:xfrm rot="5400000">
              <a:off x="11086914" y="2551127"/>
              <a:ext cx="146957" cy="72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grpSp>
        <p:nvGrpSpPr>
          <p:cNvPr id="37" name="グループ化 36"/>
          <p:cNvGrpSpPr/>
          <p:nvPr/>
        </p:nvGrpSpPr>
        <p:grpSpPr>
          <a:xfrm rot="19392497">
            <a:off x="7425532" y="1769555"/>
            <a:ext cx="746396" cy="1131265"/>
            <a:chOff x="8483722" y="2195709"/>
            <a:chExt cx="746396" cy="1131265"/>
          </a:xfrm>
        </p:grpSpPr>
        <p:sp>
          <p:nvSpPr>
            <p:cNvPr id="35" name="正方形/長方形 34"/>
            <p:cNvSpPr/>
            <p:nvPr/>
          </p:nvSpPr>
          <p:spPr>
            <a:xfrm rot="2371645">
              <a:off x="8483722" y="2254731"/>
              <a:ext cx="119743" cy="10722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6" name="フローチャート: 代替処理 35"/>
            <p:cNvSpPr/>
            <p:nvPr/>
          </p:nvSpPr>
          <p:spPr>
            <a:xfrm rot="2319567">
              <a:off x="8576975" y="2195709"/>
              <a:ext cx="653143" cy="306279"/>
            </a:xfrm>
            <a:prstGeom prst="flowChartAlternateProcess">
              <a:avLst/>
            </a:prstGeom>
            <a:solidFill>
              <a:srgbClr val="FFFF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kumimoji="1" lang="ja-JP" altLang="en-US" dirty="0" smtClean="0"/>
              <a:t>ゲームの流れ</a:t>
            </a:r>
            <a:endParaRPr kumimoji="1" lang="ja-JP" altLang="en-US" dirty="0"/>
          </a:p>
        </p:txBody>
      </p:sp>
      <p:sp>
        <p:nvSpPr>
          <p:cNvPr id="4" name="フローチャート: 代替処理 3"/>
          <p:cNvSpPr/>
          <p:nvPr/>
        </p:nvSpPr>
        <p:spPr>
          <a:xfrm>
            <a:off x="797146" y="5280660"/>
            <a:ext cx="5038831" cy="99822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dirty="0" smtClean="0"/>
              <a:t>1</a:t>
            </a:r>
            <a:r>
              <a:rPr kumimoji="1" lang="ja-JP" altLang="en-US" sz="2000" dirty="0" smtClean="0"/>
              <a:t>分が経つと素材をアイテムに変えることができる作業場につきます。</a:t>
            </a:r>
            <a:endParaRPr kumimoji="1" lang="ja-JP" altLang="en-US" sz="2000" dirty="0"/>
          </a:p>
        </p:txBody>
      </p:sp>
      <p:grpSp>
        <p:nvGrpSpPr>
          <p:cNvPr id="5" name="グループ化 4"/>
          <p:cNvGrpSpPr/>
          <p:nvPr/>
        </p:nvGrpSpPr>
        <p:grpSpPr>
          <a:xfrm rot="338440">
            <a:off x="1122579" y="2257694"/>
            <a:ext cx="904780" cy="2569435"/>
            <a:chOff x="1122579" y="2257694"/>
            <a:chExt cx="904780" cy="2569435"/>
          </a:xfrm>
        </p:grpSpPr>
        <p:sp>
          <p:nvSpPr>
            <p:cNvPr id="6" name="正方形/長方形 5"/>
            <p:cNvSpPr/>
            <p:nvPr/>
          </p:nvSpPr>
          <p:spPr>
            <a:xfrm rot="2364855">
              <a:off x="1195117" y="4107129"/>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正方形/長方形 6"/>
            <p:cNvSpPr/>
            <p:nvPr/>
          </p:nvSpPr>
          <p:spPr>
            <a:xfrm rot="18508023">
              <a:off x="1533621" y="2974955"/>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正方形/長方形 7"/>
            <p:cNvSpPr/>
            <p:nvPr/>
          </p:nvSpPr>
          <p:spPr>
            <a:xfrm>
              <a:off x="1425914" y="2899533"/>
              <a:ext cx="175845" cy="144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楕円 8"/>
            <p:cNvSpPr/>
            <p:nvPr/>
          </p:nvSpPr>
          <p:spPr>
            <a:xfrm>
              <a:off x="1140164" y="2257694"/>
              <a:ext cx="747347" cy="7164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正方形/長方形 9"/>
            <p:cNvSpPr/>
            <p:nvPr/>
          </p:nvSpPr>
          <p:spPr>
            <a:xfrm rot="13209259">
              <a:off x="1786267" y="3057880"/>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正方形/長方形 10"/>
            <p:cNvSpPr/>
            <p:nvPr/>
          </p:nvSpPr>
          <p:spPr>
            <a:xfrm rot="3714901">
              <a:off x="1291460" y="3025916"/>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p:cNvSpPr/>
            <p:nvPr/>
          </p:nvSpPr>
          <p:spPr>
            <a:xfrm rot="19850789">
              <a:off x="1122579" y="3225944"/>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rot="3714901">
              <a:off x="1586068" y="3977951"/>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p:cNvSpPr/>
            <p:nvPr/>
          </p:nvSpPr>
          <p:spPr>
            <a:xfrm rot="19850789">
              <a:off x="1851514" y="3951797"/>
              <a:ext cx="175845" cy="36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8" name="グループ化 47"/>
          <p:cNvGrpSpPr/>
          <p:nvPr/>
        </p:nvGrpSpPr>
        <p:grpSpPr>
          <a:xfrm>
            <a:off x="2280920" y="2972996"/>
            <a:ext cx="1192917" cy="984372"/>
            <a:chOff x="2280920" y="2972996"/>
            <a:chExt cx="1625600" cy="984372"/>
          </a:xfrm>
        </p:grpSpPr>
        <p:cxnSp>
          <p:nvCxnSpPr>
            <p:cNvPr id="15" name="直線コネクタ 14"/>
            <p:cNvCxnSpPr/>
            <p:nvPr/>
          </p:nvCxnSpPr>
          <p:spPr>
            <a:xfrm>
              <a:off x="2291080" y="2972996"/>
              <a:ext cx="1615440" cy="0"/>
            </a:xfrm>
            <a:prstGeom prst="line">
              <a:avLst/>
            </a:prstGeom>
            <a:ln w="38100">
              <a:solidFill>
                <a:srgbClr val="FFFF00"/>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2280920" y="3457294"/>
              <a:ext cx="1615440" cy="0"/>
            </a:xfrm>
            <a:prstGeom prst="line">
              <a:avLst/>
            </a:prstGeom>
            <a:ln w="38100">
              <a:solidFill>
                <a:srgbClr val="FFFF00"/>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2291080" y="3957368"/>
              <a:ext cx="1615440" cy="0"/>
            </a:xfrm>
            <a:prstGeom prst="line">
              <a:avLst/>
            </a:prstGeom>
            <a:ln w="38100">
              <a:solidFill>
                <a:srgbClr val="FFFF00"/>
              </a:solidFill>
            </a:ln>
            <a:effectLst>
              <a:softEdge rad="12700"/>
            </a:effectLst>
          </p:spPr>
          <p:style>
            <a:lnRef idx="1">
              <a:schemeClr val="accent1"/>
            </a:lnRef>
            <a:fillRef idx="0">
              <a:schemeClr val="accent1"/>
            </a:fillRef>
            <a:effectRef idx="0">
              <a:schemeClr val="accent1"/>
            </a:effectRef>
            <a:fontRef idx="minor">
              <a:schemeClr val="tx1"/>
            </a:fontRef>
          </p:style>
        </p:cxnSp>
      </p:grpSp>
      <p:sp>
        <p:nvSpPr>
          <p:cNvPr id="20" name="正方形/長方形 19"/>
          <p:cNvSpPr/>
          <p:nvPr/>
        </p:nvSpPr>
        <p:spPr>
          <a:xfrm>
            <a:off x="3831820" y="2914617"/>
            <a:ext cx="1583267" cy="1490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1" name="正方形/長方形 20"/>
          <p:cNvSpPr/>
          <p:nvPr/>
        </p:nvSpPr>
        <p:spPr>
          <a:xfrm>
            <a:off x="4166253" y="2950988"/>
            <a:ext cx="914400"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9" name="正方形/長方形 18"/>
          <p:cNvSpPr/>
          <p:nvPr/>
        </p:nvSpPr>
        <p:spPr>
          <a:xfrm>
            <a:off x="3632854" y="2693711"/>
            <a:ext cx="1981200" cy="4005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 name="フローチャート: 代替処理 21"/>
          <p:cNvSpPr/>
          <p:nvPr/>
        </p:nvSpPr>
        <p:spPr>
          <a:xfrm>
            <a:off x="6027396" y="5280660"/>
            <a:ext cx="5038831" cy="99822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dirty="0" smtClean="0"/>
              <a:t>作業場では素材を使って道具を強化したり、依頼人の欲しがっていたアイテムを作れます。</a:t>
            </a:r>
            <a:endParaRPr kumimoji="1" lang="ja-JP" altLang="en-US" sz="2000" dirty="0"/>
          </a:p>
        </p:txBody>
      </p:sp>
      <p:sp>
        <p:nvSpPr>
          <p:cNvPr id="23" name="正方形/長方形 22"/>
          <p:cNvSpPr/>
          <p:nvPr/>
        </p:nvSpPr>
        <p:spPr>
          <a:xfrm>
            <a:off x="6884012" y="4070613"/>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正方形/長方形 23"/>
          <p:cNvSpPr/>
          <p:nvPr/>
        </p:nvSpPr>
        <p:spPr>
          <a:xfrm rot="13807177">
            <a:off x="7251471" y="2627654"/>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正方形/長方形 24"/>
          <p:cNvSpPr/>
          <p:nvPr/>
        </p:nvSpPr>
        <p:spPr>
          <a:xfrm>
            <a:off x="6935469" y="2863017"/>
            <a:ext cx="175845" cy="144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楕円 25"/>
          <p:cNvSpPr/>
          <p:nvPr/>
        </p:nvSpPr>
        <p:spPr>
          <a:xfrm>
            <a:off x="6649719" y="2221178"/>
            <a:ext cx="747347" cy="7164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正方形/長方形 26"/>
          <p:cNvSpPr/>
          <p:nvPr/>
        </p:nvSpPr>
        <p:spPr>
          <a:xfrm rot="1700115">
            <a:off x="6761368" y="3006214"/>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正方形/長方形 27"/>
          <p:cNvSpPr/>
          <p:nvPr/>
        </p:nvSpPr>
        <p:spPr>
          <a:xfrm rot="21186381">
            <a:off x="7023391" y="4071826"/>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正方形/長方形 28"/>
          <p:cNvSpPr/>
          <p:nvPr/>
        </p:nvSpPr>
        <p:spPr>
          <a:xfrm>
            <a:off x="9189892" y="4047602"/>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正方形/長方形 29"/>
          <p:cNvSpPr/>
          <p:nvPr/>
        </p:nvSpPr>
        <p:spPr>
          <a:xfrm rot="13807177">
            <a:off x="9557351" y="2604643"/>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正方形/長方形 30"/>
          <p:cNvSpPr/>
          <p:nvPr/>
        </p:nvSpPr>
        <p:spPr>
          <a:xfrm>
            <a:off x="9241349" y="2840006"/>
            <a:ext cx="175845" cy="144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楕円 31"/>
          <p:cNvSpPr/>
          <p:nvPr/>
        </p:nvSpPr>
        <p:spPr>
          <a:xfrm>
            <a:off x="8955599" y="2198167"/>
            <a:ext cx="747347" cy="7164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正方形/長方形 32"/>
          <p:cNvSpPr/>
          <p:nvPr/>
        </p:nvSpPr>
        <p:spPr>
          <a:xfrm rot="1700115">
            <a:off x="9067248" y="2983203"/>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正方形/長方形 33"/>
          <p:cNvSpPr/>
          <p:nvPr/>
        </p:nvSpPr>
        <p:spPr>
          <a:xfrm rot="21186381">
            <a:off x="9329271" y="4048815"/>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6135976" y="870321"/>
            <a:ext cx="1950673" cy="868348"/>
          </a:xfrm>
          <a:prstGeom prst="wedgeRoundRectCallout">
            <a:avLst>
              <a:gd name="adj1" fmla="val -12630"/>
              <a:gd name="adj2" fmla="val 9058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2000" b="1" dirty="0" smtClean="0"/>
              <a:t>新しいハンマー</a:t>
            </a:r>
            <a:r>
              <a:rPr kumimoji="1" lang="en-US" altLang="ja-JP" sz="2000" b="1" dirty="0" smtClean="0"/>
              <a:t>GET!!</a:t>
            </a:r>
            <a:endParaRPr kumimoji="1" lang="ja-JP" altLang="en-US" sz="2000" b="1" dirty="0"/>
          </a:p>
        </p:txBody>
      </p:sp>
      <p:sp>
        <p:nvSpPr>
          <p:cNvPr id="43" name="角丸四角形吹き出し 42"/>
          <p:cNvSpPr/>
          <p:nvPr/>
        </p:nvSpPr>
        <p:spPr>
          <a:xfrm>
            <a:off x="8621532" y="870321"/>
            <a:ext cx="1950673" cy="868348"/>
          </a:xfrm>
          <a:prstGeom prst="wedgeRoundRectCallout">
            <a:avLst>
              <a:gd name="adj1" fmla="val -12630"/>
              <a:gd name="adj2" fmla="val 9058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2000" b="1" dirty="0" smtClean="0"/>
              <a:t>イス</a:t>
            </a:r>
            <a:r>
              <a:rPr kumimoji="1" lang="en-US" altLang="ja-JP" sz="2000" b="1" dirty="0" smtClean="0"/>
              <a:t>GET!!</a:t>
            </a:r>
            <a:endParaRPr kumimoji="1" lang="ja-JP" altLang="en-US" sz="2000" b="1" dirty="0"/>
          </a:p>
        </p:txBody>
      </p:sp>
      <p:sp>
        <p:nvSpPr>
          <p:cNvPr id="44" name="正方形/長方形 43"/>
          <p:cNvSpPr/>
          <p:nvPr/>
        </p:nvSpPr>
        <p:spPr>
          <a:xfrm>
            <a:off x="11175023" y="5886450"/>
            <a:ext cx="694592" cy="6418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5400" b="1" dirty="0" smtClean="0">
                <a:ln w="19050">
                  <a:solidFill>
                    <a:srgbClr val="FF0000"/>
                  </a:solidFill>
                </a:ln>
                <a:effectLst>
                  <a:glow rad="228600">
                    <a:schemeClr val="accent4">
                      <a:satMod val="175000"/>
                      <a:alpha val="40000"/>
                    </a:schemeClr>
                  </a:glow>
                </a:effectLst>
              </a:rPr>
              <a:t>６</a:t>
            </a:r>
            <a:endParaRPr kumimoji="1" lang="ja-JP" altLang="en-US" sz="5400" b="1" dirty="0">
              <a:ln w="19050">
                <a:solidFill>
                  <a:srgbClr val="FF0000"/>
                </a:solidFill>
              </a:ln>
              <a:effectLst>
                <a:glow rad="228600">
                  <a:schemeClr val="accent4">
                    <a:satMod val="175000"/>
                    <a:alpha val="40000"/>
                  </a:schemeClr>
                </a:glow>
              </a:effectLst>
            </a:endParaRPr>
          </a:p>
        </p:txBody>
      </p:sp>
    </p:spTree>
    <p:extLst>
      <p:ext uri="{BB962C8B-B14F-4D97-AF65-F5344CB8AC3E}">
        <p14:creationId xmlns:p14="http://schemas.microsoft.com/office/powerpoint/2010/main" val="352479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ゲームの流れ</a:t>
            </a:r>
            <a:endParaRPr kumimoji="1" lang="ja-JP" altLang="en-US" dirty="0"/>
          </a:p>
        </p:txBody>
      </p:sp>
      <p:pic>
        <p:nvPicPr>
          <p:cNvPr id="5" name="図 4"/>
          <p:cNvPicPr>
            <a:picLocks noChangeAspect="1"/>
          </p:cNvPicPr>
          <p:nvPr/>
        </p:nvPicPr>
        <p:blipFill>
          <a:blip r:embed="rId2"/>
          <a:stretch>
            <a:fillRect/>
          </a:stretch>
        </p:blipFill>
        <p:spPr>
          <a:xfrm flipH="1">
            <a:off x="9285514" y="1883710"/>
            <a:ext cx="1761897" cy="3023878"/>
          </a:xfrm>
          <a:prstGeom prst="rect">
            <a:avLst/>
          </a:prstGeom>
        </p:spPr>
      </p:pic>
      <p:sp>
        <p:nvSpPr>
          <p:cNvPr id="6" name="正方形/長方形 5"/>
          <p:cNvSpPr/>
          <p:nvPr/>
        </p:nvSpPr>
        <p:spPr>
          <a:xfrm>
            <a:off x="7680439" y="4178425"/>
            <a:ext cx="175845"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rot="348706">
            <a:off x="7695894" y="3168554"/>
            <a:ext cx="175845"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731896" y="2970829"/>
            <a:ext cx="175845"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7446146" y="2328990"/>
            <a:ext cx="747347" cy="716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rot="16200000">
            <a:off x="8091896" y="2943315"/>
            <a:ext cx="175845"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rot="21186381">
            <a:off x="7819818" y="4179638"/>
            <a:ext cx="175845"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8459762" y="3033315"/>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代替処理 12"/>
          <p:cNvSpPr/>
          <p:nvPr/>
        </p:nvSpPr>
        <p:spPr>
          <a:xfrm>
            <a:off x="6593546" y="5280660"/>
            <a:ext cx="5038831" cy="99822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dirty="0" smtClean="0"/>
              <a:t>帰りに依頼人が欲しがっていたものを渡すと金貨を得ることができます。</a:t>
            </a:r>
            <a:endParaRPr kumimoji="1" lang="ja-JP" altLang="en-US" sz="2000" dirty="0"/>
          </a:p>
        </p:txBody>
      </p:sp>
      <p:sp>
        <p:nvSpPr>
          <p:cNvPr id="20" name="楕円 19"/>
          <p:cNvSpPr/>
          <p:nvPr/>
        </p:nvSpPr>
        <p:spPr>
          <a:xfrm>
            <a:off x="1550962" y="4740660"/>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1921034" y="4740660"/>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3784052" y="4740660"/>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3111585" y="4740660"/>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2557838" y="4740660"/>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4489358" y="4740660"/>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4155175" y="4740660"/>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3410408" y="4740660"/>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2239436" y="4740660"/>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2841565" y="4734771"/>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1550962" y="4398745"/>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1921034" y="4398745"/>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3784052" y="4398745"/>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3111585" y="4398745"/>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2557838" y="4398745"/>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4489358" y="4398745"/>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4155175" y="4398745"/>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p:cNvSpPr/>
          <p:nvPr/>
        </p:nvSpPr>
        <p:spPr>
          <a:xfrm>
            <a:off x="3410408" y="4398745"/>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2239436" y="4398745"/>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2841565" y="4392856"/>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p:cNvSpPr/>
          <p:nvPr/>
        </p:nvSpPr>
        <p:spPr>
          <a:xfrm>
            <a:off x="1550962" y="4026758"/>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1921034" y="4026758"/>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p:cNvSpPr/>
          <p:nvPr/>
        </p:nvSpPr>
        <p:spPr>
          <a:xfrm>
            <a:off x="3784052" y="4026758"/>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p:cNvSpPr/>
          <p:nvPr/>
        </p:nvSpPr>
        <p:spPr>
          <a:xfrm>
            <a:off x="3111585" y="4026758"/>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p:cNvSpPr/>
          <p:nvPr/>
        </p:nvSpPr>
        <p:spPr>
          <a:xfrm>
            <a:off x="2557838" y="4026758"/>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a:off x="4489358" y="4026758"/>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p:cNvSpPr/>
          <p:nvPr/>
        </p:nvSpPr>
        <p:spPr>
          <a:xfrm>
            <a:off x="4155175" y="4026758"/>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3410408" y="4026758"/>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2239436" y="4026758"/>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2841565" y="4020869"/>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86"/>
          <p:cNvSpPr/>
          <p:nvPr/>
        </p:nvSpPr>
        <p:spPr>
          <a:xfrm>
            <a:off x="1550962" y="364431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1921034" y="364431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p:cNvSpPr/>
          <p:nvPr/>
        </p:nvSpPr>
        <p:spPr>
          <a:xfrm>
            <a:off x="3784052" y="364431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3111585" y="364431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p:cNvSpPr/>
          <p:nvPr/>
        </p:nvSpPr>
        <p:spPr>
          <a:xfrm>
            <a:off x="2557838" y="364431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4489358" y="364431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p:cNvSpPr/>
          <p:nvPr/>
        </p:nvSpPr>
        <p:spPr>
          <a:xfrm>
            <a:off x="4155175" y="364431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楕円 93"/>
          <p:cNvSpPr/>
          <p:nvPr/>
        </p:nvSpPr>
        <p:spPr>
          <a:xfrm>
            <a:off x="3410408" y="364431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2239436" y="364431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p:cNvSpPr/>
          <p:nvPr/>
        </p:nvSpPr>
        <p:spPr>
          <a:xfrm>
            <a:off x="2841565" y="3638425"/>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p:cNvSpPr/>
          <p:nvPr/>
        </p:nvSpPr>
        <p:spPr>
          <a:xfrm>
            <a:off x="1550982" y="326415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p:cNvSpPr/>
          <p:nvPr/>
        </p:nvSpPr>
        <p:spPr>
          <a:xfrm>
            <a:off x="1921054" y="326415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楕円 98"/>
          <p:cNvSpPr/>
          <p:nvPr/>
        </p:nvSpPr>
        <p:spPr>
          <a:xfrm>
            <a:off x="3784072" y="326415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楕円 99"/>
          <p:cNvSpPr/>
          <p:nvPr/>
        </p:nvSpPr>
        <p:spPr>
          <a:xfrm>
            <a:off x="3111605" y="326415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p:cNvSpPr/>
          <p:nvPr/>
        </p:nvSpPr>
        <p:spPr>
          <a:xfrm>
            <a:off x="2557858" y="326415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p:cNvSpPr/>
          <p:nvPr/>
        </p:nvSpPr>
        <p:spPr>
          <a:xfrm>
            <a:off x="4489378" y="326415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p:cNvSpPr/>
          <p:nvPr/>
        </p:nvSpPr>
        <p:spPr>
          <a:xfrm>
            <a:off x="4155195" y="326415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楕円 103"/>
          <p:cNvSpPr/>
          <p:nvPr/>
        </p:nvSpPr>
        <p:spPr>
          <a:xfrm>
            <a:off x="3410428" y="326415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p:cNvSpPr/>
          <p:nvPr/>
        </p:nvSpPr>
        <p:spPr>
          <a:xfrm>
            <a:off x="2239456" y="3264154"/>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楕円 105"/>
          <p:cNvSpPr/>
          <p:nvPr/>
        </p:nvSpPr>
        <p:spPr>
          <a:xfrm>
            <a:off x="2841585" y="3258265"/>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p:cNvSpPr/>
          <p:nvPr/>
        </p:nvSpPr>
        <p:spPr>
          <a:xfrm>
            <a:off x="1564823" y="2917179"/>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p:cNvSpPr/>
          <p:nvPr/>
        </p:nvSpPr>
        <p:spPr>
          <a:xfrm>
            <a:off x="1934895" y="2917179"/>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p:cNvSpPr/>
          <p:nvPr/>
        </p:nvSpPr>
        <p:spPr>
          <a:xfrm>
            <a:off x="3797913" y="2917179"/>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楕円 109"/>
          <p:cNvSpPr/>
          <p:nvPr/>
        </p:nvSpPr>
        <p:spPr>
          <a:xfrm>
            <a:off x="3125446" y="2917179"/>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2571699" y="2917179"/>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4503219" y="2917179"/>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4169036" y="2917179"/>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3424269" y="2917179"/>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p:cNvSpPr/>
          <p:nvPr/>
        </p:nvSpPr>
        <p:spPr>
          <a:xfrm>
            <a:off x="2253297" y="2917179"/>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楕円 115"/>
          <p:cNvSpPr/>
          <p:nvPr/>
        </p:nvSpPr>
        <p:spPr>
          <a:xfrm>
            <a:off x="2855426" y="2911290"/>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楕円 116"/>
          <p:cNvSpPr/>
          <p:nvPr/>
        </p:nvSpPr>
        <p:spPr>
          <a:xfrm>
            <a:off x="1579805" y="2597757"/>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楕円 117"/>
          <p:cNvSpPr/>
          <p:nvPr/>
        </p:nvSpPr>
        <p:spPr>
          <a:xfrm>
            <a:off x="1949877" y="2597757"/>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p:cNvSpPr/>
          <p:nvPr/>
        </p:nvSpPr>
        <p:spPr>
          <a:xfrm>
            <a:off x="3812895" y="2597757"/>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p:cNvSpPr/>
          <p:nvPr/>
        </p:nvSpPr>
        <p:spPr>
          <a:xfrm>
            <a:off x="3140428" y="2597757"/>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2586681" y="2597757"/>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楕円 121"/>
          <p:cNvSpPr/>
          <p:nvPr/>
        </p:nvSpPr>
        <p:spPr>
          <a:xfrm>
            <a:off x="4518201" y="2597757"/>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p:cNvSpPr/>
          <p:nvPr/>
        </p:nvSpPr>
        <p:spPr>
          <a:xfrm>
            <a:off x="4184018" y="2597757"/>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p:cNvSpPr/>
          <p:nvPr/>
        </p:nvSpPr>
        <p:spPr>
          <a:xfrm>
            <a:off x="3439251" y="2597757"/>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p:cNvSpPr/>
          <p:nvPr/>
        </p:nvSpPr>
        <p:spPr>
          <a:xfrm>
            <a:off x="2268279" y="2597757"/>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p:cNvSpPr/>
          <p:nvPr/>
        </p:nvSpPr>
        <p:spPr>
          <a:xfrm>
            <a:off x="2870408" y="2591868"/>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1588142" y="2209166"/>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楕円 127"/>
          <p:cNvSpPr/>
          <p:nvPr/>
        </p:nvSpPr>
        <p:spPr>
          <a:xfrm>
            <a:off x="1958214" y="2209166"/>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楕円 128"/>
          <p:cNvSpPr/>
          <p:nvPr/>
        </p:nvSpPr>
        <p:spPr>
          <a:xfrm>
            <a:off x="3821232" y="2209166"/>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p:cNvSpPr/>
          <p:nvPr/>
        </p:nvSpPr>
        <p:spPr>
          <a:xfrm>
            <a:off x="3148765" y="2209166"/>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p:cNvSpPr/>
          <p:nvPr/>
        </p:nvSpPr>
        <p:spPr>
          <a:xfrm>
            <a:off x="2595018" y="2209166"/>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p:nvPr/>
        </p:nvSpPr>
        <p:spPr>
          <a:xfrm>
            <a:off x="4526538" y="2209166"/>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p:cNvSpPr/>
          <p:nvPr/>
        </p:nvSpPr>
        <p:spPr>
          <a:xfrm>
            <a:off x="4192355" y="2209166"/>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楕円 133"/>
          <p:cNvSpPr/>
          <p:nvPr/>
        </p:nvSpPr>
        <p:spPr>
          <a:xfrm>
            <a:off x="3447588" y="2209166"/>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楕円 134"/>
          <p:cNvSpPr/>
          <p:nvPr/>
        </p:nvSpPr>
        <p:spPr>
          <a:xfrm>
            <a:off x="2276616" y="2209166"/>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p:cNvSpPr/>
          <p:nvPr/>
        </p:nvSpPr>
        <p:spPr>
          <a:xfrm>
            <a:off x="2878745" y="2203277"/>
            <a:ext cx="540000" cy="540000"/>
          </a:xfrm>
          <a:prstGeom prst="ellipse">
            <a:avLst/>
          </a:prstGeom>
          <a:solidFill>
            <a:srgbClr val="FFFF00"/>
          </a:solidFill>
          <a:ln>
            <a:solidFill>
              <a:srgbClr val="FFC000"/>
            </a:solidFill>
          </a:ln>
          <a:effectLst>
            <a:glow rad="1397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rot="7088435">
            <a:off x="2880446" y="4278688"/>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正方形/長方形 14"/>
          <p:cNvSpPr/>
          <p:nvPr/>
        </p:nvSpPr>
        <p:spPr>
          <a:xfrm rot="13884728">
            <a:off x="3507253" y="3115513"/>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正方形/長方形 15"/>
          <p:cNvSpPr/>
          <p:nvPr/>
        </p:nvSpPr>
        <p:spPr>
          <a:xfrm>
            <a:off x="3179529" y="3404562"/>
            <a:ext cx="175845" cy="144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楕円 16"/>
          <p:cNvSpPr/>
          <p:nvPr/>
        </p:nvSpPr>
        <p:spPr>
          <a:xfrm>
            <a:off x="2893779" y="2762723"/>
            <a:ext cx="747347" cy="7164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正方形/長方形 17"/>
          <p:cNvSpPr/>
          <p:nvPr/>
        </p:nvSpPr>
        <p:spPr>
          <a:xfrm rot="18508023">
            <a:off x="2867196" y="3139779"/>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正方形/長方形 18"/>
          <p:cNvSpPr/>
          <p:nvPr/>
        </p:nvSpPr>
        <p:spPr>
          <a:xfrm rot="14437788">
            <a:off x="3473022" y="4278687"/>
            <a:ext cx="175845" cy="72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角丸四角形吹き出し 136"/>
          <p:cNvSpPr/>
          <p:nvPr/>
        </p:nvSpPr>
        <p:spPr>
          <a:xfrm>
            <a:off x="3515549" y="1920049"/>
            <a:ext cx="2553239" cy="655215"/>
          </a:xfrm>
          <a:prstGeom prst="wedgeRoundRectCallout">
            <a:avLst>
              <a:gd name="adj1" fmla="val -40729"/>
              <a:gd name="adj2" fmla="val 125818"/>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3200" b="1" dirty="0" err="1" smtClean="0"/>
              <a:t>うっひょ</a:t>
            </a:r>
            <a:r>
              <a:rPr kumimoji="1" lang="ja-JP" altLang="en-US" sz="3200" b="1" dirty="0" smtClean="0"/>
              <a:t>ー！</a:t>
            </a:r>
            <a:endParaRPr kumimoji="1" lang="ja-JP" altLang="en-US" sz="3200" b="1" dirty="0"/>
          </a:p>
        </p:txBody>
      </p:sp>
      <p:sp>
        <p:nvSpPr>
          <p:cNvPr id="138" name="フローチャート: 代替処理 137"/>
          <p:cNvSpPr/>
          <p:nvPr/>
        </p:nvSpPr>
        <p:spPr>
          <a:xfrm>
            <a:off x="753534" y="5286549"/>
            <a:ext cx="5407008" cy="99822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dirty="0" smtClean="0"/>
              <a:t>金貨を</a:t>
            </a:r>
            <a:r>
              <a:rPr kumimoji="1" lang="en-US" altLang="ja-JP" sz="2000" dirty="0" smtClean="0"/>
              <a:t>100</a:t>
            </a:r>
            <a:r>
              <a:rPr kumimoji="1" lang="ja-JP" altLang="en-US" sz="2000" dirty="0" smtClean="0"/>
              <a:t>枚集め、借金返済を目指しましょう！</a:t>
            </a:r>
            <a:endParaRPr kumimoji="1" lang="ja-JP" altLang="en-US" sz="2000" dirty="0"/>
          </a:p>
        </p:txBody>
      </p:sp>
      <p:sp>
        <p:nvSpPr>
          <p:cNvPr id="139" name="角丸四角形吹き出し 138"/>
          <p:cNvSpPr/>
          <p:nvPr/>
        </p:nvSpPr>
        <p:spPr>
          <a:xfrm>
            <a:off x="9160933" y="1016000"/>
            <a:ext cx="2650067" cy="575733"/>
          </a:xfrm>
          <a:prstGeom prst="wedgeRoundRectCallout">
            <a:avLst>
              <a:gd name="adj1" fmla="val -3581"/>
              <a:gd name="adj2" fmla="val 16544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2000" b="1" dirty="0" smtClean="0"/>
              <a:t>イス持ってきたよ！</a:t>
            </a:r>
            <a:endParaRPr kumimoji="1" lang="ja-JP" altLang="en-US" sz="2000" b="1" dirty="0"/>
          </a:p>
        </p:txBody>
      </p:sp>
      <p:sp>
        <p:nvSpPr>
          <p:cNvPr id="140" name="角丸四角形吹き出し 139"/>
          <p:cNvSpPr/>
          <p:nvPr/>
        </p:nvSpPr>
        <p:spPr>
          <a:xfrm>
            <a:off x="6841067" y="1057238"/>
            <a:ext cx="2158695" cy="1133142"/>
          </a:xfrm>
          <a:prstGeom prst="wedgeRoundRectCallout">
            <a:avLst>
              <a:gd name="adj1" fmla="val 15306"/>
              <a:gd name="adj2" fmla="val 689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おお、ありがとう！それでは代わりに金貨をあげよう！</a:t>
            </a:r>
            <a:endParaRPr kumimoji="1" lang="ja-JP" altLang="en-US" b="1" dirty="0"/>
          </a:p>
        </p:txBody>
      </p:sp>
      <p:sp>
        <p:nvSpPr>
          <p:cNvPr id="141" name="正方形/長方形 140"/>
          <p:cNvSpPr/>
          <p:nvPr/>
        </p:nvSpPr>
        <p:spPr>
          <a:xfrm>
            <a:off x="11175023" y="5886450"/>
            <a:ext cx="694592" cy="6418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5400" b="1" dirty="0" smtClean="0">
                <a:ln w="19050">
                  <a:solidFill>
                    <a:srgbClr val="FF0000"/>
                  </a:solidFill>
                </a:ln>
                <a:effectLst>
                  <a:glow rad="228600">
                    <a:schemeClr val="accent4">
                      <a:satMod val="175000"/>
                      <a:alpha val="40000"/>
                    </a:schemeClr>
                  </a:glow>
                </a:effectLst>
              </a:rPr>
              <a:t>７</a:t>
            </a:r>
            <a:endParaRPr kumimoji="1" lang="ja-JP" altLang="en-US" sz="5400" b="1" dirty="0">
              <a:ln w="19050">
                <a:solidFill>
                  <a:srgbClr val="FF0000"/>
                </a:solidFill>
              </a:ln>
              <a:effectLst>
                <a:glow rad="228600">
                  <a:schemeClr val="accent4">
                    <a:satMod val="175000"/>
                    <a:alpha val="40000"/>
                  </a:schemeClr>
                </a:glow>
              </a:effectLst>
            </a:endParaRPr>
          </a:p>
        </p:txBody>
      </p:sp>
    </p:spTree>
    <p:extLst>
      <p:ext uri="{BB962C8B-B14F-4D97-AF65-F5344CB8AC3E}">
        <p14:creationId xmlns:p14="http://schemas.microsoft.com/office/powerpoint/2010/main" val="294786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66813" y="2438851"/>
            <a:ext cx="9905998" cy="1478570"/>
          </a:xfrm>
        </p:spPr>
        <p:txBody>
          <a:bodyPr>
            <a:normAutofit/>
          </a:bodyPr>
          <a:lstStyle/>
          <a:p>
            <a:pPr algn="ctr"/>
            <a:r>
              <a:rPr kumimoji="1" lang="ja-JP" altLang="en-US" sz="6000" b="1" dirty="0" smtClean="0">
                <a:effectLst>
                  <a:outerShdw blurRad="38100" dist="38100" dir="2700000" algn="tl">
                    <a:srgbClr val="000000">
                      <a:alpha val="43137"/>
                    </a:srgbClr>
                  </a:outerShdw>
                </a:effectLst>
              </a:rPr>
              <a:t>実演</a:t>
            </a:r>
            <a:endParaRPr kumimoji="1" lang="ja-JP" altLang="en-US" sz="6000" b="1" dirty="0">
              <a:effectLst>
                <a:outerShdw blurRad="38100" dist="38100" dir="2700000" algn="tl">
                  <a:srgbClr val="000000">
                    <a:alpha val="43137"/>
                  </a:srgbClr>
                </a:outerShdw>
              </a:effectLst>
            </a:endParaRPr>
          </a:p>
        </p:txBody>
      </p:sp>
      <p:sp>
        <p:nvSpPr>
          <p:cNvPr id="4" name="正方形/長方形 3"/>
          <p:cNvSpPr/>
          <p:nvPr/>
        </p:nvSpPr>
        <p:spPr>
          <a:xfrm>
            <a:off x="11175023" y="5886450"/>
            <a:ext cx="694592" cy="6418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5400" b="1" dirty="0" smtClean="0">
                <a:ln w="19050">
                  <a:solidFill>
                    <a:srgbClr val="FF0000"/>
                  </a:solidFill>
                </a:ln>
                <a:effectLst>
                  <a:glow rad="228600">
                    <a:schemeClr val="accent4">
                      <a:satMod val="175000"/>
                      <a:alpha val="40000"/>
                    </a:schemeClr>
                  </a:glow>
                </a:effectLst>
              </a:rPr>
              <a:t>８</a:t>
            </a:r>
            <a:endParaRPr kumimoji="1" lang="ja-JP" altLang="en-US" sz="5400" b="1" dirty="0">
              <a:ln w="19050">
                <a:solidFill>
                  <a:srgbClr val="FF0000"/>
                </a:solidFill>
              </a:ln>
              <a:effectLst>
                <a:glow rad="228600">
                  <a:schemeClr val="accent4">
                    <a:satMod val="175000"/>
                    <a:alpha val="40000"/>
                  </a:schemeClr>
                </a:glow>
              </a:effectLst>
            </a:endParaRPr>
          </a:p>
        </p:txBody>
      </p:sp>
    </p:spTree>
    <p:extLst>
      <p:ext uri="{BB962C8B-B14F-4D97-AF65-F5344CB8AC3E}">
        <p14:creationId xmlns:p14="http://schemas.microsoft.com/office/powerpoint/2010/main" val="2217986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回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回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回路</Template>
  <TotalTime>122</TotalTime>
  <Words>274</Words>
  <Application>Microsoft Office PowerPoint</Application>
  <PresentationFormat>ワイド画面</PresentationFormat>
  <Paragraphs>44</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Trebuchet MS</vt:lpstr>
      <vt:lpstr>Tw Cen MT</vt:lpstr>
      <vt:lpstr>回路</vt:lpstr>
      <vt:lpstr>タイトル</vt:lpstr>
      <vt:lpstr>コンセプト</vt:lpstr>
      <vt:lpstr>ゲーム概要</vt:lpstr>
      <vt:lpstr>ゲーム画面</vt:lpstr>
      <vt:lpstr>ゲームの流れ</vt:lpstr>
      <vt:lpstr>ゲームの流れ</vt:lpstr>
      <vt:lpstr>ゲームの流れ</vt:lpstr>
      <vt:lpstr>実演</vt:lpstr>
    </vt:vector>
  </TitlesOfParts>
  <Company>東京工科大学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m01171598a</dc:creator>
  <cp:lastModifiedBy>m01171598a</cp:lastModifiedBy>
  <cp:revision>16</cp:revision>
  <dcterms:created xsi:type="dcterms:W3CDTF">2020-02-01T08:09:01Z</dcterms:created>
  <dcterms:modified xsi:type="dcterms:W3CDTF">2020-02-01T10:11:48Z</dcterms:modified>
</cp:coreProperties>
</file>