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9" r:id="rId2"/>
    <p:sldId id="467" r:id="rId3"/>
    <p:sldId id="471" r:id="rId4"/>
    <p:sldId id="474" r:id="rId5"/>
    <p:sldId id="475" r:id="rId6"/>
    <p:sldId id="476"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94291"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2/9/2021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0508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563886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06905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93058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96038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1142273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14" name="Rectangle 13">
            <a:extLst>
              <a:ext uri="{FF2B5EF4-FFF2-40B4-BE49-F238E27FC236}">
                <a16:creationId xmlns:a16="http://schemas.microsoft.com/office/drawing/2014/main" id="{24A12B8C-87BD-42C7-BBA7-CDB7C80BD588}"/>
              </a:ext>
            </a:extLst>
          </p:cNvPr>
          <p:cNvSpPr/>
          <p:nvPr/>
        </p:nvSpPr>
        <p:spPr>
          <a:xfrm>
            <a:off x="115887" y="1524000"/>
            <a:ext cx="8912225" cy="243046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1200" dirty="0"/>
              <a:t>Replication is referred to the process of ensuring that the same data is available on more than one Mongo DB Server. This is sometimes required for the purpose of increasing data availability.</a:t>
            </a:r>
            <a:br>
              <a:rPr lang="en-US" sz="1200" dirty="0"/>
            </a:br>
            <a:endParaRPr lang="en-US" sz="1200" dirty="0"/>
          </a:p>
          <a:p>
            <a:pPr marL="285750" indent="-285750">
              <a:buFont typeface="Wingdings" panose="05000000000000000000" pitchFamily="2" charset="2"/>
              <a:buChar char="ü"/>
            </a:pPr>
            <a:r>
              <a:rPr lang="en-US" sz="1200" dirty="0"/>
              <a:t>Because if your main MongoDB Server goes down for any reason, there will be no access to the data. But if you had the data replicated to another server at regular intervals, you will be able to access the data from another server even if the primary server fails.</a:t>
            </a:r>
            <a:br>
              <a:rPr lang="en-US" sz="1200" dirty="0"/>
            </a:br>
            <a:endParaRPr lang="en-US" sz="1200" dirty="0"/>
          </a:p>
          <a:p>
            <a:pPr marL="285750" indent="-285750">
              <a:buFont typeface="Wingdings" panose="05000000000000000000" pitchFamily="2" charset="2"/>
              <a:buChar char="ü"/>
            </a:pPr>
            <a:r>
              <a:rPr lang="en-US" sz="1200" dirty="0"/>
              <a:t>Another purpose of replication is the possibility of load balancing. If there are many users connecting to the system, instead of having everyone connect to one system, users can be connected to multiple servers so that there is an equal distribution of the load.</a:t>
            </a:r>
            <a:br>
              <a:rPr lang="en-US" sz="1200" dirty="0"/>
            </a:br>
            <a:endParaRPr lang="en-US" sz="1200" dirty="0"/>
          </a:p>
          <a:p>
            <a:pPr marL="285750" indent="-285750">
              <a:buFont typeface="Wingdings" panose="05000000000000000000" pitchFamily="2" charset="2"/>
              <a:buChar char="ü"/>
            </a:pPr>
            <a:r>
              <a:rPr lang="en-US" sz="1200" dirty="0"/>
              <a:t>In MongoDB, multiple MongoDB Servers are grouped in sets called Replica sets. The Replica set will have a primary server which will accept all the write operation from clients. All other instances added to the set after this will be called the secondary instances which can be used primarily for all read operations.</a:t>
            </a:r>
          </a:p>
        </p:txBody>
      </p:sp>
      <p:sp>
        <p:nvSpPr>
          <p:cNvPr id="7" name="Rectangle 6">
            <a:extLst>
              <a:ext uri="{FF2B5EF4-FFF2-40B4-BE49-F238E27FC236}">
                <a16:creationId xmlns:a16="http://schemas.microsoft.com/office/drawing/2014/main" id="{55DA6060-0D51-4204-8DB3-4C3FB42A05BB}"/>
              </a:ext>
            </a:extLst>
          </p:cNvPr>
          <p:cNvSpPr/>
          <p:nvPr/>
        </p:nvSpPr>
        <p:spPr>
          <a:xfrm>
            <a:off x="115887" y="1159275"/>
            <a:ext cx="2133918"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Source Sans Pro" panose="020B0503030403020204" pitchFamily="34" charset="0"/>
              </a:rPr>
              <a:t>What is MongoDB Replication?</a:t>
            </a:r>
            <a:endParaRPr lang="en-US" sz="1200" i="0" dirty="0">
              <a:solidFill>
                <a:schemeClr val="bg1"/>
              </a:solidFill>
              <a:effectLst/>
              <a:latin typeface="Source Sans Pro" panose="020B0503030403020204" pitchFamily="34" charset="0"/>
            </a:endParaRPr>
          </a:p>
        </p:txBody>
      </p:sp>
    </p:spTree>
    <p:extLst>
      <p:ext uri="{BB962C8B-B14F-4D97-AF65-F5344CB8AC3E}">
        <p14:creationId xmlns:p14="http://schemas.microsoft.com/office/powerpoint/2010/main" val="3017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AutoShape 2" descr="Diagram of default routing of reads and writes to the primary. — Enlarged">
            <a:extLst>
              <a:ext uri="{FF2B5EF4-FFF2-40B4-BE49-F238E27FC236}">
                <a16:creationId xmlns:a16="http://schemas.microsoft.com/office/drawing/2014/main" id="{A6AF5747-13F4-4946-ACC1-F8D9597CBD0D}"/>
              </a:ext>
            </a:extLst>
          </p:cNvPr>
          <p:cNvSpPr>
            <a:spLocks noChangeAspect="1" noChangeArrowheads="1"/>
          </p:cNvSpPr>
          <p:nvPr/>
        </p:nvSpPr>
        <p:spPr bwMode="auto">
          <a:xfrm>
            <a:off x="2293274" y="2133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iagram of default routing of reads and writes to the primary. — Enlarged">
            <a:extLst>
              <a:ext uri="{FF2B5EF4-FFF2-40B4-BE49-F238E27FC236}">
                <a16:creationId xmlns:a16="http://schemas.microsoft.com/office/drawing/2014/main" id="{68BA52AB-839A-4A3C-B9E0-377D3E42EEBD}"/>
              </a:ext>
            </a:extLst>
          </p:cNvPr>
          <p:cNvSpPr>
            <a:spLocks noChangeAspect="1" noChangeArrowheads="1"/>
          </p:cNvSpPr>
          <p:nvPr/>
        </p:nvSpPr>
        <p:spPr bwMode="auto">
          <a:xfrm>
            <a:off x="2445674" y="2286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D991875-638A-42F1-B117-BE83A335AB8C}"/>
              </a:ext>
            </a:extLst>
          </p:cNvPr>
          <p:cNvPicPr>
            <a:picLocks noChangeAspect="1"/>
          </p:cNvPicPr>
          <p:nvPr/>
        </p:nvPicPr>
        <p:blipFill>
          <a:blip r:embed="rId3"/>
          <a:stretch>
            <a:fillRect/>
          </a:stretch>
        </p:blipFill>
        <p:spPr>
          <a:xfrm>
            <a:off x="152332" y="914400"/>
            <a:ext cx="4281883" cy="3641400"/>
          </a:xfrm>
          <a:prstGeom prst="rect">
            <a:avLst/>
          </a:prstGeom>
        </p:spPr>
      </p:pic>
      <p:pic>
        <p:nvPicPr>
          <p:cNvPr id="11" name="Picture 10">
            <a:extLst>
              <a:ext uri="{FF2B5EF4-FFF2-40B4-BE49-F238E27FC236}">
                <a16:creationId xmlns:a16="http://schemas.microsoft.com/office/drawing/2014/main" id="{E86FFF8E-96DC-4026-9139-5608ACD6CE75}"/>
              </a:ext>
            </a:extLst>
          </p:cNvPr>
          <p:cNvPicPr>
            <a:picLocks noChangeAspect="1"/>
          </p:cNvPicPr>
          <p:nvPr/>
        </p:nvPicPr>
        <p:blipFill>
          <a:blip r:embed="rId4"/>
          <a:stretch>
            <a:fillRect/>
          </a:stretch>
        </p:blipFill>
        <p:spPr>
          <a:xfrm>
            <a:off x="1676506" y="4191000"/>
            <a:ext cx="1233535" cy="195455"/>
          </a:xfrm>
          <a:prstGeom prst="rect">
            <a:avLst/>
          </a:prstGeom>
        </p:spPr>
      </p:pic>
      <p:cxnSp>
        <p:nvCxnSpPr>
          <p:cNvPr id="12" name="Straight Arrow Connector 11">
            <a:extLst>
              <a:ext uri="{FF2B5EF4-FFF2-40B4-BE49-F238E27FC236}">
                <a16:creationId xmlns:a16="http://schemas.microsoft.com/office/drawing/2014/main" id="{6AB7460A-8928-4D1A-A12A-545A63FAE6AB}"/>
              </a:ext>
            </a:extLst>
          </p:cNvPr>
          <p:cNvCxnSpPr>
            <a:cxnSpLocks/>
          </p:cNvCxnSpPr>
          <p:nvPr/>
        </p:nvCxnSpPr>
        <p:spPr>
          <a:xfrm>
            <a:off x="2971732" y="2819400"/>
            <a:ext cx="609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84E31BC-B899-4A08-8BC5-AA171576B97B}"/>
              </a:ext>
            </a:extLst>
          </p:cNvPr>
          <p:cNvSpPr txBox="1"/>
          <p:nvPr/>
        </p:nvSpPr>
        <p:spPr>
          <a:xfrm>
            <a:off x="3563566" y="2603770"/>
            <a:ext cx="742511" cy="369332"/>
          </a:xfrm>
          <a:prstGeom prst="rect">
            <a:avLst/>
          </a:prstGeom>
          <a:solidFill>
            <a:srgbClr val="7030A0"/>
          </a:solidFill>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a:t>Oplog</a:t>
            </a:r>
          </a:p>
        </p:txBody>
      </p:sp>
      <p:sp>
        <p:nvSpPr>
          <p:cNvPr id="15" name="Speech Bubble: Rectangle 14">
            <a:extLst>
              <a:ext uri="{FF2B5EF4-FFF2-40B4-BE49-F238E27FC236}">
                <a16:creationId xmlns:a16="http://schemas.microsoft.com/office/drawing/2014/main" id="{F5A0083E-7397-48F6-9C7B-A8EAFC36DDBA}"/>
              </a:ext>
            </a:extLst>
          </p:cNvPr>
          <p:cNvSpPr/>
          <p:nvPr/>
        </p:nvSpPr>
        <p:spPr>
          <a:xfrm>
            <a:off x="4562272" y="990600"/>
            <a:ext cx="4481185" cy="1954940"/>
          </a:xfrm>
          <a:prstGeom prst="wedgeRectCallout">
            <a:avLst>
              <a:gd name="adj1" fmla="val -72280"/>
              <a:gd name="adj2" fmla="val 17630"/>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To enable replication, we first need to create a replica set of MongoDB instances.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Let's assume that for our example, we have 3 servers called </a:t>
            </a:r>
            <a:r>
              <a:rPr lang="en-US" sz="1200" dirty="0" err="1"/>
              <a:t>ServerA</a:t>
            </a:r>
            <a:r>
              <a:rPr lang="en-US" sz="1200" dirty="0"/>
              <a:t>, </a:t>
            </a:r>
            <a:r>
              <a:rPr lang="en-US" sz="1200" dirty="0" err="1"/>
              <a:t>ServerB</a:t>
            </a:r>
            <a:r>
              <a:rPr lang="en-US" sz="1200" dirty="0"/>
              <a:t>, and </a:t>
            </a:r>
            <a:r>
              <a:rPr lang="en-US" sz="1200" dirty="0" err="1"/>
              <a:t>ServerC</a:t>
            </a:r>
            <a:r>
              <a:rPr lang="en-US" sz="1200" dirty="0"/>
              <a:t>. In this configuration, </a:t>
            </a:r>
            <a:r>
              <a:rPr lang="en-US" sz="1200" dirty="0" err="1"/>
              <a:t>ServerA</a:t>
            </a:r>
            <a:r>
              <a:rPr lang="en-US" sz="1200" dirty="0"/>
              <a:t> will be our Primary server and </a:t>
            </a:r>
            <a:r>
              <a:rPr lang="en-US" sz="1200" dirty="0" err="1"/>
              <a:t>ServerB</a:t>
            </a:r>
            <a:r>
              <a:rPr lang="en-US" sz="1200" dirty="0"/>
              <a:t> and </a:t>
            </a:r>
            <a:r>
              <a:rPr lang="en-US" sz="1200" dirty="0" err="1"/>
              <a:t>ServerC</a:t>
            </a:r>
            <a:r>
              <a:rPr lang="en-US" sz="1200" dirty="0"/>
              <a:t> will be our secondary servers.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Replication happens from the Primary server to secondary servers</a:t>
            </a:r>
          </a:p>
        </p:txBody>
      </p:sp>
      <p:sp>
        <p:nvSpPr>
          <p:cNvPr id="14" name="Speech Bubble: Rectangle 13">
            <a:extLst>
              <a:ext uri="{FF2B5EF4-FFF2-40B4-BE49-F238E27FC236}">
                <a16:creationId xmlns:a16="http://schemas.microsoft.com/office/drawing/2014/main" id="{2A7C21B5-1A08-4C89-9253-8538FC524B1D}"/>
              </a:ext>
            </a:extLst>
          </p:cNvPr>
          <p:cNvSpPr/>
          <p:nvPr/>
        </p:nvSpPr>
        <p:spPr>
          <a:xfrm>
            <a:off x="612774" y="2667000"/>
            <a:ext cx="835025" cy="307847"/>
          </a:xfrm>
          <a:prstGeom prst="wedgeRectCallout">
            <a:avLst>
              <a:gd name="adj1" fmla="val 63058"/>
              <a:gd name="adj2" fmla="val -1649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Server A</a:t>
            </a:r>
          </a:p>
        </p:txBody>
      </p:sp>
      <p:sp>
        <p:nvSpPr>
          <p:cNvPr id="16" name="Speech Bubble: Rectangle 15">
            <a:extLst>
              <a:ext uri="{FF2B5EF4-FFF2-40B4-BE49-F238E27FC236}">
                <a16:creationId xmlns:a16="http://schemas.microsoft.com/office/drawing/2014/main" id="{6D97F3B1-45F1-49A1-A5B0-F7029EDE57B9}"/>
              </a:ext>
            </a:extLst>
          </p:cNvPr>
          <p:cNvSpPr/>
          <p:nvPr/>
        </p:nvSpPr>
        <p:spPr>
          <a:xfrm>
            <a:off x="307974" y="4573523"/>
            <a:ext cx="911157" cy="307847"/>
          </a:xfrm>
          <a:prstGeom prst="wedgeRectCallout">
            <a:avLst>
              <a:gd name="adj1" fmla="val 21113"/>
              <a:gd name="adj2" fmla="val -12393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Server B</a:t>
            </a:r>
          </a:p>
        </p:txBody>
      </p:sp>
      <p:sp>
        <p:nvSpPr>
          <p:cNvPr id="17" name="Speech Bubble: Rectangle 16">
            <a:extLst>
              <a:ext uri="{FF2B5EF4-FFF2-40B4-BE49-F238E27FC236}">
                <a16:creationId xmlns:a16="http://schemas.microsoft.com/office/drawing/2014/main" id="{80DC6FE2-B562-42CC-BC25-6DD7DE2B8E51}"/>
              </a:ext>
            </a:extLst>
          </p:cNvPr>
          <p:cNvSpPr/>
          <p:nvPr/>
        </p:nvSpPr>
        <p:spPr>
          <a:xfrm>
            <a:off x="2973421" y="4600986"/>
            <a:ext cx="911157" cy="307847"/>
          </a:xfrm>
          <a:prstGeom prst="wedgeRectCallout">
            <a:avLst>
              <a:gd name="adj1" fmla="val 21113"/>
              <a:gd name="adj2" fmla="val -12393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Server C</a:t>
            </a:r>
          </a:p>
        </p:txBody>
      </p:sp>
    </p:spTree>
    <p:extLst>
      <p:ext uri="{BB962C8B-B14F-4D97-AF65-F5344CB8AC3E}">
        <p14:creationId xmlns:p14="http://schemas.microsoft.com/office/powerpoint/2010/main" val="112866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Rectangle 7">
            <a:extLst>
              <a:ext uri="{FF2B5EF4-FFF2-40B4-BE49-F238E27FC236}">
                <a16:creationId xmlns:a16="http://schemas.microsoft.com/office/drawing/2014/main" id="{38468030-AD33-4ABB-84EE-15A3EBE8BF5E}"/>
              </a:ext>
            </a:extLst>
          </p:cNvPr>
          <p:cNvSpPr/>
          <p:nvPr/>
        </p:nvSpPr>
        <p:spPr>
          <a:xfrm>
            <a:off x="92345" y="1016436"/>
            <a:ext cx="8836025" cy="3970318"/>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a:solidFill>
                  <a:srgbClr val="C00000"/>
                </a:solidFill>
              </a:rPr>
              <a:t>Step 1</a:t>
            </a:r>
            <a:r>
              <a:rPr lang="en-US" sz="1200"/>
              <a:t>: Ensure that all mongod.exe instances which will be added to the replica set are installed on different servers. This is to ensure that even if one server goes down, the others will be available and hence other instances of MongoDB will be available.</a:t>
            </a:r>
          </a:p>
          <a:p>
            <a:endParaRPr lang="en-US" sz="1200"/>
          </a:p>
          <a:p>
            <a:r>
              <a:rPr lang="en-US" sz="1200">
                <a:solidFill>
                  <a:srgbClr val="C00000"/>
                </a:solidFill>
              </a:rPr>
              <a:t>Step 2:</a:t>
            </a:r>
            <a:r>
              <a:rPr lang="en-US" sz="1200"/>
              <a:t> Ensure that all mongo.exe instances can connect to each other. From ServerA, issue the below 2 commands</a:t>
            </a:r>
          </a:p>
          <a:p>
            <a:endParaRPr lang="en-US" sz="1200"/>
          </a:p>
          <a:p>
            <a:r>
              <a:rPr lang="en-US" sz="1200">
                <a:solidFill>
                  <a:srgbClr val="002060"/>
                </a:solidFill>
              </a:rPr>
              <a:t>mongo –host ServerB –port 27017</a:t>
            </a:r>
          </a:p>
          <a:p>
            <a:r>
              <a:rPr lang="en-US" sz="1200">
                <a:solidFill>
                  <a:srgbClr val="002060"/>
                </a:solidFill>
              </a:rPr>
              <a:t>mongo –host ServerC –port 27017</a:t>
            </a:r>
          </a:p>
          <a:p>
            <a:endParaRPr lang="en-US" sz="1200"/>
          </a:p>
          <a:p>
            <a:r>
              <a:rPr lang="en-US" sz="1200"/>
              <a:t>Similarly, do the same thing from the remaining servers.</a:t>
            </a:r>
          </a:p>
          <a:p>
            <a:endParaRPr lang="en-US" sz="1200"/>
          </a:p>
          <a:p>
            <a:r>
              <a:rPr lang="en-US" sz="1200">
                <a:solidFill>
                  <a:srgbClr val="C00000"/>
                </a:solidFill>
              </a:rPr>
              <a:t>Step 3: </a:t>
            </a:r>
            <a:r>
              <a:rPr lang="en-US" sz="1200"/>
              <a:t>Start the first mongod.exe instance with the replSet option. This option provides a grouping for all servers which will be part of this replica set.</a:t>
            </a:r>
          </a:p>
          <a:p>
            <a:endParaRPr lang="en-US" sz="1200"/>
          </a:p>
          <a:p>
            <a:r>
              <a:rPr lang="en-US" sz="1200">
                <a:solidFill>
                  <a:srgbClr val="002060"/>
                </a:solidFill>
              </a:rPr>
              <a:t>mongo –replSet "Replica1“</a:t>
            </a:r>
            <a:br>
              <a:rPr lang="en-US" sz="1200"/>
            </a:br>
            <a:endParaRPr lang="en-US" sz="1200"/>
          </a:p>
          <a:p>
            <a:r>
              <a:rPr lang="en-US" sz="1200"/>
              <a:t>Where "Replica1" is the name of your replica set. You can choose any meaningful name for your replica set name.</a:t>
            </a:r>
          </a:p>
          <a:p>
            <a:endParaRPr lang="en-US" sz="1200">
              <a:solidFill>
                <a:srgbClr val="C00000"/>
              </a:solidFill>
            </a:endParaRPr>
          </a:p>
          <a:p>
            <a:r>
              <a:rPr lang="en-US" sz="1200">
                <a:solidFill>
                  <a:srgbClr val="C00000"/>
                </a:solidFill>
              </a:rPr>
              <a:t>Step 4: </a:t>
            </a:r>
            <a:r>
              <a:rPr lang="en-US" sz="1200"/>
              <a:t>Now that the first server is added to the replica set, the next step is to initiate the replica set by issuing the following command </a:t>
            </a:r>
            <a:r>
              <a:rPr lang="en-US" sz="1200">
                <a:solidFill>
                  <a:srgbClr val="002060"/>
                </a:solidFill>
              </a:rPr>
              <a:t>rs.initiate ()</a:t>
            </a:r>
          </a:p>
          <a:p>
            <a:endParaRPr lang="en-US" sz="1200"/>
          </a:p>
          <a:p>
            <a:r>
              <a:rPr lang="en-US" sz="1200">
                <a:solidFill>
                  <a:srgbClr val="C00000"/>
                </a:solidFill>
              </a:rPr>
              <a:t>Step 5: </a:t>
            </a:r>
            <a:r>
              <a:rPr lang="en-US" sz="1200"/>
              <a:t>Verify the replica set by issuing the command </a:t>
            </a:r>
            <a:r>
              <a:rPr lang="en-US" sz="1200">
                <a:solidFill>
                  <a:srgbClr val="002060"/>
                </a:solidFill>
              </a:rPr>
              <a:t>rs.conf() </a:t>
            </a:r>
            <a:r>
              <a:rPr lang="en-US" sz="1200"/>
              <a:t>to ensure the replica set up properly</a:t>
            </a:r>
            <a:endParaRPr lang="en-US" sz="1200" dirty="0"/>
          </a:p>
        </p:txBody>
      </p:sp>
      <p:sp>
        <p:nvSpPr>
          <p:cNvPr id="10" name="Rectangle 9">
            <a:extLst>
              <a:ext uri="{FF2B5EF4-FFF2-40B4-BE49-F238E27FC236}">
                <a16:creationId xmlns:a16="http://schemas.microsoft.com/office/drawing/2014/main" id="{99C3A9B9-B456-492E-90F4-4FBFE1310850}"/>
              </a:ext>
            </a:extLst>
          </p:cNvPr>
          <p:cNvSpPr/>
          <p:nvPr/>
        </p:nvSpPr>
        <p:spPr>
          <a:xfrm>
            <a:off x="92345" y="655299"/>
            <a:ext cx="3701374"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solidFill>
                  <a:schemeClr val="bg1"/>
                </a:solidFill>
                <a:latin typeface="Source Sans Pro" panose="020B0503030403020204" pitchFamily="34" charset="0"/>
              </a:rPr>
              <a:t>Replica Set: Adding the First Member using </a:t>
            </a:r>
            <a:r>
              <a:rPr lang="en-US" sz="1200" dirty="0" err="1">
                <a:solidFill>
                  <a:schemeClr val="bg1"/>
                </a:solidFill>
                <a:latin typeface="Source Sans Pro" panose="020B0503030403020204" pitchFamily="34" charset="0"/>
              </a:rPr>
              <a:t>rs.initiate</a:t>
            </a:r>
            <a:r>
              <a:rPr lang="en-US" sz="1200" dirty="0">
                <a:solidFill>
                  <a:schemeClr val="bg1"/>
                </a:solidFill>
                <a:latin typeface="Source Sans Pro" panose="020B0503030403020204" pitchFamily="34" charset="0"/>
              </a:rPr>
              <a:t>()</a:t>
            </a:r>
            <a:endParaRPr lang="en-US" sz="1200" i="0" dirty="0">
              <a:solidFill>
                <a:schemeClr val="bg1"/>
              </a:solidFill>
              <a:effectLst/>
              <a:latin typeface="Source Sans Pro" panose="020B0503030403020204" pitchFamily="34" charset="0"/>
            </a:endParaRPr>
          </a:p>
        </p:txBody>
      </p:sp>
    </p:spTree>
    <p:extLst>
      <p:ext uri="{BB962C8B-B14F-4D97-AF65-F5344CB8AC3E}">
        <p14:creationId xmlns:p14="http://schemas.microsoft.com/office/powerpoint/2010/main" val="330035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Rectangle 7">
            <a:extLst>
              <a:ext uri="{FF2B5EF4-FFF2-40B4-BE49-F238E27FC236}">
                <a16:creationId xmlns:a16="http://schemas.microsoft.com/office/drawing/2014/main" id="{38468030-AD33-4ABB-84EE-15A3EBE8BF5E}"/>
              </a:ext>
            </a:extLst>
          </p:cNvPr>
          <p:cNvSpPr/>
          <p:nvPr/>
        </p:nvSpPr>
        <p:spPr>
          <a:xfrm>
            <a:off x="153987" y="1676400"/>
            <a:ext cx="8836025" cy="193899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The secondary servers can be added to the replica set by just using the </a:t>
            </a:r>
            <a:r>
              <a:rPr lang="en-US" sz="1200" dirty="0" err="1">
                <a:solidFill>
                  <a:srgbClr val="002060"/>
                </a:solidFill>
              </a:rPr>
              <a:t>rs.add</a:t>
            </a:r>
            <a:r>
              <a:rPr lang="en-US" sz="1200" dirty="0">
                <a:solidFill>
                  <a:srgbClr val="002060"/>
                </a:solidFill>
              </a:rPr>
              <a:t> </a:t>
            </a:r>
            <a:r>
              <a:rPr lang="en-US" sz="1200" dirty="0"/>
              <a:t>command. This command takes in the name of the secondary servers and adds the servers to the replication set.</a:t>
            </a:r>
          </a:p>
          <a:p>
            <a:endParaRPr lang="en-US" sz="1200" dirty="0"/>
          </a:p>
          <a:p>
            <a:r>
              <a:rPr lang="en-US" sz="1200" dirty="0"/>
              <a:t>Suppose if you have </a:t>
            </a:r>
            <a:r>
              <a:rPr lang="en-US" sz="1200" dirty="0" err="1"/>
              <a:t>ServerA</a:t>
            </a:r>
            <a:r>
              <a:rPr lang="en-US" sz="1200" dirty="0"/>
              <a:t>, </a:t>
            </a:r>
            <a:r>
              <a:rPr lang="en-US" sz="1200" dirty="0" err="1"/>
              <a:t>ServerB</a:t>
            </a:r>
            <a:r>
              <a:rPr lang="en-US" sz="1200" dirty="0"/>
              <a:t>, and </a:t>
            </a:r>
            <a:r>
              <a:rPr lang="en-US" sz="1200" dirty="0" err="1"/>
              <a:t>ServerC</a:t>
            </a:r>
            <a:r>
              <a:rPr lang="en-US" sz="1200" dirty="0"/>
              <a:t>, which are required to be part of your replica set and </a:t>
            </a:r>
            <a:r>
              <a:rPr lang="en-US" sz="1200" dirty="0" err="1"/>
              <a:t>ServerA</a:t>
            </a:r>
            <a:r>
              <a:rPr lang="en-US" sz="1200" dirty="0"/>
              <a:t>, is defined as the primary server in the replica set.</a:t>
            </a:r>
            <a:br>
              <a:rPr lang="en-US" sz="1200" dirty="0"/>
            </a:br>
            <a:endParaRPr lang="en-US" sz="1200" dirty="0"/>
          </a:p>
          <a:p>
            <a:r>
              <a:rPr lang="en-US" sz="1200" dirty="0"/>
              <a:t>To add </a:t>
            </a:r>
            <a:r>
              <a:rPr lang="en-US" sz="1200" dirty="0" err="1"/>
              <a:t>ServerB</a:t>
            </a:r>
            <a:r>
              <a:rPr lang="en-US" sz="1200" dirty="0"/>
              <a:t> and </a:t>
            </a:r>
            <a:r>
              <a:rPr lang="en-US" sz="1200" dirty="0" err="1"/>
              <a:t>ServerC</a:t>
            </a:r>
            <a:r>
              <a:rPr lang="en-US" sz="1200" dirty="0"/>
              <a:t> to the replica set issue the commands</a:t>
            </a:r>
          </a:p>
          <a:p>
            <a:endParaRPr lang="en-US" sz="1200" dirty="0"/>
          </a:p>
          <a:p>
            <a:r>
              <a:rPr lang="en-US" sz="1200" dirty="0" err="1">
                <a:solidFill>
                  <a:srgbClr val="002060"/>
                </a:solidFill>
              </a:rPr>
              <a:t>rs.add</a:t>
            </a:r>
            <a:r>
              <a:rPr lang="en-US" sz="1200" dirty="0">
                <a:solidFill>
                  <a:srgbClr val="002060"/>
                </a:solidFill>
              </a:rPr>
              <a:t>("</a:t>
            </a:r>
            <a:r>
              <a:rPr lang="en-US" sz="1200" dirty="0" err="1">
                <a:solidFill>
                  <a:srgbClr val="002060"/>
                </a:solidFill>
              </a:rPr>
              <a:t>ServerB</a:t>
            </a:r>
            <a:r>
              <a:rPr lang="en-US" sz="1200" dirty="0">
                <a:solidFill>
                  <a:srgbClr val="002060"/>
                </a:solidFill>
              </a:rPr>
              <a:t>")</a:t>
            </a:r>
          </a:p>
          <a:p>
            <a:r>
              <a:rPr lang="en-US" sz="1200" dirty="0" err="1">
                <a:solidFill>
                  <a:srgbClr val="002060"/>
                </a:solidFill>
              </a:rPr>
              <a:t>rs.add</a:t>
            </a:r>
            <a:r>
              <a:rPr lang="en-US" sz="1200" dirty="0">
                <a:solidFill>
                  <a:srgbClr val="002060"/>
                </a:solidFill>
              </a:rPr>
              <a:t>("</a:t>
            </a:r>
            <a:r>
              <a:rPr lang="en-US" sz="1200" dirty="0" err="1">
                <a:solidFill>
                  <a:srgbClr val="002060"/>
                </a:solidFill>
              </a:rPr>
              <a:t>ServerC</a:t>
            </a:r>
            <a:r>
              <a:rPr lang="en-US" sz="1200" dirty="0">
                <a:solidFill>
                  <a:srgbClr val="002060"/>
                </a:solidFill>
              </a:rPr>
              <a:t>")</a:t>
            </a:r>
            <a:endParaRPr lang="en-US" sz="1200" dirty="0"/>
          </a:p>
        </p:txBody>
      </p:sp>
      <p:sp>
        <p:nvSpPr>
          <p:cNvPr id="10" name="Rectangle 9">
            <a:extLst>
              <a:ext uri="{FF2B5EF4-FFF2-40B4-BE49-F238E27FC236}">
                <a16:creationId xmlns:a16="http://schemas.microsoft.com/office/drawing/2014/main" id="{99C3A9B9-B456-492E-90F4-4FBFE1310850}"/>
              </a:ext>
            </a:extLst>
          </p:cNvPr>
          <p:cNvSpPr/>
          <p:nvPr/>
        </p:nvSpPr>
        <p:spPr>
          <a:xfrm>
            <a:off x="153987" y="1315263"/>
            <a:ext cx="3031856"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Replica Set: Adding a Secondary using </a:t>
            </a:r>
            <a:r>
              <a:rPr lang="en-US" sz="1200" dirty="0" err="1"/>
              <a:t>rs.add</a:t>
            </a:r>
            <a:r>
              <a:rPr lang="en-US" sz="1200" dirty="0"/>
              <a:t>()</a:t>
            </a:r>
          </a:p>
        </p:txBody>
      </p:sp>
    </p:spTree>
    <p:extLst>
      <p:ext uri="{BB962C8B-B14F-4D97-AF65-F5344CB8AC3E}">
        <p14:creationId xmlns:p14="http://schemas.microsoft.com/office/powerpoint/2010/main" val="195808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Rectangle 7">
            <a:extLst>
              <a:ext uri="{FF2B5EF4-FFF2-40B4-BE49-F238E27FC236}">
                <a16:creationId xmlns:a16="http://schemas.microsoft.com/office/drawing/2014/main" id="{38468030-AD33-4ABB-84EE-15A3EBE8BF5E}"/>
              </a:ext>
            </a:extLst>
          </p:cNvPr>
          <p:cNvSpPr/>
          <p:nvPr/>
        </p:nvSpPr>
        <p:spPr>
          <a:xfrm>
            <a:off x="153987" y="1676400"/>
            <a:ext cx="8836025" cy="2123658"/>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To remove a server from the configuration set, we need to use the </a:t>
            </a:r>
            <a:r>
              <a:rPr lang="en-US" sz="1200" dirty="0">
                <a:solidFill>
                  <a:srgbClr val="002060"/>
                </a:solidFill>
              </a:rPr>
              <a:t>"</a:t>
            </a:r>
            <a:r>
              <a:rPr lang="en-US" sz="1200" dirty="0" err="1">
                <a:solidFill>
                  <a:srgbClr val="002060"/>
                </a:solidFill>
              </a:rPr>
              <a:t>rs.remove</a:t>
            </a:r>
            <a:r>
              <a:rPr lang="en-US" sz="1200" dirty="0">
                <a:solidFill>
                  <a:srgbClr val="002060"/>
                </a:solidFill>
              </a:rPr>
              <a:t>" </a:t>
            </a:r>
            <a:r>
              <a:rPr lang="en-US" sz="1200" dirty="0"/>
              <a:t>command</a:t>
            </a:r>
          </a:p>
          <a:p>
            <a:endParaRPr lang="en-US" sz="1200" dirty="0"/>
          </a:p>
          <a:p>
            <a:r>
              <a:rPr lang="en-US" sz="1200" dirty="0">
                <a:solidFill>
                  <a:srgbClr val="C00000"/>
                </a:solidFill>
              </a:rPr>
              <a:t>Step 1:</a:t>
            </a:r>
            <a:r>
              <a:rPr lang="en-US" sz="1200" dirty="0"/>
              <a:t> First perform a shutdown of the instance which you want to remove. One can do this by issuing the </a:t>
            </a:r>
            <a:r>
              <a:rPr lang="en-US" sz="1200" dirty="0" err="1">
                <a:solidFill>
                  <a:srgbClr val="002060"/>
                </a:solidFill>
              </a:rPr>
              <a:t>db.shutdownserver</a:t>
            </a:r>
            <a:r>
              <a:rPr lang="en-US" sz="1200" dirty="0">
                <a:solidFill>
                  <a:srgbClr val="002060"/>
                </a:solidFill>
              </a:rPr>
              <a:t> </a:t>
            </a:r>
            <a:r>
              <a:rPr lang="en-US" sz="1200" dirty="0"/>
              <a:t>command from the mongo shell.</a:t>
            </a:r>
          </a:p>
          <a:p>
            <a:endParaRPr lang="en-US" sz="1200" dirty="0"/>
          </a:p>
          <a:p>
            <a:r>
              <a:rPr lang="en-US" sz="1200" dirty="0">
                <a:solidFill>
                  <a:srgbClr val="C00000"/>
                </a:solidFill>
              </a:rPr>
              <a:t>Step 2:</a:t>
            </a:r>
            <a:r>
              <a:rPr lang="en-US" sz="1200" dirty="0"/>
              <a:t> Connect to the primary server</a:t>
            </a:r>
          </a:p>
          <a:p>
            <a:endParaRPr lang="en-US" sz="1200" dirty="0"/>
          </a:p>
          <a:p>
            <a:r>
              <a:rPr lang="en-US" sz="1200" dirty="0">
                <a:solidFill>
                  <a:srgbClr val="C00000"/>
                </a:solidFill>
              </a:rPr>
              <a:t>Step 3</a:t>
            </a:r>
            <a:r>
              <a:rPr lang="en-US" sz="1200" dirty="0"/>
              <a:t>: Use the </a:t>
            </a:r>
            <a:r>
              <a:rPr lang="en-US" sz="1200" dirty="0" err="1">
                <a:solidFill>
                  <a:srgbClr val="002060"/>
                </a:solidFill>
              </a:rPr>
              <a:t>rs.remove</a:t>
            </a:r>
            <a:r>
              <a:rPr lang="en-US" sz="1200" dirty="0">
                <a:solidFill>
                  <a:srgbClr val="002060"/>
                </a:solidFill>
              </a:rPr>
              <a:t> </a:t>
            </a:r>
            <a:r>
              <a:rPr lang="en-US" sz="1200" dirty="0"/>
              <a:t>command to remove the required server from the replica set. So suppose if you have a replica set with </a:t>
            </a:r>
            <a:r>
              <a:rPr lang="en-US" sz="1200" dirty="0" err="1"/>
              <a:t>ServerA</a:t>
            </a:r>
            <a:r>
              <a:rPr lang="en-US" sz="1200" dirty="0"/>
              <a:t>, </a:t>
            </a:r>
            <a:r>
              <a:rPr lang="en-US" sz="1200" dirty="0" err="1"/>
              <a:t>ServerB</a:t>
            </a:r>
            <a:r>
              <a:rPr lang="en-US" sz="1200" dirty="0"/>
              <a:t>, and </a:t>
            </a:r>
            <a:r>
              <a:rPr lang="en-US" sz="1200" dirty="0" err="1"/>
              <a:t>ServerC</a:t>
            </a:r>
            <a:r>
              <a:rPr lang="en-US" sz="1200" dirty="0"/>
              <a:t>, and you want to remove </a:t>
            </a:r>
            <a:r>
              <a:rPr lang="en-US" sz="1200" dirty="0" err="1"/>
              <a:t>ServerC</a:t>
            </a:r>
            <a:r>
              <a:rPr lang="en-US" sz="1200" dirty="0"/>
              <a:t> from the replica set, issue the command</a:t>
            </a:r>
          </a:p>
          <a:p>
            <a:endParaRPr lang="en-US" sz="1200" dirty="0"/>
          </a:p>
          <a:p>
            <a:r>
              <a:rPr lang="en-US" sz="1200" dirty="0" err="1">
                <a:solidFill>
                  <a:srgbClr val="002060"/>
                </a:solidFill>
              </a:rPr>
              <a:t>rs.remove</a:t>
            </a:r>
            <a:r>
              <a:rPr lang="en-US" sz="1200" dirty="0">
                <a:solidFill>
                  <a:srgbClr val="002060"/>
                </a:solidFill>
              </a:rPr>
              <a:t>("</a:t>
            </a:r>
            <a:r>
              <a:rPr lang="en-US" sz="1200" dirty="0" err="1">
                <a:solidFill>
                  <a:srgbClr val="002060"/>
                </a:solidFill>
              </a:rPr>
              <a:t>ServerC</a:t>
            </a:r>
            <a:r>
              <a:rPr lang="en-US" sz="1200" dirty="0">
                <a:solidFill>
                  <a:srgbClr val="002060"/>
                </a:solidFill>
              </a:rPr>
              <a:t>")</a:t>
            </a:r>
          </a:p>
        </p:txBody>
      </p:sp>
      <p:sp>
        <p:nvSpPr>
          <p:cNvPr id="10" name="Rectangle 9">
            <a:extLst>
              <a:ext uri="{FF2B5EF4-FFF2-40B4-BE49-F238E27FC236}">
                <a16:creationId xmlns:a16="http://schemas.microsoft.com/office/drawing/2014/main" id="{99C3A9B9-B456-492E-90F4-4FBFE1310850}"/>
              </a:ext>
            </a:extLst>
          </p:cNvPr>
          <p:cNvSpPr/>
          <p:nvPr/>
        </p:nvSpPr>
        <p:spPr>
          <a:xfrm>
            <a:off x="153987" y="1315263"/>
            <a:ext cx="3732214"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Replica Set: Reconfiguring or Removing using </a:t>
            </a:r>
            <a:r>
              <a:rPr lang="en-US" sz="1200" dirty="0" err="1"/>
              <a:t>rs.remove</a:t>
            </a:r>
            <a:r>
              <a:rPr lang="en-US" sz="1200" dirty="0"/>
              <a:t>()</a:t>
            </a:r>
          </a:p>
        </p:txBody>
      </p:sp>
    </p:spTree>
    <p:extLst>
      <p:ext uri="{BB962C8B-B14F-4D97-AF65-F5344CB8AC3E}">
        <p14:creationId xmlns:p14="http://schemas.microsoft.com/office/powerpoint/2010/main" val="279110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Rectangle 7">
            <a:extLst>
              <a:ext uri="{FF2B5EF4-FFF2-40B4-BE49-F238E27FC236}">
                <a16:creationId xmlns:a16="http://schemas.microsoft.com/office/drawing/2014/main" id="{38468030-AD33-4ABB-84EE-15A3EBE8BF5E}"/>
              </a:ext>
            </a:extLst>
          </p:cNvPr>
          <p:cNvSpPr/>
          <p:nvPr/>
        </p:nvSpPr>
        <p:spPr>
          <a:xfrm>
            <a:off x="153987" y="1676400"/>
            <a:ext cx="8836025" cy="286232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The following steps are same ways one can troubleshoot when issues are encountered with the usage of replica sets.</a:t>
            </a:r>
          </a:p>
          <a:p>
            <a:endParaRPr lang="en-US" sz="1200" dirty="0"/>
          </a:p>
          <a:p>
            <a:r>
              <a:rPr lang="en-US" sz="1200" dirty="0"/>
              <a:t>1.Ensure that all mongo.exe instances can connect to each other. Suppose if you have 3 servers called </a:t>
            </a:r>
            <a:r>
              <a:rPr lang="en-US" sz="1200" dirty="0" err="1"/>
              <a:t>ServerA</a:t>
            </a:r>
            <a:r>
              <a:rPr lang="en-US" sz="1200" dirty="0"/>
              <a:t>, </a:t>
            </a:r>
            <a:r>
              <a:rPr lang="en-US" sz="1200" dirty="0" err="1"/>
              <a:t>ServerB</a:t>
            </a:r>
            <a:r>
              <a:rPr lang="en-US" sz="1200" dirty="0"/>
              <a:t>, and </a:t>
            </a:r>
            <a:r>
              <a:rPr lang="en-US" sz="1200" dirty="0" err="1"/>
              <a:t>ServerC</a:t>
            </a:r>
            <a:r>
              <a:rPr lang="en-US" sz="1200" dirty="0"/>
              <a:t>. From Server A, issue the below 2 commands</a:t>
            </a:r>
          </a:p>
          <a:p>
            <a:r>
              <a:rPr lang="en-US" sz="1200" dirty="0">
                <a:solidFill>
                  <a:srgbClr val="002060"/>
                </a:solidFill>
              </a:rPr>
              <a:t>mongo –host </a:t>
            </a:r>
            <a:r>
              <a:rPr lang="en-US" sz="1200" dirty="0" err="1">
                <a:solidFill>
                  <a:srgbClr val="002060"/>
                </a:solidFill>
              </a:rPr>
              <a:t>ServerB</a:t>
            </a:r>
            <a:r>
              <a:rPr lang="en-US" sz="1200" dirty="0">
                <a:solidFill>
                  <a:srgbClr val="002060"/>
                </a:solidFill>
              </a:rPr>
              <a:t> –port 27017</a:t>
            </a:r>
          </a:p>
          <a:p>
            <a:r>
              <a:rPr lang="en-US" sz="1200" dirty="0">
                <a:solidFill>
                  <a:srgbClr val="002060"/>
                </a:solidFill>
              </a:rPr>
              <a:t>mongo –host </a:t>
            </a:r>
            <a:r>
              <a:rPr lang="en-US" sz="1200" dirty="0" err="1">
                <a:solidFill>
                  <a:srgbClr val="002060"/>
                </a:solidFill>
              </a:rPr>
              <a:t>ServerC</a:t>
            </a:r>
            <a:r>
              <a:rPr lang="en-US" sz="1200" dirty="0">
                <a:solidFill>
                  <a:srgbClr val="002060"/>
                </a:solidFill>
              </a:rPr>
              <a:t> –port 27017</a:t>
            </a:r>
            <a:br>
              <a:rPr lang="en-US" sz="1200" dirty="0"/>
            </a:br>
            <a:endParaRPr lang="en-US" sz="1200" dirty="0"/>
          </a:p>
          <a:p>
            <a:r>
              <a:rPr lang="en-US" sz="1200" dirty="0"/>
              <a:t>2.Run the </a:t>
            </a:r>
            <a:r>
              <a:rPr lang="en-US" sz="1200" dirty="0" err="1">
                <a:solidFill>
                  <a:srgbClr val="002060"/>
                </a:solidFill>
              </a:rPr>
              <a:t>rs.status</a:t>
            </a:r>
            <a:r>
              <a:rPr lang="en-US" sz="1200" dirty="0">
                <a:solidFill>
                  <a:srgbClr val="002060"/>
                </a:solidFill>
              </a:rPr>
              <a:t> </a:t>
            </a:r>
            <a:r>
              <a:rPr lang="en-US" sz="1200" dirty="0"/>
              <a:t>command. This command gives the status of the replica set. By default, each member will send messages to each other called "heartbeat" messages which just indicates that the server is alive and working. The "status" command get the status of these messages and shows if there are any issues with any members in the replica set.</a:t>
            </a:r>
            <a:br>
              <a:rPr lang="en-US" sz="1200" dirty="0"/>
            </a:br>
            <a:endParaRPr lang="en-US" sz="1200" dirty="0"/>
          </a:p>
          <a:p>
            <a:r>
              <a:rPr lang="en-US" sz="1200" dirty="0"/>
              <a:t>3.Check the size of the </a:t>
            </a:r>
            <a:r>
              <a:rPr lang="en-US" sz="1200" dirty="0" err="1"/>
              <a:t>Oplog</a:t>
            </a:r>
            <a:r>
              <a:rPr lang="en-US" sz="1200" dirty="0"/>
              <a:t> – The </a:t>
            </a:r>
            <a:r>
              <a:rPr lang="en-US" sz="1200" dirty="0" err="1"/>
              <a:t>Oplog</a:t>
            </a:r>
            <a:r>
              <a:rPr lang="en-US" sz="1200" dirty="0"/>
              <a:t> is a collection in MongoDB that stores the history of writes which were done to the MongoDB database. MongoDB then uses this </a:t>
            </a:r>
            <a:r>
              <a:rPr lang="en-US" sz="1200" dirty="0" err="1"/>
              <a:t>Oplog</a:t>
            </a:r>
            <a:r>
              <a:rPr lang="en-US" sz="1200" dirty="0"/>
              <a:t> to replicate the writes to the other members in the replica set. To check the </a:t>
            </a:r>
            <a:r>
              <a:rPr lang="en-US" sz="1200" dirty="0" err="1"/>
              <a:t>Oplog</a:t>
            </a:r>
            <a:r>
              <a:rPr lang="en-US" sz="1200" dirty="0"/>
              <a:t>, connect to the required member instance and run the </a:t>
            </a:r>
            <a:r>
              <a:rPr lang="en-US" sz="1200" dirty="0" err="1">
                <a:solidFill>
                  <a:srgbClr val="002060"/>
                </a:solidFill>
              </a:rPr>
              <a:t>rs.printReplicationInfo</a:t>
            </a:r>
            <a:r>
              <a:rPr lang="en-US" sz="1200" dirty="0"/>
              <a:t> command. This command will show the size of the log and how long it can hold transactions in its log file before it becomes full.</a:t>
            </a:r>
            <a:endParaRPr lang="en-US" sz="1200" dirty="0">
              <a:solidFill>
                <a:srgbClr val="002060"/>
              </a:solidFill>
            </a:endParaRPr>
          </a:p>
        </p:txBody>
      </p:sp>
      <p:sp>
        <p:nvSpPr>
          <p:cNvPr id="10" name="Rectangle 9">
            <a:extLst>
              <a:ext uri="{FF2B5EF4-FFF2-40B4-BE49-F238E27FC236}">
                <a16:creationId xmlns:a16="http://schemas.microsoft.com/office/drawing/2014/main" id="{99C3A9B9-B456-492E-90F4-4FBFE1310850}"/>
              </a:ext>
            </a:extLst>
          </p:cNvPr>
          <p:cNvSpPr/>
          <p:nvPr/>
        </p:nvSpPr>
        <p:spPr>
          <a:xfrm>
            <a:off x="153987" y="1315263"/>
            <a:ext cx="1979613"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Troubleshooting Replica Sets</a:t>
            </a:r>
          </a:p>
        </p:txBody>
      </p:sp>
    </p:spTree>
    <p:extLst>
      <p:ext uri="{BB962C8B-B14F-4D97-AF65-F5344CB8AC3E}">
        <p14:creationId xmlns:p14="http://schemas.microsoft.com/office/powerpoint/2010/main" val="1733215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84325</TotalTime>
  <Words>1001</Words>
  <Application>Microsoft Office PowerPoint</Application>
  <PresentationFormat>Custom</PresentationFormat>
  <Paragraphs>70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9785</cp:revision>
  <dcterms:created xsi:type="dcterms:W3CDTF">2006-08-16T00:00:00Z</dcterms:created>
  <dcterms:modified xsi:type="dcterms:W3CDTF">2021-02-09T10:33:29Z</dcterms:modified>
</cp:coreProperties>
</file>