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74" r:id="rId2"/>
    <p:sldId id="462" r:id="rId3"/>
    <p:sldId id="475" r:id="rId4"/>
    <p:sldId id="471" r:id="rId5"/>
    <p:sldId id="476" r:id="rId6"/>
    <p:sldId id="477"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85">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101" d="100"/>
          <a:sy n="101" d="100"/>
        </p:scale>
        <p:origin x="-624"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1CB17-CDA5-47A6-B908-5306C142A9C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4F381965-E50E-4082-8235-CC8B9B967166}">
      <dgm:prSet phldrT="[Text]" custT="1"/>
      <dgm:spPr/>
      <dgm:t>
        <a:bodyPr/>
        <a:lstStyle/>
        <a:p>
          <a:r>
            <a:rPr lang="en-US" sz="1600" b="0" i="0" dirty="0" smtClean="0"/>
            <a:t>Web Services</a:t>
          </a:r>
          <a:endParaRPr lang="en-US" sz="1600" dirty="0"/>
        </a:p>
      </dgm:t>
    </dgm:pt>
    <dgm:pt modelId="{D6E87F59-7DD9-4D0F-93ED-C7FE2F290349}" type="parTrans" cxnId="{732EEB9A-E495-4830-AAF5-AF473AB8F2E8}">
      <dgm:prSet/>
      <dgm:spPr/>
      <dgm:t>
        <a:bodyPr/>
        <a:lstStyle/>
        <a:p>
          <a:endParaRPr lang="en-US"/>
        </a:p>
      </dgm:t>
    </dgm:pt>
    <dgm:pt modelId="{D2BDA921-C585-45A2-AE12-724822399075}" type="sibTrans" cxnId="{732EEB9A-E495-4830-AAF5-AF473AB8F2E8}">
      <dgm:prSet/>
      <dgm:spPr/>
      <dgm:t>
        <a:bodyPr/>
        <a:lstStyle/>
        <a:p>
          <a:endParaRPr lang="en-US"/>
        </a:p>
      </dgm:t>
    </dgm:pt>
    <dgm:pt modelId="{23CFEEDD-7E1B-429A-8227-734464504F69}">
      <dgm:prSet phldrT="[Text]" custT="1"/>
      <dgm:spPr/>
      <dgm:t>
        <a:bodyPr/>
        <a:lstStyle/>
        <a:p>
          <a:r>
            <a:rPr lang="en-US" sz="1600" b="0" i="0" dirty="0" smtClean="0"/>
            <a:t>SOAP web services</a:t>
          </a:r>
          <a:endParaRPr lang="en-US" sz="1600" dirty="0"/>
        </a:p>
      </dgm:t>
    </dgm:pt>
    <dgm:pt modelId="{366D5A25-E58D-4F0D-9258-ECDED6834171}" type="parTrans" cxnId="{A79342DF-1086-4916-97A4-55F54D78709E}">
      <dgm:prSet/>
      <dgm:spPr/>
      <dgm:t>
        <a:bodyPr/>
        <a:lstStyle/>
        <a:p>
          <a:endParaRPr lang="en-US"/>
        </a:p>
      </dgm:t>
    </dgm:pt>
    <dgm:pt modelId="{826E6F19-020E-406C-84A6-0949F40431FC}" type="sibTrans" cxnId="{A79342DF-1086-4916-97A4-55F54D78709E}">
      <dgm:prSet/>
      <dgm:spPr/>
      <dgm:t>
        <a:bodyPr/>
        <a:lstStyle/>
        <a:p>
          <a:endParaRPr lang="en-US"/>
        </a:p>
      </dgm:t>
    </dgm:pt>
    <dgm:pt modelId="{6C4BA86A-2270-43C0-8DAF-2E105DB70A18}">
      <dgm:prSet phldrT="[Text]" custT="1"/>
      <dgm:spPr/>
      <dgm:t>
        <a:bodyPr/>
        <a:lstStyle/>
        <a:p>
          <a:r>
            <a:rPr lang="en-US" sz="1600" b="0" i="0" dirty="0" smtClean="0"/>
            <a:t>RESTful web services</a:t>
          </a:r>
          <a:endParaRPr lang="en-US" sz="1600" dirty="0"/>
        </a:p>
      </dgm:t>
    </dgm:pt>
    <dgm:pt modelId="{0BB3DE69-84D5-43A3-8623-BA0F2AEB419E}" type="parTrans" cxnId="{21E1F09B-5009-4566-B2C2-1D2DA13908FA}">
      <dgm:prSet/>
      <dgm:spPr/>
      <dgm:t>
        <a:bodyPr/>
        <a:lstStyle/>
        <a:p>
          <a:endParaRPr lang="en-US"/>
        </a:p>
      </dgm:t>
    </dgm:pt>
    <dgm:pt modelId="{0C22320A-DED9-49CE-A3D7-48E608320F7D}" type="sibTrans" cxnId="{21E1F09B-5009-4566-B2C2-1D2DA13908FA}">
      <dgm:prSet/>
      <dgm:spPr/>
      <dgm:t>
        <a:bodyPr/>
        <a:lstStyle/>
        <a:p>
          <a:endParaRPr lang="en-US"/>
        </a:p>
      </dgm:t>
    </dgm:pt>
    <dgm:pt modelId="{2A5D4E2A-D4CA-4462-90BA-A85E74544909}" type="pres">
      <dgm:prSet presAssocID="{E7F1CB17-CDA5-47A6-B908-5306C142A9CB}" presName="hierChild1" presStyleCnt="0">
        <dgm:presLayoutVars>
          <dgm:orgChart val="1"/>
          <dgm:chPref val="1"/>
          <dgm:dir/>
          <dgm:animOne val="branch"/>
          <dgm:animLvl val="lvl"/>
          <dgm:resizeHandles/>
        </dgm:presLayoutVars>
      </dgm:prSet>
      <dgm:spPr/>
      <dgm:t>
        <a:bodyPr/>
        <a:lstStyle/>
        <a:p>
          <a:endParaRPr lang="en-US"/>
        </a:p>
      </dgm:t>
    </dgm:pt>
    <dgm:pt modelId="{697ACAC5-96B2-4BA0-B2D7-872735116F94}" type="pres">
      <dgm:prSet presAssocID="{4F381965-E50E-4082-8235-CC8B9B967166}" presName="hierRoot1" presStyleCnt="0">
        <dgm:presLayoutVars>
          <dgm:hierBranch val="init"/>
        </dgm:presLayoutVars>
      </dgm:prSet>
      <dgm:spPr/>
    </dgm:pt>
    <dgm:pt modelId="{919A21D3-7A92-47CE-AA78-31F58581E858}" type="pres">
      <dgm:prSet presAssocID="{4F381965-E50E-4082-8235-CC8B9B967166}" presName="rootComposite1" presStyleCnt="0"/>
      <dgm:spPr/>
    </dgm:pt>
    <dgm:pt modelId="{D4B9312E-D119-44EA-AFEC-D68441706B6B}" type="pres">
      <dgm:prSet presAssocID="{4F381965-E50E-4082-8235-CC8B9B967166}" presName="rootText1" presStyleLbl="node0" presStyleIdx="0" presStyleCnt="1">
        <dgm:presLayoutVars>
          <dgm:chPref val="3"/>
        </dgm:presLayoutVars>
      </dgm:prSet>
      <dgm:spPr/>
      <dgm:t>
        <a:bodyPr/>
        <a:lstStyle/>
        <a:p>
          <a:endParaRPr lang="en-US"/>
        </a:p>
      </dgm:t>
    </dgm:pt>
    <dgm:pt modelId="{13442AEA-283A-4295-998C-A489E618E0FD}" type="pres">
      <dgm:prSet presAssocID="{4F381965-E50E-4082-8235-CC8B9B967166}" presName="rootConnector1" presStyleLbl="node1" presStyleIdx="0" presStyleCnt="0"/>
      <dgm:spPr/>
      <dgm:t>
        <a:bodyPr/>
        <a:lstStyle/>
        <a:p>
          <a:endParaRPr lang="en-US"/>
        </a:p>
      </dgm:t>
    </dgm:pt>
    <dgm:pt modelId="{6EA80757-82E3-4DA6-B28F-0BC03B71603B}" type="pres">
      <dgm:prSet presAssocID="{4F381965-E50E-4082-8235-CC8B9B967166}" presName="hierChild2" presStyleCnt="0"/>
      <dgm:spPr/>
    </dgm:pt>
    <dgm:pt modelId="{E5818BE4-67BD-4BC5-B883-0CFB392EBB81}" type="pres">
      <dgm:prSet presAssocID="{366D5A25-E58D-4F0D-9258-ECDED6834171}" presName="Name37" presStyleLbl="parChTrans1D2" presStyleIdx="0" presStyleCnt="2"/>
      <dgm:spPr/>
      <dgm:t>
        <a:bodyPr/>
        <a:lstStyle/>
        <a:p>
          <a:endParaRPr lang="en-US"/>
        </a:p>
      </dgm:t>
    </dgm:pt>
    <dgm:pt modelId="{3DC5F3CD-D98E-4082-B3FE-E78E02070D32}" type="pres">
      <dgm:prSet presAssocID="{23CFEEDD-7E1B-429A-8227-734464504F69}" presName="hierRoot2" presStyleCnt="0">
        <dgm:presLayoutVars>
          <dgm:hierBranch val="init"/>
        </dgm:presLayoutVars>
      </dgm:prSet>
      <dgm:spPr/>
    </dgm:pt>
    <dgm:pt modelId="{0A75122B-CE4A-4343-941B-1F8906635259}" type="pres">
      <dgm:prSet presAssocID="{23CFEEDD-7E1B-429A-8227-734464504F69}" presName="rootComposite" presStyleCnt="0"/>
      <dgm:spPr/>
    </dgm:pt>
    <dgm:pt modelId="{23688902-9BF9-4BFB-A234-9006D345745B}" type="pres">
      <dgm:prSet presAssocID="{23CFEEDD-7E1B-429A-8227-734464504F69}" presName="rootText" presStyleLbl="node2" presStyleIdx="0" presStyleCnt="2">
        <dgm:presLayoutVars>
          <dgm:chPref val="3"/>
        </dgm:presLayoutVars>
      </dgm:prSet>
      <dgm:spPr/>
      <dgm:t>
        <a:bodyPr/>
        <a:lstStyle/>
        <a:p>
          <a:endParaRPr lang="en-US"/>
        </a:p>
      </dgm:t>
    </dgm:pt>
    <dgm:pt modelId="{AB968914-42D8-4FE2-A466-A66CC3633C4C}" type="pres">
      <dgm:prSet presAssocID="{23CFEEDD-7E1B-429A-8227-734464504F69}" presName="rootConnector" presStyleLbl="node2" presStyleIdx="0" presStyleCnt="2"/>
      <dgm:spPr/>
      <dgm:t>
        <a:bodyPr/>
        <a:lstStyle/>
        <a:p>
          <a:endParaRPr lang="en-US"/>
        </a:p>
      </dgm:t>
    </dgm:pt>
    <dgm:pt modelId="{B6DA5DD6-883F-48BA-B6E8-72D3BCBBD1E4}" type="pres">
      <dgm:prSet presAssocID="{23CFEEDD-7E1B-429A-8227-734464504F69}" presName="hierChild4" presStyleCnt="0"/>
      <dgm:spPr/>
    </dgm:pt>
    <dgm:pt modelId="{624DC7A6-E2C6-4F22-ACE8-23758840B31C}" type="pres">
      <dgm:prSet presAssocID="{23CFEEDD-7E1B-429A-8227-734464504F69}" presName="hierChild5" presStyleCnt="0"/>
      <dgm:spPr/>
    </dgm:pt>
    <dgm:pt modelId="{DEF03BD5-FE44-43D2-97EF-CCF7D626D19B}" type="pres">
      <dgm:prSet presAssocID="{0BB3DE69-84D5-43A3-8623-BA0F2AEB419E}" presName="Name37" presStyleLbl="parChTrans1D2" presStyleIdx="1" presStyleCnt="2"/>
      <dgm:spPr/>
      <dgm:t>
        <a:bodyPr/>
        <a:lstStyle/>
        <a:p>
          <a:endParaRPr lang="en-US"/>
        </a:p>
      </dgm:t>
    </dgm:pt>
    <dgm:pt modelId="{49D7B429-15FB-4EDD-AE30-BE445A06C3CD}" type="pres">
      <dgm:prSet presAssocID="{6C4BA86A-2270-43C0-8DAF-2E105DB70A18}" presName="hierRoot2" presStyleCnt="0">
        <dgm:presLayoutVars>
          <dgm:hierBranch val="init"/>
        </dgm:presLayoutVars>
      </dgm:prSet>
      <dgm:spPr/>
    </dgm:pt>
    <dgm:pt modelId="{BC04E2BC-C629-420B-8D94-1DC524C3FC51}" type="pres">
      <dgm:prSet presAssocID="{6C4BA86A-2270-43C0-8DAF-2E105DB70A18}" presName="rootComposite" presStyleCnt="0"/>
      <dgm:spPr/>
    </dgm:pt>
    <dgm:pt modelId="{5FA566A5-26CB-4217-BF01-2A907C14735C}" type="pres">
      <dgm:prSet presAssocID="{6C4BA86A-2270-43C0-8DAF-2E105DB70A18}" presName="rootText" presStyleLbl="node2" presStyleIdx="1" presStyleCnt="2">
        <dgm:presLayoutVars>
          <dgm:chPref val="3"/>
        </dgm:presLayoutVars>
      </dgm:prSet>
      <dgm:spPr/>
      <dgm:t>
        <a:bodyPr/>
        <a:lstStyle/>
        <a:p>
          <a:endParaRPr lang="en-US"/>
        </a:p>
      </dgm:t>
    </dgm:pt>
    <dgm:pt modelId="{2E45742C-BFA1-4E62-BABB-3273060443EB}" type="pres">
      <dgm:prSet presAssocID="{6C4BA86A-2270-43C0-8DAF-2E105DB70A18}" presName="rootConnector" presStyleLbl="node2" presStyleIdx="1" presStyleCnt="2"/>
      <dgm:spPr/>
      <dgm:t>
        <a:bodyPr/>
        <a:lstStyle/>
        <a:p>
          <a:endParaRPr lang="en-US"/>
        </a:p>
      </dgm:t>
    </dgm:pt>
    <dgm:pt modelId="{DEAE0D64-FF4A-4AF1-82B9-A22F25B86A56}" type="pres">
      <dgm:prSet presAssocID="{6C4BA86A-2270-43C0-8DAF-2E105DB70A18}" presName="hierChild4" presStyleCnt="0"/>
      <dgm:spPr/>
    </dgm:pt>
    <dgm:pt modelId="{9E90DEBB-29BC-408A-B8BF-F781D47ED37F}" type="pres">
      <dgm:prSet presAssocID="{6C4BA86A-2270-43C0-8DAF-2E105DB70A18}" presName="hierChild5" presStyleCnt="0"/>
      <dgm:spPr/>
    </dgm:pt>
    <dgm:pt modelId="{423F8D57-77FC-4EF0-91A5-819532CB76D8}" type="pres">
      <dgm:prSet presAssocID="{4F381965-E50E-4082-8235-CC8B9B967166}" presName="hierChild3" presStyleCnt="0"/>
      <dgm:spPr/>
    </dgm:pt>
  </dgm:ptLst>
  <dgm:cxnLst>
    <dgm:cxn modelId="{E582C26D-D621-417E-9526-56688334B3F0}" type="presOf" srcId="{E7F1CB17-CDA5-47A6-B908-5306C142A9CB}" destId="{2A5D4E2A-D4CA-4462-90BA-A85E74544909}" srcOrd="0" destOrd="0" presId="urn:microsoft.com/office/officeart/2005/8/layout/orgChart1"/>
    <dgm:cxn modelId="{35992465-A4A4-40A4-8BC6-1DF65AC129CF}" type="presOf" srcId="{6C4BA86A-2270-43C0-8DAF-2E105DB70A18}" destId="{2E45742C-BFA1-4E62-BABB-3273060443EB}" srcOrd="1" destOrd="0" presId="urn:microsoft.com/office/officeart/2005/8/layout/orgChart1"/>
    <dgm:cxn modelId="{7EC31714-A268-43FE-B52D-9538318570DC}" type="presOf" srcId="{6C4BA86A-2270-43C0-8DAF-2E105DB70A18}" destId="{5FA566A5-26CB-4217-BF01-2A907C14735C}" srcOrd="0" destOrd="0" presId="urn:microsoft.com/office/officeart/2005/8/layout/orgChart1"/>
    <dgm:cxn modelId="{21E1F09B-5009-4566-B2C2-1D2DA13908FA}" srcId="{4F381965-E50E-4082-8235-CC8B9B967166}" destId="{6C4BA86A-2270-43C0-8DAF-2E105DB70A18}" srcOrd="1" destOrd="0" parTransId="{0BB3DE69-84D5-43A3-8623-BA0F2AEB419E}" sibTransId="{0C22320A-DED9-49CE-A3D7-48E608320F7D}"/>
    <dgm:cxn modelId="{E0CBE219-7ECF-41B3-92F0-34208F884CE2}" type="presOf" srcId="{23CFEEDD-7E1B-429A-8227-734464504F69}" destId="{AB968914-42D8-4FE2-A466-A66CC3633C4C}" srcOrd="1" destOrd="0" presId="urn:microsoft.com/office/officeart/2005/8/layout/orgChart1"/>
    <dgm:cxn modelId="{7846F542-2222-48CD-B18C-C712526AC5A9}" type="presOf" srcId="{366D5A25-E58D-4F0D-9258-ECDED6834171}" destId="{E5818BE4-67BD-4BC5-B883-0CFB392EBB81}" srcOrd="0" destOrd="0" presId="urn:microsoft.com/office/officeart/2005/8/layout/orgChart1"/>
    <dgm:cxn modelId="{732EEB9A-E495-4830-AAF5-AF473AB8F2E8}" srcId="{E7F1CB17-CDA5-47A6-B908-5306C142A9CB}" destId="{4F381965-E50E-4082-8235-CC8B9B967166}" srcOrd="0" destOrd="0" parTransId="{D6E87F59-7DD9-4D0F-93ED-C7FE2F290349}" sibTransId="{D2BDA921-C585-45A2-AE12-724822399075}"/>
    <dgm:cxn modelId="{A79342DF-1086-4916-97A4-55F54D78709E}" srcId="{4F381965-E50E-4082-8235-CC8B9B967166}" destId="{23CFEEDD-7E1B-429A-8227-734464504F69}" srcOrd="0" destOrd="0" parTransId="{366D5A25-E58D-4F0D-9258-ECDED6834171}" sibTransId="{826E6F19-020E-406C-84A6-0949F40431FC}"/>
    <dgm:cxn modelId="{D99B9298-FFEA-496B-8F1F-431DB2085D55}" type="presOf" srcId="{4F381965-E50E-4082-8235-CC8B9B967166}" destId="{D4B9312E-D119-44EA-AFEC-D68441706B6B}" srcOrd="0" destOrd="0" presId="urn:microsoft.com/office/officeart/2005/8/layout/orgChart1"/>
    <dgm:cxn modelId="{6E5E9771-4A8F-4237-909A-5022DBD645B3}" type="presOf" srcId="{0BB3DE69-84D5-43A3-8623-BA0F2AEB419E}" destId="{DEF03BD5-FE44-43D2-97EF-CCF7D626D19B}" srcOrd="0" destOrd="0" presId="urn:microsoft.com/office/officeart/2005/8/layout/orgChart1"/>
    <dgm:cxn modelId="{B3C03BAF-62AF-42F3-BA60-E99EBD991950}" type="presOf" srcId="{23CFEEDD-7E1B-429A-8227-734464504F69}" destId="{23688902-9BF9-4BFB-A234-9006D345745B}" srcOrd="0" destOrd="0" presId="urn:microsoft.com/office/officeart/2005/8/layout/orgChart1"/>
    <dgm:cxn modelId="{45A064EE-B167-404E-9A31-2F07E6EC97B8}" type="presOf" srcId="{4F381965-E50E-4082-8235-CC8B9B967166}" destId="{13442AEA-283A-4295-998C-A489E618E0FD}" srcOrd="1" destOrd="0" presId="urn:microsoft.com/office/officeart/2005/8/layout/orgChart1"/>
    <dgm:cxn modelId="{B53B0EB2-4C76-41BE-9AC0-1AD3221F2C9A}" type="presParOf" srcId="{2A5D4E2A-D4CA-4462-90BA-A85E74544909}" destId="{697ACAC5-96B2-4BA0-B2D7-872735116F94}" srcOrd="0" destOrd="0" presId="urn:microsoft.com/office/officeart/2005/8/layout/orgChart1"/>
    <dgm:cxn modelId="{E9BF6E36-42F7-4198-BC00-EF377EC9514A}" type="presParOf" srcId="{697ACAC5-96B2-4BA0-B2D7-872735116F94}" destId="{919A21D3-7A92-47CE-AA78-31F58581E858}" srcOrd="0" destOrd="0" presId="urn:microsoft.com/office/officeart/2005/8/layout/orgChart1"/>
    <dgm:cxn modelId="{5ECC1420-5490-4CAF-840B-B1522C91E684}" type="presParOf" srcId="{919A21D3-7A92-47CE-AA78-31F58581E858}" destId="{D4B9312E-D119-44EA-AFEC-D68441706B6B}" srcOrd="0" destOrd="0" presId="urn:microsoft.com/office/officeart/2005/8/layout/orgChart1"/>
    <dgm:cxn modelId="{D1B87274-6025-4095-B2CF-29516058D989}" type="presParOf" srcId="{919A21D3-7A92-47CE-AA78-31F58581E858}" destId="{13442AEA-283A-4295-998C-A489E618E0FD}" srcOrd="1" destOrd="0" presId="urn:microsoft.com/office/officeart/2005/8/layout/orgChart1"/>
    <dgm:cxn modelId="{A0D8478C-75EF-478A-B304-9E997D03A5F4}" type="presParOf" srcId="{697ACAC5-96B2-4BA0-B2D7-872735116F94}" destId="{6EA80757-82E3-4DA6-B28F-0BC03B71603B}" srcOrd="1" destOrd="0" presId="urn:microsoft.com/office/officeart/2005/8/layout/orgChart1"/>
    <dgm:cxn modelId="{DB1C2A69-CB52-4A2B-A65E-E42D25D3C134}" type="presParOf" srcId="{6EA80757-82E3-4DA6-B28F-0BC03B71603B}" destId="{E5818BE4-67BD-4BC5-B883-0CFB392EBB81}" srcOrd="0" destOrd="0" presId="urn:microsoft.com/office/officeart/2005/8/layout/orgChart1"/>
    <dgm:cxn modelId="{0AE44B83-9754-4A3E-8A3C-2CF929BCD840}" type="presParOf" srcId="{6EA80757-82E3-4DA6-B28F-0BC03B71603B}" destId="{3DC5F3CD-D98E-4082-B3FE-E78E02070D32}" srcOrd="1" destOrd="0" presId="urn:microsoft.com/office/officeart/2005/8/layout/orgChart1"/>
    <dgm:cxn modelId="{F033142B-5AD0-4157-8EBE-F9C6CDA2F09D}" type="presParOf" srcId="{3DC5F3CD-D98E-4082-B3FE-E78E02070D32}" destId="{0A75122B-CE4A-4343-941B-1F8906635259}" srcOrd="0" destOrd="0" presId="urn:microsoft.com/office/officeart/2005/8/layout/orgChart1"/>
    <dgm:cxn modelId="{2EDB1691-0830-422F-9EB9-C9B1631E5599}" type="presParOf" srcId="{0A75122B-CE4A-4343-941B-1F8906635259}" destId="{23688902-9BF9-4BFB-A234-9006D345745B}" srcOrd="0" destOrd="0" presId="urn:microsoft.com/office/officeart/2005/8/layout/orgChart1"/>
    <dgm:cxn modelId="{F45C1C7D-A6F7-4E22-9399-71D01ABD69F5}" type="presParOf" srcId="{0A75122B-CE4A-4343-941B-1F8906635259}" destId="{AB968914-42D8-4FE2-A466-A66CC3633C4C}" srcOrd="1" destOrd="0" presId="urn:microsoft.com/office/officeart/2005/8/layout/orgChart1"/>
    <dgm:cxn modelId="{F4212476-3299-4D89-AF86-3103C88738BA}" type="presParOf" srcId="{3DC5F3CD-D98E-4082-B3FE-E78E02070D32}" destId="{B6DA5DD6-883F-48BA-B6E8-72D3BCBBD1E4}" srcOrd="1" destOrd="0" presId="urn:microsoft.com/office/officeart/2005/8/layout/orgChart1"/>
    <dgm:cxn modelId="{FFDD5639-8AFD-4FC6-99EF-D9FCDA8084F1}" type="presParOf" srcId="{3DC5F3CD-D98E-4082-B3FE-E78E02070D32}" destId="{624DC7A6-E2C6-4F22-ACE8-23758840B31C}" srcOrd="2" destOrd="0" presId="urn:microsoft.com/office/officeart/2005/8/layout/orgChart1"/>
    <dgm:cxn modelId="{81EDF43F-D8C9-456C-98F4-635B01FFC438}" type="presParOf" srcId="{6EA80757-82E3-4DA6-B28F-0BC03B71603B}" destId="{DEF03BD5-FE44-43D2-97EF-CCF7D626D19B}" srcOrd="2" destOrd="0" presId="urn:microsoft.com/office/officeart/2005/8/layout/orgChart1"/>
    <dgm:cxn modelId="{A6FEF443-046F-481E-B9BA-602C19FEFDE8}" type="presParOf" srcId="{6EA80757-82E3-4DA6-B28F-0BC03B71603B}" destId="{49D7B429-15FB-4EDD-AE30-BE445A06C3CD}" srcOrd="3" destOrd="0" presId="urn:microsoft.com/office/officeart/2005/8/layout/orgChart1"/>
    <dgm:cxn modelId="{38B486C6-F123-42CE-9F4F-3944AA0C07F6}" type="presParOf" srcId="{49D7B429-15FB-4EDD-AE30-BE445A06C3CD}" destId="{BC04E2BC-C629-420B-8D94-1DC524C3FC51}" srcOrd="0" destOrd="0" presId="urn:microsoft.com/office/officeart/2005/8/layout/orgChart1"/>
    <dgm:cxn modelId="{F8F91B91-FDEE-454F-BBF8-918D0C1E636D}" type="presParOf" srcId="{BC04E2BC-C629-420B-8D94-1DC524C3FC51}" destId="{5FA566A5-26CB-4217-BF01-2A907C14735C}" srcOrd="0" destOrd="0" presId="urn:microsoft.com/office/officeart/2005/8/layout/orgChart1"/>
    <dgm:cxn modelId="{23A7F42F-45E8-46FE-92B7-1AC3CA1813B2}" type="presParOf" srcId="{BC04E2BC-C629-420B-8D94-1DC524C3FC51}" destId="{2E45742C-BFA1-4E62-BABB-3273060443EB}" srcOrd="1" destOrd="0" presId="urn:microsoft.com/office/officeart/2005/8/layout/orgChart1"/>
    <dgm:cxn modelId="{F575FBB9-D80D-4556-8D5F-CE8C3E062437}" type="presParOf" srcId="{49D7B429-15FB-4EDD-AE30-BE445A06C3CD}" destId="{DEAE0D64-FF4A-4AF1-82B9-A22F25B86A56}" srcOrd="1" destOrd="0" presId="urn:microsoft.com/office/officeart/2005/8/layout/orgChart1"/>
    <dgm:cxn modelId="{4EBF6248-8FF9-4CC9-A5E4-69043DB0DDCA}" type="presParOf" srcId="{49D7B429-15FB-4EDD-AE30-BE445A06C3CD}" destId="{9E90DEBB-29BC-408A-B8BF-F781D47ED37F}" srcOrd="2" destOrd="0" presId="urn:microsoft.com/office/officeart/2005/8/layout/orgChart1"/>
    <dgm:cxn modelId="{A5B8C5EE-5813-4658-B2AB-6A13CA18045F}" type="presParOf" srcId="{697ACAC5-96B2-4BA0-B2D7-872735116F94}" destId="{423F8D57-77FC-4EF0-91A5-819532CB76D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03BD5-FE44-43D2-97EF-CCF7D626D19B}">
      <dsp:nvSpPr>
        <dsp:cNvPr id="0" name=""/>
        <dsp:cNvSpPr/>
      </dsp:nvSpPr>
      <dsp:spPr>
        <a:xfrm>
          <a:off x="1600200" y="864018"/>
          <a:ext cx="875705" cy="303963"/>
        </a:xfrm>
        <a:custGeom>
          <a:avLst/>
          <a:gdLst/>
          <a:ahLst/>
          <a:cxnLst/>
          <a:rect l="0" t="0" r="0" b="0"/>
          <a:pathLst>
            <a:path>
              <a:moveTo>
                <a:pt x="0" y="0"/>
              </a:moveTo>
              <a:lnTo>
                <a:pt x="0" y="151981"/>
              </a:lnTo>
              <a:lnTo>
                <a:pt x="875705" y="151981"/>
              </a:lnTo>
              <a:lnTo>
                <a:pt x="875705" y="303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18BE4-67BD-4BC5-B883-0CFB392EBB81}">
      <dsp:nvSpPr>
        <dsp:cNvPr id="0" name=""/>
        <dsp:cNvSpPr/>
      </dsp:nvSpPr>
      <dsp:spPr>
        <a:xfrm>
          <a:off x="724494" y="864018"/>
          <a:ext cx="875705" cy="303963"/>
        </a:xfrm>
        <a:custGeom>
          <a:avLst/>
          <a:gdLst/>
          <a:ahLst/>
          <a:cxnLst/>
          <a:rect l="0" t="0" r="0" b="0"/>
          <a:pathLst>
            <a:path>
              <a:moveTo>
                <a:pt x="875705" y="0"/>
              </a:moveTo>
              <a:lnTo>
                <a:pt x="875705" y="151981"/>
              </a:lnTo>
              <a:lnTo>
                <a:pt x="0" y="151981"/>
              </a:lnTo>
              <a:lnTo>
                <a:pt x="0" y="30396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B9312E-D119-44EA-AFEC-D68441706B6B}">
      <dsp:nvSpPr>
        <dsp:cNvPr id="0" name=""/>
        <dsp:cNvSpPr/>
      </dsp:nvSpPr>
      <dsp:spPr>
        <a:xfrm>
          <a:off x="876476" y="140294"/>
          <a:ext cx="1447446" cy="72372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Web Services</a:t>
          </a:r>
          <a:endParaRPr lang="en-US" sz="1600" kern="1200" dirty="0"/>
        </a:p>
      </dsp:txBody>
      <dsp:txXfrm>
        <a:off x="876476" y="140294"/>
        <a:ext cx="1447446" cy="723723"/>
      </dsp:txXfrm>
    </dsp:sp>
    <dsp:sp modelId="{23688902-9BF9-4BFB-A234-9006D345745B}">
      <dsp:nvSpPr>
        <dsp:cNvPr id="0" name=""/>
        <dsp:cNvSpPr/>
      </dsp:nvSpPr>
      <dsp:spPr>
        <a:xfrm>
          <a:off x="771" y="1167981"/>
          <a:ext cx="1447446" cy="72372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SOAP web services</a:t>
          </a:r>
          <a:endParaRPr lang="en-US" sz="1600" kern="1200" dirty="0"/>
        </a:p>
      </dsp:txBody>
      <dsp:txXfrm>
        <a:off x="771" y="1167981"/>
        <a:ext cx="1447446" cy="723723"/>
      </dsp:txXfrm>
    </dsp:sp>
    <dsp:sp modelId="{5FA566A5-26CB-4217-BF01-2A907C14735C}">
      <dsp:nvSpPr>
        <dsp:cNvPr id="0" name=""/>
        <dsp:cNvSpPr/>
      </dsp:nvSpPr>
      <dsp:spPr>
        <a:xfrm>
          <a:off x="1752181" y="1167981"/>
          <a:ext cx="1447446" cy="72372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0" i="0" kern="1200" dirty="0" smtClean="0"/>
            <a:t>RESTful web services</a:t>
          </a:r>
          <a:endParaRPr lang="en-US" sz="1600" kern="1200" dirty="0"/>
        </a:p>
      </dsp:txBody>
      <dsp:txXfrm>
        <a:off x="1752181" y="1167981"/>
        <a:ext cx="1447446" cy="7237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6/17/2020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3515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31143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510126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247900"/>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552700"/>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676525"/>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009900"/>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221163"/>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581275"/>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357647"/>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396102"/>
            <a:ext cx="8836025" cy="118276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endParaRPr lang="en-US" sz="1200" b="1" dirty="0" smtClean="0"/>
          </a:p>
          <a:p>
            <a:pPr marL="171450" indent="-171450">
              <a:buFont typeface="Wingdings" panose="05000000000000000000" pitchFamily="2" charset="2"/>
              <a:buChar char="ü"/>
            </a:pPr>
            <a:r>
              <a:rPr lang="en-US" sz="1200" b="1" dirty="0" smtClean="0"/>
              <a:t>Web </a:t>
            </a:r>
            <a:r>
              <a:rPr lang="en-US" sz="1200" b="1" dirty="0"/>
              <a:t>service</a:t>
            </a:r>
            <a:r>
              <a:rPr lang="en-US" sz="1200" dirty="0"/>
              <a:t> is a standardized medium to propagate communication between the client and server applications on the World Wide Web. A web service is a software module that is designed to perform a certain set of tasks</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 web services can be searched for over the network and can also be invoked </a:t>
            </a:r>
            <a:r>
              <a:rPr lang="en-US" sz="1200" dirty="0" smtClean="0"/>
              <a:t>accordingly. When </a:t>
            </a:r>
            <a:r>
              <a:rPr lang="en-US" sz="1200" dirty="0"/>
              <a:t>invoked, the web service would be able to provide the functionality to the client, which invokes that web service</a:t>
            </a:r>
            <a:r>
              <a:rPr lang="en-US" sz="1200" dirty="0" smtClean="0"/>
              <a:t>.</a:t>
            </a:r>
            <a:endParaRPr lang="en-US" sz="1200" dirty="0"/>
          </a:p>
        </p:txBody>
      </p:sp>
      <p:sp>
        <p:nvSpPr>
          <p:cNvPr id="4" name="TextBox 3"/>
          <p:cNvSpPr txBox="1"/>
          <p:nvPr/>
        </p:nvSpPr>
        <p:spPr>
          <a:xfrm>
            <a:off x="1098962" y="2471350"/>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Client</a:t>
            </a:r>
            <a:endParaRPr lang="en-US" sz="1200" dirty="0"/>
          </a:p>
        </p:txBody>
      </p:sp>
      <p:sp>
        <p:nvSpPr>
          <p:cNvPr id="17" name="TextBox 16"/>
          <p:cNvSpPr txBox="1"/>
          <p:nvPr/>
        </p:nvSpPr>
        <p:spPr>
          <a:xfrm>
            <a:off x="7496586" y="2266950"/>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Server</a:t>
            </a:r>
            <a:endParaRPr lang="en-US" sz="1200" dirty="0"/>
          </a:p>
        </p:txBody>
      </p:sp>
    </p:spTree>
    <p:extLst>
      <p:ext uri="{BB962C8B-B14F-4D97-AF65-F5344CB8AC3E}">
        <p14:creationId xmlns:p14="http://schemas.microsoft.com/office/powerpoint/2010/main" val="1212824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485911"/>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790711"/>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914536"/>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247911"/>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459174"/>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819286"/>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595658"/>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426611"/>
            <a:ext cx="8836025" cy="150491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pPr marL="171450" indent="-171450">
              <a:buFont typeface="Wingdings" panose="05000000000000000000" pitchFamily="2" charset="2"/>
              <a:buChar char="ü"/>
            </a:pPr>
            <a:r>
              <a:rPr lang="en-US" sz="1200" dirty="0"/>
              <a:t>The </a:t>
            </a:r>
            <a:r>
              <a:rPr lang="en-US" sz="1200" dirty="0" smtClean="0"/>
              <a:t>below diagram </a:t>
            </a:r>
            <a:r>
              <a:rPr lang="en-US" sz="1200" dirty="0"/>
              <a:t>shows a very simplistic view of how a web service would actually work. The client would invoke a series of web service calls via requests to a server which would host the actual web service</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These requests are made through what is known as </a:t>
            </a:r>
            <a:r>
              <a:rPr lang="en-US" sz="1200" dirty="0">
                <a:solidFill>
                  <a:srgbClr val="FF0000"/>
                </a:solidFill>
              </a:rPr>
              <a:t>remote procedure calls</a:t>
            </a:r>
            <a:r>
              <a:rPr lang="en-US" sz="1200" dirty="0"/>
              <a:t>. </a:t>
            </a:r>
            <a:r>
              <a:rPr lang="en-US" sz="1200" dirty="0">
                <a:solidFill>
                  <a:srgbClr val="FF0000"/>
                </a:solidFill>
              </a:rPr>
              <a:t>Remote Procedure Calls(RPC) </a:t>
            </a:r>
            <a:r>
              <a:rPr lang="en-US" sz="1200" dirty="0"/>
              <a:t>are calls made to methods which are hosted by the relevant web service</a:t>
            </a:r>
            <a:r>
              <a:rPr lang="en-US" sz="1200" dirty="0" smtClean="0"/>
              <a:t>.</a:t>
            </a:r>
            <a:br>
              <a:rPr lang="en-US" sz="1200" dirty="0" smtClean="0"/>
            </a:br>
            <a:endParaRPr lang="en-US" sz="1200" dirty="0"/>
          </a:p>
        </p:txBody>
      </p:sp>
      <p:sp>
        <p:nvSpPr>
          <p:cNvPr id="16" name="Rounded Rectangular Callout 15"/>
          <p:cNvSpPr/>
          <p:nvPr/>
        </p:nvSpPr>
        <p:spPr>
          <a:xfrm>
            <a:off x="8077200" y="2514600"/>
            <a:ext cx="914400" cy="612648"/>
          </a:xfrm>
          <a:prstGeom prst="wedgeRoundRectCallout">
            <a:avLst>
              <a:gd name="adj1" fmla="val -73958"/>
              <a:gd name="adj2" fmla="val 9048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Host the Web Service</a:t>
            </a:r>
            <a:endParaRPr lang="en-US" sz="1100" dirty="0"/>
          </a:p>
        </p:txBody>
      </p:sp>
      <p:sp>
        <p:nvSpPr>
          <p:cNvPr id="17" name="Rectangle 16"/>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19" name="TextBox 18"/>
          <p:cNvSpPr txBox="1"/>
          <p:nvPr/>
        </p:nvSpPr>
        <p:spPr>
          <a:xfrm>
            <a:off x="1098962" y="2680786"/>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Client</a:t>
            </a:r>
            <a:endParaRPr lang="en-US" sz="1200" dirty="0"/>
          </a:p>
        </p:txBody>
      </p:sp>
      <p:sp>
        <p:nvSpPr>
          <p:cNvPr id="20" name="TextBox 19"/>
          <p:cNvSpPr txBox="1"/>
          <p:nvPr/>
        </p:nvSpPr>
        <p:spPr>
          <a:xfrm>
            <a:off x="7349452" y="2561336"/>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Server</a:t>
            </a:r>
            <a:endParaRPr lang="en-US" sz="1200" dirty="0"/>
          </a:p>
        </p:txBody>
      </p:sp>
    </p:spTree>
    <p:extLst>
      <p:ext uri="{BB962C8B-B14F-4D97-AF65-F5344CB8AC3E}">
        <p14:creationId xmlns:p14="http://schemas.microsoft.com/office/powerpoint/2010/main" val="14325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omputer PC Full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2485911"/>
            <a:ext cx="231390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 just what is a &quot;Server&quot; anyway? - Ask L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0852" y="2790711"/>
            <a:ext cx="1295400" cy="2196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rchitecture Internet Computer Network Clip Art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4652" y="2914536"/>
            <a:ext cx="2971800" cy="222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625052" y="3247911"/>
            <a:ext cx="4724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flipV="1">
            <a:off x="2548852" y="4459174"/>
            <a:ext cx="4876800" cy="79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539452" y="2819286"/>
            <a:ext cx="2266711"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Request from Client to the Server</a:t>
            </a:r>
            <a:endParaRPr lang="en-US" sz="1200" dirty="0"/>
          </a:p>
        </p:txBody>
      </p:sp>
      <p:sp>
        <p:nvSpPr>
          <p:cNvPr id="18" name="TextBox 17"/>
          <p:cNvSpPr txBox="1"/>
          <p:nvPr/>
        </p:nvSpPr>
        <p:spPr>
          <a:xfrm>
            <a:off x="3698202" y="4595658"/>
            <a:ext cx="2359813" cy="27699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1200" dirty="0" smtClean="0"/>
              <a:t>Response from Server to the Client</a:t>
            </a:r>
            <a:endParaRPr lang="en-US" sz="1200" dirty="0"/>
          </a:p>
        </p:txBody>
      </p:sp>
      <p:sp>
        <p:nvSpPr>
          <p:cNvPr id="15" name="Rounded Rectangle 14"/>
          <p:cNvSpPr/>
          <p:nvPr/>
        </p:nvSpPr>
        <p:spPr>
          <a:xfrm>
            <a:off x="155575" y="311965"/>
            <a:ext cx="8836025" cy="2126436"/>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100" dirty="0" smtClean="0"/>
          </a:p>
          <a:p>
            <a:pPr marL="171450" indent="-171450">
              <a:buFont typeface="Wingdings" panose="05000000000000000000" pitchFamily="2" charset="2"/>
              <a:buChar char="ü"/>
            </a:pPr>
            <a:r>
              <a:rPr lang="en-US" sz="1100" dirty="0"/>
              <a:t>As an example, Amazon provides a web service that provides prices for products sold online via amazon.com. The front end or presentation layer can be in </a:t>
            </a:r>
            <a:r>
              <a:rPr lang="en-US" sz="1100" dirty="0" err="1">
                <a:solidFill>
                  <a:srgbClr val="FF0000"/>
                </a:solidFill>
              </a:rPr>
              <a:t>.Net</a:t>
            </a:r>
            <a:r>
              <a:rPr lang="en-US" sz="1100" dirty="0">
                <a:solidFill>
                  <a:srgbClr val="FF0000"/>
                </a:solidFill>
              </a:rPr>
              <a:t> or Java</a:t>
            </a:r>
            <a:r>
              <a:rPr lang="en-US" sz="1100" dirty="0"/>
              <a:t> but either programming language would have the ability to communicate with the web service</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The main component of a web service is the data which is transferred between the client and the server, and that is </a:t>
            </a:r>
            <a:r>
              <a:rPr lang="en-US" sz="1100" dirty="0">
                <a:solidFill>
                  <a:srgbClr val="FF0000"/>
                </a:solidFill>
              </a:rPr>
              <a:t>XML</a:t>
            </a:r>
            <a:r>
              <a:rPr lang="en-US" sz="1100" dirty="0"/>
              <a:t>. </a:t>
            </a:r>
            <a:r>
              <a:rPr lang="en-US" sz="1100" dirty="0">
                <a:solidFill>
                  <a:srgbClr val="FF0000"/>
                </a:solidFill>
              </a:rPr>
              <a:t>XML (Extensible markup language) </a:t>
            </a:r>
            <a:r>
              <a:rPr lang="en-US" sz="1100" dirty="0"/>
              <a:t>is a counterpart to HTML and easy to understand the intermediate language that is understood by many programming languages</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So when applications talk to each other, they actually talk in </a:t>
            </a:r>
            <a:r>
              <a:rPr lang="en-US" sz="1100" dirty="0">
                <a:solidFill>
                  <a:srgbClr val="FF0000"/>
                </a:solidFill>
              </a:rPr>
              <a:t>XML</a:t>
            </a:r>
            <a:r>
              <a:rPr lang="en-US" sz="1100" dirty="0"/>
              <a:t>. This provides a common platform for application developed in various programming languages to talk to each other</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Web services use something known as </a:t>
            </a:r>
            <a:r>
              <a:rPr lang="en-US" sz="1100" dirty="0">
                <a:solidFill>
                  <a:srgbClr val="FF0000"/>
                </a:solidFill>
              </a:rPr>
              <a:t>SOAP (Simple Object Access Protocol) </a:t>
            </a:r>
            <a:r>
              <a:rPr lang="en-US" sz="1100" dirty="0"/>
              <a:t>for sending the </a:t>
            </a:r>
            <a:r>
              <a:rPr lang="en-US" sz="1100" dirty="0">
                <a:solidFill>
                  <a:srgbClr val="FF0000"/>
                </a:solidFill>
              </a:rPr>
              <a:t>XML</a:t>
            </a:r>
            <a:r>
              <a:rPr lang="en-US" sz="1100" dirty="0"/>
              <a:t> data between applications. The data is sent over normal </a:t>
            </a:r>
            <a:r>
              <a:rPr lang="en-US" sz="1100" dirty="0">
                <a:solidFill>
                  <a:srgbClr val="FF0000"/>
                </a:solidFill>
              </a:rPr>
              <a:t>HTTP</a:t>
            </a:r>
            <a:r>
              <a:rPr lang="en-US" sz="1100" dirty="0"/>
              <a:t>. The data which is sent from the web service to the application is called a </a:t>
            </a:r>
            <a:r>
              <a:rPr lang="en-US" sz="1100" dirty="0">
                <a:solidFill>
                  <a:srgbClr val="FF0000"/>
                </a:solidFill>
              </a:rPr>
              <a:t>SOAP message</a:t>
            </a:r>
            <a:r>
              <a:rPr lang="en-US" sz="1100" dirty="0"/>
              <a:t>. The </a:t>
            </a:r>
            <a:r>
              <a:rPr lang="en-US" sz="1100" dirty="0">
                <a:solidFill>
                  <a:srgbClr val="FF0000"/>
                </a:solidFill>
              </a:rPr>
              <a:t>SOAP message </a:t>
            </a:r>
            <a:r>
              <a:rPr lang="en-US" sz="1100" dirty="0"/>
              <a:t>is nothing but an </a:t>
            </a:r>
            <a:r>
              <a:rPr lang="en-US" sz="1100" dirty="0">
                <a:solidFill>
                  <a:srgbClr val="FF0000"/>
                </a:solidFill>
              </a:rPr>
              <a:t>XML</a:t>
            </a:r>
            <a:r>
              <a:rPr lang="en-US" sz="1100" dirty="0"/>
              <a:t> document. Since the document is written in </a:t>
            </a:r>
            <a:r>
              <a:rPr lang="en-US" sz="1100" dirty="0">
                <a:solidFill>
                  <a:srgbClr val="FF0000"/>
                </a:solidFill>
              </a:rPr>
              <a:t>XML</a:t>
            </a:r>
            <a:r>
              <a:rPr lang="en-US" sz="1100" dirty="0"/>
              <a:t>, the client application calling the web service can be written in any programming language.</a:t>
            </a:r>
          </a:p>
          <a:p>
            <a:pPr marL="171450" indent="-171450">
              <a:buFont typeface="Wingdings" panose="05000000000000000000" pitchFamily="2" charset="2"/>
              <a:buChar char="ü"/>
            </a:pPr>
            <a:endParaRPr lang="en-US" sz="1100" dirty="0"/>
          </a:p>
        </p:txBody>
      </p:sp>
      <p:sp>
        <p:nvSpPr>
          <p:cNvPr id="16" name="Rounded Rectangular Callout 15"/>
          <p:cNvSpPr/>
          <p:nvPr/>
        </p:nvSpPr>
        <p:spPr>
          <a:xfrm>
            <a:off x="8077200" y="2514600"/>
            <a:ext cx="914400" cy="612648"/>
          </a:xfrm>
          <a:prstGeom prst="wedgeRoundRectCallout">
            <a:avLst>
              <a:gd name="adj1" fmla="val -73958"/>
              <a:gd name="adj2" fmla="val 90485"/>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smtClean="0"/>
              <a:t>Host the Web Service</a:t>
            </a:r>
            <a:endParaRPr lang="en-US" sz="1100" dirty="0"/>
          </a:p>
        </p:txBody>
      </p:sp>
      <p:pic>
        <p:nvPicPr>
          <p:cNvPr id="2050" name="Picture 2" descr="Xml file Icon of Colored Outline style - Available in SVG, PNG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39525" y="2664435"/>
            <a:ext cx="522288" cy="5222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Xml file Icon of Colored Outline style - Available in SVG, PNG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92933" y="4485377"/>
            <a:ext cx="522167" cy="52216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
        <p:nvSpPr>
          <p:cNvPr id="21" name="TextBox 20"/>
          <p:cNvSpPr txBox="1"/>
          <p:nvPr/>
        </p:nvSpPr>
        <p:spPr>
          <a:xfrm>
            <a:off x="1082920" y="2776036"/>
            <a:ext cx="543931"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Client</a:t>
            </a:r>
            <a:endParaRPr lang="en-US" sz="1200" dirty="0"/>
          </a:p>
        </p:txBody>
      </p:sp>
      <p:sp>
        <p:nvSpPr>
          <p:cNvPr id="22" name="TextBox 21"/>
          <p:cNvSpPr txBox="1"/>
          <p:nvPr/>
        </p:nvSpPr>
        <p:spPr>
          <a:xfrm>
            <a:off x="7368502" y="2590028"/>
            <a:ext cx="58375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Server</a:t>
            </a:r>
            <a:endParaRPr lang="en-US" sz="1200" dirty="0"/>
          </a:p>
        </p:txBody>
      </p:sp>
    </p:spTree>
    <p:extLst>
      <p:ext uri="{BB962C8B-B14F-4D97-AF65-F5344CB8AC3E}">
        <p14:creationId xmlns:p14="http://schemas.microsoft.com/office/powerpoint/2010/main" val="74476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6050" y="1066800"/>
            <a:ext cx="8763000"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100" dirty="0"/>
              <a:t>Modern day business applications use variety of programming platforms to develop web-based applications. Some applications may be developed in Java, others in </a:t>
            </a:r>
            <a:r>
              <a:rPr lang="en-US" sz="1100" dirty="0" err="1"/>
              <a:t>.Net</a:t>
            </a:r>
            <a:r>
              <a:rPr lang="en-US" sz="1100" dirty="0"/>
              <a:t>, while some other in Angular JS, Node.js, etc</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Most often than not, these heterogeneous applications need some sort of communication to happen between them. Since they are built using different development languages, it becomes really difficult to ensure accurate communication between applications</a:t>
            </a:r>
            <a:r>
              <a:rPr lang="en-US" sz="1100" dirty="0" smtClean="0"/>
              <a:t>.</a:t>
            </a:r>
          </a:p>
          <a:p>
            <a:pPr marL="171450" indent="-171450">
              <a:buFont typeface="Wingdings" panose="05000000000000000000" pitchFamily="2" charset="2"/>
              <a:buChar char="ü"/>
            </a:pPr>
            <a:endParaRPr lang="en-US" sz="1100" dirty="0"/>
          </a:p>
          <a:p>
            <a:pPr marL="171450" indent="-171450">
              <a:buFont typeface="Wingdings" panose="05000000000000000000" pitchFamily="2" charset="2"/>
              <a:buChar char="ü"/>
            </a:pPr>
            <a:r>
              <a:rPr lang="en-US" sz="1100" dirty="0"/>
              <a:t>Here is where web services come in. Web services provide a common platform that allows multiple applications built on various programming languages to have the ability to communicate with each other.</a:t>
            </a:r>
          </a:p>
          <a:p>
            <a:pPr marL="171450" indent="-171450" algn="ctr">
              <a:buFont typeface="Wingdings" panose="05000000000000000000" pitchFamily="2" charset="2"/>
              <a:buChar char="ü"/>
            </a:pPr>
            <a:endParaRPr lang="en-US" sz="1100" dirty="0"/>
          </a:p>
        </p:txBody>
      </p:sp>
      <p:sp>
        <p:nvSpPr>
          <p:cNvPr id="5" name="Rectangle 4"/>
          <p:cNvSpPr/>
          <p:nvPr/>
        </p:nvSpPr>
        <p:spPr>
          <a:xfrm>
            <a:off x="146050" y="688280"/>
            <a:ext cx="3034742"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solidFill>
                  <a:schemeClr val="bg2"/>
                </a:solidFill>
                <a:latin typeface="Source Sans Pro"/>
              </a:rPr>
              <a:t>Why do you need a Web Service?</a:t>
            </a:r>
            <a:endParaRPr lang="en-US" sz="1400" b="1" i="0" dirty="0">
              <a:solidFill>
                <a:schemeClr val="bg2"/>
              </a:solidFill>
              <a:effectLst/>
              <a:latin typeface="Source Sans Pro"/>
            </a:endParaRPr>
          </a:p>
        </p:txBody>
      </p:sp>
      <p:graphicFrame>
        <p:nvGraphicFramePr>
          <p:cNvPr id="7" name="Diagram 6"/>
          <p:cNvGraphicFramePr/>
          <p:nvPr>
            <p:extLst>
              <p:ext uri="{D42A27DB-BD31-4B8C-83A1-F6EECF244321}">
                <p14:modId xmlns:p14="http://schemas.microsoft.com/office/powerpoint/2010/main" val="2771280360"/>
              </p:ext>
            </p:extLst>
          </p:nvPr>
        </p:nvGraphicFramePr>
        <p:xfrm>
          <a:off x="2514600" y="2978150"/>
          <a:ext cx="32004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3987224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46050" y="1066800"/>
            <a:ext cx="8763000" cy="32004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200" b="1" dirty="0"/>
              <a:t>Exposing Business Functionality on the network</a:t>
            </a:r>
            <a:r>
              <a:rPr lang="en-US" sz="1200" dirty="0"/>
              <a:t> - A web service is a unit of managed code that provides some sort of functionality to client applications or end users. This functionality can be invoked over the HTTP protocol which means that it can also be invoked over the internet. Nowadays all applications are on the internet which makes the purpose of Web services more useful. That means the web service can be anywhere on the internet and provide the necessary functionality as required</a:t>
            </a:r>
            <a:r>
              <a:rPr lang="en-US" sz="1200" dirty="0" smtClean="0"/>
              <a:t>.</a:t>
            </a:r>
            <a:br>
              <a:rPr lang="en-US" sz="1200" dirty="0" smtClean="0"/>
            </a:br>
            <a:endParaRPr lang="en-US" sz="1200" dirty="0"/>
          </a:p>
          <a:p>
            <a:pPr marL="228600" indent="-228600">
              <a:buFont typeface="+mj-lt"/>
              <a:buAutoNum type="arabicPeriod"/>
            </a:pPr>
            <a:r>
              <a:rPr lang="en-US" sz="1200" b="1" dirty="0"/>
              <a:t>Interoperability amongst applications</a:t>
            </a:r>
            <a:r>
              <a:rPr lang="en-US" sz="1200" dirty="0"/>
              <a:t> - Web services allow various applications to talk to each other and share data and services among themselves. All types of applications can talk to each other. So instead of writing specific code which can only be understood by specific applications, you can now write generic code that can be understood by all </a:t>
            </a:r>
            <a:r>
              <a:rPr lang="en-US" sz="1200" dirty="0" smtClean="0"/>
              <a:t>applications.</a:t>
            </a:r>
          </a:p>
          <a:p>
            <a:pPr marL="228600" indent="-228600">
              <a:buFont typeface="+mj-lt"/>
              <a:buAutoNum type="arabicPeriod"/>
            </a:pPr>
            <a:endParaRPr lang="en-US" sz="1200" dirty="0"/>
          </a:p>
          <a:p>
            <a:pPr marL="228600" indent="-228600">
              <a:buFont typeface="+mj-lt"/>
              <a:buAutoNum type="arabicPeriod"/>
            </a:pPr>
            <a:r>
              <a:rPr lang="en-US" sz="1200" b="1" dirty="0"/>
              <a:t>A Standardized Protocol which everybody understands</a:t>
            </a:r>
            <a:r>
              <a:rPr lang="en-US" sz="1200" dirty="0"/>
              <a:t> - Web services use standardized industry protocol for the communication. All the four layers (Service Transport, XML Messaging, Service Description, and Service Discovery layers) uses well-defined protocols in the web services protocol stack</a:t>
            </a:r>
            <a:r>
              <a:rPr lang="en-US" sz="1200" dirty="0" smtClean="0"/>
              <a:t>.</a:t>
            </a:r>
            <a:br>
              <a:rPr lang="en-US" sz="1200" dirty="0" smtClean="0"/>
            </a:br>
            <a:endParaRPr lang="en-US" sz="1200" dirty="0"/>
          </a:p>
          <a:p>
            <a:pPr marL="228600" indent="-228600">
              <a:buFont typeface="+mj-lt"/>
              <a:buAutoNum type="arabicPeriod"/>
            </a:pPr>
            <a:r>
              <a:rPr lang="en-US" sz="1200" b="1" dirty="0"/>
              <a:t>Reduction in cost of communication</a:t>
            </a:r>
            <a:r>
              <a:rPr lang="en-US" sz="1200" dirty="0"/>
              <a:t> - Web services use SOAP over HTTP protocol, so you can use your existing low-cost internet for implementing web services.</a:t>
            </a:r>
          </a:p>
          <a:p>
            <a:pPr marL="228600" indent="-228600">
              <a:buFont typeface="+mj-lt"/>
              <a:buAutoNum type="arabicPeriod"/>
            </a:pPr>
            <a:endParaRPr lang="en-US" sz="1200" dirty="0"/>
          </a:p>
        </p:txBody>
      </p:sp>
      <p:sp>
        <p:nvSpPr>
          <p:cNvPr id="5" name="Rectangle 4"/>
          <p:cNvSpPr/>
          <p:nvPr/>
        </p:nvSpPr>
        <p:spPr>
          <a:xfrm>
            <a:off x="146050" y="688280"/>
            <a:ext cx="2079480"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t>Web Services Advantages</a:t>
            </a:r>
          </a:p>
        </p:txBody>
      </p:sp>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305026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55575" y="850205"/>
            <a:ext cx="8763000" cy="3886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r>
              <a:rPr lang="en-US" sz="1200" b="1" dirty="0"/>
              <a:t>They are XML-Based</a:t>
            </a:r>
            <a:r>
              <a:rPr lang="en-US" sz="1200" dirty="0"/>
              <a:t> - Web Services uses XML to represent the data at the representation and data transportation layers. Using XML eliminates any networking, operating system, or platform sort of dependency since XML is the common language understood by all</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Loosely Coupled</a:t>
            </a:r>
            <a:r>
              <a:rPr lang="en-US" sz="1200" dirty="0"/>
              <a:t> – Loosely coupled means that the client and the web service are not bound to each other, which means that even if the web service changes over time, it should not change the way the client calls the web service. Adopting a loosely coupled architecture tends to make software systems more manageable and allows simpler integration between different systems</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Synchronous or Asynchronous</a:t>
            </a:r>
            <a:r>
              <a:rPr lang="en-US" sz="1200" dirty="0"/>
              <a:t> </a:t>
            </a:r>
            <a:r>
              <a:rPr lang="en-US" sz="1200" b="1" dirty="0"/>
              <a:t>functionality</a:t>
            </a:r>
            <a:r>
              <a:rPr lang="en-US" sz="1200" dirty="0"/>
              <a:t>- Synchronicity refers to the binding of the client to the execution of the service. In synchronous operations, the client will actually wait for the web service to complete an operation. An example of this is probably a scenario wherein a database read and write operation are being performed. If data is read from one database and subsequently written to another, then the operations have to be done in a sequential manner. Asynchronous operations allow a client to invoke a service and then execute other functions in parallel. This is one of the common and probably the most preferred techniques for ensuring that other services are not stopped when a particular operation is being carried out</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Ability to support Remote Procedure Calls (RPCs)</a:t>
            </a:r>
            <a:r>
              <a:rPr lang="en-US" sz="1200" dirty="0"/>
              <a:t> - Web services enable clients to invoke procedures, functions, and methods on remote objects using an XML-based protocol. Remote procedures expose input and output parameters that a web service must support</a:t>
            </a:r>
            <a:r>
              <a:rPr lang="en-US" sz="1200" dirty="0" smtClean="0"/>
              <a:t>.</a:t>
            </a:r>
          </a:p>
          <a:p>
            <a:pPr marL="228600" indent="-228600">
              <a:buFont typeface="+mj-lt"/>
              <a:buAutoNum type="arabicPeriod"/>
            </a:pPr>
            <a:endParaRPr lang="en-US" sz="1200" dirty="0"/>
          </a:p>
          <a:p>
            <a:pPr marL="228600" indent="-228600">
              <a:buFont typeface="+mj-lt"/>
              <a:buAutoNum type="arabicPeriod"/>
            </a:pPr>
            <a:r>
              <a:rPr lang="en-US" sz="1200" b="1" dirty="0"/>
              <a:t>Supports Document Exchange</a:t>
            </a:r>
            <a:r>
              <a:rPr lang="en-US" sz="1200" dirty="0"/>
              <a:t> - One of the key benefits of XML is its generic way of representing not only data but also complex documents. These documents can be as simple as representing a current address, or they can be as complex as representing an entire book.</a:t>
            </a:r>
          </a:p>
        </p:txBody>
      </p:sp>
      <p:sp>
        <p:nvSpPr>
          <p:cNvPr id="5" name="Rectangle 4"/>
          <p:cNvSpPr/>
          <p:nvPr/>
        </p:nvSpPr>
        <p:spPr>
          <a:xfrm>
            <a:off x="146050" y="383480"/>
            <a:ext cx="2217145" cy="307777"/>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400" b="1" dirty="0"/>
              <a:t>Web service Characteristics</a:t>
            </a:r>
          </a:p>
        </p:txBody>
      </p:sp>
      <p:sp>
        <p:nvSpPr>
          <p:cNvPr id="11" name="Rectangle 10"/>
          <p:cNvSpPr/>
          <p:nvPr/>
        </p:nvSpPr>
        <p:spPr>
          <a:xfrm>
            <a:off x="2895600" y="23853"/>
            <a:ext cx="3657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What are Web Services? Architecture, Types, Example</a:t>
            </a:r>
          </a:p>
        </p:txBody>
      </p:sp>
    </p:spTree>
    <p:extLst>
      <p:ext uri="{BB962C8B-B14F-4D97-AF65-F5344CB8AC3E}">
        <p14:creationId xmlns:p14="http://schemas.microsoft.com/office/powerpoint/2010/main" val="258868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83474</TotalTime>
  <Words>360</Words>
  <Application>Microsoft Office PowerPoint</Application>
  <PresentationFormat>Custom</PresentationFormat>
  <Paragraphs>67</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9266</cp:revision>
  <dcterms:created xsi:type="dcterms:W3CDTF">2006-08-16T00:00:00Z</dcterms:created>
  <dcterms:modified xsi:type="dcterms:W3CDTF">2020-06-17T13:14:17Z</dcterms:modified>
</cp:coreProperties>
</file>