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8"/>
  </p:notesMasterIdLst>
  <p:sldIdLst>
    <p:sldId id="467" r:id="rId2"/>
    <p:sldId id="464" r:id="rId3"/>
    <p:sldId id="468" r:id="rId4"/>
    <p:sldId id="469" r:id="rId5"/>
    <p:sldId id="470" r:id="rId6"/>
    <p:sldId id="471" r:id="rId7"/>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73" autoAdjust="0"/>
    <p:restoredTop sz="86323" autoAdjust="0"/>
  </p:normalViewPr>
  <p:slideViewPr>
    <p:cSldViewPr>
      <p:cViewPr varScale="1">
        <p:scale>
          <a:sx n="98" d="100"/>
          <a:sy n="98" d="100"/>
        </p:scale>
        <p:origin x="726"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12/4/2020</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3563886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3665403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2851566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3747186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2946877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a:t>Click to edit Master title style</a:t>
            </a:r>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12/4/2020</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1" name="Rectangle 10">
            <a:extLst>
              <a:ext uri="{FF2B5EF4-FFF2-40B4-BE49-F238E27FC236}">
                <a16:creationId xmlns:a16="http://schemas.microsoft.com/office/drawing/2014/main" id="{A02B1AB7-A45F-41AA-8807-B8362904790E}"/>
              </a:ext>
            </a:extLst>
          </p:cNvPr>
          <p:cNvSpPr/>
          <p:nvPr/>
        </p:nvSpPr>
        <p:spPr>
          <a:xfrm>
            <a:off x="3429000" y="35739"/>
            <a:ext cx="1828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MongoDB - Built-In Roles</a:t>
            </a:r>
          </a:p>
        </p:txBody>
      </p:sp>
      <p:sp>
        <p:nvSpPr>
          <p:cNvPr id="7" name="Rectangle 6">
            <a:extLst>
              <a:ext uri="{FF2B5EF4-FFF2-40B4-BE49-F238E27FC236}">
                <a16:creationId xmlns:a16="http://schemas.microsoft.com/office/drawing/2014/main" id="{7994F2F1-2928-4BAD-8CAE-A0360BC50CC4}"/>
              </a:ext>
            </a:extLst>
          </p:cNvPr>
          <p:cNvSpPr/>
          <p:nvPr/>
        </p:nvSpPr>
        <p:spPr>
          <a:xfrm>
            <a:off x="115887" y="539105"/>
            <a:ext cx="8912225" cy="461665"/>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solidFill>
                  <a:schemeClr val="tx1"/>
                </a:solidFill>
                <a:latin typeface="Akzidenz"/>
              </a:rPr>
              <a:t>MongoDB grants access to data and commands through</a:t>
            </a:r>
            <a:r>
              <a:rPr lang="en-US" sz="1200" dirty="0">
                <a:solidFill>
                  <a:srgbClr val="C00000"/>
                </a:solidFill>
                <a:latin typeface="Akzidenz"/>
              </a:rPr>
              <a:t> role-based authorization </a:t>
            </a:r>
            <a:r>
              <a:rPr lang="en-US" sz="1200" dirty="0">
                <a:solidFill>
                  <a:schemeClr val="tx1"/>
                </a:solidFill>
                <a:latin typeface="Akzidenz"/>
              </a:rPr>
              <a:t>and provides built-in roles that provide the different levels of access commonly needed in a database system</a:t>
            </a:r>
            <a:endParaRPr lang="en-US" sz="1200" dirty="0">
              <a:solidFill>
                <a:schemeClr val="tx1"/>
              </a:solidFill>
            </a:endParaRPr>
          </a:p>
        </p:txBody>
      </p:sp>
      <p:sp>
        <p:nvSpPr>
          <p:cNvPr id="9" name="Rectangle 8">
            <a:extLst>
              <a:ext uri="{FF2B5EF4-FFF2-40B4-BE49-F238E27FC236}">
                <a16:creationId xmlns:a16="http://schemas.microsoft.com/office/drawing/2014/main" id="{8C15BA53-E2B4-4B30-B1FE-486B1516DE5A}"/>
              </a:ext>
            </a:extLst>
          </p:cNvPr>
          <p:cNvSpPr/>
          <p:nvPr/>
        </p:nvSpPr>
        <p:spPr>
          <a:xfrm>
            <a:off x="307975" y="2286000"/>
            <a:ext cx="8226425" cy="871758"/>
          </a:xfrm>
          <a:prstGeom prst="rect">
            <a:avLst/>
          </a:prstGeom>
          <a:ln w="3175"/>
        </p:spPr>
        <p:style>
          <a:lnRef idx="2">
            <a:schemeClr val="accent2"/>
          </a:lnRef>
          <a:fillRef idx="1">
            <a:schemeClr val="lt1"/>
          </a:fillRef>
          <a:effectRef idx="0">
            <a:schemeClr val="accent2"/>
          </a:effectRef>
          <a:fontRef idx="minor">
            <a:schemeClr val="dk1"/>
          </a:fontRef>
        </p:style>
        <p:txBody>
          <a:bodyPr rtlCol="0" anchor="ctr"/>
          <a:lstStyle/>
          <a:p>
            <a:r>
              <a:rPr lang="en-US" sz="1200" dirty="0">
                <a:solidFill>
                  <a:srgbClr val="C00000"/>
                </a:solidFill>
              </a:rPr>
              <a:t>read</a:t>
            </a:r>
            <a:r>
              <a:rPr lang="en-US" sz="1200" dirty="0"/>
              <a:t> - Provides the ability to read data on all </a:t>
            </a:r>
            <a:r>
              <a:rPr lang="en-US" sz="1200" i="1" dirty="0"/>
              <a:t>non</a:t>
            </a:r>
            <a:r>
              <a:rPr lang="en-US" sz="1200" dirty="0"/>
              <a:t>-system collections.</a:t>
            </a:r>
          </a:p>
          <a:p>
            <a:endParaRPr lang="en-US" sz="1200" dirty="0"/>
          </a:p>
          <a:p>
            <a:r>
              <a:rPr lang="en-US" sz="1200" dirty="0" err="1">
                <a:solidFill>
                  <a:srgbClr val="C00000"/>
                </a:solidFill>
              </a:rPr>
              <a:t>readWrite</a:t>
            </a:r>
            <a:r>
              <a:rPr lang="en-US" sz="1200" dirty="0"/>
              <a:t> - Provides all the privileges of the read role plus ability to modify data on all non-system collections </a:t>
            </a:r>
          </a:p>
        </p:txBody>
      </p:sp>
      <p:sp>
        <p:nvSpPr>
          <p:cNvPr id="13" name="Rectangle 12">
            <a:extLst>
              <a:ext uri="{FF2B5EF4-FFF2-40B4-BE49-F238E27FC236}">
                <a16:creationId xmlns:a16="http://schemas.microsoft.com/office/drawing/2014/main" id="{460CA721-9EE0-4D43-8867-1033ABE4AF6C}"/>
              </a:ext>
            </a:extLst>
          </p:cNvPr>
          <p:cNvSpPr/>
          <p:nvPr/>
        </p:nvSpPr>
        <p:spPr>
          <a:xfrm>
            <a:off x="307975" y="1915351"/>
            <a:ext cx="2910499" cy="338554"/>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en-US" sz="1600" dirty="0">
                <a:solidFill>
                  <a:schemeClr val="bg1"/>
                </a:solidFill>
                <a:latin typeface="Akzidenz"/>
              </a:rPr>
              <a:t>Database User Roles</a:t>
            </a:r>
            <a:endParaRPr lang="en-US" sz="1600" b="0" i="0" dirty="0">
              <a:solidFill>
                <a:schemeClr val="bg1"/>
              </a:solidFill>
              <a:effectLst/>
              <a:latin typeface="Akzidenz"/>
            </a:endParaRPr>
          </a:p>
        </p:txBody>
      </p:sp>
    </p:spTree>
    <p:extLst>
      <p:ext uri="{BB962C8B-B14F-4D97-AF65-F5344CB8AC3E}">
        <p14:creationId xmlns:p14="http://schemas.microsoft.com/office/powerpoint/2010/main" val="1128669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1" name="Rectangle 10">
            <a:extLst>
              <a:ext uri="{FF2B5EF4-FFF2-40B4-BE49-F238E27FC236}">
                <a16:creationId xmlns:a16="http://schemas.microsoft.com/office/drawing/2014/main" id="{A02B1AB7-A45F-41AA-8807-B8362904790E}"/>
              </a:ext>
            </a:extLst>
          </p:cNvPr>
          <p:cNvSpPr/>
          <p:nvPr/>
        </p:nvSpPr>
        <p:spPr>
          <a:xfrm>
            <a:off x="3429000" y="35739"/>
            <a:ext cx="1828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MongoDB - Built-In Roles</a:t>
            </a:r>
          </a:p>
        </p:txBody>
      </p:sp>
      <p:sp>
        <p:nvSpPr>
          <p:cNvPr id="14" name="Rectangle 13">
            <a:extLst>
              <a:ext uri="{FF2B5EF4-FFF2-40B4-BE49-F238E27FC236}">
                <a16:creationId xmlns:a16="http://schemas.microsoft.com/office/drawing/2014/main" id="{CE5853EA-BBFE-4898-8063-630112A80AC5}"/>
              </a:ext>
            </a:extLst>
          </p:cNvPr>
          <p:cNvSpPr/>
          <p:nvPr/>
        </p:nvSpPr>
        <p:spPr>
          <a:xfrm>
            <a:off x="155575" y="1831058"/>
            <a:ext cx="8683625" cy="1828800"/>
          </a:xfrm>
          <a:prstGeom prst="rect">
            <a:avLst/>
          </a:prstGeom>
          <a:ln w="3175"/>
        </p:spPr>
        <p:style>
          <a:lnRef idx="2">
            <a:schemeClr val="accent2"/>
          </a:lnRef>
          <a:fillRef idx="1">
            <a:schemeClr val="lt1"/>
          </a:fillRef>
          <a:effectRef idx="0">
            <a:schemeClr val="accent2"/>
          </a:effectRef>
          <a:fontRef idx="minor">
            <a:schemeClr val="dk1"/>
          </a:fontRef>
        </p:style>
        <p:txBody>
          <a:bodyPr rtlCol="0" anchor="ctr"/>
          <a:lstStyle/>
          <a:p>
            <a:r>
              <a:rPr lang="en-US" sz="1200" dirty="0" err="1">
                <a:solidFill>
                  <a:srgbClr val="C00000"/>
                </a:solidFill>
              </a:rPr>
              <a:t>dbAdmin</a:t>
            </a:r>
            <a:r>
              <a:rPr lang="en-US" sz="1200" dirty="0"/>
              <a:t> - Provides the ability to perform administrative tasks such as schema-related tasks, indexing, and gathering statistics. This role does not grant privileges for user and role management.</a:t>
            </a:r>
          </a:p>
          <a:p>
            <a:endParaRPr lang="en-US" sz="1200" dirty="0"/>
          </a:p>
          <a:p>
            <a:r>
              <a:rPr lang="en-US" sz="1200" dirty="0" err="1">
                <a:solidFill>
                  <a:srgbClr val="C00000"/>
                </a:solidFill>
              </a:rPr>
              <a:t>dbOwner</a:t>
            </a:r>
            <a:r>
              <a:rPr lang="en-US" sz="1200" dirty="0"/>
              <a:t> - The database owner can perform any administrative action on the database. This role combines the privileges granted by the </a:t>
            </a:r>
            <a:r>
              <a:rPr lang="en-US" sz="1200" dirty="0" err="1">
                <a:solidFill>
                  <a:srgbClr val="0070C0"/>
                </a:solidFill>
              </a:rPr>
              <a:t>readWrite</a:t>
            </a:r>
            <a:r>
              <a:rPr lang="en-US" sz="1200" dirty="0"/>
              <a:t>, </a:t>
            </a:r>
            <a:r>
              <a:rPr lang="en-US" sz="1200" dirty="0" err="1">
                <a:solidFill>
                  <a:srgbClr val="0070C0"/>
                </a:solidFill>
              </a:rPr>
              <a:t>dbAdmin</a:t>
            </a:r>
            <a:r>
              <a:rPr lang="en-US" sz="1200" dirty="0"/>
              <a:t> and </a:t>
            </a:r>
            <a:r>
              <a:rPr lang="en-US" sz="1200" dirty="0" err="1">
                <a:solidFill>
                  <a:srgbClr val="0070C0"/>
                </a:solidFill>
              </a:rPr>
              <a:t>userAdmin</a:t>
            </a:r>
            <a:r>
              <a:rPr lang="en-US" sz="1200" dirty="0"/>
              <a:t> roles.</a:t>
            </a:r>
          </a:p>
          <a:p>
            <a:endParaRPr lang="en-US" sz="1200" dirty="0"/>
          </a:p>
          <a:p>
            <a:r>
              <a:rPr lang="en-US" sz="1200" dirty="0" err="1">
                <a:solidFill>
                  <a:srgbClr val="C00000"/>
                </a:solidFill>
              </a:rPr>
              <a:t>userAdmin</a:t>
            </a:r>
            <a:r>
              <a:rPr lang="en-US" sz="1200" dirty="0"/>
              <a:t> -Provides the ability to create and modify roles and users on the current database. Since the </a:t>
            </a:r>
            <a:r>
              <a:rPr lang="en-US" sz="1200" dirty="0" err="1"/>
              <a:t>userAdmin</a:t>
            </a:r>
            <a:r>
              <a:rPr lang="en-US" sz="1200" dirty="0"/>
              <a:t> role allows users to grant any privilege to any user, including themselves, the role also indirectly provides superuser access to either the database or, if scoped to the admin database, the cluster.</a:t>
            </a:r>
          </a:p>
        </p:txBody>
      </p:sp>
      <p:sp>
        <p:nvSpPr>
          <p:cNvPr id="15" name="Rectangle 14">
            <a:extLst>
              <a:ext uri="{FF2B5EF4-FFF2-40B4-BE49-F238E27FC236}">
                <a16:creationId xmlns:a16="http://schemas.microsoft.com/office/drawing/2014/main" id="{F42DDB51-F3D6-4CC9-931D-777AEDACB1EA}"/>
              </a:ext>
            </a:extLst>
          </p:cNvPr>
          <p:cNvSpPr/>
          <p:nvPr/>
        </p:nvSpPr>
        <p:spPr>
          <a:xfrm>
            <a:off x="155575" y="1420632"/>
            <a:ext cx="3052567" cy="369332"/>
          </a:xfrm>
          <a:prstGeom prst="rect">
            <a:avLst/>
          </a:prstGeom>
        </p:spPr>
        <p:style>
          <a:lnRef idx="1">
            <a:schemeClr val="accent6"/>
          </a:lnRef>
          <a:fillRef idx="3">
            <a:schemeClr val="accent6"/>
          </a:fillRef>
          <a:effectRef idx="2">
            <a:schemeClr val="accent6"/>
          </a:effectRef>
          <a:fontRef idx="minor">
            <a:schemeClr val="lt1"/>
          </a:fontRef>
        </p:style>
        <p:txBody>
          <a:bodyPr wrap="none">
            <a:spAutoFit/>
          </a:bodyPr>
          <a:lstStyle/>
          <a:p>
            <a:r>
              <a:rPr lang="en-US" dirty="0"/>
              <a:t>Database Administration Roles</a:t>
            </a:r>
          </a:p>
        </p:txBody>
      </p:sp>
    </p:spTree>
    <p:extLst>
      <p:ext uri="{BB962C8B-B14F-4D97-AF65-F5344CB8AC3E}">
        <p14:creationId xmlns:p14="http://schemas.microsoft.com/office/powerpoint/2010/main" val="4044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1" name="Rectangle 10">
            <a:extLst>
              <a:ext uri="{FF2B5EF4-FFF2-40B4-BE49-F238E27FC236}">
                <a16:creationId xmlns:a16="http://schemas.microsoft.com/office/drawing/2014/main" id="{A02B1AB7-A45F-41AA-8807-B8362904790E}"/>
              </a:ext>
            </a:extLst>
          </p:cNvPr>
          <p:cNvSpPr/>
          <p:nvPr/>
        </p:nvSpPr>
        <p:spPr>
          <a:xfrm>
            <a:off x="3429000" y="35739"/>
            <a:ext cx="1828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MongoDB - Built-In Roles</a:t>
            </a:r>
          </a:p>
        </p:txBody>
      </p:sp>
      <p:sp>
        <p:nvSpPr>
          <p:cNvPr id="14" name="Rectangle 13">
            <a:extLst>
              <a:ext uri="{FF2B5EF4-FFF2-40B4-BE49-F238E27FC236}">
                <a16:creationId xmlns:a16="http://schemas.microsoft.com/office/drawing/2014/main" id="{CE5853EA-BBFE-4898-8063-630112A80AC5}"/>
              </a:ext>
            </a:extLst>
          </p:cNvPr>
          <p:cNvSpPr/>
          <p:nvPr/>
        </p:nvSpPr>
        <p:spPr>
          <a:xfrm>
            <a:off x="155575" y="1831058"/>
            <a:ext cx="8683625" cy="2436142"/>
          </a:xfrm>
          <a:prstGeom prst="rect">
            <a:avLst/>
          </a:prstGeom>
          <a:ln w="3175"/>
        </p:spPr>
        <p:style>
          <a:lnRef idx="2">
            <a:schemeClr val="accent2"/>
          </a:lnRef>
          <a:fillRef idx="1">
            <a:schemeClr val="lt1"/>
          </a:fillRef>
          <a:effectRef idx="0">
            <a:schemeClr val="accent2"/>
          </a:effectRef>
          <a:fontRef idx="minor">
            <a:schemeClr val="dk1"/>
          </a:fontRef>
        </p:style>
        <p:txBody>
          <a:bodyPr rtlCol="0" anchor="ctr"/>
          <a:lstStyle/>
          <a:p>
            <a:r>
              <a:rPr lang="en-US" sz="1200" dirty="0" err="1">
                <a:solidFill>
                  <a:srgbClr val="C00000"/>
                </a:solidFill>
              </a:rPr>
              <a:t>clusterAdmin</a:t>
            </a:r>
            <a:r>
              <a:rPr lang="en-US" sz="1200" dirty="0"/>
              <a:t> - Provides the greatest cluster-management access. This role combines the privileges granted by the </a:t>
            </a:r>
            <a:r>
              <a:rPr lang="en-US" sz="1200" dirty="0" err="1">
                <a:solidFill>
                  <a:srgbClr val="0070C0"/>
                </a:solidFill>
              </a:rPr>
              <a:t>clusterManager</a:t>
            </a:r>
            <a:r>
              <a:rPr lang="en-US" sz="1200" dirty="0"/>
              <a:t>, </a:t>
            </a:r>
            <a:r>
              <a:rPr lang="en-US" sz="1200" dirty="0" err="1">
                <a:solidFill>
                  <a:srgbClr val="0070C0"/>
                </a:solidFill>
              </a:rPr>
              <a:t>clusterMonitor</a:t>
            </a:r>
            <a:r>
              <a:rPr lang="en-US" sz="1200" dirty="0"/>
              <a:t>, and </a:t>
            </a:r>
            <a:r>
              <a:rPr lang="en-US" sz="1200" dirty="0" err="1">
                <a:solidFill>
                  <a:srgbClr val="0070C0"/>
                </a:solidFill>
              </a:rPr>
              <a:t>hostManager</a:t>
            </a:r>
            <a:r>
              <a:rPr lang="en-US" sz="1200" dirty="0"/>
              <a:t> roles. Additionally, the role provides the </a:t>
            </a:r>
            <a:r>
              <a:rPr lang="en-US" sz="1200" dirty="0" err="1">
                <a:solidFill>
                  <a:srgbClr val="0070C0"/>
                </a:solidFill>
              </a:rPr>
              <a:t>dropDatabase</a:t>
            </a:r>
            <a:r>
              <a:rPr lang="en-US" sz="1200" dirty="0"/>
              <a:t> action.</a:t>
            </a:r>
          </a:p>
          <a:p>
            <a:endParaRPr lang="en-US" sz="1200" dirty="0"/>
          </a:p>
          <a:p>
            <a:endParaRPr lang="en-US" sz="1200" dirty="0"/>
          </a:p>
          <a:p>
            <a:r>
              <a:rPr lang="en-US" sz="1200" dirty="0" err="1">
                <a:solidFill>
                  <a:srgbClr val="C00000"/>
                </a:solidFill>
              </a:rPr>
              <a:t>clusterManager</a:t>
            </a:r>
            <a:r>
              <a:rPr lang="en-US" sz="1200" dirty="0"/>
              <a:t> - Provides management and monitoring actions on the cluster. A user with this role can access the config and local databases, which are used in </a:t>
            </a:r>
            <a:r>
              <a:rPr lang="en-US" sz="1200" dirty="0" err="1"/>
              <a:t>sharding</a:t>
            </a:r>
            <a:r>
              <a:rPr lang="en-US" sz="1200" dirty="0"/>
              <a:t> and replication, respectively.</a:t>
            </a:r>
          </a:p>
          <a:p>
            <a:endParaRPr lang="en-US" sz="1200" dirty="0"/>
          </a:p>
          <a:p>
            <a:r>
              <a:rPr lang="en-US" sz="1200" dirty="0" err="1">
                <a:solidFill>
                  <a:srgbClr val="C00000"/>
                </a:solidFill>
              </a:rPr>
              <a:t>clusterMonitor</a:t>
            </a:r>
            <a:r>
              <a:rPr lang="en-US" sz="1200" dirty="0"/>
              <a:t> - Provides read-only access to monitoring tools, such as the </a:t>
            </a:r>
            <a:r>
              <a:rPr lang="en-US" sz="1200" dirty="0">
                <a:solidFill>
                  <a:srgbClr val="0070C0"/>
                </a:solidFill>
              </a:rPr>
              <a:t>MongoDB Cloud Manager</a:t>
            </a:r>
            <a:r>
              <a:rPr lang="en-US" sz="1200" dirty="0"/>
              <a:t> and </a:t>
            </a:r>
            <a:r>
              <a:rPr lang="en-US" sz="1200" dirty="0">
                <a:solidFill>
                  <a:srgbClr val="0070C0"/>
                </a:solidFill>
              </a:rPr>
              <a:t>Ops Manager </a:t>
            </a:r>
            <a:r>
              <a:rPr lang="en-US" sz="1200" dirty="0"/>
              <a:t>monitoring agent.</a:t>
            </a:r>
          </a:p>
          <a:p>
            <a:endParaRPr lang="en-US" sz="1200" dirty="0"/>
          </a:p>
          <a:p>
            <a:r>
              <a:rPr lang="en-US" sz="1200" dirty="0" err="1">
                <a:solidFill>
                  <a:srgbClr val="C00000"/>
                </a:solidFill>
              </a:rPr>
              <a:t>hostManager</a:t>
            </a:r>
            <a:r>
              <a:rPr lang="en-US" sz="1200" dirty="0"/>
              <a:t> - Provides the ability to monitor and manage servers.</a:t>
            </a:r>
          </a:p>
        </p:txBody>
      </p:sp>
      <p:sp>
        <p:nvSpPr>
          <p:cNvPr id="15" name="Rectangle 14">
            <a:extLst>
              <a:ext uri="{FF2B5EF4-FFF2-40B4-BE49-F238E27FC236}">
                <a16:creationId xmlns:a16="http://schemas.microsoft.com/office/drawing/2014/main" id="{F42DDB51-F3D6-4CC9-931D-777AEDACB1EA}"/>
              </a:ext>
            </a:extLst>
          </p:cNvPr>
          <p:cNvSpPr/>
          <p:nvPr/>
        </p:nvSpPr>
        <p:spPr>
          <a:xfrm>
            <a:off x="155575" y="1420632"/>
            <a:ext cx="2834430" cy="369332"/>
          </a:xfrm>
          <a:prstGeom prst="rect">
            <a:avLst/>
          </a:prstGeom>
        </p:spPr>
        <p:style>
          <a:lnRef idx="1">
            <a:schemeClr val="accent6"/>
          </a:lnRef>
          <a:fillRef idx="3">
            <a:schemeClr val="accent6"/>
          </a:fillRef>
          <a:effectRef idx="2">
            <a:schemeClr val="accent6"/>
          </a:effectRef>
          <a:fontRef idx="minor">
            <a:schemeClr val="lt1"/>
          </a:fontRef>
        </p:style>
        <p:txBody>
          <a:bodyPr wrap="none">
            <a:spAutoFit/>
          </a:bodyPr>
          <a:lstStyle/>
          <a:p>
            <a:r>
              <a:rPr lang="en-US" dirty="0"/>
              <a:t>Cluster Administration Roles</a:t>
            </a:r>
          </a:p>
        </p:txBody>
      </p:sp>
    </p:spTree>
    <p:extLst>
      <p:ext uri="{BB962C8B-B14F-4D97-AF65-F5344CB8AC3E}">
        <p14:creationId xmlns:p14="http://schemas.microsoft.com/office/powerpoint/2010/main" val="2792191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1" name="Rectangle 10">
            <a:extLst>
              <a:ext uri="{FF2B5EF4-FFF2-40B4-BE49-F238E27FC236}">
                <a16:creationId xmlns:a16="http://schemas.microsoft.com/office/drawing/2014/main" id="{A02B1AB7-A45F-41AA-8807-B8362904790E}"/>
              </a:ext>
            </a:extLst>
          </p:cNvPr>
          <p:cNvSpPr/>
          <p:nvPr/>
        </p:nvSpPr>
        <p:spPr>
          <a:xfrm>
            <a:off x="3429000" y="35739"/>
            <a:ext cx="1828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MongoDB - Built-In Roles</a:t>
            </a:r>
          </a:p>
        </p:txBody>
      </p:sp>
      <p:sp>
        <p:nvSpPr>
          <p:cNvPr id="14" name="Rectangle 13">
            <a:extLst>
              <a:ext uri="{FF2B5EF4-FFF2-40B4-BE49-F238E27FC236}">
                <a16:creationId xmlns:a16="http://schemas.microsoft.com/office/drawing/2014/main" id="{CE5853EA-BBFE-4898-8063-630112A80AC5}"/>
              </a:ext>
            </a:extLst>
          </p:cNvPr>
          <p:cNvSpPr/>
          <p:nvPr/>
        </p:nvSpPr>
        <p:spPr>
          <a:xfrm>
            <a:off x="155575" y="1831058"/>
            <a:ext cx="8759825" cy="2588542"/>
          </a:xfrm>
          <a:prstGeom prst="rect">
            <a:avLst/>
          </a:prstGeom>
          <a:ln w="3175"/>
        </p:spPr>
        <p:style>
          <a:lnRef idx="2">
            <a:schemeClr val="accent2"/>
          </a:lnRef>
          <a:fillRef idx="1">
            <a:schemeClr val="lt1"/>
          </a:fillRef>
          <a:effectRef idx="0">
            <a:schemeClr val="accent2"/>
          </a:effectRef>
          <a:fontRef idx="minor">
            <a:schemeClr val="dk1"/>
          </a:fontRef>
        </p:style>
        <p:txBody>
          <a:bodyPr rtlCol="0" anchor="ctr"/>
          <a:lstStyle/>
          <a:p>
            <a:r>
              <a:rPr lang="en-US" dirty="0"/>
              <a:t>backup</a:t>
            </a:r>
            <a:r>
              <a:rPr lang="en-US" sz="1200" dirty="0"/>
              <a:t> - Provides minimal privileges needed for backing up data. This role provides sufficient privileges to use the </a:t>
            </a:r>
            <a:r>
              <a:rPr lang="en-US" sz="1200" dirty="0">
                <a:solidFill>
                  <a:srgbClr val="0070C0"/>
                </a:solidFill>
              </a:rPr>
              <a:t>MongoDB Cloud Manager</a:t>
            </a:r>
            <a:r>
              <a:rPr lang="en-US" sz="1200" dirty="0"/>
              <a:t> backup agent, </a:t>
            </a:r>
            <a:r>
              <a:rPr lang="en-US" sz="1200" dirty="0">
                <a:solidFill>
                  <a:srgbClr val="0070C0"/>
                </a:solidFill>
              </a:rPr>
              <a:t>Ops Manager </a:t>
            </a:r>
            <a:r>
              <a:rPr lang="en-US" sz="1200" dirty="0"/>
              <a:t>backup agent, or to use </a:t>
            </a:r>
            <a:r>
              <a:rPr lang="en-US" sz="1200" dirty="0" err="1">
                <a:solidFill>
                  <a:srgbClr val="0070C0"/>
                </a:solidFill>
              </a:rPr>
              <a:t>mongodump</a:t>
            </a:r>
            <a:r>
              <a:rPr lang="en-US" sz="1200" dirty="0"/>
              <a:t> to back up an entire </a:t>
            </a:r>
            <a:r>
              <a:rPr lang="en-US" sz="1200" dirty="0" err="1">
                <a:solidFill>
                  <a:srgbClr val="0070C0"/>
                </a:solidFill>
              </a:rPr>
              <a:t>mongod</a:t>
            </a:r>
            <a:r>
              <a:rPr lang="en-US" sz="1200" dirty="0"/>
              <a:t> instance.</a:t>
            </a:r>
          </a:p>
          <a:p>
            <a:endParaRPr lang="en-US" sz="1200" dirty="0"/>
          </a:p>
          <a:p>
            <a:r>
              <a:rPr lang="en-US" sz="1200" dirty="0"/>
              <a:t>Provides the </a:t>
            </a:r>
            <a:r>
              <a:rPr lang="en-US" sz="1200" dirty="0">
                <a:solidFill>
                  <a:srgbClr val="0070C0"/>
                </a:solidFill>
              </a:rPr>
              <a:t>insert</a:t>
            </a:r>
            <a:r>
              <a:rPr lang="en-US" sz="1200" dirty="0"/>
              <a:t> and </a:t>
            </a:r>
            <a:r>
              <a:rPr lang="en-US" sz="1200" dirty="0">
                <a:solidFill>
                  <a:srgbClr val="0070C0"/>
                </a:solidFill>
              </a:rPr>
              <a:t>update</a:t>
            </a:r>
            <a:r>
              <a:rPr lang="en-US" sz="1200" dirty="0"/>
              <a:t> actions on the </a:t>
            </a:r>
            <a:r>
              <a:rPr lang="en-US" sz="1200" dirty="0" err="1">
                <a:solidFill>
                  <a:srgbClr val="0070C0"/>
                </a:solidFill>
              </a:rPr>
              <a:t>mms.backup</a:t>
            </a:r>
            <a:r>
              <a:rPr lang="en-US" sz="1200" dirty="0">
                <a:solidFill>
                  <a:srgbClr val="0070C0"/>
                </a:solidFill>
              </a:rPr>
              <a:t> </a:t>
            </a:r>
            <a:r>
              <a:rPr lang="en-US" sz="1200" dirty="0"/>
              <a:t>collection in the </a:t>
            </a:r>
            <a:r>
              <a:rPr lang="en-US" sz="1200" dirty="0">
                <a:solidFill>
                  <a:srgbClr val="0070C0"/>
                </a:solidFill>
              </a:rPr>
              <a:t>admin</a:t>
            </a:r>
            <a:r>
              <a:rPr lang="en-US" sz="1200" dirty="0"/>
              <a:t> database and on the settings collection in the config database.</a:t>
            </a:r>
          </a:p>
          <a:p>
            <a:endParaRPr lang="en-US" sz="1200" dirty="0"/>
          </a:p>
          <a:p>
            <a:endParaRPr lang="en-US" sz="1200" dirty="0"/>
          </a:p>
          <a:p>
            <a:r>
              <a:rPr lang="en-US" dirty="0"/>
              <a:t>restore</a:t>
            </a:r>
            <a:r>
              <a:rPr lang="en-US" sz="1200" dirty="0"/>
              <a:t> - Provides the necessary privileges to restore data from backups if the data does not include </a:t>
            </a:r>
            <a:r>
              <a:rPr lang="en-US" sz="1200" dirty="0" err="1">
                <a:solidFill>
                  <a:srgbClr val="0070C0"/>
                </a:solidFill>
              </a:rPr>
              <a:t>system.profile</a:t>
            </a:r>
            <a:r>
              <a:rPr lang="en-US" sz="1200" dirty="0"/>
              <a:t> collection data and you run </a:t>
            </a:r>
            <a:r>
              <a:rPr lang="en-US" sz="1200" dirty="0" err="1">
                <a:solidFill>
                  <a:srgbClr val="0070C0"/>
                </a:solidFill>
              </a:rPr>
              <a:t>mongorestore</a:t>
            </a:r>
            <a:r>
              <a:rPr lang="en-US" sz="1200" dirty="0"/>
              <a:t> without the </a:t>
            </a:r>
            <a:r>
              <a:rPr lang="en-US" sz="1200" dirty="0">
                <a:solidFill>
                  <a:srgbClr val="0070C0"/>
                </a:solidFill>
              </a:rPr>
              <a:t>--</a:t>
            </a:r>
            <a:r>
              <a:rPr lang="en-US" sz="1200" dirty="0" err="1">
                <a:solidFill>
                  <a:srgbClr val="0070C0"/>
                </a:solidFill>
              </a:rPr>
              <a:t>oplogReplay</a:t>
            </a:r>
            <a:r>
              <a:rPr lang="en-US" sz="1200" dirty="0">
                <a:solidFill>
                  <a:srgbClr val="0070C0"/>
                </a:solidFill>
              </a:rPr>
              <a:t> </a:t>
            </a:r>
            <a:r>
              <a:rPr lang="en-US" sz="1200" dirty="0"/>
              <a:t>option.</a:t>
            </a:r>
          </a:p>
          <a:p>
            <a:endParaRPr lang="en-US" sz="1200" dirty="0"/>
          </a:p>
          <a:p>
            <a:r>
              <a:rPr lang="en-US" sz="1200" dirty="0"/>
              <a:t>If the backup data includes </a:t>
            </a:r>
            <a:r>
              <a:rPr lang="en-US" sz="1200" dirty="0" err="1">
                <a:solidFill>
                  <a:srgbClr val="0070C0"/>
                </a:solidFill>
              </a:rPr>
              <a:t>system.profile</a:t>
            </a:r>
            <a:r>
              <a:rPr lang="en-US" sz="1200" dirty="0">
                <a:solidFill>
                  <a:srgbClr val="0070C0"/>
                </a:solidFill>
              </a:rPr>
              <a:t> </a:t>
            </a:r>
            <a:r>
              <a:rPr lang="en-US" sz="1200" dirty="0"/>
              <a:t>collection data or you run with </a:t>
            </a:r>
            <a:r>
              <a:rPr lang="en-US" sz="1200" dirty="0">
                <a:solidFill>
                  <a:srgbClr val="0070C0"/>
                </a:solidFill>
              </a:rPr>
              <a:t>--</a:t>
            </a:r>
            <a:r>
              <a:rPr lang="en-US" sz="1200" dirty="0" err="1">
                <a:solidFill>
                  <a:srgbClr val="0070C0"/>
                </a:solidFill>
              </a:rPr>
              <a:t>oplogReplay</a:t>
            </a:r>
            <a:r>
              <a:rPr lang="en-US" sz="1200" dirty="0"/>
              <a:t>, you need additional privileges:</a:t>
            </a:r>
          </a:p>
        </p:txBody>
      </p:sp>
      <p:sp>
        <p:nvSpPr>
          <p:cNvPr id="15" name="Rectangle 14">
            <a:extLst>
              <a:ext uri="{FF2B5EF4-FFF2-40B4-BE49-F238E27FC236}">
                <a16:creationId xmlns:a16="http://schemas.microsoft.com/office/drawing/2014/main" id="{F42DDB51-F3D6-4CC9-931D-777AEDACB1EA}"/>
              </a:ext>
            </a:extLst>
          </p:cNvPr>
          <p:cNvSpPr/>
          <p:nvPr/>
        </p:nvSpPr>
        <p:spPr>
          <a:xfrm>
            <a:off x="155575" y="1420632"/>
            <a:ext cx="2953694" cy="369332"/>
          </a:xfrm>
          <a:prstGeom prst="rect">
            <a:avLst/>
          </a:prstGeom>
        </p:spPr>
        <p:style>
          <a:lnRef idx="1">
            <a:schemeClr val="accent6"/>
          </a:lnRef>
          <a:fillRef idx="3">
            <a:schemeClr val="accent6"/>
          </a:fillRef>
          <a:effectRef idx="2">
            <a:schemeClr val="accent6"/>
          </a:effectRef>
          <a:fontRef idx="minor">
            <a:schemeClr val="lt1"/>
          </a:fontRef>
        </p:style>
        <p:txBody>
          <a:bodyPr wrap="none">
            <a:spAutoFit/>
          </a:bodyPr>
          <a:lstStyle/>
          <a:p>
            <a:r>
              <a:rPr lang="en-US" dirty="0"/>
              <a:t>Backup and Restoration Roles</a:t>
            </a:r>
          </a:p>
        </p:txBody>
      </p:sp>
    </p:spTree>
    <p:extLst>
      <p:ext uri="{BB962C8B-B14F-4D97-AF65-F5344CB8AC3E}">
        <p14:creationId xmlns:p14="http://schemas.microsoft.com/office/powerpoint/2010/main" val="3486540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1" name="Rectangle 10">
            <a:extLst>
              <a:ext uri="{FF2B5EF4-FFF2-40B4-BE49-F238E27FC236}">
                <a16:creationId xmlns:a16="http://schemas.microsoft.com/office/drawing/2014/main" id="{A02B1AB7-A45F-41AA-8807-B8362904790E}"/>
              </a:ext>
            </a:extLst>
          </p:cNvPr>
          <p:cNvSpPr/>
          <p:nvPr/>
        </p:nvSpPr>
        <p:spPr>
          <a:xfrm>
            <a:off x="3429000" y="35739"/>
            <a:ext cx="1828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MongoDB - Built-In Roles</a:t>
            </a:r>
          </a:p>
        </p:txBody>
      </p:sp>
      <p:sp>
        <p:nvSpPr>
          <p:cNvPr id="14" name="Rectangle 13">
            <a:extLst>
              <a:ext uri="{FF2B5EF4-FFF2-40B4-BE49-F238E27FC236}">
                <a16:creationId xmlns:a16="http://schemas.microsoft.com/office/drawing/2014/main" id="{CE5853EA-BBFE-4898-8063-630112A80AC5}"/>
              </a:ext>
            </a:extLst>
          </p:cNvPr>
          <p:cNvSpPr/>
          <p:nvPr/>
        </p:nvSpPr>
        <p:spPr>
          <a:xfrm>
            <a:off x="189622" y="1057146"/>
            <a:ext cx="8759825" cy="3190205"/>
          </a:xfrm>
          <a:prstGeom prst="rect">
            <a:avLst/>
          </a:prstGeom>
          <a:ln w="3175"/>
        </p:spPr>
        <p:style>
          <a:lnRef idx="2">
            <a:schemeClr val="accent2"/>
          </a:lnRef>
          <a:fillRef idx="1">
            <a:schemeClr val="lt1"/>
          </a:fillRef>
          <a:effectRef idx="0">
            <a:schemeClr val="accent2"/>
          </a:effectRef>
          <a:fontRef idx="minor">
            <a:schemeClr val="dk1"/>
          </a:fontRef>
        </p:style>
        <p:txBody>
          <a:bodyPr rtlCol="0" anchor="ctr"/>
          <a:lstStyle/>
          <a:p>
            <a:endParaRPr lang="en-US" sz="1200" dirty="0"/>
          </a:p>
          <a:p>
            <a:r>
              <a:rPr lang="en-US" sz="1200" dirty="0" err="1"/>
              <a:t>readAnyDatabase</a:t>
            </a:r>
            <a:endParaRPr lang="en-US" sz="1200" dirty="0"/>
          </a:p>
          <a:p>
            <a:endParaRPr lang="en-US" sz="1200" dirty="0"/>
          </a:p>
          <a:p>
            <a:r>
              <a:rPr lang="en-US" sz="1200" dirty="0"/>
              <a:t>Provides the same read-only privileges as read on all databases except local and config. The role also provides the </a:t>
            </a:r>
            <a:r>
              <a:rPr lang="en-US" sz="1200" dirty="0" err="1"/>
              <a:t>listDatabases</a:t>
            </a:r>
            <a:r>
              <a:rPr lang="en-US" sz="1200" dirty="0"/>
              <a:t> action on the cluster as a whole.</a:t>
            </a:r>
          </a:p>
          <a:p>
            <a:endParaRPr lang="en-US" sz="1200" dirty="0"/>
          </a:p>
          <a:p>
            <a:r>
              <a:rPr lang="en-US" sz="1200" dirty="0" err="1"/>
              <a:t>readWriteAnyDatabase</a:t>
            </a:r>
            <a:endParaRPr lang="en-US" sz="1200" dirty="0"/>
          </a:p>
          <a:p>
            <a:r>
              <a:rPr lang="en-US" sz="1200" dirty="0"/>
              <a:t>Provides the same privileges as </a:t>
            </a:r>
            <a:r>
              <a:rPr lang="en-US" sz="1200" dirty="0" err="1"/>
              <a:t>readWrite</a:t>
            </a:r>
            <a:r>
              <a:rPr lang="en-US" sz="1200" dirty="0"/>
              <a:t> on all databases except local and config. The role also provides the </a:t>
            </a:r>
            <a:r>
              <a:rPr lang="en-US" sz="1200" dirty="0" err="1"/>
              <a:t>listDatabases</a:t>
            </a:r>
            <a:r>
              <a:rPr lang="en-US" sz="1200" dirty="0"/>
              <a:t> action on the cluster as a whole.</a:t>
            </a:r>
          </a:p>
          <a:p>
            <a:endParaRPr lang="en-US" sz="1200" dirty="0"/>
          </a:p>
          <a:p>
            <a:r>
              <a:rPr lang="en-US" sz="1200" dirty="0" err="1"/>
              <a:t>userAdminAnyDatabase</a:t>
            </a:r>
            <a:endParaRPr lang="en-US" sz="1200" dirty="0"/>
          </a:p>
          <a:p>
            <a:r>
              <a:rPr lang="en-US" sz="1200" dirty="0"/>
              <a:t>Provides the same access to user administration operations as </a:t>
            </a:r>
            <a:r>
              <a:rPr lang="en-US" sz="1200" dirty="0" err="1"/>
              <a:t>userAdmin</a:t>
            </a:r>
            <a:r>
              <a:rPr lang="en-US" sz="1200" dirty="0"/>
              <a:t> on all databases except local and config.</a:t>
            </a:r>
          </a:p>
          <a:p>
            <a:endParaRPr lang="en-US" sz="1200" dirty="0"/>
          </a:p>
          <a:p>
            <a:r>
              <a:rPr lang="en-US" sz="1200" dirty="0" err="1"/>
              <a:t>dbAdminAnyDatabase</a:t>
            </a:r>
            <a:endParaRPr lang="en-US" sz="1200" dirty="0"/>
          </a:p>
          <a:p>
            <a:r>
              <a:rPr lang="en-US" sz="1200" dirty="0"/>
              <a:t>Provides the same privileges as </a:t>
            </a:r>
            <a:r>
              <a:rPr lang="en-US" sz="1200" dirty="0" err="1"/>
              <a:t>dbAdmin</a:t>
            </a:r>
            <a:r>
              <a:rPr lang="en-US" sz="1200" dirty="0"/>
              <a:t> on all databases except local and config. The role also provides the </a:t>
            </a:r>
            <a:r>
              <a:rPr lang="en-US" sz="1200" dirty="0" err="1"/>
              <a:t>listDatabases</a:t>
            </a:r>
            <a:r>
              <a:rPr lang="en-US" sz="1200" dirty="0"/>
              <a:t> action on the cluster as a whole.</a:t>
            </a:r>
          </a:p>
          <a:p>
            <a:endParaRPr lang="en-US" sz="1200" dirty="0"/>
          </a:p>
          <a:p>
            <a:endParaRPr lang="en-US" sz="1200" dirty="0"/>
          </a:p>
          <a:p>
            <a:endParaRPr lang="en-US" sz="1200" dirty="0"/>
          </a:p>
        </p:txBody>
      </p:sp>
      <p:sp>
        <p:nvSpPr>
          <p:cNvPr id="15" name="Rectangle 14">
            <a:extLst>
              <a:ext uri="{FF2B5EF4-FFF2-40B4-BE49-F238E27FC236}">
                <a16:creationId xmlns:a16="http://schemas.microsoft.com/office/drawing/2014/main" id="{F42DDB51-F3D6-4CC9-931D-777AEDACB1EA}"/>
              </a:ext>
            </a:extLst>
          </p:cNvPr>
          <p:cNvSpPr/>
          <p:nvPr/>
        </p:nvSpPr>
        <p:spPr>
          <a:xfrm>
            <a:off x="189622" y="646721"/>
            <a:ext cx="1920654" cy="369332"/>
          </a:xfrm>
          <a:prstGeom prst="rect">
            <a:avLst/>
          </a:prstGeom>
        </p:spPr>
        <p:style>
          <a:lnRef idx="1">
            <a:schemeClr val="accent6"/>
          </a:lnRef>
          <a:fillRef idx="3">
            <a:schemeClr val="accent6"/>
          </a:fillRef>
          <a:effectRef idx="2">
            <a:schemeClr val="accent6"/>
          </a:effectRef>
          <a:fontRef idx="minor">
            <a:schemeClr val="lt1"/>
          </a:fontRef>
        </p:style>
        <p:txBody>
          <a:bodyPr wrap="none">
            <a:spAutoFit/>
          </a:bodyPr>
          <a:lstStyle/>
          <a:p>
            <a:r>
              <a:rPr lang="en-US" dirty="0"/>
              <a:t>All-Database Roles</a:t>
            </a:r>
          </a:p>
        </p:txBody>
      </p:sp>
    </p:spTree>
    <p:extLst>
      <p:ext uri="{BB962C8B-B14F-4D97-AF65-F5344CB8AC3E}">
        <p14:creationId xmlns:p14="http://schemas.microsoft.com/office/powerpoint/2010/main" val="3338827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1" name="Rectangle 10">
            <a:extLst>
              <a:ext uri="{FF2B5EF4-FFF2-40B4-BE49-F238E27FC236}">
                <a16:creationId xmlns:a16="http://schemas.microsoft.com/office/drawing/2014/main" id="{A02B1AB7-A45F-41AA-8807-B8362904790E}"/>
              </a:ext>
            </a:extLst>
          </p:cNvPr>
          <p:cNvSpPr/>
          <p:nvPr/>
        </p:nvSpPr>
        <p:spPr>
          <a:xfrm>
            <a:off x="3429000" y="35739"/>
            <a:ext cx="1828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MongoDB - Built-In Roles</a:t>
            </a:r>
          </a:p>
        </p:txBody>
      </p:sp>
      <p:sp>
        <p:nvSpPr>
          <p:cNvPr id="14" name="Rectangle 13">
            <a:extLst>
              <a:ext uri="{FF2B5EF4-FFF2-40B4-BE49-F238E27FC236}">
                <a16:creationId xmlns:a16="http://schemas.microsoft.com/office/drawing/2014/main" id="{CE5853EA-BBFE-4898-8063-630112A80AC5}"/>
              </a:ext>
            </a:extLst>
          </p:cNvPr>
          <p:cNvSpPr/>
          <p:nvPr/>
        </p:nvSpPr>
        <p:spPr>
          <a:xfrm>
            <a:off x="155575" y="1831058"/>
            <a:ext cx="8759825" cy="1750342"/>
          </a:xfrm>
          <a:prstGeom prst="rect">
            <a:avLst/>
          </a:prstGeom>
          <a:ln w="3175"/>
        </p:spPr>
        <p:style>
          <a:lnRef idx="2">
            <a:schemeClr val="accent2"/>
          </a:lnRef>
          <a:fillRef idx="1">
            <a:schemeClr val="lt1"/>
          </a:fillRef>
          <a:effectRef idx="0">
            <a:schemeClr val="accent2"/>
          </a:effectRef>
          <a:fontRef idx="minor">
            <a:schemeClr val="dk1"/>
          </a:fontRef>
        </p:style>
        <p:txBody>
          <a:bodyPr rtlCol="0" anchor="ctr"/>
          <a:lstStyle/>
          <a:p>
            <a:r>
              <a:rPr lang="en-US" sz="1200" dirty="0"/>
              <a:t>root</a:t>
            </a:r>
          </a:p>
          <a:p>
            <a:endParaRPr lang="en-US" sz="1200" dirty="0"/>
          </a:p>
          <a:p>
            <a:r>
              <a:rPr lang="en-US" sz="1200" dirty="0"/>
              <a:t>Provides access to the operations and all the resources of the following roles combined:</a:t>
            </a:r>
          </a:p>
          <a:p>
            <a:endParaRPr lang="en-US" sz="1200" dirty="0"/>
          </a:p>
          <a:p>
            <a:pPr marL="685800" lvl="1" indent="-228600">
              <a:buFont typeface="+mj-lt"/>
              <a:buAutoNum type="arabicPeriod"/>
            </a:pPr>
            <a:r>
              <a:rPr lang="en-US" sz="1200" dirty="0" err="1"/>
              <a:t>readWriteAnyDatabase</a:t>
            </a:r>
            <a:endParaRPr lang="en-US" sz="1200" dirty="0"/>
          </a:p>
          <a:p>
            <a:pPr marL="685800" lvl="1" indent="-228600">
              <a:buFont typeface="+mj-lt"/>
              <a:buAutoNum type="arabicPeriod"/>
            </a:pPr>
            <a:r>
              <a:rPr lang="en-US" sz="1200" dirty="0" err="1"/>
              <a:t>dbAdminAnyDatabase</a:t>
            </a:r>
            <a:endParaRPr lang="en-US" sz="1200" dirty="0"/>
          </a:p>
          <a:p>
            <a:pPr marL="685800" lvl="1" indent="-228600">
              <a:buFont typeface="+mj-lt"/>
              <a:buAutoNum type="arabicPeriod"/>
            </a:pPr>
            <a:r>
              <a:rPr lang="en-US" sz="1200" dirty="0" err="1"/>
              <a:t>userAdminAnyDatabase</a:t>
            </a:r>
            <a:endParaRPr lang="en-US" sz="1200" dirty="0"/>
          </a:p>
          <a:p>
            <a:pPr marL="685800" lvl="1" indent="-228600">
              <a:buFont typeface="+mj-lt"/>
              <a:buAutoNum type="arabicPeriod"/>
            </a:pPr>
            <a:r>
              <a:rPr lang="en-US" sz="1200" dirty="0" err="1"/>
              <a:t>clusterAdmin</a:t>
            </a:r>
            <a:endParaRPr lang="en-US" sz="1200" dirty="0"/>
          </a:p>
          <a:p>
            <a:pPr marL="685800" lvl="1" indent="-228600">
              <a:buFont typeface="+mj-lt"/>
              <a:buAutoNum type="arabicPeriod"/>
            </a:pPr>
            <a:r>
              <a:rPr lang="en-US" sz="1200" dirty="0"/>
              <a:t>restore</a:t>
            </a:r>
          </a:p>
          <a:p>
            <a:pPr marL="685800" lvl="1" indent="-228600">
              <a:buFont typeface="+mj-lt"/>
              <a:buAutoNum type="arabicPeriod"/>
            </a:pPr>
            <a:r>
              <a:rPr lang="en-US" sz="1200" dirty="0"/>
              <a:t>backup</a:t>
            </a:r>
          </a:p>
        </p:txBody>
      </p:sp>
      <p:sp>
        <p:nvSpPr>
          <p:cNvPr id="15" name="Rectangle 14">
            <a:extLst>
              <a:ext uri="{FF2B5EF4-FFF2-40B4-BE49-F238E27FC236}">
                <a16:creationId xmlns:a16="http://schemas.microsoft.com/office/drawing/2014/main" id="{F42DDB51-F3D6-4CC9-931D-777AEDACB1EA}"/>
              </a:ext>
            </a:extLst>
          </p:cNvPr>
          <p:cNvSpPr/>
          <p:nvPr/>
        </p:nvSpPr>
        <p:spPr>
          <a:xfrm>
            <a:off x="155575" y="1420632"/>
            <a:ext cx="1689950" cy="369332"/>
          </a:xfrm>
          <a:prstGeom prst="rect">
            <a:avLst/>
          </a:prstGeom>
        </p:spPr>
        <p:style>
          <a:lnRef idx="1">
            <a:schemeClr val="accent6"/>
          </a:lnRef>
          <a:fillRef idx="3">
            <a:schemeClr val="accent6"/>
          </a:fillRef>
          <a:effectRef idx="2">
            <a:schemeClr val="accent6"/>
          </a:effectRef>
          <a:fontRef idx="minor">
            <a:schemeClr val="lt1"/>
          </a:fontRef>
        </p:style>
        <p:txBody>
          <a:bodyPr wrap="none">
            <a:spAutoFit/>
          </a:bodyPr>
          <a:lstStyle/>
          <a:p>
            <a:r>
              <a:rPr lang="en-US" dirty="0"/>
              <a:t>Superuser Roles</a:t>
            </a:r>
          </a:p>
        </p:txBody>
      </p:sp>
    </p:spTree>
    <p:extLst>
      <p:ext uri="{BB962C8B-B14F-4D97-AF65-F5344CB8AC3E}">
        <p14:creationId xmlns:p14="http://schemas.microsoft.com/office/powerpoint/2010/main" val="2668364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84216</TotalTime>
  <Words>574</Words>
  <Application>Microsoft Office PowerPoint</Application>
  <PresentationFormat>Custom</PresentationFormat>
  <Paragraphs>67</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Akzidenz</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Home</cp:lastModifiedBy>
  <cp:revision>9707</cp:revision>
  <dcterms:created xsi:type="dcterms:W3CDTF">2006-08-16T00:00:00Z</dcterms:created>
  <dcterms:modified xsi:type="dcterms:W3CDTF">2020-12-04T13:17:50Z</dcterms:modified>
</cp:coreProperties>
</file>