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2" r:id="rId1"/>
  </p:sldMasterIdLst>
  <p:notesMasterIdLst>
    <p:notesMasterId r:id="rId7"/>
  </p:notesMasterIdLst>
  <p:sldIdLst>
    <p:sldId id="475" r:id="rId2"/>
    <p:sldId id="476" r:id="rId3"/>
    <p:sldId id="477" r:id="rId4"/>
    <p:sldId id="480" r:id="rId5"/>
    <p:sldId id="478" r:id="rId6"/>
  </p:sldIdLst>
  <p:sldSz cx="9144000" cy="5029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5">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73" autoAdjust="0"/>
    <p:restoredTop sz="86323" autoAdjust="0"/>
  </p:normalViewPr>
  <p:slideViewPr>
    <p:cSldViewPr>
      <p:cViewPr varScale="1">
        <p:scale>
          <a:sx n="98" d="100"/>
          <a:sy n="98" d="100"/>
        </p:scale>
        <p:origin x="726" y="84"/>
      </p:cViewPr>
      <p:guideLst>
        <p:guide orient="horz" pos="1585"/>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1/26/2021</a:t>
            </a:fld>
            <a:endParaRPr lang="en-US" dirty="0"/>
          </a:p>
        </p:txBody>
      </p:sp>
      <p:sp>
        <p:nvSpPr>
          <p:cNvPr id="4" name="Slide Image Placeholder 3"/>
          <p:cNvSpPr>
            <a:spLocks noGrp="1" noRot="1" noChangeAspect="1"/>
          </p:cNvSpPr>
          <p:nvPr>
            <p:ph type="sldImg" idx="2"/>
          </p:nvPr>
        </p:nvSpPr>
        <p:spPr>
          <a:xfrm>
            <a:off x="312738" y="685800"/>
            <a:ext cx="623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1453018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1453018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1453018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1453018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2738" y="685800"/>
            <a:ext cx="62325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1453018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62312"/>
            <a:ext cx="7772400" cy="1078018"/>
          </a:xfrm>
        </p:spPr>
        <p:txBody>
          <a:bodyPr/>
          <a:lstStyle/>
          <a:p>
            <a:r>
              <a:rPr lang="en-US"/>
              <a:t>Click to edit Master title style</a:t>
            </a:r>
          </a:p>
        </p:txBody>
      </p:sp>
      <p:sp>
        <p:nvSpPr>
          <p:cNvPr id="3" name="Subtitle 2"/>
          <p:cNvSpPr>
            <a:spLocks noGrp="1"/>
          </p:cNvSpPr>
          <p:nvPr>
            <p:ph type="subTitle" idx="1"/>
          </p:nvPr>
        </p:nvSpPr>
        <p:spPr>
          <a:xfrm>
            <a:off x="1371600" y="2849880"/>
            <a:ext cx="6400800" cy="12852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7850"/>
            <a:ext cx="2057400" cy="314674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47850"/>
            <a:ext cx="6019800" cy="31467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231729"/>
            <a:ext cx="7772400" cy="99885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31592"/>
            <a:ext cx="7772400" cy="11001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60320"/>
            <a:ext cx="4038600" cy="24342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1401"/>
            <a:ext cx="8229600" cy="838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25749"/>
            <a:ext cx="4040188"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594908"/>
            <a:ext cx="4040188"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25749"/>
            <a:ext cx="4041775" cy="46915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594908"/>
            <a:ext cx="4041775" cy="289761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0237"/>
            <a:ext cx="3008313" cy="85217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0239"/>
            <a:ext cx="5111750" cy="42922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52409"/>
            <a:ext cx="3008313" cy="34401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520440"/>
            <a:ext cx="5486400" cy="41560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49368"/>
            <a:ext cx="5486400" cy="30175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3936048"/>
            <a:ext cx="5486400" cy="590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401"/>
            <a:ext cx="8229600" cy="838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173480"/>
            <a:ext cx="8229600" cy="33190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661325"/>
            <a:ext cx="2133600" cy="267758"/>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1/26/2021</a:t>
            </a:fld>
            <a:endParaRPr lang="en-US" dirty="0"/>
          </a:p>
        </p:txBody>
      </p:sp>
      <p:sp>
        <p:nvSpPr>
          <p:cNvPr id="5" name="Footer Placeholder 4"/>
          <p:cNvSpPr>
            <a:spLocks noGrp="1"/>
          </p:cNvSpPr>
          <p:nvPr>
            <p:ph type="ftr" sz="quarter" idx="3"/>
          </p:nvPr>
        </p:nvSpPr>
        <p:spPr>
          <a:xfrm>
            <a:off x="3124200" y="4661325"/>
            <a:ext cx="2895600" cy="26775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661325"/>
            <a:ext cx="2133600" cy="267758"/>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539452" y="23853"/>
            <a:ext cx="209934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Web Service Message Formats</a:t>
            </a:r>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 descr="Why isn't code reused in Microsoft Dynamic CRM projects? – Hosk's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ounded Rectangle 14"/>
          <p:cNvSpPr/>
          <p:nvPr/>
        </p:nvSpPr>
        <p:spPr>
          <a:xfrm>
            <a:off x="155575" y="396102"/>
            <a:ext cx="8836025" cy="1585098"/>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anose="05000000000000000000" pitchFamily="2" charset="2"/>
              <a:buChar char="ü"/>
            </a:pPr>
            <a:r>
              <a:rPr lang="en-US" sz="1200" dirty="0"/>
              <a:t>When a client and a web service communicate they exchange messages. A request message is sent from the client to the web service. The web service responds with a response message. This is just like in ordinary HTTP, where a web browser sends an HTTP request to a web server, and the web server replies with an HTTP response.</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r>
              <a:rPr lang="en-US" sz="1200" dirty="0"/>
              <a:t>In the beginning the only web service message format available was SOAP. Later came REST type web services, which uses plain XML and HTTP. Following the REST movement came a wave of people using JSON (JavaScript Object Notation) as message format. Another very simple remoting protocol is called XML-RPC (XML Remote Procedure Call).</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1643" y="2362200"/>
            <a:ext cx="5697537"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9553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539452" y="23853"/>
            <a:ext cx="209934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Web Service Message Formats</a:t>
            </a:r>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 descr="Why isn't code reused in Microsoft Dynamic CRM projects? – Hosk's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359" y="1219200"/>
            <a:ext cx="4861841"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ular Callout 3"/>
          <p:cNvSpPr/>
          <p:nvPr/>
        </p:nvSpPr>
        <p:spPr>
          <a:xfrm>
            <a:off x="5257800" y="1066800"/>
            <a:ext cx="3810000" cy="3124200"/>
          </a:xfrm>
          <a:prstGeom prst="wedgeRectCallout">
            <a:avLst>
              <a:gd name="adj1" fmla="val -64132"/>
              <a:gd name="adj2" fmla="val -12678"/>
            </a:avLst>
          </a:prstGeom>
          <a:ln w="3175"/>
        </p:spPr>
        <p:style>
          <a:lnRef idx="2">
            <a:schemeClr val="accent4"/>
          </a:lnRef>
          <a:fillRef idx="1">
            <a:schemeClr val="lt1"/>
          </a:fillRef>
          <a:effectRef idx="0">
            <a:schemeClr val="accent4"/>
          </a:effectRef>
          <a:fontRef idx="minor">
            <a:schemeClr val="dk1"/>
          </a:fontRef>
        </p:style>
        <p:txBody>
          <a:bodyPr rtlCol="0" anchor="ctr"/>
          <a:lstStyle/>
          <a:p>
            <a:endParaRPr lang="en-US" sz="1200" dirty="0"/>
          </a:p>
          <a:p>
            <a:r>
              <a:rPr lang="en-US" sz="1200" dirty="0"/>
              <a:t>SOAP (Simple Object Access Protocol) is an XML based message format.</a:t>
            </a:r>
          </a:p>
          <a:p>
            <a:endParaRPr lang="en-US" sz="1200" dirty="0"/>
          </a:p>
          <a:p>
            <a:r>
              <a:rPr lang="en-US" sz="1200" b="1" dirty="0"/>
              <a:t>Envelope</a:t>
            </a:r>
          </a:p>
          <a:p>
            <a:pPr marL="628650" lvl="1" indent="-171450">
              <a:buFont typeface="Arial" pitchFamily="34" charset="0"/>
              <a:buChar char="•"/>
            </a:pPr>
            <a:r>
              <a:rPr lang="en-US" sz="1200" dirty="0"/>
              <a:t>     Header</a:t>
            </a:r>
          </a:p>
          <a:p>
            <a:pPr marL="628650" lvl="1" indent="-171450">
              <a:buFont typeface="Arial" pitchFamily="34" charset="0"/>
              <a:buChar char="•"/>
            </a:pPr>
            <a:r>
              <a:rPr lang="en-US" sz="1200" dirty="0"/>
              <a:t>      Body</a:t>
            </a:r>
          </a:p>
          <a:p>
            <a:pPr marL="1085850" lvl="2" indent="-171450">
              <a:buFont typeface="Wingdings" pitchFamily="2" charset="2"/>
              <a:buChar char="q"/>
            </a:pPr>
            <a:r>
              <a:rPr lang="en-US" sz="1200" dirty="0"/>
              <a:t>Message Data</a:t>
            </a:r>
          </a:p>
          <a:p>
            <a:pPr marL="1085850" lvl="2" indent="-171450">
              <a:buFont typeface="Wingdings" pitchFamily="2" charset="2"/>
              <a:buChar char="q"/>
            </a:pPr>
            <a:r>
              <a:rPr lang="en-US" sz="1200" dirty="0"/>
              <a:t>Fault (optional)</a:t>
            </a:r>
          </a:p>
          <a:p>
            <a:pPr marL="1085850" lvl="2" indent="-171450">
              <a:buFont typeface="Wingdings" pitchFamily="2" charset="2"/>
              <a:buChar char="q"/>
            </a:pPr>
            <a:endParaRPr lang="en-US" sz="1200" dirty="0"/>
          </a:p>
          <a:p>
            <a:pPr marL="1085850" lvl="2" indent="-171450">
              <a:buFont typeface="Wingdings" pitchFamily="2" charset="2"/>
              <a:buChar char="q"/>
            </a:pPr>
            <a:endParaRPr lang="en-US" sz="1200" dirty="0"/>
          </a:p>
          <a:p>
            <a:r>
              <a:rPr lang="en-US" sz="1200" dirty="0"/>
              <a:t>The same SOAP message structure is used to send both requests and responses between client and web service.</a:t>
            </a:r>
          </a:p>
          <a:p>
            <a:r>
              <a:rPr lang="en-US" sz="1200" dirty="0"/>
              <a:t>The Fault element inside the Body element is optional. A Fault element is only sent back if an error occurs inside the web service. Otherwise the normal message data is sent back.</a:t>
            </a:r>
          </a:p>
          <a:p>
            <a:endParaRPr lang="en-US" sz="1200" dirty="0"/>
          </a:p>
        </p:txBody>
      </p:sp>
      <p:sp>
        <p:nvSpPr>
          <p:cNvPr id="5" name="Rectangle 4"/>
          <p:cNvSpPr/>
          <p:nvPr/>
        </p:nvSpPr>
        <p:spPr>
          <a:xfrm>
            <a:off x="258319" y="617538"/>
            <a:ext cx="708912" cy="369332"/>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b="1" dirty="0"/>
              <a:t>SOAP</a:t>
            </a:r>
          </a:p>
        </p:txBody>
      </p:sp>
    </p:spTree>
    <p:extLst>
      <p:ext uri="{BB962C8B-B14F-4D97-AF65-F5344CB8AC3E}">
        <p14:creationId xmlns:p14="http://schemas.microsoft.com/office/powerpoint/2010/main" val="3317355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539452" y="23853"/>
            <a:ext cx="209934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Web Service Message Formats</a:t>
            </a:r>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 descr="Why isn't code reused in Microsoft Dynamic CRM projects? – Hosk's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62" y="3448050"/>
            <a:ext cx="2581275" cy="1466850"/>
          </a:xfrm>
          <a:prstGeom prst="rect">
            <a:avLst/>
          </a:prstGeom>
          <a:ln/>
        </p:spPr>
        <p:style>
          <a:lnRef idx="1">
            <a:schemeClr val="accent3"/>
          </a:lnRef>
          <a:fillRef idx="2">
            <a:schemeClr val="accent3"/>
          </a:fillRef>
          <a:effectRef idx="1">
            <a:schemeClr val="accent3"/>
          </a:effectRef>
          <a:fontRef idx="minor">
            <a:schemeClr val="dk1"/>
          </a:fontRef>
        </p:style>
      </p:pic>
      <p:sp>
        <p:nvSpPr>
          <p:cNvPr id="7" name="Rectangle 6"/>
          <p:cNvSpPr/>
          <p:nvPr/>
        </p:nvSpPr>
        <p:spPr>
          <a:xfrm>
            <a:off x="150862" y="3094851"/>
            <a:ext cx="2080826"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http://ram.com/profiles/peter</a:t>
            </a:r>
          </a:p>
        </p:txBody>
      </p:sp>
      <p:sp>
        <p:nvSpPr>
          <p:cNvPr id="12" name="Rounded Rectangle 11"/>
          <p:cNvSpPr/>
          <p:nvPr/>
        </p:nvSpPr>
        <p:spPr>
          <a:xfrm>
            <a:off x="155575" y="396102"/>
            <a:ext cx="8836025" cy="2194698"/>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REST (</a:t>
            </a:r>
            <a:r>
              <a:rPr lang="en-US" sz="1200" dirty="0" err="1"/>
              <a:t>REpresentational</a:t>
            </a:r>
            <a:r>
              <a:rPr lang="en-US" sz="1200" dirty="0"/>
              <a:t> State Transfer) style web services work a bit different from SOAP web services. A REST request is a simple HTTP request just like a regular browser would send to a web server. There is typically no XML request sent. A REST response is typically an XML document sent back in a regular HTTP response, just as if a browser had requested it.</a:t>
            </a:r>
            <a:br>
              <a:rPr lang="en-US" sz="1200" dirty="0"/>
            </a:br>
            <a:endParaRPr lang="en-US" sz="1200" dirty="0"/>
          </a:p>
          <a:p>
            <a:pPr marL="171450" indent="-171450">
              <a:buFont typeface="Wingdings" pitchFamily="2" charset="2"/>
              <a:buChar char="ü"/>
            </a:pPr>
            <a:r>
              <a:rPr lang="en-US" sz="1200" dirty="0"/>
              <a:t>In REST you don't think so much in terms of "services", but rather in "resources". A resource has a given URL, just like an HTML page in a web site. An example of a resource could be a user profile in a social application. Such a resource could have the URL.</a:t>
            </a:r>
          </a:p>
          <a:p>
            <a:pPr marL="171450" indent="-171450">
              <a:buFont typeface="Wingdings" pitchFamily="2" charset="2"/>
              <a:buChar char="ü"/>
            </a:pPr>
            <a:endParaRPr lang="en-US" sz="1200" dirty="0"/>
          </a:p>
          <a:p>
            <a:pPr marL="171450" indent="-171450">
              <a:buFont typeface="Wingdings" pitchFamily="2" charset="2"/>
              <a:buChar char="ü"/>
            </a:pPr>
            <a:r>
              <a:rPr lang="en-US" sz="1200" dirty="0"/>
              <a:t>If you need to modify a resource in REST, you do so by sending different HTTP request to the server. When you read a resource you send an HTTP GET request. If you need to write a resource, you would send an HTTP PUT instead. If you need to delete a resource you would send an HTTP DELETE etc.</a:t>
            </a:r>
          </a:p>
        </p:txBody>
      </p:sp>
      <p:sp>
        <p:nvSpPr>
          <p:cNvPr id="13" name="Rectangle 12"/>
          <p:cNvSpPr/>
          <p:nvPr/>
        </p:nvSpPr>
        <p:spPr>
          <a:xfrm>
            <a:off x="513826" y="42446"/>
            <a:ext cx="1169744" cy="338554"/>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600" b="1" dirty="0"/>
              <a:t>REST + XML</a:t>
            </a:r>
          </a:p>
        </p:txBody>
      </p:sp>
    </p:spTree>
    <p:extLst>
      <p:ext uri="{BB962C8B-B14F-4D97-AF65-F5344CB8AC3E}">
        <p14:creationId xmlns:p14="http://schemas.microsoft.com/office/powerpoint/2010/main" val="285122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539452" y="23853"/>
            <a:ext cx="209934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Web Service Message Formats</a:t>
            </a:r>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 descr="Why isn't code reused in Microsoft Dynamic CRM projects? – Hosk's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513826" y="2366188"/>
            <a:ext cx="2080826"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http://ram.com/profiles/peter</a:t>
            </a:r>
          </a:p>
        </p:txBody>
      </p:sp>
      <p:sp>
        <p:nvSpPr>
          <p:cNvPr id="12" name="Rounded Rectangle 11"/>
          <p:cNvSpPr/>
          <p:nvPr/>
        </p:nvSpPr>
        <p:spPr>
          <a:xfrm>
            <a:off x="155575" y="396102"/>
            <a:ext cx="8836025" cy="899298"/>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REST + JSON is basically the same as REST + XML except that data is </a:t>
            </a:r>
            <a:r>
              <a:rPr lang="en-US" sz="1200" dirty="0" err="1"/>
              <a:t>transfered</a:t>
            </a:r>
            <a:r>
              <a:rPr lang="en-US" sz="1200" dirty="0"/>
              <a:t> in JSON (JavaScript Object Notation) instead of XML. The advantage of JSON over XML is that web browser are able to parse the JSON structures into JavaScript objects natively. You don't have to parse the JSON yourself in the browser then. That is much easier to work with in applications that use AJAX a lot.</a:t>
            </a:r>
          </a:p>
        </p:txBody>
      </p:sp>
      <p:sp>
        <p:nvSpPr>
          <p:cNvPr id="13" name="Rectangle 12"/>
          <p:cNvSpPr/>
          <p:nvPr/>
        </p:nvSpPr>
        <p:spPr>
          <a:xfrm>
            <a:off x="513826" y="42446"/>
            <a:ext cx="1229054" cy="338554"/>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600" b="1" dirty="0"/>
              <a:t>REST + JSON</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826" y="2700337"/>
            <a:ext cx="2562225" cy="1343025"/>
          </a:xfrm>
          <a:prstGeom prst="rect">
            <a:avLst/>
          </a:prstGeom>
          <a:ln/>
        </p:spPr>
        <p:style>
          <a:lnRef idx="1">
            <a:schemeClr val="accent4"/>
          </a:lnRef>
          <a:fillRef idx="3">
            <a:schemeClr val="accent4"/>
          </a:fillRef>
          <a:effectRef idx="2">
            <a:schemeClr val="accent4"/>
          </a:effectRef>
          <a:fontRef idx="minor">
            <a:schemeClr val="lt1"/>
          </a:fontRef>
        </p:style>
      </p:pic>
    </p:spTree>
    <p:extLst>
      <p:ext uri="{BB962C8B-B14F-4D97-AF65-F5344CB8AC3E}">
        <p14:creationId xmlns:p14="http://schemas.microsoft.com/office/powerpoint/2010/main" val="2709889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200" dirty="0"/>
          </a:p>
        </p:txBody>
      </p:sp>
      <p:sp>
        <p:nvSpPr>
          <p:cNvPr id="2" name="AutoShape 2" descr="Image result for fi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 name="Rectangle 8"/>
          <p:cNvSpPr/>
          <p:nvPr/>
        </p:nvSpPr>
        <p:spPr>
          <a:xfrm>
            <a:off x="3539452" y="23853"/>
            <a:ext cx="2099348" cy="276999"/>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a:t>Web Service Message Formats</a:t>
            </a:r>
          </a:p>
        </p:txBody>
      </p:sp>
      <p:sp>
        <p:nvSpPr>
          <p:cNvPr id="6" name="AutoShape 4" descr="Image result for xml symbol"/>
          <p:cNvSpPr>
            <a:spLocks noChangeAspect="1" noChangeArrowheads="1"/>
          </p:cNvSpPr>
          <p:nvPr/>
        </p:nvSpPr>
        <p:spPr bwMode="auto">
          <a:xfrm>
            <a:off x="-755650"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List - Free interface icon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 descr="Why isn't code reused in Microsoft Dynamic CRM projects? – Hosk's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400" y="2286000"/>
            <a:ext cx="3933825" cy="1838325"/>
          </a:xfrm>
          <a:prstGeom prst="rect">
            <a:avLst/>
          </a:prstGeom>
          <a:ln/>
        </p:spPr>
        <p:style>
          <a:lnRef idx="1">
            <a:schemeClr val="accent3"/>
          </a:lnRef>
          <a:fillRef idx="2">
            <a:schemeClr val="accent3"/>
          </a:fillRef>
          <a:effectRef idx="1">
            <a:schemeClr val="accent3"/>
          </a:effectRef>
          <a:fontRef idx="minor">
            <a:schemeClr val="dk1"/>
          </a:fontRef>
        </p:style>
      </p:pic>
      <p:sp>
        <p:nvSpPr>
          <p:cNvPr id="11" name="Rounded Rectangle 10"/>
          <p:cNvSpPr/>
          <p:nvPr/>
        </p:nvSpPr>
        <p:spPr>
          <a:xfrm>
            <a:off x="155575" y="396102"/>
            <a:ext cx="8836025" cy="899298"/>
          </a:xfrm>
          <a:prstGeom prst="roundRect">
            <a:avLst/>
          </a:prstGeom>
          <a:ln w="3175"/>
        </p:spPr>
        <p:style>
          <a:lnRef idx="2">
            <a:schemeClr val="accent4"/>
          </a:lnRef>
          <a:fillRef idx="1">
            <a:schemeClr val="lt1"/>
          </a:fillRef>
          <a:effectRef idx="0">
            <a:schemeClr val="accent4"/>
          </a:effectRef>
          <a:fontRef idx="minor">
            <a:schemeClr val="dk1"/>
          </a:fontRef>
        </p:style>
        <p:txBody>
          <a:bodyPr rtlCol="0" anchor="ctr"/>
          <a:lstStyle/>
          <a:p>
            <a:pPr marL="171450" indent="-171450">
              <a:buFont typeface="Wingdings" pitchFamily="2" charset="2"/>
              <a:buChar char="ü"/>
            </a:pPr>
            <a:r>
              <a:rPr lang="en-US" sz="1200" dirty="0"/>
              <a:t>XML RPC is closer to SOAP than it is to REST. XML RPC has both a request and a response format. XML RPC is a somewhat simpler protocol than SOAP is. It is also closer modeled to a regular procedure call. Some people claim that XML RPC is now dead or obsolete.</a:t>
            </a:r>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2026789"/>
            <a:ext cx="2819400" cy="2988271"/>
          </a:xfrm>
          <a:prstGeom prst="rect">
            <a:avLst/>
          </a:prstGeom>
          <a:ln/>
        </p:spPr>
        <p:style>
          <a:lnRef idx="1">
            <a:schemeClr val="accent4"/>
          </a:lnRef>
          <a:fillRef idx="3">
            <a:schemeClr val="accent4"/>
          </a:fillRef>
          <a:effectRef idx="2">
            <a:schemeClr val="accent4"/>
          </a:effectRef>
          <a:fontRef idx="minor">
            <a:schemeClr val="lt1"/>
          </a:fontRef>
        </p:style>
      </p:pic>
      <p:sp>
        <p:nvSpPr>
          <p:cNvPr id="4" name="Rectangle 3"/>
          <p:cNvSpPr/>
          <p:nvPr/>
        </p:nvSpPr>
        <p:spPr>
          <a:xfrm>
            <a:off x="5927103" y="1741877"/>
            <a:ext cx="1908792"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XML RPC response example</a:t>
            </a:r>
          </a:p>
        </p:txBody>
      </p:sp>
      <p:sp>
        <p:nvSpPr>
          <p:cNvPr id="12" name="Rectangle 11"/>
          <p:cNvSpPr/>
          <p:nvPr/>
        </p:nvSpPr>
        <p:spPr>
          <a:xfrm>
            <a:off x="318187" y="1894277"/>
            <a:ext cx="1815690"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a:t>XML RPC request example</a:t>
            </a:r>
          </a:p>
        </p:txBody>
      </p:sp>
      <p:sp>
        <p:nvSpPr>
          <p:cNvPr id="13" name="Rectangle 12"/>
          <p:cNvSpPr/>
          <p:nvPr/>
        </p:nvSpPr>
        <p:spPr>
          <a:xfrm>
            <a:off x="513826" y="42446"/>
            <a:ext cx="944489" cy="338554"/>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600" b="1" dirty="0"/>
              <a:t>XML RPC</a:t>
            </a:r>
          </a:p>
        </p:txBody>
      </p:sp>
    </p:spTree>
    <p:extLst>
      <p:ext uri="{BB962C8B-B14F-4D97-AF65-F5344CB8AC3E}">
        <p14:creationId xmlns:p14="http://schemas.microsoft.com/office/powerpoint/2010/main" val="2851224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83578</TotalTime>
  <Words>595</Words>
  <Application>Microsoft Office PowerPoint</Application>
  <PresentationFormat>Custom</PresentationFormat>
  <Paragraphs>39</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Home</cp:lastModifiedBy>
  <cp:revision>9288</cp:revision>
  <dcterms:created xsi:type="dcterms:W3CDTF">2006-08-16T00:00:00Z</dcterms:created>
  <dcterms:modified xsi:type="dcterms:W3CDTF">2021-01-26T04:11:47Z</dcterms:modified>
</cp:coreProperties>
</file>