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8083C3-AF8C-48EE-A26A-B5CC3DA3A41F}">
  <a:tblStyle styleId="{A48083C3-AF8C-48EE-A26A-B5CC3DA3A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5d8a038c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45d8a038c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a0414610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5a0414610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a0414610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5a0414610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a0414610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5a0414610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a0414610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5a0414610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a0414610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15a0414610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a0414610_0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5a0414610_0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a0414610_0_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15a0414610_0_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5d8a038c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145d8a038c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3bf0301a7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3bf0301a7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5d8a038c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145d8a038c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5d8a038c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45d8a038c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5d8a038c_0_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45d8a038c_0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5d8a038c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145d8a038c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5d8a038c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45d8a038c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79700" y="2556000"/>
            <a:ext cx="5680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>
                <a:solidFill>
                  <a:srgbClr val="666666"/>
                </a:solidFill>
              </a:rPr>
              <a:t>K-Means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04260" y="4685295"/>
            <a:ext cx="5255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/>
              <a:t>Massimiliano Sirgiovanni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60000" y="7200000"/>
            <a:ext cx="525564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Ricalcolo dei centroidi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L’operazione viene delegata ad un altro ciclo for: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for(j = 0; j &lt; k; j++){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x = recomputesCentroidX(j, pts, centroids[j].x);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y = recomputesCentroidY(j, pts, centroids[j].y);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if(x != centroids[j].x | y != centroids[j].y){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    end = 0;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    centroids[j].x = x;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               centroids[j].y = y;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300">
                <a:solidFill>
                  <a:schemeClr val="dk1"/>
                </a:solidFill>
              </a:rPr>
              <a:t>            }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300">
                <a:solidFill>
                  <a:schemeClr val="dk1"/>
                </a:solidFill>
              </a:rPr>
              <a:t> }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Anche in questo caso conviene utilizzare la </a:t>
            </a:r>
            <a:r>
              <a:rPr b="1" lang="it-IT" sz="1700">
                <a:solidFill>
                  <a:schemeClr val="dk1"/>
                </a:solidFill>
              </a:rPr>
              <a:t>clausola private</a:t>
            </a:r>
            <a:r>
              <a:rPr lang="it-IT" sz="1700">
                <a:solidFill>
                  <a:schemeClr val="dk1"/>
                </a:solidFill>
              </a:rPr>
              <a:t>, per le variabili x ed 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La scrittura sui centroidi non genera race condition dato che ad ogni iterazione si accede ad un centroide diverso.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la variabile end, </a:t>
            </a:r>
            <a:r>
              <a:rPr i="1" lang="it-IT" sz="1700">
                <a:solidFill>
                  <a:schemeClr val="dk1"/>
                </a:solidFill>
              </a:rPr>
              <a:t>non è importante quale delle iterazioni la modifichi per prima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Il ciclo for viene decorato con la seguente direttiva: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700">
                <a:solidFill>
                  <a:schemeClr val="dk1"/>
                </a:solidFill>
              </a:rPr>
              <a:t>#pragma omp parallel for schedule(auto) private(x, y)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10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92000" y="1380625"/>
            <a:ext cx="8639700" cy="5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Dato che </a:t>
            </a:r>
            <a:r>
              <a:rPr b="1" lang="it-IT" sz="1700">
                <a:solidFill>
                  <a:schemeClr val="dk1"/>
                </a:solidFill>
              </a:rPr>
              <a:t>i due cicli for sono consecutivi</a:t>
            </a:r>
            <a:r>
              <a:rPr lang="it-IT" sz="1700">
                <a:solidFill>
                  <a:schemeClr val="dk1"/>
                </a:solidFill>
              </a:rPr>
              <a:t>, per migliorare le prestazioni si può riscrivere il codice in questo modo: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#pragma omp parallel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{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//Iteration on all the points considered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#pragma omp for schedule(auto) private(nearestCentroid)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for (i = 0; i &lt; n; i++) {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		// For cycle body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}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//Verify if centroid don't change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#pragma omp for schedule(auto) private(x, y)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for (j = 0; j &lt; k; j++) {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		// For cycle body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}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};     //end omp parallel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In questo modo </a:t>
            </a:r>
            <a:r>
              <a:rPr b="1" lang="it-IT" sz="1700">
                <a:solidFill>
                  <a:schemeClr val="dk1"/>
                </a:solidFill>
              </a:rPr>
              <a:t>si evita di generare e chiudere i thread</a:t>
            </a:r>
            <a:r>
              <a:rPr lang="it-IT" sz="1700">
                <a:solidFill>
                  <a:schemeClr val="dk1"/>
                </a:solidFill>
              </a:rPr>
              <a:t> al termine di ogni ciclo.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La </a:t>
            </a:r>
            <a:r>
              <a:rPr b="1" lang="it-IT" sz="1700">
                <a:solidFill>
                  <a:schemeClr val="dk1"/>
                </a:solidFill>
              </a:rPr>
              <a:t>parallelizzazione della stampa</a:t>
            </a:r>
            <a:r>
              <a:rPr lang="it-IT" sz="1700">
                <a:solidFill>
                  <a:schemeClr val="dk1"/>
                </a:solidFill>
              </a:rPr>
              <a:t> consiste solo nel rendere parallelo il ciclo for che si occupa dei punti in un cluster. Parallelizzando il resto della procedura di stampa si rischierebbe di generare un </a:t>
            </a:r>
            <a:r>
              <a:rPr b="1" lang="it-IT" sz="1700">
                <a:solidFill>
                  <a:schemeClr val="dk1"/>
                </a:solidFill>
              </a:rPr>
              <a:t>output illeggibile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Inizializzazione dei punti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Anche per la creazione dei punti e dei centroidi vengono utilizzati </a:t>
            </a:r>
            <a:r>
              <a:rPr b="1" lang="it-IT" sz="1700">
                <a:solidFill>
                  <a:schemeClr val="dk1"/>
                </a:solidFill>
              </a:rPr>
              <a:t>due cicli for paralleli</a:t>
            </a:r>
            <a:r>
              <a:rPr lang="it-IT" sz="1700">
                <a:solidFill>
                  <a:schemeClr val="dk1"/>
                </a:solidFill>
              </a:rPr>
              <a:t>, consecutivi.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La principale differenza consiste nel fatto che </a:t>
            </a:r>
            <a:r>
              <a:rPr b="1" lang="it-IT" sz="1700">
                <a:solidFill>
                  <a:schemeClr val="dk1"/>
                </a:solidFill>
              </a:rPr>
              <a:t>il secondo ciclo for non dipende</a:t>
            </a:r>
            <a:r>
              <a:rPr lang="it-IT" sz="1700">
                <a:solidFill>
                  <a:schemeClr val="dk1"/>
                </a:solidFill>
              </a:rPr>
              <a:t>, </a:t>
            </a:r>
            <a:r>
              <a:rPr lang="it-IT" sz="1700">
                <a:solidFill>
                  <a:schemeClr val="dk1"/>
                </a:solidFill>
              </a:rPr>
              <a:t>in alcun modo, </a:t>
            </a:r>
            <a:r>
              <a:rPr b="1" lang="it-IT" sz="1700">
                <a:solidFill>
                  <a:schemeClr val="dk1"/>
                </a:solidFill>
              </a:rPr>
              <a:t>dal primo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migliorare le prestazioni del codice, si può </a:t>
            </a:r>
            <a:r>
              <a:rPr b="1" lang="it-IT" sz="1700">
                <a:solidFill>
                  <a:schemeClr val="dk1"/>
                </a:solidFill>
              </a:rPr>
              <a:t>eliminare la sincronizzazione dei thread</a:t>
            </a:r>
            <a:r>
              <a:rPr lang="it-IT" sz="1700">
                <a:solidFill>
                  <a:schemeClr val="dk1"/>
                </a:solidFill>
              </a:rPr>
              <a:t> per i due cicli.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farlo è sufficiente inserire nel primo ciclo parallelizzato la clausola </a:t>
            </a:r>
            <a:r>
              <a:rPr b="1" i="1" lang="it-IT" sz="1700">
                <a:solidFill>
                  <a:schemeClr val="dk1"/>
                </a:solidFill>
              </a:rPr>
              <a:t>nowait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>
                <a:solidFill>
                  <a:schemeClr val="dk1"/>
                </a:solidFill>
              </a:rPr>
              <a:t>#pragma omp for schedule(auto) nowait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2938" y="3333600"/>
            <a:ext cx="10093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Testing e valutazione delle performance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Test per valori ridotti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n = 15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k = 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700">
                <a:solidFill>
                  <a:schemeClr val="dk1"/>
                </a:solidFill>
              </a:rPr>
              <a:t>L’esecuzione in parallelo è </a:t>
            </a:r>
            <a:r>
              <a:rPr b="1" lang="it-IT" sz="1700">
                <a:solidFill>
                  <a:schemeClr val="dk1"/>
                </a:solidFill>
              </a:rPr>
              <a:t>tre volte più veloce</a:t>
            </a:r>
            <a:r>
              <a:rPr lang="it-IT" sz="1700">
                <a:solidFill>
                  <a:schemeClr val="dk1"/>
                </a:solidFill>
              </a:rPr>
              <a:t> rispetto a quella sequenziale.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792000" y="358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79900"/>
                <a:gridCol w="2879900"/>
                <a:gridCol w="287990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0.007907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0.002472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575" y="4871779"/>
            <a:ext cx="3637475" cy="7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Test per valori intermedi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n = 1000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k = 100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I </a:t>
            </a:r>
            <a:r>
              <a:rPr b="1" lang="it-IT" sz="1700">
                <a:solidFill>
                  <a:schemeClr val="dk1"/>
                </a:solidFill>
              </a:rPr>
              <a:t>thread utilizzati</a:t>
            </a:r>
            <a:r>
              <a:rPr lang="it-IT" sz="1700">
                <a:solidFill>
                  <a:schemeClr val="dk1"/>
                </a:solidFill>
              </a:rPr>
              <a:t> per l’esecuzione parallela sono </a:t>
            </a:r>
            <a:r>
              <a:rPr b="1" lang="it-IT" sz="1700">
                <a:solidFill>
                  <a:schemeClr val="dk1"/>
                </a:solidFill>
              </a:rPr>
              <a:t>quattro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Questo numero può essere cambiato e risulta interessante osservare come varia il tempo di esecuzione in questi casi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Usando </a:t>
            </a:r>
            <a:r>
              <a:rPr b="1" lang="it-IT" sz="1700">
                <a:solidFill>
                  <a:schemeClr val="dk1"/>
                </a:solidFill>
              </a:rPr>
              <a:t>tre thread</a:t>
            </a:r>
            <a:r>
              <a:rPr lang="it-IT" sz="1700">
                <a:solidFill>
                  <a:schemeClr val="dk1"/>
                </a:solidFill>
              </a:rPr>
              <a:t> si ottengono i seguenti risultati: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15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792013" y="338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79900"/>
                <a:gridCol w="2879900"/>
                <a:gridCol w="287990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3.070847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0.981001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8"/>
          <p:cNvGraphicFramePr/>
          <p:nvPr/>
        </p:nvGraphicFramePr>
        <p:xfrm>
          <a:off x="792013" y="604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79900"/>
                <a:gridCol w="2879900"/>
                <a:gridCol w="287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3.070847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1.173633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Test per valori intermedi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Esecuzione utilizzando solo </a:t>
            </a:r>
            <a:r>
              <a:rPr b="1" lang="it-IT" sz="1700">
                <a:solidFill>
                  <a:schemeClr val="dk1"/>
                </a:solidFill>
              </a:rPr>
              <a:t>due thread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Esecuzione usando un </a:t>
            </a:r>
            <a:r>
              <a:rPr b="1" lang="it-IT" sz="1700">
                <a:solidFill>
                  <a:schemeClr val="dk1"/>
                </a:solidFill>
              </a:rPr>
              <a:t>unico thread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Come prevedibile, in quest’ultimo caso si ottiene uno </a:t>
            </a:r>
            <a:r>
              <a:rPr b="1" lang="it-IT" sz="1700">
                <a:solidFill>
                  <a:schemeClr val="dk1"/>
                </a:solidFill>
              </a:rPr>
              <a:t>speedup tendente ad uno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16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792000" y="305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85700"/>
                <a:gridCol w="2929550"/>
                <a:gridCol w="282445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3.070847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1.631923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29"/>
          <p:cNvGraphicFramePr/>
          <p:nvPr/>
        </p:nvGraphicFramePr>
        <p:xfrm>
          <a:off x="791988" y="536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85700"/>
                <a:gridCol w="2929550"/>
                <a:gridCol w="2824450"/>
              </a:tblGrid>
              <a:tr h="44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3.070847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2.985938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811" y="4213623"/>
            <a:ext cx="3440075" cy="5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Test per valori grandi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n = 5000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-IT" sz="1700">
                <a:solidFill>
                  <a:schemeClr val="dk1"/>
                </a:solidFill>
              </a:rPr>
              <a:t>k = 300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Esecuzione con </a:t>
            </a:r>
            <a:r>
              <a:rPr b="1" lang="it-IT" sz="1700">
                <a:solidFill>
                  <a:schemeClr val="dk1"/>
                </a:solidFill>
              </a:rPr>
              <a:t>due thread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700">
                <a:solidFill>
                  <a:schemeClr val="dk1"/>
                </a:solidFill>
              </a:rPr>
              <a:t>All’aumentare dei tempi di esecuzione risulta sempre più evidente il </a:t>
            </a:r>
            <a:r>
              <a:rPr b="1" lang="it-IT" sz="1700">
                <a:solidFill>
                  <a:schemeClr val="dk1"/>
                </a:solidFill>
              </a:rPr>
              <a:t>vantaggio ottenibile tramite l’utilizzo della programmazione parallela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9104700" y="7063650"/>
            <a:ext cx="3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17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792000" y="33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79900"/>
                <a:gridCol w="2879900"/>
                <a:gridCol w="2879900"/>
              </a:tblGrid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132.842004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37.332709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792000" y="527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{A48083C3-AF8C-48EE-A26A-B5CC3DA3A41F}</a:tableStyleId>
              </a:tblPr>
              <a:tblGrid>
                <a:gridCol w="2879900"/>
                <a:gridCol w="2879900"/>
                <a:gridCol w="2879900"/>
              </a:tblGrid>
              <a:tr h="39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Sequenziale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Parallela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Tempo di esecuzione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132.842004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-IT" sz="1500"/>
                        <a:t>54.826176</a:t>
                      </a:r>
                      <a:endParaRPr i="1" sz="15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6" name="Google Shape;216;p30"/>
          <p:cNvPicPr preferRelativeResize="0"/>
          <p:nvPr/>
        </p:nvPicPr>
        <p:blipFill rotWithShape="1">
          <a:blip r:embed="rId4">
            <a:alphaModFix/>
          </a:blip>
          <a:srcRect b="20769" l="0" r="0" t="11157"/>
          <a:stretch/>
        </p:blipFill>
        <p:spPr>
          <a:xfrm>
            <a:off x="3308775" y="4345825"/>
            <a:ext cx="3606150" cy="5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92000" y="1557720"/>
            <a:ext cx="5255640" cy="89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Descrizione dell’algoritmo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K-Means è un algoritmo di </a:t>
            </a:r>
            <a:r>
              <a:rPr b="1" lang="it-IT" sz="1700"/>
              <a:t>clustering partizionato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Ad ogni cluster viene associato un </a:t>
            </a:r>
            <a:r>
              <a:rPr b="1" lang="it-IT" sz="1700"/>
              <a:t>centroide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 passaggi dell’algoritmo sono: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it-IT" sz="1700"/>
              <a:t>Si selezionano K centroidi iniziali;</a:t>
            </a:r>
            <a:endParaRPr i="1"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it-IT" sz="1700"/>
              <a:t>Si formano K cluster assegnando i punti ai centroidi aventi distanza minima;</a:t>
            </a:r>
            <a:endParaRPr i="1"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it-IT" sz="1700"/>
              <a:t>Si ricalcola il centroide di ogni cluster;</a:t>
            </a:r>
            <a:endParaRPr i="1"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it-IT" sz="1700"/>
              <a:t>Si ripete dal punto 2 fin quando i centroidi non vengono più modificati.</a:t>
            </a:r>
            <a:endParaRPr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valore di K deve essere specificato prima dell’esecuzione dell’algoritmo.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938" y="3333600"/>
            <a:ext cx="1009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Implementazione del K-Means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3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Rappresentazione dei punti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 </a:t>
            </a:r>
            <a:r>
              <a:rPr b="1" lang="it-IT" sz="1700"/>
              <a:t>punti </a:t>
            </a:r>
            <a:r>
              <a:rPr lang="it-IT" sz="1700"/>
              <a:t>sono stati rappresentati tramite una </a:t>
            </a:r>
            <a:r>
              <a:rPr b="1" lang="it-IT" sz="1700"/>
              <a:t>struttura</a:t>
            </a:r>
            <a:r>
              <a:rPr lang="it-IT" sz="1700"/>
              <a:t> con tre attributi: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/>
              <a:t>x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/>
              <a:t>y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sz="1700"/>
              <a:t>cluster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 </a:t>
            </a:r>
            <a:r>
              <a:rPr b="1" lang="it-IT" sz="1700"/>
              <a:t>cluster </a:t>
            </a:r>
            <a:r>
              <a:rPr lang="it-IT" sz="1700"/>
              <a:t>vengono rappresentati solo da un ID che viene assegnato ai punti.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 </a:t>
            </a:r>
            <a:r>
              <a:rPr b="1" lang="it-IT" sz="1700"/>
              <a:t>centroidi </a:t>
            </a:r>
            <a:r>
              <a:rPr lang="it-IT" sz="1700"/>
              <a:t>sono dei punti particolari, ed in quanto tali, vengono rappresentati dalla struttura sopra descritta.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La generazione dei punti e dei centroidi è stata realizzata tramite un sistema di cicli, che a parità di n e k restituisce gli stessi punti. 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Si è utilizzato questo approccio piuttosto che una generazione casuale dei punti per ottenere dei </a:t>
            </a:r>
            <a:r>
              <a:rPr b="1" lang="it-IT" sz="1700"/>
              <a:t>test con una maggiore validità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4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Implementazione dell’algoritmo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Il corpo dell’algoritmo viene eseguito all’interno di un </a:t>
            </a:r>
            <a:r>
              <a:rPr b="1" lang="it-IT" sz="1700"/>
              <a:t>ciclo while</a:t>
            </a:r>
            <a:r>
              <a:rPr lang="it-IT" sz="1700"/>
              <a:t>, che termina solo nel momento in cui tutti i centroidi assumono le loro posizioni finali.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Tramite un ciclo for, interno, viene </a:t>
            </a:r>
            <a:r>
              <a:rPr b="1" lang="it-IT" sz="1700"/>
              <a:t>assegnato un cluster ad ogni punto </a:t>
            </a:r>
            <a:r>
              <a:rPr lang="it-IT" sz="1700"/>
              <a:t>passato in input.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Si verifica se è soddisfatta la condizione per la terminazione del ciclo while, </a:t>
            </a:r>
            <a:r>
              <a:rPr b="1" lang="it-IT" sz="1700"/>
              <a:t>ricalcolando i valori dei centroidi</a:t>
            </a:r>
            <a:r>
              <a:rPr lang="it-IT" sz="1700"/>
              <a:t>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Se la condizione è verificata, viene richiamata una funzione per la </a:t>
            </a:r>
            <a:r>
              <a:rPr b="1" lang="it-IT" sz="1700"/>
              <a:t>stampa</a:t>
            </a:r>
            <a:r>
              <a:rPr lang="it-IT" sz="1700"/>
              <a:t> dei cluster.</a:t>
            </a:r>
            <a:endParaRPr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5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046775" y="1075725"/>
            <a:ext cx="8012700" cy="5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while(end == 0){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end = 1;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//Iteration on all the points considered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for(i = 0; i&lt;n; i++){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nearestCentroid = MinCentroid(pts[i], centroids);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// Assign the point considered the "nearestCentroid" cluster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t-IT"/>
              <a:t>            pts[i].cluster = nearestCentroid;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}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//Verify if centroid don't change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for(j = 0; j &lt; k; j++){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x = recomputesCentroidX(j, pts, centroids[j].x);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y = recomputesCentroidY(j, pts, centroids[j].y);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if(x != centroids[j].x | y != centroids[j].y){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    end = 0;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    centroids[j].x = x;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    centroids[j].y = y;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    }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/>
              <a:t>        }</a:t>
            </a:r>
            <a:endParaRPr i="1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-8424"/>
          <a:stretch/>
        </p:blipFill>
        <p:spPr>
          <a:xfrm>
            <a:off x="1064200" y="469850"/>
            <a:ext cx="7977863" cy="662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6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2938" y="3333600"/>
            <a:ext cx="1009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600">
                <a:solidFill>
                  <a:srgbClr val="666666"/>
                </a:solidFill>
              </a:rPr>
              <a:t>Parallelizzazione del codice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7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Parallelizzazione del codice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L’obiettivo è </a:t>
            </a:r>
            <a:r>
              <a:rPr b="1" lang="it-IT" sz="1700"/>
              <a:t>accelerare l’esecuzione dell’algoritmo</a:t>
            </a:r>
            <a:r>
              <a:rPr lang="it-IT" sz="1700"/>
              <a:t> tramite l’utilizzo di tecniche di programmazione parallela.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Come strumento è stata usata l’API </a:t>
            </a:r>
            <a:r>
              <a:rPr b="1" lang="it-IT" sz="1700"/>
              <a:t>OpenMP</a:t>
            </a:r>
            <a:r>
              <a:rPr lang="it-IT" sz="1700"/>
              <a:t>, principalmente la direttiva: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/>
              <a:t>#pragma omp parallel for</a:t>
            </a:r>
            <a:endParaRPr i="1" sz="17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/>
              <a:t>che permette di gestire </a:t>
            </a:r>
            <a:r>
              <a:rPr lang="it-IT" sz="1700">
                <a:solidFill>
                  <a:schemeClr val="dk1"/>
                </a:solidFill>
              </a:rPr>
              <a:t>le iterazioni di un ciclo for tramite l’utilizzo di diversi thread.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Tramite un’analisi del codice sono state individuate diverse </a:t>
            </a:r>
            <a:r>
              <a:rPr b="1" lang="it-IT" sz="1700">
                <a:solidFill>
                  <a:schemeClr val="dk1"/>
                </a:solidFill>
              </a:rPr>
              <a:t>sezioni parallelizzabili</a:t>
            </a:r>
            <a:r>
              <a:rPr lang="it-IT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it-IT" sz="1700">
                <a:solidFill>
                  <a:schemeClr val="dk1"/>
                </a:solidFill>
              </a:rPr>
              <a:t>Assegnazione dei cluster ai punti;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it-IT" sz="1700">
                <a:solidFill>
                  <a:schemeClr val="dk1"/>
                </a:solidFill>
              </a:rPr>
              <a:t>Ricalcolo dei centroidi;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it-IT" sz="1700">
                <a:solidFill>
                  <a:schemeClr val="dk1"/>
                </a:solidFill>
              </a:rPr>
              <a:t>Stampa dei cluster;</a:t>
            </a:r>
            <a:endParaRPr i="1"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1" lang="it-IT" sz="1700">
                <a:solidFill>
                  <a:schemeClr val="dk1"/>
                </a:solidFill>
              </a:rPr>
              <a:t>Inizializzazione dei punti.</a:t>
            </a:r>
            <a:endParaRPr i="1" sz="17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8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" y="0"/>
            <a:ext cx="100803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176000" y="149051"/>
            <a:ext cx="5255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800">
                <a:solidFill>
                  <a:srgbClr val="FFFFFF"/>
                </a:solidFill>
              </a:rPr>
              <a:t>K-Means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92000" y="1557720"/>
            <a:ext cx="52557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666666"/>
                </a:solidFill>
              </a:rPr>
              <a:t>Assegnazione dei cluster ai punti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92000" y="2664225"/>
            <a:ext cx="86397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L’operazione viene effettuata tramite un </a:t>
            </a:r>
            <a:r>
              <a:rPr b="1" lang="it-IT" sz="1700">
                <a:solidFill>
                  <a:schemeClr val="dk1"/>
                </a:solidFill>
              </a:rPr>
              <a:t>ciclo for di lunghezza n</a:t>
            </a:r>
            <a:r>
              <a:rPr lang="it-IT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>
                <a:solidFill>
                  <a:schemeClr val="dk1"/>
                </a:solidFill>
              </a:rPr>
              <a:t>for(i = 0; i&lt;n; i++){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>
                <a:solidFill>
                  <a:schemeClr val="dk1"/>
                </a:solidFill>
              </a:rPr>
              <a:t>            nearestCentroid = MinCentroid(pts[i], centroids);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    pts[i].cluster = nearestCentroid;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>
                <a:solidFill>
                  <a:schemeClr val="dk1"/>
                </a:solidFill>
              </a:rPr>
              <a:t>        }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1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Ad ogni iterazione viene gestito un diverso punto.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Per parallelizzare questo ciclo, conviene porre la variabile </a:t>
            </a:r>
            <a:r>
              <a:rPr i="1" lang="it-IT" sz="1700">
                <a:solidFill>
                  <a:schemeClr val="dk1"/>
                </a:solidFill>
              </a:rPr>
              <a:t>nearestCentroid</a:t>
            </a:r>
            <a:r>
              <a:rPr lang="it-IT" sz="1700">
                <a:solidFill>
                  <a:schemeClr val="dk1"/>
                </a:solidFill>
              </a:rPr>
              <a:t> come </a:t>
            </a:r>
            <a:r>
              <a:rPr b="1" lang="it-IT" sz="1700">
                <a:solidFill>
                  <a:schemeClr val="dk1"/>
                </a:solidFill>
              </a:rPr>
              <a:t>privata</a:t>
            </a:r>
            <a:r>
              <a:rPr lang="it-IT" sz="1700">
                <a:solidFill>
                  <a:schemeClr val="dk1"/>
                </a:solidFill>
              </a:rPr>
              <a:t>, per evitare problemi di race condition.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Dato che, ad ogni iterazione del ciclo, si accede ad un punto diverso, la seconda istruzione di scrittura non genera race condition.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Si può quindi decorare il ciclo for la seguente direttiva: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-IT" sz="1700">
                <a:solidFill>
                  <a:schemeClr val="dk1"/>
                </a:solidFill>
              </a:rPr>
              <a:t>#pragma omp parallel for schedule(auto) private(nearestCentroid)</a:t>
            </a:r>
            <a:endParaRPr i="1" sz="17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180000" y="7075440"/>
            <a:ext cx="18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FFFFFF"/>
                </a:solidFill>
              </a:rPr>
              <a:t>9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