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3603B9-4B38-4D21-A65C-4335166A6DB9}">
  <a:tblStyle styleId="{703603B9-4B38-4D21-A65C-4335166A6D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5a25410c4_0_24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15a25410c4_0_24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5a25410c4_0_16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15a25410c4_0_16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471fa9243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1471fa9243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5a25410c4_0_3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15a25410c4_0_3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5a25410c4_0_38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15a25410c4_0_38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5a25410c4_0_40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15a25410c4_0_40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5a25410c4_0_6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15a25410c4_0_6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a25410c4_0_1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15a25410c4_0_1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5a25410c4_0_1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15a25410c4_0_1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5a25410c4_0_14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15a25410c4_0_14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5a25410c4_0_1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15a25410c4_0_1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5a842967e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15a842967e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5a25410c4_0_15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15a25410c4_0_15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032250" y="2490775"/>
            <a:ext cx="53997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>
                <a:solidFill>
                  <a:srgbClr val="666666"/>
                </a:solidFill>
              </a:rPr>
              <a:t>Filtro di Bloom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104260" y="4685295"/>
            <a:ext cx="52557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00"/>
              <a:t>Massimiliano Sirgiovanni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960000" y="7200000"/>
            <a:ext cx="525564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Filtro di Bloom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10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4">
            <a:alphaModFix/>
          </a:blip>
          <a:srcRect b="2374" l="0" r="0" t="14617"/>
          <a:stretch/>
        </p:blipFill>
        <p:spPr>
          <a:xfrm>
            <a:off x="792000" y="1102250"/>
            <a:ext cx="8639701" cy="26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 rotWithShape="1">
          <a:blip r:embed="rId5">
            <a:alphaModFix/>
          </a:blip>
          <a:srcRect b="3162" l="0" r="0" t="15950"/>
          <a:stretch/>
        </p:blipFill>
        <p:spPr>
          <a:xfrm>
            <a:off x="792000" y="3993749"/>
            <a:ext cx="8639699" cy="26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Filtro di Bloom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12938" y="3333600"/>
            <a:ext cx="10093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600">
                <a:solidFill>
                  <a:srgbClr val="666666"/>
                </a:solidFill>
              </a:rPr>
              <a:t>Testing e valutazione delle performance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11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Filtro di Bloom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792000" y="1557720"/>
            <a:ext cx="52557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666666"/>
                </a:solidFill>
              </a:rPr>
              <a:t>Specifiche del test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792000" y="2664225"/>
            <a:ext cx="8639700" cy="4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-IT" sz="1700">
                <a:solidFill>
                  <a:schemeClr val="dk1"/>
                </a:solidFill>
              </a:rPr>
              <a:t>n = 20000;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-IT" sz="1700">
                <a:solidFill>
                  <a:schemeClr val="dk1"/>
                </a:solidFill>
              </a:rPr>
              <a:t>Insieme S → </a:t>
            </a:r>
            <a:r>
              <a:rPr b="1" lang="it-IT" sz="1700">
                <a:solidFill>
                  <a:schemeClr val="dk1"/>
                </a:solidFill>
              </a:rPr>
              <a:t>vettore di stringhe</a:t>
            </a:r>
            <a:r>
              <a:rPr lang="it-IT" sz="1700">
                <a:solidFill>
                  <a:schemeClr val="dk1"/>
                </a:solidFill>
              </a:rPr>
              <a:t>,</a:t>
            </a:r>
            <a:r>
              <a:rPr b="1" lang="it-IT" sz="1700">
                <a:solidFill>
                  <a:schemeClr val="dk1"/>
                </a:solidFill>
              </a:rPr>
              <a:t> </a:t>
            </a:r>
            <a:r>
              <a:rPr lang="it-IT" sz="1700">
                <a:solidFill>
                  <a:schemeClr val="dk1"/>
                </a:solidFill>
              </a:rPr>
              <a:t>composto da settanta parole;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it-IT" sz="1700">
                <a:solidFill>
                  <a:schemeClr val="dk1"/>
                </a:solidFill>
              </a:rPr>
              <a:t>Valori in input → vettore di stinghe di lunghezza centosessanta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it-IT" sz="1700">
                <a:solidFill>
                  <a:schemeClr val="dk1"/>
                </a:solidFill>
              </a:rPr>
              <a:t>Sei stringhe</a:t>
            </a:r>
            <a:r>
              <a:rPr lang="it-IT" sz="1700">
                <a:solidFill>
                  <a:schemeClr val="dk1"/>
                </a:solidFill>
              </a:rPr>
              <a:t> nel secondo vettore sono contenute nell’insieme 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Come </a:t>
            </a:r>
            <a:r>
              <a:rPr b="1" lang="it-IT" sz="1700">
                <a:solidFill>
                  <a:schemeClr val="dk1"/>
                </a:solidFill>
              </a:rPr>
              <a:t>risultati </a:t>
            </a:r>
            <a:r>
              <a:rPr lang="it-IT" sz="1700">
                <a:solidFill>
                  <a:schemeClr val="dk1"/>
                </a:solidFill>
              </a:rPr>
              <a:t>dell’applicazione del filtro: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Su centosessanta nuovi elementi solo </a:t>
            </a:r>
            <a:r>
              <a:rPr b="1" lang="it-IT" sz="1700">
                <a:solidFill>
                  <a:schemeClr val="dk1"/>
                </a:solidFill>
              </a:rPr>
              <a:t>otto</a:t>
            </a:r>
            <a:r>
              <a:rPr lang="it-IT" sz="1700">
                <a:solidFill>
                  <a:schemeClr val="dk1"/>
                </a:solidFill>
              </a:rPr>
              <a:t> vengono accettati dal filtro.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Tutti gli </a:t>
            </a:r>
            <a:r>
              <a:rPr b="1" lang="it-IT" sz="1700">
                <a:solidFill>
                  <a:schemeClr val="dk1"/>
                </a:solidFill>
              </a:rPr>
              <a:t>elementi contenuti nell’insieme </a:t>
            </a:r>
            <a:r>
              <a:rPr b="1" i="1" lang="it-IT" sz="1700">
                <a:solidFill>
                  <a:schemeClr val="dk1"/>
                </a:solidFill>
              </a:rPr>
              <a:t>S</a:t>
            </a:r>
            <a:r>
              <a:rPr b="1" lang="it-IT" sz="1700">
                <a:solidFill>
                  <a:schemeClr val="dk1"/>
                </a:solidFill>
              </a:rPr>
              <a:t> hanno superato il filtro</a:t>
            </a:r>
            <a:r>
              <a:rPr lang="it-IT" sz="1700">
                <a:solidFill>
                  <a:schemeClr val="dk1"/>
                </a:solidFill>
              </a:rPr>
              <a:t> e solo due tra i rimanenti centocinquantaquattro sono riusciti ad eluderlo.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12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Filtro di Bloom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792000" y="1557720"/>
            <a:ext cx="52557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666666"/>
                </a:solidFill>
              </a:rPr>
              <a:t>Studio delle performance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792000" y="2664225"/>
            <a:ext cx="8639700" cy="4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Riportati nelle tabelle vi sono i </a:t>
            </a:r>
            <a:r>
              <a:rPr b="1" lang="it-IT" sz="1700">
                <a:solidFill>
                  <a:schemeClr val="dk1"/>
                </a:solidFill>
              </a:rPr>
              <a:t>tempi di esecuzione</a:t>
            </a:r>
            <a:r>
              <a:rPr lang="it-IT" sz="1700">
                <a:solidFill>
                  <a:schemeClr val="dk1"/>
                </a:solidFill>
              </a:rPr>
              <a:t> di varie fasi dell’esecuzione.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700">
                <a:solidFill>
                  <a:schemeClr val="dk1"/>
                </a:solidFill>
              </a:rPr>
              <a:t>Inizializzazione</a:t>
            </a:r>
            <a:r>
              <a:rPr lang="it-IT" sz="1700">
                <a:solidFill>
                  <a:schemeClr val="dk1"/>
                </a:solidFill>
              </a:rPr>
              <a:t> dell’array di bit: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700">
                <a:solidFill>
                  <a:schemeClr val="dk1"/>
                </a:solidFill>
              </a:rPr>
              <a:t>Applicazione</a:t>
            </a:r>
            <a:r>
              <a:rPr lang="it-IT" sz="1700">
                <a:solidFill>
                  <a:schemeClr val="dk1"/>
                </a:solidFill>
              </a:rPr>
              <a:t> del filtro: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Tempo di esecuzione </a:t>
            </a:r>
            <a:r>
              <a:rPr b="1" lang="it-IT" sz="1700">
                <a:solidFill>
                  <a:schemeClr val="dk1"/>
                </a:solidFill>
              </a:rPr>
              <a:t>totale</a:t>
            </a:r>
            <a:r>
              <a:rPr lang="it-IT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9104700" y="7063650"/>
            <a:ext cx="327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13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2" name="Google Shape;172;p26"/>
          <p:cNvGraphicFramePr/>
          <p:nvPr/>
        </p:nvGraphicFramePr>
        <p:xfrm>
          <a:off x="791988" y="333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{703603B9-4B38-4D21-A65C-4335166A6DB9}</a:tableStyleId>
              </a:tblPr>
              <a:tblGrid>
                <a:gridCol w="2879900"/>
                <a:gridCol w="2879900"/>
                <a:gridCol w="2879900"/>
              </a:tblGrid>
              <a:tr h="47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Sequenziale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Parallela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Tempo di esecuzione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8.116327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4.33385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3" name="Google Shape;173;p26"/>
          <p:cNvGraphicFramePr/>
          <p:nvPr/>
        </p:nvGraphicFramePr>
        <p:xfrm>
          <a:off x="792000" y="460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{703603B9-4B38-4D21-A65C-4335166A6DB9}</a:tableStyleId>
              </a:tblPr>
              <a:tblGrid>
                <a:gridCol w="2879900"/>
                <a:gridCol w="2879900"/>
                <a:gridCol w="287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Sequenziale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Parallela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Tempo di esecuzione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3.432798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1.324631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4" name="Google Shape;174;p26"/>
          <p:cNvGraphicFramePr/>
          <p:nvPr/>
        </p:nvGraphicFramePr>
        <p:xfrm>
          <a:off x="791988" y="583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{703603B9-4B38-4D21-A65C-4335166A6DB9}</a:tableStyleId>
              </a:tblPr>
              <a:tblGrid>
                <a:gridCol w="2879900"/>
                <a:gridCol w="2879900"/>
                <a:gridCol w="287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Sequenziale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Parallela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Tempo di esecuzione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11.707919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5.657103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5" name="Google Shape;175;p26"/>
          <p:cNvPicPr preferRelativeResize="0"/>
          <p:nvPr/>
        </p:nvPicPr>
        <p:blipFill rotWithShape="1">
          <a:blip r:embed="rId4">
            <a:alphaModFix/>
          </a:blip>
          <a:srcRect b="0" l="0" r="0" t="14420"/>
          <a:stretch/>
        </p:blipFill>
        <p:spPr>
          <a:xfrm>
            <a:off x="3184600" y="6707000"/>
            <a:ext cx="3854501" cy="6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Filtro di Bloom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792000" y="1557720"/>
            <a:ext cx="52557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it-IT" sz="2400">
                <a:solidFill>
                  <a:srgbClr val="666666"/>
                </a:solidFill>
              </a:rPr>
              <a:t>Diminuendo i processi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792000" y="2664225"/>
            <a:ext cx="8639700" cy="4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Per osservare più nel dettaglio i benefici della programmazione parallela, è possibile </a:t>
            </a:r>
            <a:r>
              <a:rPr b="1" lang="it-IT" sz="1700">
                <a:solidFill>
                  <a:schemeClr val="dk1"/>
                </a:solidFill>
              </a:rPr>
              <a:t>modificare il numero di processi</a:t>
            </a:r>
            <a:r>
              <a:rPr lang="it-IT" sz="1700">
                <a:solidFill>
                  <a:schemeClr val="dk1"/>
                </a:solidFill>
              </a:rPr>
              <a:t> usati.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I risultati usando </a:t>
            </a:r>
            <a:r>
              <a:rPr b="1" lang="it-IT" sz="1700">
                <a:solidFill>
                  <a:schemeClr val="dk1"/>
                </a:solidFill>
              </a:rPr>
              <a:t>tre processi</a:t>
            </a:r>
            <a:r>
              <a:rPr lang="it-IT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Si ottiene uno </a:t>
            </a:r>
            <a:r>
              <a:rPr b="1" lang="it-IT" sz="1700">
                <a:solidFill>
                  <a:schemeClr val="dk1"/>
                </a:solidFill>
              </a:rPr>
              <a:t>speedup </a:t>
            </a:r>
            <a:r>
              <a:rPr lang="it-IT" sz="1700">
                <a:solidFill>
                  <a:schemeClr val="dk1"/>
                </a:solidFill>
              </a:rPr>
              <a:t>di circa </a:t>
            </a:r>
            <a:r>
              <a:rPr b="1" lang="it-IT" sz="1700">
                <a:solidFill>
                  <a:schemeClr val="dk1"/>
                </a:solidFill>
              </a:rPr>
              <a:t>1.87</a:t>
            </a:r>
            <a:r>
              <a:rPr lang="it-IT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Utilizzando </a:t>
            </a:r>
            <a:r>
              <a:rPr b="1" lang="it-IT" sz="1700">
                <a:solidFill>
                  <a:schemeClr val="dk1"/>
                </a:solidFill>
              </a:rPr>
              <a:t>due processi</a:t>
            </a:r>
            <a:r>
              <a:rPr lang="it-IT" sz="1700">
                <a:solidFill>
                  <a:schemeClr val="dk1"/>
                </a:solidFill>
              </a:rPr>
              <a:t> questo valore diminuisce ulteriormente: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9104700" y="7063650"/>
            <a:ext cx="327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14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27"/>
          <p:cNvGraphicFramePr/>
          <p:nvPr/>
        </p:nvGraphicFramePr>
        <p:xfrm>
          <a:off x="791988" y="3869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{703603B9-4B38-4D21-A65C-4335166A6DB9}</a:tableStyleId>
              </a:tblPr>
              <a:tblGrid>
                <a:gridCol w="2879900"/>
                <a:gridCol w="2879900"/>
                <a:gridCol w="2879900"/>
              </a:tblGrid>
              <a:tr h="47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Sequenziale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Parallela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Tempo di esecuzione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11.707919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6.249463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6" name="Google Shape;186;p27"/>
          <p:cNvGraphicFramePr/>
          <p:nvPr/>
        </p:nvGraphicFramePr>
        <p:xfrm>
          <a:off x="791988" y="565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{703603B9-4B38-4D21-A65C-4335166A6DB9}</a:tableStyleId>
              </a:tblPr>
              <a:tblGrid>
                <a:gridCol w="2879900"/>
                <a:gridCol w="2879900"/>
                <a:gridCol w="2879900"/>
              </a:tblGrid>
              <a:tr h="43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Sequenziale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Parallela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Tempo di esecuzione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11.707919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7.166311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7" name="Google Shape;1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8149" y="6618899"/>
            <a:ext cx="3864324" cy="6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Filtro di Bloom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792000" y="1557720"/>
            <a:ext cx="52557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666666"/>
                </a:solidFill>
              </a:rPr>
              <a:t>Utilizzando un solo processo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792000" y="2664225"/>
            <a:ext cx="8639700" cy="4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Ci si aspettano valori dello </a:t>
            </a:r>
            <a:r>
              <a:rPr b="1" lang="it-IT" sz="1700">
                <a:solidFill>
                  <a:schemeClr val="dk1"/>
                </a:solidFill>
              </a:rPr>
              <a:t>speedup </a:t>
            </a:r>
            <a:r>
              <a:rPr lang="it-IT" sz="1700">
                <a:solidFill>
                  <a:schemeClr val="dk1"/>
                </a:solidFill>
              </a:rPr>
              <a:t>tendenti verso il valore </a:t>
            </a:r>
            <a:r>
              <a:rPr b="1" lang="it-IT" sz="1700">
                <a:solidFill>
                  <a:schemeClr val="dk1"/>
                </a:solidFill>
              </a:rPr>
              <a:t>uno</a:t>
            </a:r>
            <a:r>
              <a:rPr lang="it-IT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700">
                <a:solidFill>
                  <a:schemeClr val="dk1"/>
                </a:solidFill>
              </a:rPr>
              <a:t>Inizializzazione</a:t>
            </a:r>
            <a:r>
              <a:rPr lang="it-IT" sz="1700">
                <a:solidFill>
                  <a:schemeClr val="dk1"/>
                </a:solidFill>
              </a:rPr>
              <a:t> dell’array di bit: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Applicazione del </a:t>
            </a:r>
            <a:r>
              <a:rPr b="1" lang="it-IT" sz="1700">
                <a:solidFill>
                  <a:schemeClr val="dk1"/>
                </a:solidFill>
              </a:rPr>
              <a:t>filtro</a:t>
            </a:r>
            <a:r>
              <a:rPr lang="it-IT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Tempo di esecuzione </a:t>
            </a:r>
            <a:r>
              <a:rPr b="1" lang="it-IT" sz="1700">
                <a:solidFill>
                  <a:schemeClr val="dk1"/>
                </a:solidFill>
              </a:rPr>
              <a:t>totale</a:t>
            </a:r>
            <a:r>
              <a:rPr lang="it-IT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9104700" y="7063650"/>
            <a:ext cx="327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15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97;p28"/>
          <p:cNvGraphicFramePr/>
          <p:nvPr/>
        </p:nvGraphicFramePr>
        <p:xfrm>
          <a:off x="791963" y="3359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{703603B9-4B38-4D21-A65C-4335166A6DB9}</a:tableStyleId>
              </a:tblPr>
              <a:tblGrid>
                <a:gridCol w="2907650"/>
                <a:gridCol w="2907650"/>
                <a:gridCol w="2907650"/>
              </a:tblGrid>
              <a:tr h="40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Sequenziale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Parallela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Tempo di esecuzione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8.116327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7.256291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28"/>
          <p:cNvGraphicFramePr/>
          <p:nvPr/>
        </p:nvGraphicFramePr>
        <p:xfrm>
          <a:off x="791963" y="4626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{703603B9-4B38-4D21-A65C-4335166A6DB9}</a:tableStyleId>
              </a:tblPr>
              <a:tblGrid>
                <a:gridCol w="2907650"/>
                <a:gridCol w="2907650"/>
                <a:gridCol w="290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Sequenziale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Parallela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Tempo di esecuzione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3.432798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2.977346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9" name="Google Shape;199;p28"/>
          <p:cNvGraphicFramePr/>
          <p:nvPr/>
        </p:nvGraphicFramePr>
        <p:xfrm>
          <a:off x="791963" y="58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{703603B9-4B38-4D21-A65C-4335166A6DB9}</a:tableStyleId>
              </a:tblPr>
              <a:tblGrid>
                <a:gridCol w="2907650"/>
                <a:gridCol w="2907650"/>
                <a:gridCol w="290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Sequenziale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Parallela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Tempo di esecuzione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11.707919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10.233637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0" name="Google Shape;200;p28"/>
          <p:cNvPicPr preferRelativeResize="0"/>
          <p:nvPr/>
        </p:nvPicPr>
        <p:blipFill rotWithShape="1">
          <a:blip r:embed="rId4">
            <a:alphaModFix/>
          </a:blip>
          <a:srcRect b="0" l="0" r="0" t="22910"/>
          <a:stretch/>
        </p:blipFill>
        <p:spPr>
          <a:xfrm>
            <a:off x="3042113" y="6690400"/>
            <a:ext cx="4022050" cy="661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Filtro di Bloom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792000" y="1557720"/>
            <a:ext cx="5255640" cy="893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666666"/>
                </a:solidFill>
              </a:rPr>
              <a:t>Descrizione dell’algoritmo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92000" y="2664225"/>
            <a:ext cx="8639700" cy="4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Si tratta di un metodo di </a:t>
            </a:r>
            <a:r>
              <a:rPr b="1" lang="it-IT" sz="1700"/>
              <a:t>filtraggio probabilistico</a:t>
            </a:r>
            <a:r>
              <a:rPr lang="it-IT" sz="1700"/>
              <a:t>.</a:t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z="1700">
                <a:solidFill>
                  <a:schemeClr val="dk1"/>
                </a:solidFill>
              </a:rPr>
              <a:t>L’obiettivo è quello di </a:t>
            </a:r>
            <a:r>
              <a:rPr b="1" lang="it-IT" sz="1700">
                <a:solidFill>
                  <a:schemeClr val="dk1"/>
                </a:solidFill>
              </a:rPr>
              <a:t>scartare il maggior numero di elementi</a:t>
            </a:r>
            <a:r>
              <a:rPr lang="it-IT" sz="1700">
                <a:solidFill>
                  <a:schemeClr val="dk1"/>
                </a:solidFill>
              </a:rPr>
              <a:t> non contenuti in un insieme predeterminato ed </a:t>
            </a:r>
            <a:r>
              <a:rPr b="1" lang="it-IT" sz="1700">
                <a:solidFill>
                  <a:schemeClr val="dk1"/>
                </a:solidFill>
              </a:rPr>
              <a:t>accettare tutti gli elementi contenuti in questo insieme</a:t>
            </a:r>
            <a:r>
              <a:rPr lang="it-IT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z="1700">
                <a:solidFill>
                  <a:schemeClr val="dk1"/>
                </a:solidFill>
              </a:rPr>
              <a:t>Gli strumenti necessari sono: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-IT" sz="1700">
                <a:solidFill>
                  <a:schemeClr val="dk1"/>
                </a:solidFill>
              </a:rPr>
              <a:t>Un </a:t>
            </a:r>
            <a:r>
              <a:rPr b="1" lang="it-IT" sz="1700">
                <a:solidFill>
                  <a:schemeClr val="dk1"/>
                </a:solidFill>
              </a:rPr>
              <a:t>array di n bit</a:t>
            </a:r>
            <a:r>
              <a:rPr lang="it-IT" sz="1700">
                <a:solidFill>
                  <a:schemeClr val="dk1"/>
                </a:solidFill>
              </a:rPr>
              <a:t> inizialmente tutti posti a zero;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-IT" sz="1700">
                <a:solidFill>
                  <a:schemeClr val="dk1"/>
                </a:solidFill>
              </a:rPr>
              <a:t>Un insieme di </a:t>
            </a:r>
            <a:r>
              <a:rPr b="1" lang="it-IT" sz="1700">
                <a:solidFill>
                  <a:schemeClr val="dk1"/>
                </a:solidFill>
              </a:rPr>
              <a:t>r funzioni hash</a:t>
            </a:r>
            <a:r>
              <a:rPr lang="it-IT" sz="1700">
                <a:solidFill>
                  <a:schemeClr val="dk1"/>
                </a:solidFill>
              </a:rPr>
              <a:t> </a:t>
            </a:r>
            <a:r>
              <a:rPr i="1" lang="it-IT" sz="1700">
                <a:solidFill>
                  <a:schemeClr val="dk1"/>
                </a:solidFill>
              </a:rPr>
              <a:t>(h1,...,hr)</a:t>
            </a:r>
            <a:r>
              <a:rPr lang="it-IT" sz="1700">
                <a:solidFill>
                  <a:schemeClr val="dk1"/>
                </a:solidFill>
              </a:rPr>
              <a:t>;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-IT" sz="1700">
                <a:solidFill>
                  <a:schemeClr val="dk1"/>
                </a:solidFill>
              </a:rPr>
              <a:t>Un insieme </a:t>
            </a:r>
            <a:r>
              <a:rPr i="1" lang="it-IT" sz="1700">
                <a:solidFill>
                  <a:schemeClr val="dk1"/>
                </a:solidFill>
              </a:rPr>
              <a:t>S</a:t>
            </a:r>
            <a:r>
              <a:rPr lang="it-IT" sz="1700">
                <a:solidFill>
                  <a:schemeClr val="dk1"/>
                </a:solidFill>
              </a:rPr>
              <a:t>, di </a:t>
            </a:r>
            <a:r>
              <a:rPr i="1" lang="it-IT" sz="1700">
                <a:solidFill>
                  <a:schemeClr val="dk1"/>
                </a:solidFill>
              </a:rPr>
              <a:t>m </a:t>
            </a:r>
            <a:r>
              <a:rPr lang="it-IT" sz="1700">
                <a:solidFill>
                  <a:schemeClr val="dk1"/>
                </a:solidFill>
              </a:rPr>
              <a:t>elementi.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I passi dell’algoritmo sono: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it-IT" sz="1700">
                <a:solidFill>
                  <a:schemeClr val="dk1"/>
                </a:solidFill>
              </a:rPr>
              <a:t>Valuta le r funzioni hash</a:t>
            </a:r>
            <a:r>
              <a:rPr lang="it-IT" sz="1700">
                <a:solidFill>
                  <a:schemeClr val="dk1"/>
                </a:solidFill>
              </a:rPr>
              <a:t> su tutti gli elementi in S;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it-IT" sz="1700">
                <a:solidFill>
                  <a:schemeClr val="dk1"/>
                </a:solidFill>
              </a:rPr>
              <a:t>Si utilizza il valore come indice per l’array di bit e si </a:t>
            </a:r>
            <a:r>
              <a:rPr b="1" lang="it-IT" sz="1700">
                <a:solidFill>
                  <a:schemeClr val="dk1"/>
                </a:solidFill>
              </a:rPr>
              <a:t>pone ad uno il bit corrispondente</a:t>
            </a:r>
            <a:r>
              <a:rPr lang="it-IT" sz="1700">
                <a:solidFill>
                  <a:schemeClr val="dk1"/>
                </a:solidFill>
              </a:rPr>
              <a:t>;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it-IT" sz="1700">
                <a:solidFill>
                  <a:schemeClr val="dk1"/>
                </a:solidFill>
              </a:rPr>
              <a:t>Per ogni elemento in ingresso, si applicano le funzioni hash e si verificano i bit corrispondenti, se anche un solo bit è pari a zero si scarta l’elemento.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155200" y="1386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Filtro di Bloom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2938" y="3333600"/>
            <a:ext cx="10093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600">
                <a:solidFill>
                  <a:srgbClr val="666666"/>
                </a:solidFill>
              </a:rPr>
              <a:t>Implementazione del filtro di Bloom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3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Filtro di Bloom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792000" y="1557720"/>
            <a:ext cx="52557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666666"/>
                </a:solidFill>
              </a:rPr>
              <a:t>Implementazione degli strumenti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792000" y="2664225"/>
            <a:ext cx="8639700" cy="4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Il linguaggio usato è </a:t>
            </a:r>
            <a:r>
              <a:rPr b="1" lang="it-IT" sz="1700"/>
              <a:t>Python</a:t>
            </a:r>
            <a:endParaRPr b="1"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La lunghezza n del vettore di bit è definita come una variabile globale.</a:t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Il </a:t>
            </a:r>
            <a:r>
              <a:rPr b="1" lang="it-IT" sz="1700"/>
              <a:t>vettore di bit</a:t>
            </a:r>
            <a:r>
              <a:rPr lang="it-IT" sz="1700"/>
              <a:t> viene implementato come un semplice </a:t>
            </a:r>
            <a:r>
              <a:rPr b="1" lang="it-IT" sz="1700"/>
              <a:t>array di zeri</a:t>
            </a:r>
            <a:r>
              <a:rPr lang="it-IT" sz="1700"/>
              <a:t>.</a:t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Sono state implementate </a:t>
            </a:r>
            <a:r>
              <a:rPr b="1" lang="it-IT" sz="1700"/>
              <a:t>sei funzioni hash</a:t>
            </a:r>
            <a:r>
              <a:rPr lang="it-IT" sz="1700"/>
              <a:t>, creando un diverso </a:t>
            </a:r>
            <a:r>
              <a:rPr b="1" lang="it-IT" sz="1700"/>
              <a:t>metodo</a:t>
            </a:r>
            <a:r>
              <a:rPr lang="it-IT" sz="1700"/>
              <a:t> per ciascuna.</a:t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Per l’</a:t>
            </a:r>
            <a:r>
              <a:rPr b="1" lang="it-IT" sz="1700"/>
              <a:t>insieme S</a:t>
            </a:r>
            <a:r>
              <a:rPr lang="it-IT" sz="1700"/>
              <a:t> si è costruito un </a:t>
            </a:r>
            <a:r>
              <a:rPr b="1" lang="it-IT" sz="1700"/>
              <a:t>array di stringhe</a:t>
            </a:r>
            <a:r>
              <a:rPr lang="it-IT" sz="1700"/>
              <a:t>.</a:t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Il metodo </a:t>
            </a:r>
            <a:r>
              <a:rPr i="1" lang="it-IT" sz="1700"/>
              <a:t>initializeBitArray(array)</a:t>
            </a:r>
            <a:r>
              <a:rPr lang="it-IT" sz="1700"/>
              <a:t> si occupa della </a:t>
            </a:r>
            <a:r>
              <a:rPr b="1" lang="it-IT" sz="1700"/>
              <a:t>procedura di inizializzazione</a:t>
            </a:r>
            <a:r>
              <a:rPr lang="it-IT" sz="1700"/>
              <a:t>.</a:t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Al suo interno è presente un ciclo for, che consente di </a:t>
            </a:r>
            <a:r>
              <a:rPr b="1" lang="it-IT" sz="1700"/>
              <a:t>applicare ad ogni elemento dell’array di stringhe le sei funzioni hash</a:t>
            </a:r>
            <a:r>
              <a:rPr lang="it-IT" sz="1700"/>
              <a:t>.</a:t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Il risultato di tali applicazioni verrà utilizzato come indice per il vettore di bit, il cui bit corrispondente verrà </a:t>
            </a:r>
            <a:r>
              <a:rPr b="1" lang="it-IT" sz="1700"/>
              <a:t>posto ad uno</a:t>
            </a:r>
            <a:r>
              <a:rPr lang="it-IT" sz="1700"/>
              <a:t>.</a:t>
            </a:r>
            <a:endParaRPr sz="1700"/>
          </a:p>
        </p:txBody>
      </p:sp>
      <p:sp>
        <p:nvSpPr>
          <p:cNvPr id="92" name="Google Shape;92;p17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4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Filtro di Bloom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92000" y="1557720"/>
            <a:ext cx="52557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666666"/>
                </a:solidFill>
              </a:rPr>
              <a:t>Applicazione del filtro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792000" y="2664225"/>
            <a:ext cx="8639700" cy="4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Il filtro può essere applicato ad un </a:t>
            </a:r>
            <a:r>
              <a:rPr b="1" lang="it-IT" sz="1700"/>
              <a:t>elemento </a:t>
            </a:r>
            <a:r>
              <a:rPr lang="it-IT" sz="1700"/>
              <a:t>o ad un </a:t>
            </a:r>
            <a:r>
              <a:rPr b="1" lang="it-IT" sz="1700"/>
              <a:t>insieme di elementi</a:t>
            </a:r>
            <a:r>
              <a:rPr lang="it-IT" sz="1700"/>
              <a:t>.</a:t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Nel primo caso si utilizza il metodo </a:t>
            </a:r>
            <a:r>
              <a:rPr i="1" lang="it-IT" sz="1700"/>
              <a:t>CheckElement(string, bitArray, onlyPass)</a:t>
            </a:r>
            <a:r>
              <a:rPr lang="it-IT" sz="1700"/>
              <a:t>, che </a:t>
            </a:r>
            <a:r>
              <a:rPr b="1" lang="it-IT" sz="1700"/>
              <a:t>applica le sei funzioni hash</a:t>
            </a:r>
            <a:r>
              <a:rPr lang="it-IT" sz="1700"/>
              <a:t> all’elemento e</a:t>
            </a:r>
            <a:r>
              <a:rPr b="1" lang="it-IT" sz="1700"/>
              <a:t> verifica </a:t>
            </a:r>
            <a:r>
              <a:rPr lang="it-IT" sz="1700"/>
              <a:t>se </a:t>
            </a:r>
            <a:r>
              <a:rPr b="1" lang="it-IT" sz="1700"/>
              <a:t>i bit</a:t>
            </a:r>
            <a:r>
              <a:rPr lang="it-IT" sz="1700"/>
              <a:t> corrispondenti a quei valori sono posti a zero.</a:t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Il metodo si occupa anche dell’output di </a:t>
            </a:r>
            <a:r>
              <a:rPr b="1" lang="it-IT" sz="1700"/>
              <a:t>stampa</a:t>
            </a:r>
            <a:r>
              <a:rPr lang="it-IT" sz="1700"/>
              <a:t>.</a:t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Nel secondo caso il metodo usato è </a:t>
            </a:r>
            <a:r>
              <a:rPr i="1" lang="it-IT" sz="1700">
                <a:solidFill>
                  <a:schemeClr val="dk1"/>
                </a:solidFill>
              </a:rPr>
              <a:t>CheckSet(array, bitArray, onlyPass).</a:t>
            </a:r>
            <a:endParaRPr i="1"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Si itera, tramite </a:t>
            </a:r>
            <a:r>
              <a:rPr b="1" lang="it-IT" sz="1700"/>
              <a:t>ciclo for</a:t>
            </a:r>
            <a:r>
              <a:rPr lang="it-IT" sz="1700"/>
              <a:t>, sull’insieme degli elementi e si applica il metodo precedente ad ogni elemento.</a:t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Viene, inoltre, restituito il numero totale di elementi che hanno </a:t>
            </a:r>
            <a:r>
              <a:rPr b="1" lang="it-IT" sz="1700"/>
              <a:t>superato il filtro</a:t>
            </a:r>
            <a:r>
              <a:rPr lang="it-IT" sz="1700"/>
              <a:t>.</a:t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Il flag </a:t>
            </a:r>
            <a:r>
              <a:rPr i="1" lang="it-IT" sz="1700"/>
              <a:t>onlyPass </a:t>
            </a:r>
            <a:r>
              <a:rPr lang="it-IT" sz="1700"/>
              <a:t>specifica se si richiede una stampa completa o più leggibile.</a:t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1" name="Google Shape;101;p18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5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Filtro di Bloom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2938" y="3333600"/>
            <a:ext cx="10093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600">
                <a:solidFill>
                  <a:srgbClr val="666666"/>
                </a:solidFill>
              </a:rPr>
              <a:t>Parallelizzazione del codice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6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Filtro di Bloom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792000" y="1557720"/>
            <a:ext cx="52557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666666"/>
                </a:solidFill>
              </a:rPr>
              <a:t>Analisi del codice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792000" y="2664225"/>
            <a:ext cx="8639700" cy="4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Col fine di ottenere un codice più performante, si sfruttano le possibilità date dalla </a:t>
            </a:r>
            <a:r>
              <a:rPr b="1" lang="it-IT" sz="1700"/>
              <a:t>programmazione parallela</a:t>
            </a:r>
            <a:r>
              <a:rPr lang="it-IT" sz="1700"/>
              <a:t>.</a:t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In Python esistono diversi approcci alla programmazione parallela e quello prediletto per il progetto è stat</a:t>
            </a:r>
            <a:r>
              <a:rPr lang="it-IT" sz="1700"/>
              <a:t>o l’utilizzo del</a:t>
            </a:r>
            <a:r>
              <a:rPr lang="it-IT" sz="1700"/>
              <a:t>la libreria </a:t>
            </a:r>
            <a:r>
              <a:rPr b="1" lang="it-IT" sz="1700"/>
              <a:t>Joblib</a:t>
            </a:r>
            <a:r>
              <a:rPr lang="it-IT" sz="1700"/>
              <a:t>.</a:t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Si procede nell’</a:t>
            </a:r>
            <a:r>
              <a:rPr b="1" lang="it-IT" sz="1700"/>
              <a:t>analisi del codice</a:t>
            </a:r>
            <a:r>
              <a:rPr lang="it-IT" sz="1700"/>
              <a:t>, ricercando quali sezioni possono essere più adatte per la parallelizzazione. </a:t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In generale il programma si divide in </a:t>
            </a:r>
            <a:r>
              <a:rPr b="1" lang="it-IT" sz="1700"/>
              <a:t>due macroaree</a:t>
            </a:r>
            <a:r>
              <a:rPr lang="it-IT" sz="1700"/>
              <a:t>:</a:t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i="1" lang="it-IT" sz="1700"/>
              <a:t>Inizializzazione dell’array di bit;</a:t>
            </a:r>
            <a:endParaRPr b="1" i="1"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i="1" lang="it-IT" sz="1700"/>
              <a:t>Applicazione del filtro.</a:t>
            </a:r>
            <a:endParaRPr b="1" i="1" sz="1700"/>
          </a:p>
        </p:txBody>
      </p:sp>
      <p:sp>
        <p:nvSpPr>
          <p:cNvPr id="118" name="Google Shape;118;p20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7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Filtro di Bloom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792000" y="1557720"/>
            <a:ext cx="52557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666666"/>
                </a:solidFill>
              </a:rPr>
              <a:t>Inizializzazione dell’array di bit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792000" y="2664225"/>
            <a:ext cx="8639700" cy="4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Il miglior candidato per la parallelizzazione è il ciclo for che esegue la funzione </a:t>
            </a:r>
            <a:r>
              <a:rPr i="1" lang="it-IT" sz="1700">
                <a:solidFill>
                  <a:schemeClr val="dk1"/>
                </a:solidFill>
              </a:rPr>
              <a:t>addElement</a:t>
            </a:r>
            <a:r>
              <a:rPr lang="it-IT" sz="1700">
                <a:solidFill>
                  <a:schemeClr val="dk1"/>
                </a:solidFill>
              </a:rPr>
              <a:t>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Il metodo </a:t>
            </a:r>
            <a:r>
              <a:rPr i="1" lang="it-IT" sz="1700">
                <a:solidFill>
                  <a:schemeClr val="dk1"/>
                </a:solidFill>
              </a:rPr>
              <a:t>addElement</a:t>
            </a:r>
            <a:r>
              <a:rPr lang="it-IT" sz="1700">
                <a:solidFill>
                  <a:schemeClr val="dk1"/>
                </a:solidFill>
              </a:rPr>
              <a:t> consta di due fasi: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it-IT" sz="1700">
                <a:solidFill>
                  <a:schemeClr val="dk1"/>
                </a:solidFill>
              </a:rPr>
              <a:t>applicazione delle funzioni hash</a:t>
            </a:r>
            <a:r>
              <a:rPr lang="it-IT" sz="1700">
                <a:solidFill>
                  <a:schemeClr val="dk1"/>
                </a:solidFill>
              </a:rPr>
              <a:t> ad una stringa;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it-IT" sz="1700">
                <a:solidFill>
                  <a:schemeClr val="dk1"/>
                </a:solidFill>
              </a:rPr>
              <a:t>modifica l’array di bit</a:t>
            </a:r>
            <a:r>
              <a:rPr lang="it-IT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Per poter modificare l’array di bit bisognerebbe </a:t>
            </a:r>
            <a:r>
              <a:rPr b="1" lang="it-IT" sz="1700">
                <a:solidFill>
                  <a:schemeClr val="dk1"/>
                </a:solidFill>
              </a:rPr>
              <a:t>sincronizzare</a:t>
            </a:r>
            <a:r>
              <a:rPr lang="it-IT" sz="1700">
                <a:solidFill>
                  <a:schemeClr val="dk1"/>
                </a:solidFill>
              </a:rPr>
              <a:t> i processi in parallelo.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Si possono </a:t>
            </a:r>
            <a:r>
              <a:rPr b="1" lang="it-IT" sz="1700">
                <a:solidFill>
                  <a:schemeClr val="dk1"/>
                </a:solidFill>
              </a:rPr>
              <a:t>separare le due operazioni</a:t>
            </a:r>
            <a:r>
              <a:rPr lang="it-IT" sz="1700">
                <a:solidFill>
                  <a:schemeClr val="dk1"/>
                </a:solidFill>
              </a:rPr>
              <a:t> per poter parallelizzare parte del codice.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Sono stati definiti </a:t>
            </a:r>
            <a:r>
              <a:rPr b="1" lang="it-IT" sz="1700">
                <a:solidFill>
                  <a:schemeClr val="dk1"/>
                </a:solidFill>
              </a:rPr>
              <a:t>sei cicli paralleli</a:t>
            </a:r>
            <a:r>
              <a:rPr lang="it-IT" sz="1700">
                <a:solidFill>
                  <a:schemeClr val="dk1"/>
                </a:solidFill>
              </a:rPr>
              <a:t>, che applicano le funzioni hash ad ogni elemento.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500">
                <a:solidFill>
                  <a:schemeClr val="dk1"/>
                </a:solidFill>
              </a:rPr>
              <a:t>ones0 = Parallel(n_jobs=4)(delayed(h0)(array[i]) for i in range(0, len(array)))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</a:rPr>
              <a:t>Ogni ciclo restituirà un </a:t>
            </a:r>
            <a:r>
              <a:rPr b="1" lang="it-IT" sz="1600">
                <a:solidFill>
                  <a:schemeClr val="dk1"/>
                </a:solidFill>
              </a:rPr>
              <a:t>vettore contenente i risultati della funzione hash </a:t>
            </a:r>
            <a:r>
              <a:rPr lang="it-IT" sz="1600">
                <a:solidFill>
                  <a:schemeClr val="dk1"/>
                </a:solidFill>
              </a:rPr>
              <a:t>corrispondente.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E’ sufficiente realizzare un ciclo for, </a:t>
            </a:r>
            <a:r>
              <a:rPr i="1" lang="it-IT" sz="1700">
                <a:solidFill>
                  <a:schemeClr val="dk1"/>
                </a:solidFill>
              </a:rPr>
              <a:t>sequenziale</a:t>
            </a:r>
            <a:r>
              <a:rPr lang="it-IT" sz="1700">
                <a:solidFill>
                  <a:schemeClr val="dk1"/>
                </a:solidFill>
              </a:rPr>
              <a:t>, per modificare i valori nell’array di bit.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8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Filtro di Bloom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792000" y="1557720"/>
            <a:ext cx="52557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666666"/>
                </a:solidFill>
              </a:rPr>
              <a:t>Applicazione del filtro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792000" y="2664225"/>
            <a:ext cx="8639700" cy="4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z="1700">
                <a:solidFill>
                  <a:schemeClr val="dk1"/>
                </a:solidFill>
              </a:rPr>
              <a:t>Il metodo realizzato per il coordinamento di questa operazione è </a:t>
            </a:r>
            <a:r>
              <a:rPr b="1" i="1" lang="it-IT" sz="1700">
                <a:solidFill>
                  <a:schemeClr val="dk1"/>
                </a:solidFill>
              </a:rPr>
              <a:t>checkSet</a:t>
            </a:r>
            <a:r>
              <a:rPr i="1" lang="it-IT" sz="1700">
                <a:solidFill>
                  <a:schemeClr val="dk1"/>
                </a:solidFill>
              </a:rPr>
              <a:t>.</a:t>
            </a:r>
            <a:endParaRPr i="1"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z="1700">
                <a:solidFill>
                  <a:schemeClr val="dk1"/>
                </a:solidFill>
              </a:rPr>
              <a:t>Si sfrutta un ciclo per iterare sull’array di elementi e, per </a:t>
            </a:r>
            <a:r>
              <a:rPr b="1" lang="it-IT" sz="1700">
                <a:solidFill>
                  <a:schemeClr val="dk1"/>
                </a:solidFill>
              </a:rPr>
              <a:t>tenere traccia del numero di stringhe accettate dal filtro</a:t>
            </a:r>
            <a:r>
              <a:rPr lang="it-IT" sz="1700">
                <a:solidFill>
                  <a:schemeClr val="dk1"/>
                </a:solidFill>
              </a:rPr>
              <a:t>. Nel ciclo, si esegue la seguente istruzione: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it-IT" sz="1600">
                <a:solidFill>
                  <a:schemeClr val="dk1"/>
                </a:solidFill>
              </a:rPr>
              <a:t>passed = passed + checkElement(array[i], bitArray, onlyPass)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z="1700">
                <a:solidFill>
                  <a:schemeClr val="dk1"/>
                </a:solidFill>
              </a:rPr>
              <a:t>Per parallelizzarla, è stato realizzato un </a:t>
            </a:r>
            <a:r>
              <a:rPr b="1" lang="it-IT" sz="1700">
                <a:solidFill>
                  <a:schemeClr val="dk1"/>
                </a:solidFill>
              </a:rPr>
              <a:t>ciclo for parallelo </a:t>
            </a:r>
            <a:r>
              <a:rPr lang="it-IT" sz="1700">
                <a:solidFill>
                  <a:schemeClr val="dk1"/>
                </a:solidFill>
              </a:rPr>
              <a:t>che restituisce un</a:t>
            </a:r>
            <a:r>
              <a:rPr b="1" lang="it-IT" sz="1700">
                <a:solidFill>
                  <a:schemeClr val="dk1"/>
                </a:solidFill>
              </a:rPr>
              <a:t> array di bit</a:t>
            </a:r>
            <a:r>
              <a:rPr lang="it-IT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it-IT" sz="1500">
                <a:solidFill>
                  <a:schemeClr val="dk1"/>
                </a:solidFill>
              </a:rPr>
              <a:t>passed = Parallel(n_jobs=4)(delayed(checkElement)(array[i], bitArray) for i in range(0, len(array)))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z="1700">
                <a:solidFill>
                  <a:schemeClr val="dk1"/>
                </a:solidFill>
              </a:rPr>
              <a:t>Un bit è posto ad uno se </a:t>
            </a:r>
            <a:r>
              <a:rPr b="1" lang="it-IT" sz="1700">
                <a:solidFill>
                  <a:schemeClr val="dk1"/>
                </a:solidFill>
              </a:rPr>
              <a:t>l’elemento corrispondente è stato accettato dal filtro</a:t>
            </a:r>
            <a:r>
              <a:rPr lang="it-IT" sz="1700">
                <a:solidFill>
                  <a:schemeClr val="dk1"/>
                </a:solidFill>
              </a:rPr>
              <a:t>.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z="1700">
                <a:solidFill>
                  <a:schemeClr val="dk1"/>
                </a:solidFill>
              </a:rPr>
              <a:t>Per ottenere il numero di oggetti che hanno superato il filtro è sufficiente </a:t>
            </a:r>
            <a:r>
              <a:rPr b="1" lang="it-IT" sz="1700">
                <a:solidFill>
                  <a:schemeClr val="dk1"/>
                </a:solidFill>
              </a:rPr>
              <a:t>sommare tra loro tutti i bit dell’array</a:t>
            </a:r>
            <a:r>
              <a:rPr lang="it-IT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z="1700">
                <a:solidFill>
                  <a:schemeClr val="dk1"/>
                </a:solidFill>
              </a:rPr>
              <a:t>Anche la </a:t>
            </a:r>
            <a:r>
              <a:rPr b="1" lang="it-IT" sz="1700">
                <a:solidFill>
                  <a:schemeClr val="dk1"/>
                </a:solidFill>
              </a:rPr>
              <a:t>stampa </a:t>
            </a:r>
            <a:r>
              <a:rPr lang="it-IT" sz="1700">
                <a:solidFill>
                  <a:schemeClr val="dk1"/>
                </a:solidFill>
              </a:rPr>
              <a:t>del metodo checkElement viene fatta in parallelo.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9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