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02" autoAdjust="0"/>
    <p:restoredTop sz="94660"/>
  </p:normalViewPr>
  <p:slideViewPr>
    <p:cSldViewPr>
      <p:cViewPr varScale="1">
        <p:scale>
          <a:sx n="88" d="100"/>
          <a:sy n="88" d="100"/>
        </p:scale>
        <p:origin x="-9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B8909-47DC-4755-BCF5-59DD6ADEF9EB}" type="datetimeFigureOut">
              <a:rPr lang="it-IT" smtClean="0"/>
              <a:pPr/>
              <a:t>16/11/2008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BFB00-0A9C-4DDA-9A08-EC352535067F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BFB00-0A9C-4DDA-9A08-EC352535067F}" type="slidenum">
              <a:rPr lang="it-IT" smtClean="0"/>
              <a:pPr/>
              <a:t>1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BFB00-0A9C-4DDA-9A08-EC352535067F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BFB00-0A9C-4DDA-9A08-EC352535067F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BFB00-0A9C-4DDA-9A08-EC352535067F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BFB00-0A9C-4DDA-9A08-EC352535067F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BFB00-0A9C-4DDA-9A08-EC352535067F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BFB00-0A9C-4DDA-9A08-EC352535067F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BFB00-0A9C-4DDA-9A08-EC352535067F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BFB00-0A9C-4DDA-9A08-EC352535067F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A7A9-75AD-43B3-845E-B28C271D402B}" type="datetimeFigureOut">
              <a:rPr lang="it-IT" smtClean="0"/>
              <a:pPr/>
              <a:t>16/11/2008</a:t>
            </a:fld>
            <a:endParaRPr lang="it-IT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DAF2-764F-47B6-8CA3-84668BD5B07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A7A9-75AD-43B3-845E-B28C271D402B}" type="datetimeFigureOut">
              <a:rPr lang="it-IT" smtClean="0"/>
              <a:pPr/>
              <a:t>16/11/2008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DAF2-764F-47B6-8CA3-84668BD5B07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A7A9-75AD-43B3-845E-B28C271D402B}" type="datetimeFigureOut">
              <a:rPr lang="it-IT" smtClean="0"/>
              <a:pPr/>
              <a:t>16/11/2008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DAF2-764F-47B6-8CA3-84668BD5B07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A7A9-75AD-43B3-845E-B28C271D402B}" type="datetimeFigureOut">
              <a:rPr lang="it-IT" smtClean="0"/>
              <a:pPr/>
              <a:t>16/11/2008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DAF2-764F-47B6-8CA3-84668BD5B07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A7A9-75AD-43B3-845E-B28C271D402B}" type="datetimeFigureOut">
              <a:rPr lang="it-IT" smtClean="0"/>
              <a:pPr/>
              <a:t>16/11/2008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DAF2-764F-47B6-8CA3-84668BD5B07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A7A9-75AD-43B3-845E-B28C271D402B}" type="datetimeFigureOut">
              <a:rPr lang="it-IT" smtClean="0"/>
              <a:pPr/>
              <a:t>16/11/2008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DAF2-764F-47B6-8CA3-84668BD5B07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A7A9-75AD-43B3-845E-B28C271D402B}" type="datetimeFigureOut">
              <a:rPr lang="it-IT" smtClean="0"/>
              <a:pPr/>
              <a:t>16/11/2008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DAF2-764F-47B6-8CA3-84668BD5B07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A7A9-75AD-43B3-845E-B28C271D402B}" type="datetimeFigureOut">
              <a:rPr lang="it-IT" smtClean="0"/>
              <a:pPr/>
              <a:t>16/11/2008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DAF2-764F-47B6-8CA3-84668BD5B07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A7A9-75AD-43B3-845E-B28C271D402B}" type="datetimeFigureOut">
              <a:rPr lang="it-IT" smtClean="0"/>
              <a:pPr/>
              <a:t>16/11/2008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DAF2-764F-47B6-8CA3-84668BD5B07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A7A9-75AD-43B3-845E-B28C271D402B}" type="datetimeFigureOut">
              <a:rPr lang="it-IT" smtClean="0"/>
              <a:pPr/>
              <a:t>16/11/2008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DAF2-764F-47B6-8CA3-84668BD5B07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taglia e arrotonda singolo angolo rettangol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olo rettango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A7A9-75AD-43B3-845E-B28C271D402B}" type="datetimeFigureOut">
              <a:rPr lang="it-IT" smtClean="0"/>
              <a:pPr/>
              <a:t>16/11/2008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060DAF2-764F-47B6-8CA3-84668BD5B07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igura a mano liber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igura a mano liber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234A7A9-75AD-43B3-845E-B28C271D402B}" type="datetimeFigureOut">
              <a:rPr lang="it-IT" smtClean="0"/>
              <a:pPr/>
              <a:t>16/11/2008</a:t>
            </a:fld>
            <a:endParaRPr lang="it-IT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060DAF2-764F-47B6-8CA3-84668BD5B07A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up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igura a mano liber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igura a mano liber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2.png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allica.bnf.fr/scripts/catalog.php?IdentPerio=NP00025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00034" y="428604"/>
            <a:ext cx="7851648" cy="1357322"/>
          </a:xfrm>
        </p:spPr>
        <p:txBody>
          <a:bodyPr/>
          <a:lstStyle/>
          <a:p>
            <a:r>
              <a:rPr lang="it-IT" dirty="0" smtClean="0"/>
              <a:t>sull’effetto fotoelettrico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143372" y="2786058"/>
            <a:ext cx="4497110" cy="714380"/>
          </a:xfrm>
        </p:spPr>
        <p:txBody>
          <a:bodyPr/>
          <a:lstStyle/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ovvero: da Maxwell a Einstein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5" descr="lcosfilogo"/>
          <p:cNvPicPr>
            <a:picLocks noChangeAspect="1" noChangeArrowheads="1"/>
          </p:cNvPicPr>
          <p:nvPr/>
        </p:nvPicPr>
        <p:blipFill>
          <a:blip r:embed="rId3" cstate="print">
            <a:lum bright="-20000"/>
          </a:blip>
          <a:srcRect/>
          <a:stretch>
            <a:fillRect/>
          </a:stretch>
        </p:blipFill>
        <p:spPr bwMode="auto">
          <a:xfrm>
            <a:off x="285720" y="6000768"/>
            <a:ext cx="942970" cy="5515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lumMod val="40000"/>
                <a:lumOff val="6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786314" y="3786190"/>
            <a:ext cx="3381098" cy="19640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6">
                <a:lumMod val="40000"/>
                <a:lumOff val="6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785918" y="2643182"/>
            <a:ext cx="2014801" cy="314327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/>
          <a:lstStyle/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breve storia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2844" y="1857364"/>
            <a:ext cx="8643998" cy="4786346"/>
          </a:xfrm>
        </p:spPr>
        <p:txBody>
          <a:bodyPr>
            <a:normAutofit fontScale="40000" lnSpcReduction="20000"/>
          </a:bodyPr>
          <a:lstStyle/>
          <a:p>
            <a:pPr algn="just"/>
            <a:r>
              <a:rPr lang="it-I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seconda metà del XIX secolo, tentativi di spiegare la conduzione elettrica nei fluidi.</a:t>
            </a:r>
          </a:p>
          <a:p>
            <a:pPr algn="just"/>
            <a:r>
              <a:rPr lang="it-I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1865 Maxwell pubblica </a:t>
            </a:r>
            <a:r>
              <a:rPr lang="it-IT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il trattato sull’elettricità e magnetismo e sulla natura delle onde elettromagnetiche.</a:t>
            </a:r>
            <a:endParaRPr lang="it-IT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just"/>
            <a:r>
              <a:rPr lang="it-I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1880 </a:t>
            </a:r>
            <a:r>
              <a:rPr lang="it-IT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 Hertz </a:t>
            </a:r>
            <a:r>
              <a:rPr lang="it-I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riprende e sviluppa </a:t>
            </a:r>
            <a:r>
              <a:rPr lang="it-IT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lavori di Schuster</a:t>
            </a:r>
            <a:r>
              <a:rPr lang="it-I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 sulla scarica dei conduttori elettrizzati tramite </a:t>
            </a:r>
            <a:r>
              <a:rPr lang="it-IT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una scintilla, </a:t>
            </a:r>
            <a:r>
              <a:rPr lang="it-I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fenomeno più intenso con elettrodi illuminati da </a:t>
            </a:r>
            <a:r>
              <a:rPr lang="it-IT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luce ultravioletta.</a:t>
            </a:r>
          </a:p>
          <a:p>
            <a:pPr algn="just"/>
            <a:r>
              <a:rPr lang="it-IT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1880 Wiedemann ed Ebert</a:t>
            </a:r>
            <a:r>
              <a:rPr lang="it-I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 capiscono che la scarica avviene all'elettrodo negativo e</a:t>
            </a:r>
            <a:r>
              <a:rPr lang="it-IT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 Hallwachs</a:t>
            </a:r>
            <a:r>
              <a:rPr lang="it-I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 trova che la dispersione delle cariche elettriche negative è più rapida se gli elettrodi sono illuminati da luce ultravioletta.</a:t>
            </a:r>
          </a:p>
          <a:p>
            <a:pPr algn="just"/>
            <a:r>
              <a:rPr lang="it-IT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1880 Righi scopre </a:t>
            </a:r>
            <a:r>
              <a:rPr lang="it-I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che una lastra metallica conduttrice sotto luce UV si carica positivamente. Introduce il termine fotoelettrico per questo fenomeno.</a:t>
            </a:r>
          </a:p>
          <a:p>
            <a:pPr algn="just"/>
            <a:r>
              <a:rPr lang="it-I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1888 </a:t>
            </a:r>
            <a:r>
              <a:rPr lang="it-IT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Hallwachs</a:t>
            </a:r>
            <a:r>
              <a:rPr lang="it-I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scopre che non si tratta di trasporto ma di produzione di elettricità. Il fenomeno è noto come effetto </a:t>
            </a:r>
            <a:r>
              <a:rPr lang="it-IT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Hertz-Hallwachs</a:t>
            </a:r>
            <a:r>
              <a:rPr lang="it-I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</a:t>
            </a:r>
          </a:p>
          <a:p>
            <a:pPr algn="just"/>
            <a:r>
              <a:rPr lang="it-I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1899: </a:t>
            </a:r>
            <a:r>
              <a:rPr lang="it-IT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J.J.</a:t>
            </a:r>
            <a:r>
              <a:rPr lang="it-I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it-IT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Thomson</a:t>
            </a:r>
            <a:r>
              <a:rPr lang="it-I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mostra che un metallo illuminato emette cariche identiche agli elettroni.</a:t>
            </a:r>
          </a:p>
          <a:p>
            <a:pPr algn="just"/>
            <a:r>
              <a:rPr lang="it-I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1902: </a:t>
            </a:r>
            <a:r>
              <a:rPr lang="it-IT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Lenard</a:t>
            </a:r>
            <a:r>
              <a:rPr lang="it-I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scopre che la produzione di elettroni da un metallo illuminato avviene solo con luce di frequenza al di sopra di una soglia precisa.</a:t>
            </a:r>
          </a:p>
          <a:p>
            <a:pPr algn="just"/>
            <a:r>
              <a:rPr lang="it-IT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1905 Einstein ne </a:t>
            </a:r>
            <a:r>
              <a:rPr lang="it-I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dà un'interpretazione corretta, premiata dal</a:t>
            </a:r>
            <a:r>
              <a:rPr lang="it-IT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 premio Nobel</a:t>
            </a:r>
            <a:r>
              <a:rPr lang="it-I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 per la </a:t>
            </a:r>
            <a:r>
              <a:rPr lang="it-IT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fisica del 1921.</a:t>
            </a:r>
            <a:endParaRPr lang="it-IT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just"/>
            <a:r>
              <a:rPr lang="it-I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1915: </a:t>
            </a:r>
            <a:r>
              <a:rPr lang="it-IT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Millikan</a:t>
            </a:r>
            <a:r>
              <a:rPr lang="it-I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tenta di dimostrare l’</a:t>
            </a:r>
            <a:r>
              <a:rPr lang="it-IT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infondatezza </a:t>
            </a:r>
            <a:r>
              <a:rPr lang="it-I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dell’ipotesi di Einstein, ma ne conferma le previsioni con grande precisione. </a:t>
            </a:r>
            <a:r>
              <a:rPr lang="it-IT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Riceve premio il </a:t>
            </a:r>
            <a:r>
              <a:rPr lang="it-I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Nobel nel 1923</a:t>
            </a:r>
            <a:r>
              <a:rPr lang="it-IT" sz="4000" dirty="0" smtClean="0"/>
              <a:t>.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/>
          <a:lstStyle/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breve storia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7000892" y="4714884"/>
            <a:ext cx="962025" cy="1238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5918" y="3143248"/>
            <a:ext cx="942975" cy="1238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9190" y="3929066"/>
            <a:ext cx="904875" cy="1209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>
            <a:grayscl/>
          </a:blip>
          <a:srcRect/>
          <a:stretch>
            <a:fillRect/>
          </a:stretch>
        </p:blipFill>
        <p:spPr bwMode="auto">
          <a:xfrm>
            <a:off x="2857488" y="3429000"/>
            <a:ext cx="847725" cy="1228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072462" y="4929198"/>
            <a:ext cx="857256" cy="12606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42910" y="2714620"/>
            <a:ext cx="1028700" cy="1285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857620" y="3714752"/>
            <a:ext cx="971550" cy="1114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000760" y="4286256"/>
            <a:ext cx="876300" cy="1266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7158" y="571480"/>
            <a:ext cx="8229600" cy="1143000"/>
          </a:xfrm>
        </p:spPr>
        <p:txBody>
          <a:bodyPr/>
          <a:lstStyle/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vecchi esperimenti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807928" y="1857364"/>
            <a:ext cx="2550285" cy="1746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4" y="4214818"/>
            <a:ext cx="2490975" cy="1940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7740" y="2786058"/>
            <a:ext cx="1695394" cy="29336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17130" y="2785454"/>
            <a:ext cx="1777092" cy="2929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85786" y="428604"/>
            <a:ext cx="8229600" cy="1143000"/>
          </a:xfrm>
        </p:spPr>
        <p:txBody>
          <a:bodyPr/>
          <a:lstStyle/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teorie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072066" y="1285860"/>
            <a:ext cx="3291652" cy="1714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3786190"/>
            <a:ext cx="3253346" cy="2571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00166" y="2428868"/>
            <a:ext cx="2375008" cy="3705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/>
          <a:lstStyle/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passaggi chiave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1" name="Gruppo 40"/>
          <p:cNvGrpSpPr/>
          <p:nvPr/>
        </p:nvGrpSpPr>
        <p:grpSpPr>
          <a:xfrm>
            <a:off x="4429124" y="1714488"/>
            <a:ext cx="4500594" cy="4750488"/>
            <a:chOff x="214282" y="1785926"/>
            <a:chExt cx="4500594" cy="4750488"/>
          </a:xfrm>
        </p:grpSpPr>
        <p:cxnSp>
          <p:nvCxnSpPr>
            <p:cNvPr id="59" name="Connettore 2 58"/>
            <p:cNvCxnSpPr/>
            <p:nvPr/>
          </p:nvCxnSpPr>
          <p:spPr>
            <a:xfrm rot="5400000" flipH="1" flipV="1">
              <a:off x="821505" y="2678901"/>
              <a:ext cx="1500992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2 59"/>
            <p:cNvCxnSpPr/>
            <p:nvPr/>
          </p:nvCxnSpPr>
          <p:spPr>
            <a:xfrm>
              <a:off x="785786" y="3071810"/>
              <a:ext cx="235745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asellaDiTesto 63"/>
            <p:cNvSpPr txBox="1"/>
            <p:nvPr/>
          </p:nvSpPr>
          <p:spPr>
            <a:xfrm>
              <a:off x="1214414" y="1785926"/>
              <a:ext cx="5000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i="1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it-IT" sz="28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CasellaDiTesto 64"/>
            <p:cNvSpPr txBox="1"/>
            <p:nvPr/>
          </p:nvSpPr>
          <p:spPr>
            <a:xfrm>
              <a:off x="3143240" y="2786058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endParaRPr lang="it-IT" sz="28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CasellaDiTesto 65"/>
            <p:cNvSpPr txBox="1"/>
            <p:nvPr/>
          </p:nvSpPr>
          <p:spPr>
            <a:xfrm>
              <a:off x="1928794" y="2000240"/>
              <a:ext cx="7143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5400" dirty="0" smtClean="0">
                  <a:latin typeface="Times New Roman" pitchFamily="18" charset="0"/>
                  <a:cs typeface="Times New Roman" pitchFamily="18" charset="0"/>
                </a:rPr>
                <a:t>?</a:t>
              </a:r>
              <a:endParaRPr lang="it-IT" sz="5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CasellaDiTesto 66"/>
            <p:cNvSpPr txBox="1"/>
            <p:nvPr/>
          </p:nvSpPr>
          <p:spPr>
            <a:xfrm>
              <a:off x="214282" y="3643314"/>
              <a:ext cx="4500594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PREVISIONE CLASSICA</a:t>
              </a:r>
            </a:p>
            <a:p>
              <a:endParaRPr lang="it-IT" dirty="0" smtClean="0">
                <a:latin typeface="+mj-lt"/>
              </a:endParaRPr>
            </a:p>
            <a:p>
              <a:pPr>
                <a:buFont typeface="Arial" pitchFamily="34" charset="0"/>
                <a:buChar char="•"/>
              </a:pPr>
              <a:r>
                <a:rPr lang="it-IT" dirty="0" smtClean="0">
                  <a:latin typeface="+mj-lt"/>
                </a:rPr>
                <a:t> l’intensità del campo e/m va come |E</a:t>
              </a:r>
              <a:r>
                <a:rPr lang="it-IT" baseline="-25000" dirty="0" smtClean="0">
                  <a:latin typeface="+mj-lt"/>
                </a:rPr>
                <a:t>0</a:t>
              </a:r>
              <a:r>
                <a:rPr lang="it-IT" dirty="0" smtClean="0">
                  <a:latin typeface="+mj-lt"/>
                </a:rPr>
                <a:t>|</a:t>
              </a:r>
              <a:r>
                <a:rPr lang="it-IT" baseline="30000" dirty="0" smtClean="0">
                  <a:latin typeface="+mj-lt"/>
                </a:rPr>
                <a:t>2</a:t>
              </a:r>
              <a:r>
                <a:rPr lang="it-IT" dirty="0" smtClean="0">
                  <a:latin typeface="+mj-lt"/>
                </a:rPr>
                <a:t> per cui l’energia degli elettroni emessi cresce con essa;</a:t>
              </a:r>
            </a:p>
            <a:p>
              <a:pPr>
                <a:buFont typeface="Arial" pitchFamily="34" charset="0"/>
                <a:buChar char="•"/>
              </a:pPr>
              <a:r>
                <a:rPr lang="it-IT" dirty="0" smtClean="0">
                  <a:latin typeface="+mj-lt"/>
                </a:rPr>
                <a:t> gli elettroni vengono emessi per qualunque frequenza (“colore”) della radiazione incidente;</a:t>
              </a:r>
            </a:p>
            <a:p>
              <a:pPr>
                <a:buFont typeface="Arial" pitchFamily="34" charset="0"/>
                <a:buChar char="•"/>
              </a:pPr>
              <a:r>
                <a:rPr lang="it-IT" dirty="0" smtClean="0">
                  <a:latin typeface="+mj-lt"/>
                </a:rPr>
                <a:t> è necessario un certo tempo perché l’effetto avvenga.</a:t>
              </a:r>
            </a:p>
          </p:txBody>
        </p:sp>
      </p:grpSp>
      <p:grpSp>
        <p:nvGrpSpPr>
          <p:cNvPr id="44" name="Gruppo 43"/>
          <p:cNvGrpSpPr/>
          <p:nvPr/>
        </p:nvGrpSpPr>
        <p:grpSpPr>
          <a:xfrm>
            <a:off x="500034" y="2000240"/>
            <a:ext cx="3288530" cy="4213429"/>
            <a:chOff x="5142710" y="1287273"/>
            <a:chExt cx="3288530" cy="4213429"/>
          </a:xfrm>
        </p:grpSpPr>
        <p:cxnSp>
          <p:nvCxnSpPr>
            <p:cNvPr id="25" name="Connettore 1 24"/>
            <p:cNvCxnSpPr/>
            <p:nvPr/>
          </p:nvCxnSpPr>
          <p:spPr>
            <a:xfrm flipV="1">
              <a:off x="5143504" y="4357694"/>
              <a:ext cx="3286148" cy="103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ttangolo arrotondato 3"/>
            <p:cNvSpPr/>
            <p:nvPr/>
          </p:nvSpPr>
          <p:spPr>
            <a:xfrm>
              <a:off x="5500694" y="2214554"/>
              <a:ext cx="2643206" cy="135732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Rettangolo 4"/>
            <p:cNvSpPr/>
            <p:nvPr/>
          </p:nvSpPr>
          <p:spPr>
            <a:xfrm>
              <a:off x="5786446" y="2357430"/>
              <a:ext cx="71438" cy="1000132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5"/>
            <p:cNvSpPr/>
            <p:nvPr/>
          </p:nvSpPr>
          <p:spPr>
            <a:xfrm>
              <a:off x="7715272" y="2357430"/>
              <a:ext cx="71438" cy="1000132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8" name="Connettore 1 7"/>
            <p:cNvCxnSpPr>
              <a:stCxn id="5" idx="1"/>
            </p:cNvCxnSpPr>
            <p:nvPr/>
          </p:nvCxnSpPr>
          <p:spPr>
            <a:xfrm rot="10800000">
              <a:off x="5143504" y="2857496"/>
              <a:ext cx="64294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9"/>
            <p:cNvCxnSpPr/>
            <p:nvPr/>
          </p:nvCxnSpPr>
          <p:spPr>
            <a:xfrm rot="5400000" flipH="1" flipV="1">
              <a:off x="4000496" y="4000504"/>
              <a:ext cx="228601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/>
          </p:nvCxnSpPr>
          <p:spPr>
            <a:xfrm rot="5400000" flipH="1" flipV="1">
              <a:off x="7680347" y="3606801"/>
              <a:ext cx="150019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/>
          </p:nvCxnSpPr>
          <p:spPr>
            <a:xfrm rot="10800000">
              <a:off x="7786710" y="2857496"/>
              <a:ext cx="64294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/>
          </p:nvCxnSpPr>
          <p:spPr>
            <a:xfrm>
              <a:off x="5143504" y="5143512"/>
              <a:ext cx="328614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/>
          </p:nvCxnSpPr>
          <p:spPr>
            <a:xfrm rot="5400000" flipH="1" flipV="1">
              <a:off x="8037537" y="4749809"/>
              <a:ext cx="78581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e 22"/>
            <p:cNvSpPr/>
            <p:nvPr/>
          </p:nvSpPr>
          <p:spPr>
            <a:xfrm>
              <a:off x="6000760" y="4071942"/>
              <a:ext cx="642942" cy="64294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Ovale 23"/>
            <p:cNvSpPr/>
            <p:nvPr/>
          </p:nvSpPr>
          <p:spPr>
            <a:xfrm>
              <a:off x="6500826" y="4857760"/>
              <a:ext cx="642942" cy="64294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3" name="Connettore 1 32"/>
            <p:cNvCxnSpPr/>
            <p:nvPr/>
          </p:nvCxnSpPr>
          <p:spPr>
            <a:xfrm rot="5400000">
              <a:off x="6786578" y="4357694"/>
              <a:ext cx="285752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/>
          </p:nvCxnSpPr>
          <p:spPr>
            <a:xfrm rot="5400000">
              <a:off x="7073124" y="4356900"/>
              <a:ext cx="285752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/>
          </p:nvCxnSpPr>
          <p:spPr>
            <a:xfrm rot="5400000">
              <a:off x="7358876" y="4356900"/>
              <a:ext cx="285752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/>
          </p:nvCxnSpPr>
          <p:spPr>
            <a:xfrm rot="5400000">
              <a:off x="6796896" y="4347376"/>
              <a:ext cx="561186" cy="103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/>
          </p:nvCxnSpPr>
          <p:spPr>
            <a:xfrm rot="5400000">
              <a:off x="7082648" y="4347376"/>
              <a:ext cx="561186" cy="103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/>
          </p:nvCxnSpPr>
          <p:spPr>
            <a:xfrm rot="5400000">
              <a:off x="7368400" y="4347376"/>
              <a:ext cx="561186" cy="103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sellaDiTesto 41"/>
            <p:cNvSpPr txBox="1"/>
            <p:nvPr/>
          </p:nvSpPr>
          <p:spPr>
            <a:xfrm>
              <a:off x="6572264" y="4929198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endParaRPr lang="it-IT" sz="28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CasellaDiTesto 42"/>
            <p:cNvSpPr txBox="1"/>
            <p:nvPr/>
          </p:nvSpPr>
          <p:spPr>
            <a:xfrm>
              <a:off x="6143636" y="4071942"/>
              <a:ext cx="5000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i="1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it-IT" sz="28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5" name="Connettore 2 44"/>
            <p:cNvCxnSpPr/>
            <p:nvPr/>
          </p:nvCxnSpPr>
          <p:spPr>
            <a:xfrm rot="5400000" flipH="1" flipV="1">
              <a:off x="6893735" y="3964785"/>
              <a:ext cx="785818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Freccia in giù 48"/>
            <p:cNvSpPr/>
            <p:nvPr/>
          </p:nvSpPr>
          <p:spPr>
            <a:xfrm rot="2344872">
              <a:off x="5941944" y="1287273"/>
              <a:ext cx="1000132" cy="1528186"/>
            </a:xfrm>
            <a:prstGeom prst="downArrow">
              <a:avLst>
                <a:gd name="adj1" fmla="val 50000"/>
                <a:gd name="adj2" fmla="val 58808"/>
              </a:avLst>
            </a:prstGeom>
            <a:solidFill>
              <a:srgbClr val="00B0F0"/>
            </a:solidFill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Freccia a destra 49"/>
            <p:cNvSpPr/>
            <p:nvPr/>
          </p:nvSpPr>
          <p:spPr>
            <a:xfrm>
              <a:off x="6500826" y="2928934"/>
              <a:ext cx="500066" cy="71438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Freccia a destra 50"/>
            <p:cNvSpPr/>
            <p:nvPr/>
          </p:nvSpPr>
          <p:spPr>
            <a:xfrm>
              <a:off x="6786578" y="2714620"/>
              <a:ext cx="500066" cy="71438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Freccia a destra 51"/>
            <p:cNvSpPr/>
            <p:nvPr/>
          </p:nvSpPr>
          <p:spPr>
            <a:xfrm>
              <a:off x="6143636" y="3143248"/>
              <a:ext cx="500066" cy="71438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Freccia a destra 52"/>
            <p:cNvSpPr/>
            <p:nvPr/>
          </p:nvSpPr>
          <p:spPr>
            <a:xfrm>
              <a:off x="6929454" y="3143248"/>
              <a:ext cx="500066" cy="71438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Freccia a destra 53"/>
            <p:cNvSpPr/>
            <p:nvPr/>
          </p:nvSpPr>
          <p:spPr>
            <a:xfrm>
              <a:off x="7072330" y="2928934"/>
              <a:ext cx="500066" cy="71438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Freccia a destra 54"/>
            <p:cNvSpPr/>
            <p:nvPr/>
          </p:nvSpPr>
          <p:spPr>
            <a:xfrm>
              <a:off x="6072198" y="2786058"/>
              <a:ext cx="500066" cy="71438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6" name="Freccia a destra 55"/>
            <p:cNvSpPr/>
            <p:nvPr/>
          </p:nvSpPr>
          <p:spPr>
            <a:xfrm>
              <a:off x="7072330" y="2500306"/>
              <a:ext cx="500066" cy="71438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Freccia a destra 56"/>
            <p:cNvSpPr/>
            <p:nvPr/>
          </p:nvSpPr>
          <p:spPr>
            <a:xfrm>
              <a:off x="6429388" y="2571744"/>
              <a:ext cx="500066" cy="71438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CasellaDiTesto 67"/>
            <p:cNvSpPr txBox="1"/>
            <p:nvPr/>
          </p:nvSpPr>
          <p:spPr>
            <a:xfrm>
              <a:off x="6786578" y="2214554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>
                  <a:latin typeface="+mj-lt"/>
                </a:rPr>
                <a:t>e</a:t>
              </a:r>
              <a:r>
                <a:rPr lang="it-IT" baseline="30000" dirty="0" smtClean="0">
                  <a:latin typeface="+mj-lt"/>
                </a:rPr>
                <a:t>-</a:t>
              </a:r>
              <a:endParaRPr lang="it-IT" baseline="30000" dirty="0">
                <a:latin typeface="+mj-lt"/>
              </a:endParaRPr>
            </a:p>
          </p:txBody>
        </p:sp>
        <p:sp>
          <p:nvSpPr>
            <p:cNvPr id="69" name="CasellaDiTesto 68"/>
            <p:cNvSpPr txBox="1"/>
            <p:nvPr/>
          </p:nvSpPr>
          <p:spPr>
            <a:xfrm>
              <a:off x="7786710" y="2857496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dirty="0" smtClean="0">
                  <a:latin typeface="+mj-lt"/>
                  <a:cs typeface="Times New Roman" pitchFamily="18" charset="0"/>
                </a:rPr>
                <a:t>C</a:t>
              </a:r>
              <a:endParaRPr lang="it-IT" sz="2800" dirty="0">
                <a:latin typeface="+mj-lt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/>
          <a:lstStyle/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passaggi chiave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CasellaDiTesto 66"/>
          <p:cNvSpPr txBox="1"/>
          <p:nvPr/>
        </p:nvSpPr>
        <p:spPr>
          <a:xfrm>
            <a:off x="142844" y="2714620"/>
            <a:ext cx="44291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RISULTATI SPERIMENTALI</a:t>
            </a:r>
          </a:p>
          <a:p>
            <a:pPr algn="just"/>
            <a:endParaRPr lang="it-IT" sz="2000" dirty="0" smtClean="0">
              <a:latin typeface="+mj-lt"/>
            </a:endParaRPr>
          </a:p>
          <a:p>
            <a:pPr algn="just">
              <a:buFont typeface="Arial" pitchFamily="34" charset="0"/>
              <a:buChar char="•"/>
            </a:pPr>
            <a:r>
              <a:rPr lang="it-IT" dirty="0" smtClean="0">
                <a:latin typeface="+mj-lt"/>
              </a:rPr>
              <a:t> l’energia massima posseduta dagli elettroni </a:t>
            </a:r>
            <a:r>
              <a:rPr lang="it-IT" i="1" dirty="0" smtClean="0">
                <a:latin typeface="+mj-lt"/>
              </a:rPr>
              <a:t>non dipende dall’intensità dalla radiazione luminosa: </a:t>
            </a:r>
            <a:r>
              <a:rPr lang="it-IT" dirty="0" smtClean="0">
                <a:latin typeface="+mj-lt"/>
              </a:rPr>
              <a:t>quando questa aumenta cresce la </a:t>
            </a:r>
            <a:r>
              <a:rPr lang="it-IT" i="1" dirty="0" smtClean="0">
                <a:latin typeface="+mj-lt"/>
              </a:rPr>
              <a:t>corrente </a:t>
            </a:r>
            <a:r>
              <a:rPr lang="it-IT" dirty="0" smtClean="0">
                <a:latin typeface="+mj-lt"/>
              </a:rPr>
              <a:t>elettrica solamente;</a:t>
            </a:r>
          </a:p>
          <a:p>
            <a:pPr algn="just">
              <a:buFont typeface="Arial" pitchFamily="34" charset="0"/>
              <a:buChar char="•"/>
            </a:pPr>
            <a:r>
              <a:rPr lang="it-IT" dirty="0" smtClean="0">
                <a:latin typeface="+mj-lt"/>
              </a:rPr>
              <a:t> l’effetto di emissione avviene solamente sopra ad una </a:t>
            </a:r>
            <a:r>
              <a:rPr lang="it-IT" i="1" dirty="0" smtClean="0">
                <a:latin typeface="+mj-lt"/>
              </a:rPr>
              <a:t>frequenza della radiazione (in funzione del materiale, </a:t>
            </a:r>
            <a:r>
              <a:rPr lang="it-IT" dirty="0" smtClean="0">
                <a:latin typeface="+mj-lt"/>
              </a:rPr>
              <a:t>detta frequenza di taglio);</a:t>
            </a:r>
          </a:p>
          <a:p>
            <a:pPr algn="just">
              <a:buFont typeface="Arial" pitchFamily="34" charset="0"/>
              <a:buChar char="•"/>
            </a:pPr>
            <a:r>
              <a:rPr lang="it-IT" dirty="0" smtClean="0">
                <a:latin typeface="+mj-lt"/>
              </a:rPr>
              <a:t> l’effetto inizia pressoché </a:t>
            </a:r>
            <a:r>
              <a:rPr lang="it-IT" i="1" dirty="0" smtClean="0">
                <a:latin typeface="+mj-lt"/>
              </a:rPr>
              <a:t>immediatamente con l’arrivo della radiazione.</a:t>
            </a:r>
            <a:endParaRPr lang="it-IT" dirty="0" smtClean="0">
              <a:latin typeface="+mj-lt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857232"/>
            <a:ext cx="2889170" cy="1678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5400000">
            <a:off x="5895104" y="4177598"/>
            <a:ext cx="1812022" cy="2886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57818" y="2857496"/>
            <a:ext cx="2857520" cy="1571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143008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 modello di Einstein</a:t>
            </a:r>
            <a:b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1600" dirty="0" smtClean="0"/>
              <a:t>Emissione e trasformazione della luce da un punto di vista euristico</a:t>
            </a:r>
            <a:br>
              <a:rPr lang="it-IT" sz="1600" dirty="0" smtClean="0"/>
            </a:br>
            <a:r>
              <a:rPr lang="de-DE" sz="1600" i="1" dirty="0" smtClean="0"/>
              <a:t>Annalen der Physik, 1905, vol. 17, </a:t>
            </a:r>
            <a:r>
              <a:rPr lang="de-DE" sz="1600" i="1" dirty="0" err="1" smtClean="0"/>
              <a:t>pag</a:t>
            </a:r>
            <a:r>
              <a:rPr lang="de-DE" sz="1600" i="1" dirty="0" smtClean="0"/>
              <a:t>. </a:t>
            </a:r>
            <a:r>
              <a:rPr lang="de-DE" sz="1600" i="1" dirty="0" smtClean="0"/>
              <a:t>132 - </a:t>
            </a:r>
            <a:r>
              <a:rPr lang="it-IT" sz="1600" i="1" dirty="0" smtClean="0"/>
              <a:t>Berna</a:t>
            </a:r>
            <a:r>
              <a:rPr lang="it-IT" sz="1600" i="1" dirty="0" smtClean="0"/>
              <a:t>, 17 Marzo </a:t>
            </a:r>
            <a:r>
              <a:rPr lang="it-IT" sz="1600" i="1" dirty="0" smtClean="0"/>
              <a:t>1905</a:t>
            </a:r>
            <a:endParaRPr lang="it-I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00034" y="2143116"/>
            <a:ext cx="8143932" cy="2286016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 radiazione e/m interagisce con gli elettroni del metallo in modo “discreto”, a pacchetti</a:t>
            </a:r>
          </a:p>
          <a:p>
            <a:pPr algn="just"/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ogni pacchetto viene completamente assorbito da un singolo elettrone che ne assume l’energia</a:t>
            </a:r>
          </a:p>
          <a:p>
            <a:pPr algn="just"/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l’energia del pacchetto è proporzionale alla frequenza del campo e/m che deve descrivere,</a:t>
            </a:r>
            <a:r>
              <a:rPr lang="it-IT" dirty="0" smtClean="0"/>
              <a:t> </a:t>
            </a:r>
            <a:r>
              <a:rPr lang="it-IT" i="1" dirty="0" err="1" smtClean="0"/>
              <a:t>E</a:t>
            </a:r>
            <a:r>
              <a:rPr lang="it-IT" dirty="0" err="1" smtClean="0"/>
              <a:t>=</a:t>
            </a:r>
            <a:r>
              <a:rPr lang="it-IT" i="1" dirty="0" err="1" smtClean="0"/>
              <a:t>hv</a:t>
            </a:r>
            <a:endParaRPr lang="it-IT" i="1" dirty="0" smtClean="0"/>
          </a:p>
          <a:p>
            <a:pPr algn="just"/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l’elettrone, dopo avere superato la barriera di potenziale elettrico di estrazione dal metallo, </a:t>
            </a:r>
            <a:r>
              <a:rPr lang="it-IT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r>
              <a:rPr lang="it-IT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0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viene espulso</a:t>
            </a:r>
          </a:p>
          <a:p>
            <a:pPr algn="just"/>
            <a:endParaRPr lang="it-IT" i="1" dirty="0" smtClean="0"/>
          </a:p>
          <a:p>
            <a:pPr algn="just">
              <a:buNone/>
            </a:pPr>
            <a:endParaRPr lang="it-IT" dirty="0" smtClean="0"/>
          </a:p>
        </p:txBody>
      </p:sp>
      <p:graphicFrame>
        <p:nvGraphicFramePr>
          <p:cNvPr id="4" name="Oggetto 3"/>
          <p:cNvGraphicFramePr>
            <a:graphicFrameLocks noChangeAspect="1"/>
          </p:cNvGraphicFramePr>
          <p:nvPr/>
        </p:nvGraphicFramePr>
        <p:xfrm>
          <a:off x="3571868" y="4521635"/>
          <a:ext cx="2286016" cy="556850"/>
        </p:xfrm>
        <a:graphic>
          <a:graphicData uri="http://schemas.openxmlformats.org/presentationml/2006/ole">
            <p:oleObj spid="_x0000_s4098" name="Equazione" r:id="rId4" imgW="990360" imgH="241200" progId="Equation.3">
              <p:embed/>
            </p:oleObj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00364" y="5214950"/>
            <a:ext cx="3643338" cy="1237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ttangolo arrotondato 5"/>
          <p:cNvSpPr/>
          <p:nvPr/>
        </p:nvSpPr>
        <p:spPr>
          <a:xfrm>
            <a:off x="4786314" y="4500570"/>
            <a:ext cx="214314" cy="500066"/>
          </a:xfrm>
          <a:prstGeom prst="roundRect">
            <a:avLst/>
          </a:prstGeom>
          <a:solidFill>
            <a:srgbClr val="FF0000">
              <a:alpha val="902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riferimenti bibliografici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286644" y="5357826"/>
            <a:ext cx="1714512" cy="128588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sz="1100" dirty="0" smtClean="0">
              <a:latin typeface="+mj-lt"/>
            </a:endParaRPr>
          </a:p>
          <a:p>
            <a:pPr algn="r">
              <a:buNone/>
            </a:pPr>
            <a:r>
              <a:rPr lang="en-US" sz="1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Physics is like sex: </a:t>
            </a:r>
          </a:p>
          <a:p>
            <a:pPr algn="r">
              <a:buNone/>
            </a:pPr>
            <a:r>
              <a:rPr lang="en-US" sz="1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sure, it may give some practical </a:t>
            </a:r>
            <a:r>
              <a:rPr lang="it-IT" sz="13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results</a:t>
            </a:r>
            <a:r>
              <a:rPr lang="it-IT" sz="1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</a:t>
            </a:r>
          </a:p>
          <a:p>
            <a:pPr algn="r">
              <a:buNone/>
            </a:pPr>
            <a:r>
              <a:rPr lang="it-IT" sz="13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but</a:t>
            </a:r>
            <a:r>
              <a:rPr lang="it-IT" sz="1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</a:t>
            </a:r>
            <a:r>
              <a:rPr lang="it-IT" sz="13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that's</a:t>
            </a:r>
            <a:r>
              <a:rPr lang="it-IT" sz="1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1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not why we do it</a:t>
            </a:r>
          </a:p>
          <a:p>
            <a:pPr>
              <a:buNone/>
            </a:pPr>
            <a:endParaRPr lang="en-US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buNone/>
            </a:pPr>
            <a:endParaRPr lang="en-US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r">
              <a:buNone/>
            </a:pPr>
            <a:r>
              <a:rPr lang="it-IT" sz="13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Richard P </a:t>
            </a:r>
            <a:r>
              <a:rPr lang="it-IT" sz="13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Feynman</a:t>
            </a:r>
            <a:endParaRPr lang="it-IT" sz="13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428596" y="2544917"/>
            <a:ext cx="6500858" cy="2554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extrusionClr>
                <a:srgbClr val="FF0000"/>
              </a:extrusionClr>
            </a:sp3d>
          </a:bodyPr>
          <a:lstStyle/>
          <a:p>
            <a:pPr>
              <a:buFont typeface="Arial" pitchFamily="34" charset="0"/>
              <a:buChar char="•"/>
            </a:pP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Alonso, 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Finn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– 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Fundamental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University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Physics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Vol.3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Feynman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– 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Lectures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on 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physics</a:t>
            </a:r>
            <a:endParaRPr lang="it-IT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Matthews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– Introduzione alla meccanica quantistica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Born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– Fisica Atomica</a:t>
            </a:r>
          </a:p>
          <a:p>
            <a:pPr>
              <a:buFont typeface="Arial" pitchFamily="34" charset="0"/>
              <a:buChar char="•"/>
            </a:pPr>
            <a:endParaRPr lang="it-IT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per accedere gratuitamente agli 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Annalen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der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Physik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</a:p>
          <a:p>
            <a:endParaRPr lang="it-IT" sz="2000" dirty="0" smtClean="0">
              <a:ln>
                <a:solidFill>
                  <a:schemeClr val="accent1">
                    <a:shade val="50000"/>
                    <a:satMod val="103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hlinkClick r:id="rId3"/>
            </a:endParaRPr>
          </a:p>
          <a:p>
            <a:r>
              <a:rPr lang="it-IT" sz="20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+mj-lt"/>
                <a:hlinkClick r:id="rId3"/>
              </a:rPr>
              <a:t>http://gallica.bnf.fr/scripts/catalog.php?IdentPerio=NP00025</a:t>
            </a:r>
            <a:endParaRPr lang="it-IT" sz="2000" dirty="0" smtClean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+mj-lt"/>
            </a:endParaRPr>
          </a:p>
        </p:txBody>
      </p:sp>
      <p:pic>
        <p:nvPicPr>
          <p:cNvPr id="5" name="Picture 5" descr="lcosfilogo"/>
          <p:cNvPicPr>
            <a:picLocks noChangeAspect="1" noChangeArrowheads="1"/>
          </p:cNvPicPr>
          <p:nvPr/>
        </p:nvPicPr>
        <p:blipFill>
          <a:blip r:embed="rId4" cstate="print">
            <a:lum bright="-20000"/>
          </a:blip>
          <a:srcRect/>
          <a:stretch>
            <a:fillRect/>
          </a:stretch>
        </p:blipFill>
        <p:spPr bwMode="auto">
          <a:xfrm>
            <a:off x="285720" y="6000768"/>
            <a:ext cx="942970" cy="5515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Equinozi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quinozi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174</TotalTime>
  <Words>303</Words>
  <Application>Microsoft Office PowerPoint</Application>
  <PresentationFormat>Presentazione su schermo (4:3)</PresentationFormat>
  <Paragraphs>65</Paragraphs>
  <Slides>9</Slides>
  <Notes>9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1" baseType="lpstr">
      <vt:lpstr>Equinozio</vt:lpstr>
      <vt:lpstr>Equazione</vt:lpstr>
      <vt:lpstr>sull’effetto fotoelettrico</vt:lpstr>
      <vt:lpstr>breve storia</vt:lpstr>
      <vt:lpstr>breve storia</vt:lpstr>
      <vt:lpstr>vecchi esperimenti</vt:lpstr>
      <vt:lpstr>teorie</vt:lpstr>
      <vt:lpstr>i passaggi chiave</vt:lpstr>
      <vt:lpstr>i passaggi chiave</vt:lpstr>
      <vt:lpstr>il modello di Einstein Emissione e trasformazione della luce da un punto di vista euristico Annalen der Physik, 1905, vol. 17, pag. 132 - Berna, 17 Marzo 1905</vt:lpstr>
      <vt:lpstr>riferimenti bibliografici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sull’effetto fotoelettrico</dc:title>
  <dc:creator>Utente Windows</dc:creator>
  <cp:lastModifiedBy>Utente Windows</cp:lastModifiedBy>
  <cp:revision>34</cp:revision>
  <dcterms:created xsi:type="dcterms:W3CDTF">2008-11-15T15:53:58Z</dcterms:created>
  <dcterms:modified xsi:type="dcterms:W3CDTF">2008-11-16T18:41:48Z</dcterms:modified>
</cp:coreProperties>
</file>