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8" r:id="rId7"/>
    <p:sldId id="263" r:id="rId8"/>
    <p:sldId id="259" r:id="rId9"/>
    <p:sldId id="260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Gesture</a:t>
          </a:r>
          <a:r>
            <a:rPr lang="it-IT" noProof="0" dirty="0"/>
            <a:t> controllo volume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Funzione finger status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Funzione </a:t>
          </a:r>
          <a:r>
            <a:rPr lang="it-IT" noProof="0" dirty="0" err="1"/>
            <a:t>hand</a:t>
          </a:r>
          <a:r>
            <a:rPr lang="it-IT" noProof="0" dirty="0"/>
            <a:t> </a:t>
          </a:r>
          <a:r>
            <a:rPr lang="it-IT" noProof="0" dirty="0" err="1"/>
            <a:t>direction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-87" custLinFactNeighborY="-56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183122" y="-489866"/>
          <a:ext cx="3796396" cy="3796396"/>
        </a:xfrm>
        <a:prstGeom prst="blockArc">
          <a:avLst>
            <a:gd name="adj1" fmla="val 18900000"/>
            <a:gd name="adj2" fmla="val 2700000"/>
            <a:gd name="adj3" fmla="val 5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94336" y="281666"/>
          <a:ext cx="5305256" cy="563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714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noProof="0" dirty="0" err="1"/>
            <a:t>Gesture</a:t>
          </a:r>
          <a:r>
            <a:rPr lang="it-IT" sz="2600" kern="1200" noProof="0" dirty="0"/>
            <a:t> controllo volume	</a:t>
          </a:r>
        </a:p>
      </dsp:txBody>
      <dsp:txXfrm>
        <a:off x="394336" y="281666"/>
        <a:ext cx="5305256" cy="563332"/>
      </dsp:txXfrm>
    </dsp:sp>
    <dsp:sp modelId="{07CB3071-D555-47DA-A36A-69EB91531FD8}">
      <dsp:nvSpPr>
        <dsp:cNvPr id="0" name=""/>
        <dsp:cNvSpPr/>
      </dsp:nvSpPr>
      <dsp:spPr>
        <a:xfrm>
          <a:off x="42253" y="211249"/>
          <a:ext cx="704166" cy="704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4670" y="1123482"/>
          <a:ext cx="5100484" cy="563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714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noProof="0" dirty="0"/>
            <a:t>Funzione finger status</a:t>
          </a:r>
        </a:p>
      </dsp:txBody>
      <dsp:txXfrm>
        <a:off x="594670" y="1123482"/>
        <a:ext cx="5100484" cy="563332"/>
      </dsp:txXfrm>
    </dsp:sp>
    <dsp:sp modelId="{3F8116AC-FAC3-4E95-9865-93CCFEB191B9}">
      <dsp:nvSpPr>
        <dsp:cNvPr id="0" name=""/>
        <dsp:cNvSpPr/>
      </dsp:nvSpPr>
      <dsp:spPr>
        <a:xfrm>
          <a:off x="247025" y="1056249"/>
          <a:ext cx="704166" cy="704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394336" y="1971664"/>
          <a:ext cx="5305256" cy="563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714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noProof="0" dirty="0"/>
            <a:t>Funzione </a:t>
          </a:r>
          <a:r>
            <a:rPr lang="it-IT" sz="2600" kern="1200" noProof="0" dirty="0" err="1"/>
            <a:t>hand</a:t>
          </a:r>
          <a:r>
            <a:rPr lang="it-IT" sz="2600" kern="1200" noProof="0" dirty="0"/>
            <a:t> </a:t>
          </a:r>
          <a:r>
            <a:rPr lang="it-IT" sz="2600" kern="1200" noProof="0" dirty="0" err="1"/>
            <a:t>direction</a:t>
          </a:r>
          <a:endParaRPr lang="it-IT" sz="2600" kern="1200" noProof="0" dirty="0"/>
        </a:p>
      </dsp:txBody>
      <dsp:txXfrm>
        <a:off x="394336" y="1971664"/>
        <a:ext cx="5305256" cy="563332"/>
      </dsp:txXfrm>
    </dsp:sp>
    <dsp:sp modelId="{A965097E-32F1-4AB8-8C4E-2814A7596B2F}">
      <dsp:nvSpPr>
        <dsp:cNvPr id="0" name=""/>
        <dsp:cNvSpPr/>
      </dsp:nvSpPr>
      <dsp:spPr>
        <a:xfrm>
          <a:off x="42253" y="1901248"/>
          <a:ext cx="704166" cy="704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23/10/2023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23/10/2023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23/10/2023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</a:rPr>
              <a:t>Hand gesture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Massimo </a:t>
            </a:r>
            <a:r>
              <a:rPr lang="it-IT">
                <a:solidFill>
                  <a:srgbClr val="7CEBFF"/>
                </a:solidFill>
              </a:rPr>
              <a:t>caso                                                                                   ai </a:t>
            </a:r>
            <a:r>
              <a:rPr lang="it-IT" dirty="0">
                <a:solidFill>
                  <a:srgbClr val="7CEBFF"/>
                </a:solidFill>
              </a:rPr>
              <a:t>&amp; machine learning </a:t>
            </a:r>
            <a:r>
              <a:rPr lang="it-IT" dirty="0" err="1">
                <a:solidFill>
                  <a:srgbClr val="7CEBFF"/>
                </a:solidFill>
              </a:rPr>
              <a:t>Specialist</a:t>
            </a:r>
            <a:r>
              <a:rPr lang="it-IT" dirty="0">
                <a:solidFill>
                  <a:srgbClr val="7CEBFF"/>
                </a:solidFill>
              </a:rPr>
              <a:t> 2022-2024 (23/10/2023)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541435" y="4774105"/>
            <a:ext cx="11029615" cy="600556"/>
          </a:xfrm>
        </p:spPr>
        <p:txBody>
          <a:bodyPr/>
          <a:lstStyle/>
          <a:p>
            <a:r>
              <a:rPr lang="it-IT" dirty="0"/>
              <a:t>Dati e librerie</a:t>
            </a:r>
          </a:p>
        </p:txBody>
      </p:sp>
      <p:sp>
        <p:nvSpPr>
          <p:cNvPr id="6" name="Rettangolo 5" descr="Network"/>
          <p:cNvSpPr/>
          <p:nvPr/>
        </p:nvSpPr>
        <p:spPr>
          <a:xfrm>
            <a:off x="1235766" y="1351725"/>
            <a:ext cx="2285995" cy="22859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727591" y="3045438"/>
            <a:ext cx="6940068" cy="1184563"/>
            <a:chOff x="-3662418" y="2746269"/>
            <a:chExt cx="6940068" cy="1184563"/>
          </a:xfrm>
        </p:grpSpPr>
        <p:sp>
          <p:nvSpPr>
            <p:cNvPr id="8" name="Rettangolo 7"/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-3662418" y="3210832"/>
              <a:ext cx="322283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lvl="0" algn="ctr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500" kern="1200" noProof="0" dirty="0" err="1"/>
                <a:t>Mediapipe</a:t>
              </a:r>
              <a:endParaRPr lang="it-IT" sz="3500" kern="1200" noProof="0" dirty="0"/>
            </a:p>
          </p:txBody>
        </p:sp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16" y="966475"/>
            <a:ext cx="2389854" cy="2543526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444827" y="3589542"/>
            <a:ext cx="3222832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lvl="0" algn="ctr" defTabSz="1555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3500" noProof="0" dirty="0"/>
              <a:t>Dati visivi</a:t>
            </a:r>
          </a:p>
          <a:p>
            <a:pPr lvl="0" algn="ctr" defTabSz="1555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3500" dirty="0" err="1"/>
              <a:t>OpenCV</a:t>
            </a:r>
            <a:endParaRPr lang="it-IT" sz="3500" kern="1200" noProof="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725" y="1351725"/>
            <a:ext cx="2101339" cy="2101339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8029978" y="3571180"/>
            <a:ext cx="3222832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lvl="0" algn="ctr" defTabSz="1555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3500" dirty="0" err="1"/>
              <a:t>Pyautogui</a:t>
            </a:r>
            <a:endParaRPr lang="it-IT" sz="3500" kern="1200" noProof="0" dirty="0"/>
          </a:p>
        </p:txBody>
      </p:sp>
    </p:spTree>
    <p:extLst>
      <p:ext uri="{BB962C8B-B14F-4D97-AF65-F5344CB8AC3E}">
        <p14:creationId xmlns:p14="http://schemas.microsoft.com/office/powerpoint/2010/main" val="4253463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Approccio 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967731"/>
            <a:ext cx="7311887" cy="254900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581193" y="2247731"/>
            <a:ext cx="3222832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lvl="0" algn="ctr" defTabSz="1555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3200" dirty="0" err="1"/>
              <a:t>Hand</a:t>
            </a:r>
            <a:r>
              <a:rPr lang="it-IT" sz="3200" dirty="0"/>
              <a:t> </a:t>
            </a:r>
            <a:r>
              <a:rPr lang="it-IT" sz="3200" dirty="0" err="1"/>
              <a:t>landmarks</a:t>
            </a:r>
            <a:r>
              <a:rPr lang="it-IT" sz="3200" dirty="0"/>
              <a:t> </a:t>
            </a:r>
            <a:endParaRPr lang="it-IT" sz="3200" kern="1200" noProof="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72194" y="2249219"/>
            <a:ext cx="313082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landmark</a:t>
            </a:r>
            <a:r>
              <a:rPr lang="it-IT" dirty="0"/>
              <a:t> sono dei punti chiavi estratti dalla libreria di visione artificiale </a:t>
            </a:r>
            <a:r>
              <a:rPr lang="it-IT" dirty="0" err="1"/>
              <a:t>mediapipe</a:t>
            </a:r>
            <a:r>
              <a:rPr lang="it-IT" dirty="0"/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372194" y="4316407"/>
            <a:ext cx="313082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Questi punti ci permettono di poter riconoscere il movimento specifico della mano tramite le sue coordinate.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DB38FCC-FF4B-6986-805B-B2111223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it-IT" sz="2400" dirty="0">
                <a:solidFill>
                  <a:srgbClr val="FFFFFF"/>
                </a:solidFill>
              </a:rPr>
              <a:t>Hand </a:t>
            </a:r>
            <a:r>
              <a:rPr lang="it-IT" sz="2400" dirty="0" err="1">
                <a:solidFill>
                  <a:srgbClr val="FFFFFF"/>
                </a:solidFill>
              </a:rPr>
              <a:t>direction</a:t>
            </a: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A black and white image of a circle with numbers and a point&#10;&#10;Description automatically generated">
            <a:extLst>
              <a:ext uri="{FF2B5EF4-FFF2-40B4-BE49-F238E27FC236}">
                <a16:creationId xmlns:a16="http://schemas.microsoft.com/office/drawing/2014/main" id="{E1F07E8F-4126-6405-AFCD-1F42E4A4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38" y="1135502"/>
            <a:ext cx="4962525" cy="4781550"/>
          </a:xfrm>
          <a:prstGeom prst="rect">
            <a:avLst/>
          </a:prstGeom>
        </p:spPr>
      </p:pic>
      <p:pic>
        <p:nvPicPr>
          <p:cNvPr id="14" name="Picture 13" descr="A hand with numbers and points&#10;&#10;Description automatically generated">
            <a:extLst>
              <a:ext uri="{FF2B5EF4-FFF2-40B4-BE49-F238E27FC236}">
                <a16:creationId xmlns:a16="http://schemas.microsoft.com/office/drawing/2014/main" id="{B7F3864E-EE8F-5837-15A6-6A236719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98" y="64754"/>
            <a:ext cx="2347502" cy="21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9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113" y="457200"/>
            <a:ext cx="11608904" cy="6238602"/>
            <a:chOff x="308113" y="457200"/>
            <a:chExt cx="11608904" cy="623860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8113" y="655983"/>
              <a:ext cx="11608904" cy="6039819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0" y="1883106"/>
            <a:ext cx="3245469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Risultati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40079"/>
              </p:ext>
            </p:extLst>
          </p:nvPr>
        </p:nvGraphicFramePr>
        <p:xfrm>
          <a:off x="5507588" y="3841778"/>
          <a:ext cx="5735079" cy="281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68" y="3565917"/>
            <a:ext cx="3132594" cy="258389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67" y="812810"/>
            <a:ext cx="4130777" cy="243959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50" y="1528530"/>
            <a:ext cx="3673817" cy="23506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75" y="3538863"/>
            <a:ext cx="2506900" cy="3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6"/>
            <a:ext cx="3449192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>
                <a:solidFill>
                  <a:srgbClr val="FFFFFF"/>
                </a:solidFill>
              </a:rPr>
              <a:t>Conclusion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chemeClr val="bg2"/>
                </a:solidFill>
              </a:rPr>
              <a:t>Massimo caso</a:t>
            </a: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Progettazione Dividendo per la tecnologia</Template>
  <TotalTime>0</TotalTime>
  <Words>75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Hand gesture detector</vt:lpstr>
      <vt:lpstr>PowerPoint Presentation</vt:lpstr>
      <vt:lpstr>Approccio  </vt:lpstr>
      <vt:lpstr>PowerPoint Presentation</vt:lpstr>
      <vt:lpstr>Risultati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2023-10-22T08:30:42Z</dcterms:created>
  <dcterms:modified xsi:type="dcterms:W3CDTF">2023-10-23T07:33:55Z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