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7" r:id="rId5"/>
    <p:sldId id="258" r:id="rId6"/>
    <p:sldId id="260" r:id="rId7"/>
    <p:sldId id="262" r:id="rId8"/>
    <p:sldId id="263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724" y="-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4F74-6D74-4F31-8406-9A63B2280E37}" type="datetimeFigureOut">
              <a:rPr lang="ko-KR" altLang="en-US" smtClean="0"/>
              <a:pPr/>
              <a:t>2024-03-05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8C2A-43BA-40DC-A27C-B83DBA4EC9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4F74-6D74-4F31-8406-9A63B2280E37}" type="datetimeFigureOut">
              <a:rPr lang="ko-KR" altLang="en-US" smtClean="0"/>
              <a:pPr/>
              <a:t>2024-03-05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8C2A-43BA-40DC-A27C-B83DBA4EC9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4F74-6D74-4F31-8406-9A63B2280E37}" type="datetimeFigureOut">
              <a:rPr lang="ko-KR" altLang="en-US" smtClean="0"/>
              <a:pPr/>
              <a:t>2024-03-05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8C2A-43BA-40DC-A27C-B83DBA4EC9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4F74-6D74-4F31-8406-9A63B2280E37}" type="datetimeFigureOut">
              <a:rPr lang="ko-KR" altLang="en-US" smtClean="0"/>
              <a:pPr/>
              <a:t>2024-03-05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8C2A-43BA-40DC-A27C-B83DBA4EC9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4F74-6D74-4F31-8406-9A63B2280E37}" type="datetimeFigureOut">
              <a:rPr lang="ko-KR" altLang="en-US" smtClean="0"/>
              <a:pPr/>
              <a:t>2024-03-05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8C2A-43BA-40DC-A27C-B83DBA4EC9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4F74-6D74-4F31-8406-9A63B2280E37}" type="datetimeFigureOut">
              <a:rPr lang="ko-KR" altLang="en-US" smtClean="0"/>
              <a:pPr/>
              <a:t>2024-03-05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8C2A-43BA-40DC-A27C-B83DBA4EC9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4F74-6D74-4F31-8406-9A63B2280E37}" type="datetimeFigureOut">
              <a:rPr lang="ko-KR" altLang="en-US" smtClean="0"/>
              <a:pPr/>
              <a:t>2024-03-05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8C2A-43BA-40DC-A27C-B83DBA4EC9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4F74-6D74-4F31-8406-9A63B2280E37}" type="datetimeFigureOut">
              <a:rPr lang="ko-KR" altLang="en-US" smtClean="0"/>
              <a:pPr/>
              <a:t>2024-03-05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8C2A-43BA-40DC-A27C-B83DBA4EC9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4F74-6D74-4F31-8406-9A63B2280E37}" type="datetimeFigureOut">
              <a:rPr lang="ko-KR" altLang="en-US" smtClean="0"/>
              <a:pPr/>
              <a:t>2024-03-05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8C2A-43BA-40DC-A27C-B83DBA4EC9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4F74-6D74-4F31-8406-9A63B2280E37}" type="datetimeFigureOut">
              <a:rPr lang="ko-KR" altLang="en-US" smtClean="0"/>
              <a:pPr/>
              <a:t>2024-03-05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8C2A-43BA-40DC-A27C-B83DBA4EC9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4F74-6D74-4F31-8406-9A63B2280E37}" type="datetimeFigureOut">
              <a:rPr lang="ko-KR" altLang="en-US" smtClean="0"/>
              <a:pPr/>
              <a:t>2024-03-05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8C2A-43BA-40DC-A27C-B83DBA4EC9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64F74-6D74-4F31-8406-9A63B2280E37}" type="datetimeFigureOut">
              <a:rPr lang="ko-KR" altLang="en-US" smtClean="0"/>
              <a:pPr/>
              <a:t>2024-03-05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58C2A-43BA-40DC-A27C-B83DBA4EC9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IR-book/pdf/irbookprint.pdf" TargetMode="External"/><Relationship Id="rId2" Type="http://schemas.openxmlformats.org/officeDocument/2006/relationships/hyperlink" Target="https://nlp.stanford.edu/IR-book/pdf/irbookonlinereading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://cislmu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정보검색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sz="2700" b="1" dirty="0" smtClean="0"/>
              <a:t>COMP0419001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경북대 컴퓨터학부</a:t>
            </a:r>
            <a:endParaRPr lang="en-US" altLang="ko-KR" sz="2800" dirty="0" smtClean="0"/>
          </a:p>
          <a:p>
            <a:r>
              <a:rPr lang="ko-KR" altLang="en-US" sz="2800" dirty="0" smtClean="0"/>
              <a:t>이천</a:t>
            </a:r>
            <a:r>
              <a:rPr lang="ko-KR" altLang="en-US" sz="2800" dirty="0"/>
              <a:t>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00151"/>
            <a:ext cx="6329378" cy="3394472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1800" dirty="0" smtClean="0"/>
              <a:t>교재 및 슬라이드</a:t>
            </a:r>
            <a:endParaRPr lang="en-US" altLang="ko-KR" sz="1800" dirty="0" smtClean="0"/>
          </a:p>
          <a:p>
            <a:pPr lvl="1"/>
            <a:r>
              <a:rPr lang="en-US" altLang="ko-KR" sz="1600" dirty="0" smtClean="0"/>
              <a:t>Christopher D. Manning, </a:t>
            </a:r>
            <a:r>
              <a:rPr lang="en-US" altLang="ko-KR" sz="1600" dirty="0" err="1" smtClean="0"/>
              <a:t>Prabhakar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Raghavan</a:t>
            </a:r>
            <a:r>
              <a:rPr lang="en-US" altLang="ko-KR" sz="1600" dirty="0" smtClean="0"/>
              <a:t> and </a:t>
            </a:r>
            <a:r>
              <a:rPr lang="en-US" altLang="ko-KR" sz="1600" dirty="0" err="1" smtClean="0"/>
              <a:t>Hinrich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Schütze</a:t>
            </a:r>
            <a:r>
              <a:rPr lang="en-US" altLang="ko-KR" sz="1600" dirty="0" smtClean="0"/>
              <a:t>, Introduction to Information Retrieval, Cambridge University Press. 2008.</a:t>
            </a:r>
          </a:p>
          <a:p>
            <a:pPr lvl="2"/>
            <a:r>
              <a:rPr lang="en-US" altLang="ko-KR" sz="1000" dirty="0" smtClean="0"/>
              <a:t>PDF of the book for online viewing (with nice hyperlink features, 2009.04.01) </a:t>
            </a:r>
            <a:r>
              <a:rPr lang="en-US" altLang="ko-KR" sz="1000" dirty="0" smtClean="0">
                <a:hlinkClick r:id="rId2"/>
              </a:rPr>
              <a:t>https://nlp.stanford.edu/IR-book/pdf/irbookonlinereading.pdf</a:t>
            </a:r>
            <a:endParaRPr lang="en-US" altLang="ko-KR" sz="1000" dirty="0" smtClean="0"/>
          </a:p>
          <a:p>
            <a:pPr lvl="2"/>
            <a:r>
              <a:rPr lang="en-US" altLang="ko-KR" sz="1000" dirty="0" smtClean="0"/>
              <a:t>PDF of the book for printing (2009.04.01) </a:t>
            </a:r>
          </a:p>
          <a:p>
            <a:pPr lvl="2">
              <a:buNone/>
            </a:pPr>
            <a:r>
              <a:rPr lang="en-US" altLang="ko-KR" sz="1000" dirty="0" smtClean="0"/>
              <a:t>     </a:t>
            </a:r>
            <a:r>
              <a:rPr lang="en-US" altLang="ko-KR" sz="1000" dirty="0" smtClean="0">
                <a:hlinkClick r:id="rId3"/>
              </a:rPr>
              <a:t>https://nlp.stanford.edu/IR-book/pdf/irbookprint.pdf</a:t>
            </a:r>
            <a:endParaRPr lang="en-US" altLang="ko-KR" sz="1000" dirty="0" smtClean="0"/>
          </a:p>
          <a:p>
            <a:pPr lvl="2"/>
            <a:r>
              <a:rPr lang="en-US" altLang="ko-KR" sz="1000" dirty="0" smtClean="0"/>
              <a:t>University of Munich slides and assignments (2013.09.13)</a:t>
            </a:r>
          </a:p>
          <a:p>
            <a:pPr lvl="2">
              <a:buNone/>
            </a:pPr>
            <a:r>
              <a:rPr lang="en-US" altLang="ko-KR" sz="1000" dirty="0" smtClean="0"/>
              <a:t>     </a:t>
            </a:r>
            <a:r>
              <a:rPr lang="en-US" altLang="ko-KR" sz="1000" dirty="0" smtClean="0">
                <a:hlinkClick r:id="rId4"/>
              </a:rPr>
              <a:t>http://cislmu.org/</a:t>
            </a:r>
            <a:endParaRPr lang="en-US" altLang="ko-KR" sz="1000" dirty="0" smtClean="0"/>
          </a:p>
          <a:p>
            <a:r>
              <a:rPr lang="ko-KR" altLang="en-US" sz="1800" dirty="0" smtClean="0"/>
              <a:t>학점</a:t>
            </a:r>
            <a:endParaRPr lang="en-US" altLang="ko-KR" sz="1800" dirty="0" smtClean="0"/>
          </a:p>
          <a:p>
            <a:pPr lvl="1"/>
            <a:r>
              <a:rPr lang="ko-KR" altLang="en-US" sz="1400" dirty="0" smtClean="0"/>
              <a:t>중간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기말</a:t>
            </a:r>
            <a:r>
              <a:rPr lang="en-US" altLang="ko-KR" sz="1400" dirty="0" smtClean="0"/>
              <a:t>: 40%/40%, </a:t>
            </a:r>
            <a:r>
              <a:rPr lang="ko-KR" altLang="en-US" sz="1400" dirty="0" smtClean="0"/>
              <a:t>과제</a:t>
            </a:r>
            <a:r>
              <a:rPr lang="en-US" altLang="ko-KR" sz="1400" dirty="0" smtClean="0"/>
              <a:t>: 10%, </a:t>
            </a:r>
            <a:r>
              <a:rPr lang="ko-KR" altLang="en-US" sz="1400" dirty="0" smtClean="0"/>
              <a:t>출석</a:t>
            </a:r>
            <a:r>
              <a:rPr lang="en-US" altLang="ko-KR" sz="1400" dirty="0" smtClean="0"/>
              <a:t>: 10%</a:t>
            </a:r>
          </a:p>
          <a:p>
            <a:pPr lvl="1"/>
            <a:endParaRPr lang="en-US" altLang="ko-KR" sz="1400" dirty="0" smtClean="0"/>
          </a:p>
          <a:p>
            <a:r>
              <a:rPr lang="en-US" altLang="ko-KR" sz="1800" dirty="0" smtClean="0"/>
              <a:t>Office Hour: </a:t>
            </a:r>
            <a:r>
              <a:rPr lang="ko-KR" altLang="en-US" sz="1800" dirty="0" smtClean="0"/>
              <a:t>월</a:t>
            </a:r>
            <a:r>
              <a:rPr lang="ko-KR" altLang="en-US" sz="1800" dirty="0" smtClean="0"/>
              <a:t>요일 </a:t>
            </a:r>
            <a:r>
              <a:rPr lang="en-US" altLang="ko-KR" sz="1800" dirty="0" smtClean="0"/>
              <a:t>14:00 – 17:00</a:t>
            </a:r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과목 홈페이지</a:t>
            </a:r>
            <a:endParaRPr lang="en-US" altLang="ko-KR" sz="1800" dirty="0" smtClean="0"/>
          </a:p>
          <a:p>
            <a:pPr lvl="1"/>
            <a:r>
              <a:rPr lang="en-US" altLang="ko-KR" sz="1400" dirty="0" smtClean="0"/>
              <a:t>https://github.com/massive-data-computing/IR</a:t>
            </a:r>
            <a:endParaRPr lang="ko-KR" altLang="en-US" sz="1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00826" y="1357304"/>
            <a:ext cx="2500330" cy="368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1357304"/>
            <a:ext cx="314325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대표적인 정보검색 시스템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도서 검색 시스템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경북대 도서관 홈페이</a:t>
            </a:r>
            <a:r>
              <a:rPr lang="ko-KR" altLang="en-US" sz="2400" dirty="0"/>
              <a:t>지</a:t>
            </a:r>
            <a:r>
              <a:rPr lang="en-US" altLang="ko-KR" sz="2400" dirty="0" smtClean="0"/>
              <a:t>(https://kudos.knu.ac.kr/)</a:t>
            </a:r>
            <a:endParaRPr lang="ko-KR" alt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428874"/>
            <a:ext cx="6572296" cy="2364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sz="2400" dirty="0" smtClean="0"/>
              <a:t>경북대 도서관 홈페이지</a:t>
            </a:r>
            <a:r>
              <a:rPr lang="en-US" altLang="ko-KR" sz="2400" dirty="0" smtClean="0"/>
              <a:t>(https://kudos.knu.ac.kr/)</a:t>
            </a:r>
            <a:endParaRPr lang="ko-KR" altLang="en-US" sz="2400" dirty="0" smtClean="0"/>
          </a:p>
          <a:p>
            <a:pPr lvl="1"/>
            <a:endParaRPr lang="ko-KR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3917" y="2552922"/>
            <a:ext cx="2733637" cy="2447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890" y="1857370"/>
            <a:ext cx="2714644" cy="645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00496" y="1857370"/>
            <a:ext cx="2786082" cy="151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14942" y="2364237"/>
            <a:ext cx="2919744" cy="277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428992" y="3429006"/>
            <a:ext cx="2000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Chapter 1. </a:t>
            </a:r>
          </a:p>
          <a:p>
            <a:r>
              <a:rPr lang="en-US" altLang="ko-KR" sz="1600" b="1" dirty="0" smtClean="0"/>
              <a:t>Boolean Retrieval</a:t>
            </a:r>
          </a:p>
          <a:p>
            <a:r>
              <a:rPr lang="en-US" altLang="ko-KR" sz="1600" b="1" dirty="0" smtClean="0"/>
              <a:t>(WEEK 1)</a:t>
            </a:r>
            <a:endParaRPr lang="ko-KR" alt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sz="2400" dirty="0" smtClean="0"/>
              <a:t>경북대 도서관 홈페이지</a:t>
            </a:r>
            <a:r>
              <a:rPr lang="en-US" altLang="ko-KR" sz="2400" dirty="0" smtClean="0"/>
              <a:t>(https://kudos.knu.ac.kr/)</a:t>
            </a:r>
            <a:endParaRPr lang="ko-KR" altLang="en-US" sz="2400" dirty="0" smtClean="0"/>
          </a:p>
          <a:p>
            <a:pPr lvl="1"/>
            <a:endParaRPr lang="ko-KR" altLang="en-US" sz="24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714494"/>
            <a:ext cx="3571900" cy="3400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643438" y="1643056"/>
            <a:ext cx="364333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 err="1" smtClean="0"/>
              <a:t>빅데이터</a:t>
            </a:r>
            <a:r>
              <a:rPr lang="en-US" altLang="ko-KR" sz="1100" i="1" dirty="0" smtClean="0"/>
              <a:t>: </a:t>
            </a:r>
            <a:r>
              <a:rPr lang="ko-KR" altLang="en-US" sz="1100" i="1" dirty="0" err="1" smtClean="0"/>
              <a:t>빅</a:t>
            </a:r>
            <a:r>
              <a:rPr lang="ko-KR" altLang="en-US" sz="1100" i="1" dirty="0" smtClean="0"/>
              <a:t> 데이터</a:t>
            </a:r>
            <a:r>
              <a:rPr lang="en-US" altLang="ko-KR" sz="1100" i="1" dirty="0" smtClean="0"/>
              <a:t>, </a:t>
            </a:r>
            <a:r>
              <a:rPr lang="ko-KR" altLang="en-US" sz="1100" i="1" dirty="0" err="1" smtClean="0"/>
              <a:t>빅데이터가</a:t>
            </a:r>
            <a:r>
              <a:rPr lang="en-US" altLang="ko-KR" sz="1100" i="1" dirty="0" smtClean="0"/>
              <a:t>, </a:t>
            </a:r>
            <a:r>
              <a:rPr lang="ko-KR" altLang="en-US" sz="1100" i="1" dirty="0" err="1" smtClean="0"/>
              <a:t>빅데이터를</a:t>
            </a:r>
            <a:endParaRPr lang="en-US" altLang="ko-KR" sz="1200" b="1" dirty="0" smtClean="0"/>
          </a:p>
          <a:p>
            <a:r>
              <a:rPr lang="ko-KR" altLang="en-US" sz="1400" b="1" dirty="0" smtClean="0">
                <a:latin typeface="바탕"/>
                <a:ea typeface="바탕"/>
              </a:rPr>
              <a:t>▪</a:t>
            </a:r>
            <a:r>
              <a:rPr lang="ko-KR" altLang="en-US" sz="1400" b="1" i="1" dirty="0" smtClean="0">
                <a:latin typeface="바탕"/>
                <a:ea typeface="바탕"/>
              </a:rPr>
              <a:t> </a:t>
            </a:r>
            <a:r>
              <a:rPr lang="en-US" altLang="ko-KR" sz="1400" b="1" dirty="0" smtClean="0"/>
              <a:t>Chapter 2. </a:t>
            </a:r>
          </a:p>
          <a:p>
            <a:r>
              <a:rPr lang="en-US" altLang="ko-KR" sz="1400" b="1" dirty="0" smtClean="0"/>
              <a:t>The term vocabulary and postings lists</a:t>
            </a:r>
          </a:p>
          <a:p>
            <a:r>
              <a:rPr lang="en-US" altLang="ko-KR" sz="1400" b="1" dirty="0" smtClean="0"/>
              <a:t> +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Byte Pair Encoding 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Tokenizer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r>
              <a:rPr lang="en-US" altLang="ko-KR" sz="1400" b="1" dirty="0" smtClean="0"/>
              <a:t>(WEEK 2)</a:t>
            </a:r>
          </a:p>
          <a:p>
            <a:endParaRPr lang="en-US" altLang="ko-KR" sz="1400" b="1" dirty="0" smtClean="0"/>
          </a:p>
          <a:p>
            <a:r>
              <a:rPr lang="en-US" altLang="ko-KR" sz="1100" b="1" i="1" dirty="0" smtClean="0"/>
              <a:t>*</a:t>
            </a:r>
            <a:r>
              <a:rPr lang="ko-KR" altLang="en-US" sz="1100" b="1" i="1" dirty="0" smtClean="0"/>
              <a:t>데이터</a:t>
            </a:r>
            <a:r>
              <a:rPr lang="en-US" altLang="ko-KR" sz="1100" i="1" dirty="0" smtClean="0"/>
              <a:t>: </a:t>
            </a:r>
            <a:r>
              <a:rPr lang="ko-KR" altLang="en-US" sz="1100" i="1" dirty="0" err="1" smtClean="0"/>
              <a:t>빅데이터</a:t>
            </a:r>
            <a:r>
              <a:rPr lang="en-US" altLang="ko-KR" sz="1100" i="1" dirty="0" smtClean="0"/>
              <a:t>, </a:t>
            </a:r>
            <a:r>
              <a:rPr lang="ko-KR" altLang="en-US" sz="1100" i="1" dirty="0" smtClean="0"/>
              <a:t>데이터</a:t>
            </a:r>
            <a:r>
              <a:rPr lang="en-US" altLang="ko-KR" sz="1100" i="1" dirty="0" smtClean="0"/>
              <a:t>, </a:t>
            </a:r>
            <a:r>
              <a:rPr lang="ko-KR" altLang="en-US" sz="1100" i="1" dirty="0" smtClean="0"/>
              <a:t>공공데이터</a:t>
            </a:r>
            <a:r>
              <a:rPr lang="en-US" altLang="ko-KR" sz="1100" i="1" dirty="0" smtClean="0"/>
              <a:t>, </a:t>
            </a:r>
            <a:r>
              <a:rPr lang="ko-KR" altLang="en-US" sz="1100" i="1" dirty="0" smtClean="0"/>
              <a:t>위치데이터</a:t>
            </a:r>
            <a:r>
              <a:rPr lang="en-US" altLang="ko-KR" sz="1100" i="1" dirty="0" smtClean="0"/>
              <a:t>, …</a:t>
            </a:r>
            <a:endParaRPr lang="en-US" altLang="ko-KR" sz="1200" b="1" dirty="0" smtClean="0"/>
          </a:p>
          <a:p>
            <a:r>
              <a:rPr lang="ko-KR" altLang="en-US" sz="1400" b="1" dirty="0" smtClean="0">
                <a:latin typeface="바탕"/>
                <a:ea typeface="바탕"/>
              </a:rPr>
              <a:t>▪</a:t>
            </a:r>
            <a:r>
              <a:rPr lang="ko-KR" altLang="en-US" sz="1400" b="1" i="1" dirty="0" smtClean="0">
                <a:latin typeface="바탕"/>
                <a:ea typeface="바탕"/>
              </a:rPr>
              <a:t> </a:t>
            </a:r>
            <a:r>
              <a:rPr lang="en-US" altLang="ko-KR" sz="1400" b="1" dirty="0" smtClean="0"/>
              <a:t>Chapter 3.</a:t>
            </a:r>
          </a:p>
          <a:p>
            <a:r>
              <a:rPr lang="en-US" altLang="ko-KR" sz="1400" b="1" dirty="0" smtClean="0"/>
              <a:t>Dictionaries and tolerant retrieval</a:t>
            </a:r>
          </a:p>
          <a:p>
            <a:r>
              <a:rPr lang="en-US" altLang="ko-KR" sz="1400" b="1" dirty="0" smtClean="0"/>
              <a:t>(WEEK 3, 4)</a:t>
            </a:r>
          </a:p>
          <a:p>
            <a:endParaRPr lang="en-US" altLang="ko-KR" sz="1400" b="1" dirty="0" smtClean="0"/>
          </a:p>
          <a:p>
            <a:r>
              <a:rPr lang="ko-KR" altLang="en-US" sz="1400" b="1" dirty="0" smtClean="0">
                <a:latin typeface="바탕"/>
                <a:ea typeface="바탕"/>
              </a:rPr>
              <a:t>▪</a:t>
            </a:r>
            <a:r>
              <a:rPr lang="ko-KR" altLang="en-US" sz="1400" b="1" i="1" dirty="0" smtClean="0">
                <a:latin typeface="바탕"/>
                <a:ea typeface="바탕"/>
              </a:rPr>
              <a:t> </a:t>
            </a:r>
            <a:r>
              <a:rPr lang="en-US" altLang="ko-KR" sz="1400" b="1" dirty="0" smtClean="0"/>
              <a:t>Chapter 4.</a:t>
            </a:r>
          </a:p>
          <a:p>
            <a:r>
              <a:rPr lang="en-US" altLang="ko-KR" sz="1400" b="1" dirty="0" smtClean="0"/>
              <a:t>Index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construction (WEEK 5)</a:t>
            </a:r>
          </a:p>
          <a:p>
            <a:endParaRPr lang="en-US" altLang="ko-KR" sz="1400" b="1" dirty="0" smtClean="0"/>
          </a:p>
          <a:p>
            <a:r>
              <a:rPr lang="ko-KR" altLang="en-US" sz="1400" b="1" dirty="0" smtClean="0">
                <a:latin typeface="바탕"/>
                <a:ea typeface="바탕"/>
              </a:rPr>
              <a:t>▪</a:t>
            </a:r>
            <a:r>
              <a:rPr lang="ko-KR" altLang="en-US" sz="1400" b="1" i="1" dirty="0" smtClean="0">
                <a:latin typeface="바탕"/>
                <a:ea typeface="바탕"/>
              </a:rPr>
              <a:t> </a:t>
            </a:r>
            <a:r>
              <a:rPr lang="en-US" altLang="ko-KR" sz="1400" b="1" dirty="0" smtClean="0"/>
              <a:t>Chapter 5.</a:t>
            </a:r>
          </a:p>
          <a:p>
            <a:r>
              <a:rPr lang="en-US" altLang="ko-KR" sz="1400" b="1" dirty="0" smtClean="0"/>
              <a:t>Index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compression (WEEK 6)</a:t>
            </a:r>
            <a:endParaRPr lang="ko-KR" alt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sz="2400" dirty="0" smtClean="0"/>
              <a:t>경북대 도서관 홈페이지</a:t>
            </a:r>
            <a:r>
              <a:rPr lang="en-US" altLang="ko-KR" sz="2400" dirty="0" smtClean="0"/>
              <a:t>(https://kudos.knu.ac.kr/)</a:t>
            </a:r>
            <a:endParaRPr lang="ko-KR" altLang="en-US" sz="2400" dirty="0" smtClean="0"/>
          </a:p>
          <a:p>
            <a:pPr lvl="1"/>
            <a:endParaRPr lang="ko-KR" altLang="en-US" sz="24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714494"/>
            <a:ext cx="3571900" cy="3400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572000" y="1871204"/>
            <a:ext cx="442915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바탕"/>
                <a:ea typeface="바탕"/>
              </a:rPr>
              <a:t>▪</a:t>
            </a:r>
            <a:r>
              <a:rPr lang="ko-KR" altLang="en-US" sz="1400" b="1" i="1" dirty="0" smtClean="0">
                <a:latin typeface="바탕"/>
                <a:ea typeface="바탕"/>
              </a:rPr>
              <a:t> </a:t>
            </a:r>
            <a:r>
              <a:rPr lang="en-US" altLang="ko-KR" sz="1400" b="1" dirty="0" smtClean="0"/>
              <a:t>Chapter 6.</a:t>
            </a:r>
          </a:p>
          <a:p>
            <a:r>
              <a:rPr lang="en-US" altLang="ko-KR" sz="1400" b="1" dirty="0" smtClean="0"/>
              <a:t>Scoring, term weighting and the vector space model (WEEK 7)</a:t>
            </a:r>
          </a:p>
          <a:p>
            <a:endParaRPr lang="en-US" altLang="ko-KR" sz="1400" b="1" dirty="0" smtClean="0"/>
          </a:p>
          <a:p>
            <a:r>
              <a:rPr lang="ko-KR" altLang="en-US" sz="1400" b="1" dirty="0" smtClean="0">
                <a:latin typeface="바탕"/>
                <a:ea typeface="바탕"/>
              </a:rPr>
              <a:t>▪</a:t>
            </a:r>
            <a:r>
              <a:rPr lang="ko-KR" altLang="en-US" sz="1400" b="1" i="1" dirty="0" smtClean="0">
                <a:latin typeface="바탕"/>
                <a:ea typeface="바탕"/>
              </a:rPr>
              <a:t> </a:t>
            </a:r>
            <a:r>
              <a:rPr lang="en-US" altLang="ko-KR" sz="1400" b="1" dirty="0" smtClean="0"/>
              <a:t>Chapter 7.</a:t>
            </a:r>
          </a:p>
          <a:p>
            <a:r>
              <a:rPr lang="en-US" altLang="ko-KR" sz="1400" b="1" dirty="0" smtClean="0"/>
              <a:t>Computing scores in a complete system (WEEK 9)</a:t>
            </a:r>
          </a:p>
          <a:p>
            <a:endParaRPr lang="en-US" altLang="ko-KR" sz="1400" b="1" dirty="0" smtClean="0"/>
          </a:p>
          <a:p>
            <a:r>
              <a:rPr lang="ko-KR" altLang="en-US" sz="1400" b="1" dirty="0" smtClean="0">
                <a:latin typeface="바탕"/>
                <a:ea typeface="바탕"/>
              </a:rPr>
              <a:t>▪</a:t>
            </a:r>
            <a:r>
              <a:rPr lang="ko-KR" altLang="en-US" sz="1400" b="1" i="1" dirty="0" smtClean="0">
                <a:latin typeface="바탕"/>
                <a:ea typeface="바탕"/>
              </a:rPr>
              <a:t> </a:t>
            </a:r>
            <a:r>
              <a:rPr lang="en-US" altLang="ko-KR" sz="1400" b="1" dirty="0" smtClean="0"/>
              <a:t>Chapter 8.</a:t>
            </a:r>
          </a:p>
          <a:p>
            <a:r>
              <a:rPr lang="en-US" altLang="ko-KR" sz="1400" b="1" dirty="0" smtClean="0"/>
              <a:t>Evaluation in information retrieval (WEEK 10)</a:t>
            </a:r>
          </a:p>
          <a:p>
            <a:endParaRPr lang="en-US" altLang="ko-KR" sz="1400" b="1" dirty="0" smtClean="0"/>
          </a:p>
          <a:p>
            <a:r>
              <a:rPr lang="ko-KR" altLang="en-US" sz="1400" b="1" dirty="0" smtClean="0">
                <a:latin typeface="바탕"/>
                <a:ea typeface="바탕"/>
              </a:rPr>
              <a:t>▪</a:t>
            </a:r>
            <a:r>
              <a:rPr lang="ko-KR" altLang="en-US" sz="1400" b="1" i="1" dirty="0" smtClean="0">
                <a:latin typeface="바탕"/>
                <a:ea typeface="바탕"/>
              </a:rPr>
              <a:t> </a:t>
            </a:r>
            <a:r>
              <a:rPr lang="en-US" altLang="ko-KR" sz="1400" b="1" dirty="0" smtClean="0"/>
              <a:t>Chapter 9.</a:t>
            </a:r>
          </a:p>
          <a:p>
            <a:r>
              <a:rPr lang="en-US" altLang="ko-KR" sz="1400" b="1" dirty="0" smtClean="0"/>
              <a:t>Relevance feedback and query expansion  </a:t>
            </a:r>
          </a:p>
          <a:p>
            <a:r>
              <a:rPr lang="en-US" altLang="ko-KR" sz="1400" b="1" dirty="0" smtClean="0"/>
              <a:t>(WEEK 11)</a:t>
            </a:r>
            <a:endParaRPr lang="ko-KR" alt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sz="2400" dirty="0" smtClean="0"/>
              <a:t>경북대 도서관 홈페이지</a:t>
            </a:r>
            <a:r>
              <a:rPr lang="en-US" altLang="ko-KR" sz="2400" dirty="0" smtClean="0"/>
              <a:t>(https://kudos.knu.ac.kr/)</a:t>
            </a:r>
            <a:endParaRPr lang="ko-KR" altLang="en-US" sz="2400" dirty="0" smtClean="0"/>
          </a:p>
          <a:p>
            <a:pPr lvl="1"/>
            <a:endParaRPr lang="ko-KR" altLang="en-US" sz="24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714494"/>
            <a:ext cx="3571900" cy="3400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643438" y="1871204"/>
            <a:ext cx="36433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b="1" dirty="0" smtClean="0"/>
          </a:p>
          <a:p>
            <a:r>
              <a:rPr lang="ko-KR" altLang="en-US" sz="1400" b="1" dirty="0" smtClean="0">
                <a:latin typeface="바탕"/>
                <a:ea typeface="바탕"/>
              </a:rPr>
              <a:t>▪</a:t>
            </a:r>
            <a:r>
              <a:rPr lang="ko-KR" altLang="en-US" sz="1400" b="1" i="1" dirty="0" smtClean="0">
                <a:latin typeface="바탕"/>
                <a:ea typeface="바탕"/>
              </a:rPr>
              <a:t> </a:t>
            </a:r>
            <a:r>
              <a:rPr lang="en-US" altLang="ko-KR" sz="1400" b="1" dirty="0" smtClean="0"/>
              <a:t>Chapter 11.</a:t>
            </a:r>
          </a:p>
          <a:p>
            <a:r>
              <a:rPr lang="en-US" altLang="ko-KR" sz="1400" b="1" dirty="0" smtClean="0"/>
              <a:t>Probabilistic information retrieval  (WEEK 12)</a:t>
            </a:r>
          </a:p>
          <a:p>
            <a:endParaRPr lang="en-US" altLang="ko-KR" sz="1400" b="1" dirty="0" smtClean="0"/>
          </a:p>
          <a:p>
            <a:r>
              <a:rPr lang="ko-KR" altLang="en-US" sz="1400" b="1" dirty="0" smtClean="0">
                <a:latin typeface="바탕"/>
                <a:ea typeface="바탕"/>
              </a:rPr>
              <a:t>▪</a:t>
            </a:r>
            <a:r>
              <a:rPr lang="ko-KR" altLang="en-US" sz="1400" b="1" i="1" dirty="0" smtClean="0">
                <a:latin typeface="바탕"/>
                <a:ea typeface="바탕"/>
              </a:rPr>
              <a:t> </a:t>
            </a:r>
            <a:r>
              <a:rPr lang="en-US" altLang="ko-KR" sz="1400" b="1" dirty="0" smtClean="0"/>
              <a:t>Chapter 12.</a:t>
            </a:r>
          </a:p>
          <a:p>
            <a:r>
              <a:rPr lang="en-US" altLang="ko-KR" sz="1400" b="1" dirty="0" smtClean="0"/>
              <a:t>Language models for information retrieval (WEEK 13)</a:t>
            </a:r>
          </a:p>
          <a:p>
            <a:endParaRPr lang="en-US" altLang="ko-KR" sz="1400" b="1" dirty="0" smtClean="0"/>
          </a:p>
          <a:p>
            <a:r>
              <a:rPr lang="ko-KR" altLang="en-US" sz="1400" b="1" dirty="0" smtClean="0">
                <a:latin typeface="바탕"/>
                <a:ea typeface="바탕"/>
              </a:rPr>
              <a:t>▪</a:t>
            </a:r>
            <a:r>
              <a:rPr lang="ko-KR" altLang="en-US" sz="1400" b="1" i="1" dirty="0" smtClean="0">
                <a:latin typeface="바탕"/>
                <a:ea typeface="바탕"/>
              </a:rPr>
              <a:t> </a:t>
            </a:r>
            <a:r>
              <a:rPr lang="en-US" altLang="ko-KR" sz="1400" b="1" dirty="0" smtClean="0"/>
              <a:t>Chapter 13.</a:t>
            </a:r>
          </a:p>
          <a:p>
            <a:r>
              <a:rPr lang="en-US" altLang="ko-KR" sz="1400" b="1" dirty="0" smtClean="0"/>
              <a:t>Text classification and Naïve </a:t>
            </a:r>
            <a:r>
              <a:rPr lang="en-US" altLang="ko-KR" sz="1400" b="1" dirty="0" err="1" smtClean="0"/>
              <a:t>Bayes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(WEEK 14)</a:t>
            </a:r>
            <a:endParaRPr lang="ko-KR" alt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1445</TotalTime>
  <Words>338</Words>
  <Application>Microsoft Office PowerPoint</Application>
  <PresentationFormat>화면 슬라이드 쇼(16:9)</PresentationFormat>
  <Paragraphs>70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정보검색 COMP0419001</vt:lpstr>
      <vt:lpstr>강의 소개</vt:lpstr>
      <vt:lpstr>슬라이드 3</vt:lpstr>
      <vt:lpstr>강의 소개</vt:lpstr>
      <vt:lpstr>강의 소개</vt:lpstr>
      <vt:lpstr>강의 소개</vt:lpstr>
      <vt:lpstr>강의 소개</vt:lpstr>
      <vt:lpstr>강의 소개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정보검색 COMP0419001</dc:title>
  <dc:creator>user</dc:creator>
  <cp:lastModifiedBy>user</cp:lastModifiedBy>
  <cp:revision>10</cp:revision>
  <dcterms:created xsi:type="dcterms:W3CDTF">2024-02-29T02:12:33Z</dcterms:created>
  <dcterms:modified xsi:type="dcterms:W3CDTF">2024-03-04T23:08:28Z</dcterms:modified>
</cp:coreProperties>
</file>