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9" r:id="rId6"/>
    <p:sldId id="374" r:id="rId7"/>
    <p:sldId id="373" r:id="rId8"/>
    <p:sldId id="371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56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0" r:id="rId35"/>
    <p:sldId id="312" r:id="rId36"/>
    <p:sldId id="313" r:id="rId37"/>
    <p:sldId id="362" r:id="rId38"/>
    <p:sldId id="314" r:id="rId39"/>
    <p:sldId id="36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66" r:id="rId50"/>
    <p:sldId id="358" r:id="rId51"/>
    <p:sldId id="359" r:id="rId52"/>
    <p:sldId id="325" r:id="rId53"/>
    <p:sldId id="367" r:id="rId54"/>
    <p:sldId id="326" r:id="rId55"/>
    <p:sldId id="357" r:id="rId56"/>
    <p:sldId id="327" r:id="rId57"/>
    <p:sldId id="328" r:id="rId58"/>
    <p:sldId id="368" r:id="rId59"/>
    <p:sldId id="370" r:id="rId60"/>
    <p:sldId id="333" r:id="rId61"/>
    <p:sldId id="334" r:id="rId62"/>
    <p:sldId id="335" r:id="rId63"/>
    <p:sldId id="336" r:id="rId64"/>
    <p:sldId id="337" r:id="rId65"/>
    <p:sldId id="338" r:id="rId66"/>
    <p:sldId id="340" r:id="rId67"/>
    <p:sldId id="341" r:id="rId68"/>
    <p:sldId id="342" r:id="rId69"/>
    <p:sldId id="344" r:id="rId70"/>
    <p:sldId id="345" r:id="rId71"/>
    <p:sldId id="346" r:id="rId72"/>
    <p:sldId id="347" r:id="rId73"/>
    <p:sldId id="348" r:id="rId74"/>
    <p:sldId id="349" r:id="rId75"/>
    <p:sldId id="372" r:id="rId76"/>
    <p:sldId id="350" r:id="rId77"/>
    <p:sldId id="351" r:id="rId78"/>
  </p:sldIdLst>
  <p:sldSz cx="9144000" cy="6858000" type="screen4x3"/>
  <p:notesSz cx="6858000" cy="9144000"/>
  <p:defaultTextStyle>
    <a:defPPr>
      <a:defRPr lang="et-E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F15C98C-E484-430C-955E-7574C9C05C34}">
          <p14:sldIdLst>
            <p14:sldId id="257"/>
            <p14:sldId id="279"/>
            <p14:sldId id="374"/>
            <p14:sldId id="373"/>
            <p14:sldId id="371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56"/>
            <p14:sldId id="299"/>
            <p14:sldId id="300"/>
            <p14:sldId id="301"/>
            <p14:sldId id="302"/>
            <p14:sldId id="303"/>
            <p14:sldId id="304"/>
            <p14:sldId id="305"/>
            <p14:sldId id="310"/>
            <p14:sldId id="312"/>
            <p14:sldId id="313"/>
            <p14:sldId id="362"/>
            <p14:sldId id="314"/>
            <p14:sldId id="36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66"/>
            <p14:sldId id="358"/>
            <p14:sldId id="359"/>
            <p14:sldId id="325"/>
            <p14:sldId id="367"/>
            <p14:sldId id="326"/>
            <p14:sldId id="357"/>
            <p14:sldId id="327"/>
            <p14:sldId id="328"/>
            <p14:sldId id="368"/>
            <p14:sldId id="370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72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 autoAdjust="0"/>
    <p:restoredTop sz="94660"/>
  </p:normalViewPr>
  <p:slideViewPr>
    <p:cSldViewPr showGuides="1">
      <p:cViewPr varScale="1">
        <p:scale>
          <a:sx n="85" d="100"/>
          <a:sy n="85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ope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1763688" y="4829255"/>
            <a:ext cx="6480076" cy="9760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0" baseline="0">
                <a:solidFill>
                  <a:schemeClr val="accent1"/>
                </a:solidFill>
                <a:latin typeface="+mn-lt"/>
              </a:defRPr>
            </a:lvl1pPr>
            <a:lvl2pPr algn="r">
              <a:defRPr sz="2700">
                <a:solidFill>
                  <a:schemeClr val="accent1"/>
                </a:solidFill>
                <a:latin typeface="+mn-lt"/>
              </a:defRPr>
            </a:lvl2pPr>
            <a:lvl3pPr algn="r">
              <a:defRPr sz="2700">
                <a:solidFill>
                  <a:schemeClr val="accent1"/>
                </a:solidFill>
                <a:latin typeface="+mn-lt"/>
              </a:defRPr>
            </a:lvl3pPr>
            <a:lvl4pPr algn="r">
              <a:defRPr sz="2700">
                <a:solidFill>
                  <a:schemeClr val="accent1"/>
                </a:solidFill>
                <a:latin typeface="+mn-lt"/>
              </a:defRPr>
            </a:lvl4pPr>
            <a:lvl5pPr algn="r">
              <a:defRPr sz="27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t-EE" dirty="0" smtClean="0"/>
              <a:t>Margus Hanni, </a:t>
            </a:r>
            <a:r>
              <a:rPr lang="et-EE" dirty="0" err="1" smtClean="0"/>
              <a:t>Nortal</a:t>
            </a:r>
            <a:r>
              <a:rPr lang="et-EE" dirty="0" smtClean="0"/>
              <a:t> AS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95536" y="3965159"/>
            <a:ext cx="7834064" cy="864096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t-EE" dirty="0" err="1" smtClean="0"/>
              <a:t>Servlet</a:t>
            </a:r>
            <a:r>
              <a:rPr lang="et-EE" dirty="0" smtClean="0"/>
              <a:t>, JSP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89234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ing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764704"/>
            <a:ext cx="7559675" cy="60592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60847"/>
            <a:ext cx="7559676" cy="42478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449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1184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313" y="1988840"/>
            <a:ext cx="7560071" cy="4319885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5099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bod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7570788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3466728" cy="3168351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2060848"/>
            <a:ext cx="3888036" cy="424847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68313" y="5517232"/>
            <a:ext cx="3455615" cy="791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9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body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4704"/>
            <a:ext cx="7570789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9"/>
            <a:ext cx="7570788" cy="1080119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Font typeface="Arial" pitchFamily="34" charset="0"/>
              <a:buNone/>
              <a:defRPr sz="2000">
                <a:latin typeface="+mj-lt"/>
              </a:defRPr>
            </a:lvl2pPr>
            <a:lvl3pPr marL="914400" indent="0">
              <a:buFont typeface="Arial" pitchFamily="34" charset="0"/>
              <a:buNone/>
              <a:defRPr sz="2000">
                <a:latin typeface="+mj-lt"/>
              </a:defRPr>
            </a:lvl3pPr>
            <a:lvl4pPr marL="1371600" indent="0">
              <a:buFont typeface="Arial" pitchFamily="34" charset="0"/>
              <a:buNone/>
              <a:defRPr sz="2000">
                <a:latin typeface="+mj-lt"/>
              </a:defRPr>
            </a:lvl4pPr>
            <a:lvl5pPr marL="1828800" indent="0">
              <a:buFont typeface="Arial" pitchFamily="34" charset="0"/>
              <a:buNone/>
              <a:defRPr sz="20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7560444" cy="27363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313" y="5949950"/>
            <a:ext cx="7559675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7570788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7560444" cy="374441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7545" y="5878090"/>
            <a:ext cx="7560444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8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lis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0788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501008"/>
            <a:ext cx="7560444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8313" y="5949950"/>
            <a:ext cx="7559675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7544" y="2060575"/>
            <a:ext cx="7560444" cy="1439863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93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list_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7570788" cy="79208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060848"/>
            <a:ext cx="2879924" cy="324036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lang="en-US" sz="2000" dirty="0" smtClean="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2000"/>
            </a:lvl3pPr>
            <a:lvl4pPr marL="1371600" indent="0">
              <a:buFont typeface="Arial" pitchFamily="34" charset="0"/>
              <a:buNone/>
              <a:defRPr sz="2000"/>
            </a:lvl4pPr>
            <a:lvl5pPr marL="1828800" indent="0">
              <a:buFont typeface="Arial" pitchFamily="34" charset="0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48064" y="5517232"/>
            <a:ext cx="2879924" cy="770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11189" y="2060575"/>
            <a:ext cx="4320852" cy="42481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3200">
                <a:solidFill>
                  <a:schemeClr val="bg1"/>
                </a:solidFill>
              </a:defRPr>
            </a:lvl1pPr>
            <a:lvl2pPr marL="7429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21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itel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3113"/>
            <a:ext cx="8352928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352928" cy="425611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32427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D377480-D292-4F3F-90BD-62C3F4DD33E7}" type="datetime1">
              <a:rPr lang="et-EE" smtClean="0"/>
              <a:pPr/>
              <a:t>18.03.2014</a:t>
            </a:fld>
            <a:endParaRPr lang="et-E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03566" y="6381328"/>
            <a:ext cx="4572690" cy="32427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t-EE" smtClean="0"/>
              <a:t>MTAT.03.230 Veebirakenduste loomine</a:t>
            </a:r>
            <a:endParaRPr lang="et-E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7480" y="6381328"/>
            <a:ext cx="1905000" cy="32427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151552-A893-44E4-9399-9388BE21E995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7047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0"/>
            <a:ext cx="681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78" r:id="rId2"/>
    <p:sldLayoutId id="2147483685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servlets/servlet-life-cycl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onlineTraining/JSPIntro/contents.html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ggu.com/2010/10/jsp-life-cycle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onlineTraining/JSPIntro/contents.html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blueprints/patterns/MVC-detailed.html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5/tutorial/doc/bnagb.html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servlets/overview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servlets/overview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sz="quarter" idx="10"/>
          </p:nvPr>
        </p:nvSpPr>
        <p:spPr bwMode="auto">
          <a:xfrm>
            <a:off x="1763713" y="4829175"/>
            <a:ext cx="6480175" cy="976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t-EE" dirty="0" smtClean="0"/>
              <a:t>Anti Orgla, </a:t>
            </a:r>
            <a:r>
              <a:rPr lang="et-EE" dirty="0" err="1" smtClean="0"/>
              <a:t>Nortal</a:t>
            </a:r>
            <a:r>
              <a:rPr lang="et-EE" dirty="0" smtClean="0"/>
              <a:t> AS</a:t>
            </a:r>
          </a:p>
          <a:p>
            <a:endParaRPr lang="et-EE" dirty="0" smtClean="0"/>
          </a:p>
        </p:txBody>
      </p:sp>
      <p:sp>
        <p:nvSpPr>
          <p:cNvPr id="4099" name="Title 3"/>
          <p:cNvSpPr>
            <a:spLocks noGrp="1"/>
          </p:cNvSpPr>
          <p:nvPr>
            <p:ph type="title"/>
          </p:nvPr>
        </p:nvSpPr>
        <p:spPr bwMode="auto">
          <a:xfrm>
            <a:off x="395288" y="3965575"/>
            <a:ext cx="7834312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t-EE" dirty="0" err="1" smtClean="0"/>
              <a:t>Servlets</a:t>
            </a:r>
            <a:r>
              <a:rPr lang="et-EE" dirty="0" smtClean="0"/>
              <a:t>, JSP, MVC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730" y="6412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18.03.2014</a:t>
            </a:r>
            <a:endParaRPr lang="et-E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  <a:endParaRPr lang="et-EE" dirty="0"/>
          </a:p>
        </p:txBody>
      </p:sp>
      <p:pic>
        <p:nvPicPr>
          <p:cNvPr id="4" name="Content Placeholder 3" descr="C:\Users\roman\Desktop\structure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4176464" cy="4611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55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276872"/>
            <a:ext cx="2880320" cy="5232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Java source files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3688" y="2348880"/>
            <a:ext cx="604867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284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2708920"/>
            <a:ext cx="2880320" cy="5232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Document root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2780928"/>
            <a:ext cx="6048672" cy="30963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72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381750"/>
            <a:ext cx="1905000" cy="323850"/>
          </a:xfrm>
          <a:prstGeom prst="rect">
            <a:avLst/>
          </a:prstGeom>
        </p:spPr>
        <p:txBody>
          <a:bodyPr/>
          <a:lstStyle/>
          <a:p>
            <a:fld id="{1D151552-A893-44E4-9399-9388BE21E995}" type="slidenum">
              <a:rPr lang="et-EE" smtClean="0"/>
              <a:pPr/>
              <a:t>13</a:t>
            </a:fld>
            <a:endParaRPr lang="et-EE"/>
          </a:p>
        </p:txBody>
      </p:sp>
      <p:sp>
        <p:nvSpPr>
          <p:cNvPr id="10" name="TextBox 9"/>
          <p:cNvSpPr txBox="1"/>
          <p:nvPr/>
        </p:nvSpPr>
        <p:spPr>
          <a:xfrm>
            <a:off x="4788024" y="5354052"/>
            <a:ext cx="2880320" cy="5232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Static content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5373216"/>
            <a:ext cx="6048672" cy="5040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42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3140968"/>
            <a:ext cx="2952328" cy="95410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Configuration,</a:t>
            </a:r>
          </a:p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executable code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3212976"/>
            <a:ext cx="6048672" cy="21602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65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941168"/>
            <a:ext cx="3312368" cy="43088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C00000"/>
                </a:solidFill>
              </a:rPr>
              <a:t>Deployment descriptor</a:t>
            </a:r>
            <a:endParaRPr lang="et-EE" sz="22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4941168"/>
            <a:ext cx="604867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3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3573016"/>
            <a:ext cx="3312368" cy="5232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Compiled classes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3645024"/>
            <a:ext cx="604867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670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4437112"/>
            <a:ext cx="3888432" cy="52322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Dependencies (JAR-s)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4509120"/>
            <a:ext cx="604867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20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esktop\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217" y="1988840"/>
            <a:ext cx="3458775" cy="38190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t-E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005064"/>
            <a:ext cx="3312368" cy="5232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C00000"/>
                </a:solidFill>
              </a:rPr>
              <a:t>Java Server Pages</a:t>
            </a:r>
            <a:endParaRPr lang="et-EE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4077072"/>
            <a:ext cx="604867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214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Deployment descriptor (web.xml)</a:t>
            </a:r>
            <a:endParaRPr lang="et-E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Instructs the container how </a:t>
            </a:r>
            <a:r>
              <a:rPr lang="et-EE" sz="2800" dirty="0" err="1" smtClean="0"/>
              <a:t>handle</a:t>
            </a:r>
            <a:r>
              <a:rPr lang="et-EE" sz="2800" dirty="0" smtClean="0"/>
              <a:t> </a:t>
            </a:r>
            <a:r>
              <a:rPr lang="en-US" sz="2800" dirty="0" smtClean="0"/>
              <a:t>this application</a:t>
            </a:r>
            <a:endParaRPr lang="en-US" sz="28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endParaRPr lang="en-US" sz="1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xml</a:t>
            </a:r>
            <a:r>
              <a:rPr lang="et-EE" sz="1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t-EE" sz="14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t-EE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t-EE" sz="14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t-EE" sz="14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t-EE" sz="14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>
              <a:buNone/>
            </a:pP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web-app</a:t>
            </a:r>
            <a:r>
              <a:rPr lang="et-EE" sz="14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t-EE" sz="1400" dirty="0" err="1" smtClean="0">
                <a:solidFill>
                  <a:srgbClr val="7F007F"/>
                </a:solidFill>
                <a:latin typeface="Consolas"/>
              </a:rPr>
              <a:t>xmlns</a:t>
            </a:r>
            <a:r>
              <a:rPr lang="et-EE" sz="14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err="1" smtClean="0">
                <a:solidFill>
                  <a:srgbClr val="2A00FF"/>
                </a:solidFill>
                <a:latin typeface="Consolas"/>
              </a:rPr>
              <a:t>"http://java.sun.com/xml/ns/javaee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" </a:t>
            </a:r>
          </a:p>
          <a:p>
            <a:pPr>
              <a:buNone/>
            </a:pPr>
            <a:r>
              <a:rPr lang="en-US" sz="1400" dirty="0" smtClean="0">
                <a:solidFill>
                  <a:srgbClr val="7F007F"/>
                </a:solidFill>
                <a:latin typeface="Consolas"/>
              </a:rPr>
              <a:t>	</a:t>
            </a:r>
            <a:r>
              <a:rPr lang="et-EE" sz="1400" dirty="0" smtClean="0">
                <a:solidFill>
                  <a:srgbClr val="7F007F"/>
                </a:solidFill>
                <a:latin typeface="Consolas"/>
              </a:rPr>
              <a:t>xmlns:xsi</a:t>
            </a:r>
            <a:r>
              <a:rPr lang="et-EE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"http://www.w3.org/2001/XMLSchema-instance"</a:t>
            </a:r>
          </a:p>
          <a:p>
            <a:pPr>
              <a:buNone/>
            </a:pPr>
            <a:r>
              <a:rPr lang="en-US" sz="1400" dirty="0" smtClean="0">
                <a:solidFill>
                  <a:srgbClr val="7F007F"/>
                </a:solidFill>
                <a:latin typeface="Consolas"/>
              </a:rPr>
              <a:t>	</a:t>
            </a:r>
            <a:r>
              <a:rPr lang="et-EE" sz="1400" dirty="0" err="1" smtClean="0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lang="et-EE" sz="14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err="1" smtClean="0">
                <a:solidFill>
                  <a:srgbClr val="2A00FF"/>
                </a:solidFill>
                <a:latin typeface="Consolas"/>
              </a:rPr>
              <a:t>"http://java.sun.com/xml/ns/javaee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	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http://java.sun.com/xml/ns/javaee/web-app_3_0.xsd"</a:t>
            </a:r>
          </a:p>
          <a:p>
            <a:pPr>
              <a:buNone/>
            </a:pPr>
            <a:r>
              <a:rPr lang="en-US" sz="1400" dirty="0" smtClean="0">
                <a:solidFill>
                  <a:srgbClr val="7F007F"/>
                </a:solidFill>
                <a:latin typeface="Consolas"/>
              </a:rPr>
              <a:t>	</a:t>
            </a:r>
            <a:r>
              <a:rPr lang="et-EE" sz="14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t-EE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400" i="1" dirty="0" smtClean="0">
                <a:solidFill>
                  <a:srgbClr val="2A00FF"/>
                </a:solidFill>
                <a:latin typeface="Consolas"/>
              </a:rPr>
              <a:t>"3.0"</a:t>
            </a:r>
            <a:r>
              <a:rPr lang="et-EE" sz="14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400" dirty="0" smtClean="0">
              <a:latin typeface="Consolas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welcome-file-list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welcome-file</a:t>
            </a:r>
            <a:r>
              <a:rPr lang="et-EE" sz="14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400" dirty="0" err="1" smtClean="0">
                <a:solidFill>
                  <a:srgbClr val="000000"/>
                </a:solidFill>
                <a:latin typeface="Consolas"/>
              </a:rPr>
              <a:t>index.html</a:t>
            </a:r>
            <a:r>
              <a:rPr lang="et-EE" sz="14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welcome-file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welcome-file-list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400" dirty="0" smtClean="0">
              <a:latin typeface="Consolas"/>
            </a:endParaRPr>
          </a:p>
          <a:p>
            <a:pPr>
              <a:buNone/>
            </a:pP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400" dirty="0" err="1" smtClean="0">
                <a:solidFill>
                  <a:srgbClr val="3F7F7F"/>
                </a:solidFill>
                <a:latin typeface="Consolas"/>
              </a:rPr>
              <a:t>web-app</a:t>
            </a:r>
            <a:r>
              <a:rPr lang="et-EE" sz="14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1400" dirty="0"/>
          </a:p>
        </p:txBody>
      </p:sp>
    </p:spTree>
    <p:extLst>
      <p:ext uri="{BB962C8B-B14F-4D97-AF65-F5344CB8AC3E}">
        <p14:creationId xmlns:p14="http://schemas.microsoft.com/office/powerpoint/2010/main" val="15097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About</a:t>
            </a:r>
            <a:r>
              <a:rPr lang="et-EE" dirty="0" smtClean="0"/>
              <a:t> me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err="1" smtClean="0"/>
              <a:t>Senior</a:t>
            </a:r>
            <a:r>
              <a:rPr lang="et-EE" dirty="0" smtClean="0"/>
              <a:t> JAVA </a:t>
            </a:r>
            <a:r>
              <a:rPr lang="et-EE" dirty="0" err="1" smtClean="0"/>
              <a:t>Developer</a:t>
            </a:r>
            <a:r>
              <a:rPr lang="et-EE" dirty="0" smtClean="0"/>
              <a:t> @ </a:t>
            </a:r>
            <a:r>
              <a:rPr lang="et-EE" dirty="0" err="1" smtClean="0"/>
              <a:t>Nortal</a:t>
            </a:r>
            <a:r>
              <a:rPr lang="et-EE" dirty="0" smtClean="0"/>
              <a:t> AS</a:t>
            </a:r>
          </a:p>
          <a:p>
            <a:r>
              <a:rPr lang="et-EE" dirty="0" smtClean="0"/>
              <a:t>8 </a:t>
            </a:r>
            <a:r>
              <a:rPr lang="et-EE" dirty="0" err="1" smtClean="0"/>
              <a:t>years</a:t>
            </a:r>
            <a:r>
              <a:rPr lang="et-EE" dirty="0" smtClean="0"/>
              <a:t> of </a:t>
            </a:r>
            <a:r>
              <a:rPr lang="et-EE" dirty="0" err="1" smtClean="0"/>
              <a:t>seeing</a:t>
            </a:r>
            <a:r>
              <a:rPr lang="et-EE" dirty="0" smtClean="0"/>
              <a:t> </a:t>
            </a:r>
            <a:r>
              <a:rPr lang="et-EE" dirty="0" err="1" smtClean="0"/>
              <a:t>this</a:t>
            </a:r>
            <a:r>
              <a:rPr lang="et-EE" dirty="0" smtClean="0"/>
              <a:t> </a:t>
            </a:r>
            <a:r>
              <a:rPr lang="et-EE" dirty="0" err="1" smtClean="0"/>
              <a:t>stuff</a:t>
            </a:r>
            <a:endParaRPr lang="et-EE" dirty="0" smtClean="0"/>
          </a:p>
          <a:p>
            <a:r>
              <a:rPr lang="et-EE" dirty="0" err="1" smtClean="0"/>
              <a:t>Written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~10 </a:t>
            </a:r>
            <a:r>
              <a:rPr lang="et-EE" dirty="0" err="1" smtClean="0"/>
              <a:t>Servlets</a:t>
            </a:r>
            <a:endParaRPr lang="et-EE" dirty="0" smtClean="0"/>
          </a:p>
          <a:p>
            <a:pPr lvl="1"/>
            <a:r>
              <a:rPr lang="et-EE" dirty="0" smtClean="0"/>
              <a:t>~</a:t>
            </a:r>
            <a:r>
              <a:rPr lang="et-EE" dirty="0" err="1" smtClean="0"/>
              <a:t>Gazillion</a:t>
            </a:r>
            <a:r>
              <a:rPr lang="et-EE" dirty="0" smtClean="0"/>
              <a:t> JSP </a:t>
            </a:r>
            <a:r>
              <a:rPr lang="et-EE" dirty="0" err="1" smtClean="0"/>
              <a:t>files</a:t>
            </a:r>
            <a:endParaRPr lang="et-EE" dirty="0" smtClean="0"/>
          </a:p>
          <a:p>
            <a:pPr lvl="1"/>
            <a:r>
              <a:rPr lang="et-EE" dirty="0" smtClean="0"/>
              <a:t>~</a:t>
            </a:r>
            <a:r>
              <a:rPr lang="et-EE" dirty="0" err="1" smtClean="0"/>
              <a:t>Hypergazillion</a:t>
            </a:r>
            <a:r>
              <a:rPr lang="et-EE" dirty="0" smtClean="0"/>
              <a:t> </a:t>
            </a:r>
            <a:r>
              <a:rPr lang="et-EE" dirty="0" err="1" smtClean="0"/>
              <a:t>MVCs</a:t>
            </a:r>
            <a:r>
              <a:rPr lang="et-EE" dirty="0" smtClean="0"/>
              <a:t>.</a:t>
            </a:r>
          </a:p>
          <a:p>
            <a:pPr lvl="1"/>
            <a:endParaRPr lang="et-EE" dirty="0"/>
          </a:p>
          <a:p>
            <a:r>
              <a:rPr lang="et-EE" dirty="0" smtClean="0"/>
              <a:t>anti.orgla@nortal.com</a:t>
            </a:r>
          </a:p>
          <a:p>
            <a:pPr marL="457200" lvl="1" indent="0">
              <a:buNone/>
            </a:pPr>
            <a:endParaRPr lang="et-EE" dirty="0" smtClean="0"/>
          </a:p>
          <a:p>
            <a:pPr marL="57150" indent="0">
              <a:buNone/>
            </a:pPr>
            <a:endParaRPr lang="et-EE" dirty="0" smtClean="0"/>
          </a:p>
          <a:p>
            <a:pPr marL="45720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4651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web.xml</a:t>
            </a:r>
            <a:endParaRPr lang="et-E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3" y="1844825"/>
            <a:ext cx="7559676" cy="4463900"/>
          </a:xfrm>
        </p:spPr>
        <p:txBody>
          <a:bodyPr/>
          <a:lstStyle/>
          <a:p>
            <a:r>
              <a:rPr lang="en-US" dirty="0" smtClean="0"/>
              <a:t>In Servlet API version 3.0 most components of web.xml are replaced by </a:t>
            </a:r>
            <a:r>
              <a:rPr lang="en-US" b="1" dirty="0" smtClean="0"/>
              <a:t>annotations</a:t>
            </a:r>
            <a:r>
              <a:rPr lang="en-US" dirty="0" smtClean="0"/>
              <a:t> that go directly to Java source code.</a:t>
            </a:r>
            <a:endParaRPr lang="et-E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t-EE" dirty="0" err="1" smtClean="0"/>
              <a:t>Convention</a:t>
            </a:r>
            <a:r>
              <a:rPr lang="et-EE" dirty="0" smtClean="0"/>
              <a:t> </a:t>
            </a:r>
            <a:r>
              <a:rPr lang="et-EE" dirty="0" err="1" smtClean="0"/>
              <a:t>over</a:t>
            </a:r>
            <a:r>
              <a:rPr lang="et-EE" dirty="0" smtClean="0"/>
              <a:t> </a:t>
            </a:r>
            <a:r>
              <a:rPr lang="et-EE" dirty="0" err="1" smtClean="0"/>
              <a:t>configuration</a:t>
            </a:r>
            <a:r>
              <a:rPr lang="et-EE" dirty="0" smtClean="0"/>
              <a:t>!</a:t>
            </a:r>
            <a:endParaRPr lang="en-US" dirty="0" smtClean="0"/>
          </a:p>
          <a:p>
            <a:pPr lvl="1"/>
            <a:endParaRPr lang="et-EE" dirty="0" smtClean="0"/>
          </a:p>
          <a:p>
            <a:pPr lvl="1" algn="l"/>
            <a:r>
              <a:rPr lang="et-EE" dirty="0" smtClean="0"/>
              <a:t>          E</a:t>
            </a:r>
            <a:r>
              <a:rPr lang="en-US" dirty="0" err="1" smtClean="0"/>
              <a:t>xamples</a:t>
            </a:r>
            <a:r>
              <a:rPr lang="en-US" dirty="0" smtClean="0"/>
              <a:t> later</a:t>
            </a:r>
            <a:endParaRPr lang="et-EE" dirty="0"/>
          </a:p>
        </p:txBody>
      </p:sp>
      <p:pic>
        <p:nvPicPr>
          <p:cNvPr id="3074" name="Picture 2" descr="http://kinosoprus.ee/sites/default/files/movie-images/2013/kilpl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95" y="4797152"/>
            <a:ext cx="2328193" cy="168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sz="2800" dirty="0" smtClean="0"/>
              <a:t>Java </a:t>
            </a:r>
            <a:r>
              <a:rPr lang="et-EE" sz="2800" dirty="0" err="1" smtClean="0"/>
              <a:t>class</a:t>
            </a:r>
            <a:r>
              <a:rPr lang="et-EE" sz="2800" dirty="0" smtClean="0"/>
              <a:t>, </a:t>
            </a:r>
            <a:r>
              <a:rPr lang="et-EE" sz="2800" b="1" dirty="0" err="1" smtClean="0"/>
              <a:t>processes</a:t>
            </a:r>
            <a:r>
              <a:rPr lang="et-EE" sz="2800" dirty="0" smtClean="0"/>
              <a:t> </a:t>
            </a:r>
            <a:r>
              <a:rPr lang="et-EE" sz="2800" dirty="0" err="1" smtClean="0"/>
              <a:t>requests</a:t>
            </a:r>
            <a:r>
              <a:rPr lang="et-EE" sz="2800" dirty="0" smtClean="0"/>
              <a:t> (in) and </a:t>
            </a:r>
            <a:r>
              <a:rPr lang="et-EE" sz="2800" dirty="0" err="1" smtClean="0"/>
              <a:t>returns</a:t>
            </a:r>
            <a:r>
              <a:rPr lang="et-EE" sz="2800" dirty="0" smtClean="0"/>
              <a:t> </a:t>
            </a:r>
            <a:r>
              <a:rPr lang="et-EE" sz="2800" dirty="0" err="1" smtClean="0"/>
              <a:t>responses</a:t>
            </a:r>
            <a:r>
              <a:rPr lang="et-EE" sz="2800" dirty="0" smtClean="0"/>
              <a:t> (</a:t>
            </a:r>
            <a:r>
              <a:rPr lang="et-EE" sz="2800" dirty="0" err="1" smtClean="0"/>
              <a:t>out</a:t>
            </a:r>
            <a:r>
              <a:rPr lang="et-EE" sz="2800" dirty="0" smtClean="0"/>
              <a:t>)</a:t>
            </a:r>
          </a:p>
          <a:p>
            <a:r>
              <a:rPr lang="et-EE" sz="2800" dirty="0" smtClean="0"/>
              <a:t>Are </a:t>
            </a:r>
            <a:r>
              <a:rPr lang="et-EE" sz="2800" dirty="0" err="1" smtClean="0"/>
              <a:t>managed</a:t>
            </a:r>
            <a:r>
              <a:rPr lang="et-EE" sz="2800" dirty="0" smtClean="0"/>
              <a:t> </a:t>
            </a:r>
            <a:r>
              <a:rPr lang="et-EE" sz="2800" dirty="0" err="1" smtClean="0"/>
              <a:t>by</a:t>
            </a:r>
            <a:r>
              <a:rPr lang="et-EE" sz="2800" dirty="0" smtClean="0"/>
              <a:t> a </a:t>
            </a:r>
            <a:r>
              <a:rPr lang="et-EE" sz="2800" b="1" dirty="0" err="1" smtClean="0"/>
              <a:t>web</a:t>
            </a:r>
            <a:r>
              <a:rPr lang="et-EE" sz="2800" b="1" dirty="0" smtClean="0"/>
              <a:t> </a:t>
            </a:r>
            <a:r>
              <a:rPr lang="et-EE" sz="2800" b="1" dirty="0" err="1" smtClean="0"/>
              <a:t>container</a:t>
            </a:r>
            <a:endParaRPr lang="et-EE" sz="2800" b="1" dirty="0"/>
          </a:p>
          <a:p>
            <a:endParaRPr lang="et-EE" sz="2800" b="1" dirty="0" smtClean="0"/>
          </a:p>
          <a:p>
            <a:r>
              <a:rPr lang="et-EE" sz="2800" b="1" dirty="0" err="1" smtClean="0"/>
              <a:t>javax.servlet.http.HttpServlet</a:t>
            </a:r>
            <a:r>
              <a:rPr lang="et-EE" sz="2800" b="1" dirty="0" smtClean="0"/>
              <a:t> </a:t>
            </a:r>
            <a:r>
              <a:rPr lang="et-EE" sz="2800" dirty="0"/>
              <a:t>– </a:t>
            </a:r>
            <a:r>
              <a:rPr lang="et-EE" sz="2800" dirty="0" err="1" smtClean="0"/>
              <a:t>abstract</a:t>
            </a:r>
            <a:r>
              <a:rPr lang="et-EE" sz="2800" dirty="0" smtClean="0"/>
              <a:t> </a:t>
            </a:r>
            <a:r>
              <a:rPr lang="et-EE" sz="2800" dirty="0" err="1" smtClean="0"/>
              <a:t>class</a:t>
            </a:r>
            <a:r>
              <a:rPr lang="et-EE" sz="2800" dirty="0" smtClean="0"/>
              <a:t>, </a:t>
            </a:r>
            <a:r>
              <a:rPr lang="et-EE" sz="2800" dirty="0" err="1" smtClean="0"/>
              <a:t>describes</a:t>
            </a:r>
            <a:r>
              <a:rPr lang="et-EE" sz="2800" dirty="0" smtClean="0"/>
              <a:t> </a:t>
            </a:r>
            <a:r>
              <a:rPr lang="et-EE" sz="2800" dirty="0" err="1" smtClean="0"/>
              <a:t>doXXX</a:t>
            </a:r>
            <a:r>
              <a:rPr lang="et-EE" sz="2800" dirty="0" smtClean="0"/>
              <a:t> </a:t>
            </a:r>
            <a:r>
              <a:rPr lang="et-EE" sz="2800" dirty="0" err="1" smtClean="0"/>
              <a:t>that</a:t>
            </a:r>
            <a:r>
              <a:rPr lang="et-EE" sz="2800" dirty="0" smtClean="0"/>
              <a:t> are </a:t>
            </a:r>
            <a:r>
              <a:rPr lang="et-EE" sz="2800" dirty="0" err="1" smtClean="0"/>
              <a:t>used</a:t>
            </a:r>
            <a:r>
              <a:rPr lang="et-EE" sz="2800" dirty="0" smtClean="0"/>
              <a:t> </a:t>
            </a:r>
            <a:r>
              <a:rPr lang="et-EE" sz="2800" dirty="0" err="1" smtClean="0"/>
              <a:t>for</a:t>
            </a:r>
            <a:r>
              <a:rPr lang="et-EE" sz="2800" dirty="0" smtClean="0"/>
              <a:t> </a:t>
            </a:r>
            <a:r>
              <a:rPr lang="et-EE" sz="2800" dirty="0" err="1" smtClean="0"/>
              <a:t>different</a:t>
            </a:r>
            <a:r>
              <a:rPr lang="et-EE" sz="2800" dirty="0" smtClean="0"/>
              <a:t> </a:t>
            </a:r>
            <a:r>
              <a:rPr lang="et-EE" sz="2800" dirty="0" err="1" smtClean="0"/>
              <a:t>type</a:t>
            </a:r>
            <a:r>
              <a:rPr lang="et-EE" sz="2800" dirty="0" smtClean="0"/>
              <a:t> of HTTP </a:t>
            </a:r>
            <a:r>
              <a:rPr lang="et-EE" sz="2800" dirty="0" err="1" smtClean="0"/>
              <a:t>method</a:t>
            </a:r>
            <a:r>
              <a:rPr lang="et-EE" sz="2800" dirty="0" smtClean="0"/>
              <a:t>.</a:t>
            </a:r>
          </a:p>
          <a:p>
            <a:pPr lvl="2"/>
            <a:r>
              <a:rPr lang="et-EE" sz="2000" dirty="0" err="1" smtClean="0"/>
              <a:t>doGet</a:t>
            </a:r>
            <a:r>
              <a:rPr lang="et-EE" sz="2000" dirty="0" smtClean="0"/>
              <a:t>();</a:t>
            </a:r>
          </a:p>
          <a:p>
            <a:pPr lvl="2"/>
            <a:r>
              <a:rPr lang="et-EE" sz="2000" dirty="0" err="1" smtClean="0"/>
              <a:t>doPost</a:t>
            </a:r>
            <a:r>
              <a:rPr lang="et-EE" sz="2000" dirty="0" smtClean="0"/>
              <a:t>();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40482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3" y="1700808"/>
            <a:ext cx="7559676" cy="4607917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HelloServlet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HttpServlet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t-EE" sz="1600" dirty="0" err="1" smtClean="0">
                <a:solidFill>
                  <a:srgbClr val="646464"/>
                </a:solidFill>
                <a:latin typeface="Consolas"/>
              </a:rPr>
              <a:t>Override</a:t>
            </a:r>
            <a:endParaRPr lang="et-EE" sz="1600" dirty="0" smtClean="0">
              <a:solidFill>
                <a:srgbClr val="646464"/>
              </a:solidFill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doGet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resp) </a:t>
            </a:r>
          </a:p>
          <a:p>
            <a:pPr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resp.getWriter(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writer.println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"&lt;html&gt;&lt;head&gt;&lt;title&gt;Hello&lt;/title&gt;&lt;/head&gt;&lt;body&gt;"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writer.println(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"&lt;p&gt;Hello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World!&lt;/p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writer.println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"&lt;p&gt;Current time: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Date() +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"&lt;/p&gt;"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writer.println(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"&lt;/body&gt;&lt;/html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2895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What</a:t>
            </a:r>
            <a:r>
              <a:rPr lang="et-EE" dirty="0" smtClean="0"/>
              <a:t> </a:t>
            </a:r>
            <a:r>
              <a:rPr lang="et-EE" dirty="0" err="1" smtClean="0"/>
              <a:t>would</a:t>
            </a:r>
            <a:r>
              <a:rPr lang="et-EE" dirty="0" smtClean="0"/>
              <a:t> a </a:t>
            </a:r>
            <a:r>
              <a:rPr lang="et-EE" dirty="0" err="1" smtClean="0"/>
              <a:t>Servlet</a:t>
            </a:r>
            <a:r>
              <a:rPr lang="et-EE" dirty="0" smtClean="0"/>
              <a:t> </a:t>
            </a:r>
            <a:r>
              <a:rPr lang="et-EE" dirty="0" err="1" smtClean="0"/>
              <a:t>do</a:t>
            </a:r>
            <a:r>
              <a:rPr lang="et-EE" dirty="0" smtClean="0"/>
              <a:t>?</a:t>
            </a:r>
            <a:endParaRPr lang="et-E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06239"/>
            <a:ext cx="6336704" cy="53042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626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t-EE" dirty="0" smtClean="0"/>
              <a:t>m</a:t>
            </a:r>
            <a:r>
              <a:rPr lang="en-US" dirty="0" err="1" smtClean="0"/>
              <a:t>apping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Servlet 3.0 web.xml</a:t>
            </a:r>
            <a:r>
              <a:rPr lang="et-EE" dirty="0" smtClean="0"/>
              <a:t> </a:t>
            </a:r>
          </a:p>
          <a:p>
            <a:r>
              <a:rPr lang="et-EE" sz="2000" i="1" dirty="0" smtClean="0"/>
              <a:t>(</a:t>
            </a:r>
            <a:r>
              <a:rPr lang="et-EE" sz="2000" i="1" dirty="0" err="1" smtClean="0"/>
              <a:t>stoneage</a:t>
            </a:r>
            <a:r>
              <a:rPr lang="et-EE" sz="2000" i="1" dirty="0" smtClean="0"/>
              <a:t> </a:t>
            </a:r>
            <a:r>
              <a:rPr lang="et-EE" sz="2000" i="1" dirty="0" err="1" smtClean="0"/>
              <a:t>mode</a:t>
            </a:r>
            <a:r>
              <a:rPr lang="et-EE" sz="2000" i="1" dirty="0" smtClean="0"/>
              <a:t>)</a:t>
            </a:r>
            <a:endParaRPr lang="en-US" sz="2000" i="1" dirty="0" smtClean="0"/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hello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example.HelloServlet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hello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/hello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23406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Mapping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Servlet</a:t>
            </a:r>
            <a:r>
              <a:rPr lang="en-US" dirty="0" smtClean="0"/>
              <a:t> 3.0 via annotation</a:t>
            </a:r>
          </a:p>
          <a:p>
            <a:pPr>
              <a:buNone/>
            </a:pPr>
            <a:endParaRPr lang="en-US" sz="1600" dirty="0" smtClean="0">
              <a:latin typeface="Consolas"/>
            </a:endParaRPr>
          </a:p>
          <a:p>
            <a:pPr>
              <a:buNone/>
            </a:pPr>
            <a:r>
              <a:rPr lang="et-EE" sz="2000" dirty="0" err="1" smtClean="0">
                <a:solidFill>
                  <a:srgbClr val="646464"/>
                </a:solidFill>
                <a:latin typeface="Consolas"/>
              </a:rPr>
              <a:t>@WebServlet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"/hello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t-EE" sz="2000" dirty="0" smtClean="0">
              <a:latin typeface="Consolas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HelloServlet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HttpServlet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0273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man\Desktop\servlet-life-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828" y="1628800"/>
            <a:ext cx="2999324" cy="46085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life cycle</a:t>
            </a:r>
            <a:endParaRPr lang="et-EE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093296"/>
            <a:ext cx="72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hlinkClick r:id="rId3"/>
              </a:rPr>
              <a:t>http://tutorials.jenkov.com/java-servlets/servlet-life-cycle.html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60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 is a </a:t>
            </a:r>
            <a:r>
              <a:rPr lang="en-US" b="1" dirty="0" smtClean="0"/>
              <a:t>stateless</a:t>
            </a:r>
            <a:r>
              <a:rPr lang="en-US" dirty="0" smtClean="0"/>
              <a:t> protocol </a:t>
            </a:r>
            <a:endParaRPr lang="et-EE" dirty="0" smtClean="0"/>
          </a:p>
          <a:p>
            <a:endParaRPr lang="et-EE" dirty="0" smtClean="0"/>
          </a:p>
          <a:p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do</a:t>
            </a:r>
            <a:r>
              <a:rPr lang="et-EE" dirty="0" smtClean="0"/>
              <a:t> </a:t>
            </a:r>
            <a:r>
              <a:rPr lang="et-EE" dirty="0" err="1" smtClean="0"/>
              <a:t>we</a:t>
            </a:r>
            <a:r>
              <a:rPr lang="et-EE" dirty="0" smtClean="0"/>
              <a:t> </a:t>
            </a:r>
            <a:r>
              <a:rPr lang="et-EE" dirty="0" err="1" smtClean="0"/>
              <a:t>remember</a:t>
            </a:r>
            <a:r>
              <a:rPr lang="et-EE" dirty="0" smtClean="0"/>
              <a:t> a </a:t>
            </a:r>
            <a:r>
              <a:rPr lang="et-EE" dirty="0" err="1" smtClean="0"/>
              <a:t>user</a:t>
            </a:r>
            <a:r>
              <a:rPr lang="et-EE" dirty="0" smtClean="0"/>
              <a:t> </a:t>
            </a:r>
            <a:r>
              <a:rPr lang="et-EE" dirty="0" err="1" smtClean="0"/>
              <a:t>between</a:t>
            </a:r>
            <a:r>
              <a:rPr lang="et-EE" dirty="0" smtClean="0"/>
              <a:t> </a:t>
            </a:r>
            <a:r>
              <a:rPr lang="et-EE" dirty="0" err="1" smtClean="0"/>
              <a:t>requests</a:t>
            </a:r>
            <a:r>
              <a:rPr lang="et-EE" dirty="0" smtClean="0"/>
              <a:t>?</a:t>
            </a:r>
          </a:p>
          <a:p>
            <a:pPr lvl="1" algn="l"/>
            <a:endParaRPr lang="et-EE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Cookies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URL rewriting</a:t>
            </a:r>
            <a:endParaRPr lang="et-EE" dirty="0"/>
          </a:p>
        </p:txBody>
      </p:sp>
      <p:pic>
        <p:nvPicPr>
          <p:cNvPr id="4098" name="Picture 2" descr="http://lisamcalister.com/wp-content/uploads/Who-Are-You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HttpSession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HttpSession</a:t>
            </a:r>
            <a:r>
              <a:rPr lang="en-US" dirty="0" smtClean="0"/>
              <a:t> is a common interface for accessing session context</a:t>
            </a:r>
            <a:endParaRPr lang="et-EE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t-EE" dirty="0" err="1" smtClean="0"/>
              <a:t>Actual</a:t>
            </a:r>
            <a:r>
              <a:rPr lang="et-EE" dirty="0" smtClean="0"/>
              <a:t> </a:t>
            </a:r>
            <a:r>
              <a:rPr lang="et-EE" dirty="0" err="1" smtClean="0"/>
              <a:t>implementation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provided</a:t>
            </a:r>
            <a:r>
              <a:rPr lang="et-EE" dirty="0" smtClean="0"/>
              <a:t> </a:t>
            </a:r>
            <a:r>
              <a:rPr lang="et-EE" dirty="0" err="1" smtClean="0"/>
              <a:t>by</a:t>
            </a:r>
            <a:r>
              <a:rPr lang="et-EE" dirty="0" smtClean="0"/>
              <a:t> a </a:t>
            </a:r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Container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359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HttpSession</a:t>
            </a:r>
            <a:endParaRPr lang="et-EE" dirty="0"/>
          </a:p>
        </p:txBody>
      </p:sp>
      <p:pic>
        <p:nvPicPr>
          <p:cNvPr id="8194" name="Picture 2" descr="C:\Users\roman\Desktop\sessio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552728" cy="42620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520" y="5949280"/>
            <a:ext cx="756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hlinkClick r:id="rId3"/>
              </a:rPr>
              <a:t>http://java.sun.com/developer/onlineTraining/JSPIntro/contents.html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96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Agenda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smtClean="0"/>
              <a:t>JAVA EE + </a:t>
            </a:r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Containers</a:t>
            </a:r>
            <a:endParaRPr lang="et-EE" dirty="0" smtClean="0"/>
          </a:p>
          <a:p>
            <a:r>
              <a:rPr lang="et-EE" dirty="0" err="1" smtClean="0"/>
              <a:t>Servlet</a:t>
            </a:r>
            <a:r>
              <a:rPr lang="et-EE" dirty="0" smtClean="0"/>
              <a:t> API</a:t>
            </a:r>
          </a:p>
          <a:p>
            <a:r>
              <a:rPr lang="et-EE" dirty="0" smtClean="0"/>
              <a:t>JSP</a:t>
            </a:r>
          </a:p>
          <a:p>
            <a:r>
              <a:rPr lang="et-EE" dirty="0" smtClean="0"/>
              <a:t>MVC</a:t>
            </a:r>
          </a:p>
          <a:p>
            <a:r>
              <a:rPr lang="et-EE" dirty="0" err="1" smtClean="0"/>
              <a:t>Filters</a:t>
            </a:r>
            <a:r>
              <a:rPr lang="et-EE" dirty="0" smtClean="0"/>
              <a:t>, </a:t>
            </a:r>
            <a:r>
              <a:rPr lang="et-EE" dirty="0" err="1" smtClean="0"/>
              <a:t>Listeners</a:t>
            </a:r>
            <a:endParaRPr lang="et-EE" dirty="0" smtClean="0"/>
          </a:p>
          <a:p>
            <a:r>
              <a:rPr lang="et-EE" dirty="0" err="1" smtClean="0"/>
              <a:t>What’s</a:t>
            </a:r>
            <a:r>
              <a:rPr lang="et-EE" dirty="0" smtClean="0"/>
              <a:t> </a:t>
            </a:r>
            <a:r>
              <a:rPr lang="et-EE" dirty="0" err="1" smtClean="0"/>
              <a:t>next</a:t>
            </a:r>
            <a:r>
              <a:rPr lang="et-EE" dirty="0" smtClean="0"/>
              <a:t>?</a:t>
            </a:r>
          </a:p>
          <a:p>
            <a:pPr marL="457200" lvl="1" indent="0">
              <a:buNone/>
            </a:pPr>
            <a:endParaRPr lang="et-EE" dirty="0" smtClean="0"/>
          </a:p>
          <a:p>
            <a:pPr marL="57150" indent="0">
              <a:buNone/>
            </a:pPr>
            <a:endParaRPr lang="et-EE" dirty="0" smtClean="0"/>
          </a:p>
          <a:p>
            <a:pPr marL="45720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512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HttpSession</a:t>
            </a:r>
            <a:r>
              <a:rPr lang="en-US" dirty="0" smtClean="0"/>
              <a:t>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2" y="2060847"/>
            <a:ext cx="7920111" cy="4247877"/>
          </a:xfrm>
        </p:spPr>
        <p:txBody>
          <a:bodyPr/>
          <a:lstStyle/>
          <a:p>
            <a:pPr>
              <a:buNone/>
            </a:pPr>
            <a:endParaRPr lang="et-EE" sz="2000" dirty="0" smtClean="0">
              <a:latin typeface="Consolas"/>
            </a:endParaRPr>
          </a:p>
          <a:p>
            <a:pPr>
              <a:buNone/>
            </a:pP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HttpSession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session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req.getSession(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0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visit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t-EE" sz="20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session.isNew(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visit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>
              <a:buNone/>
            </a:pP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t-EE" sz="2000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visit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session.getAttribute(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"visit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session.setAttribute(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"visit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, ++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visit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22651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Contains request information</a:t>
            </a:r>
            <a:endParaRPr lang="et-EE" dirty="0" smtClean="0"/>
          </a:p>
          <a:p>
            <a:endParaRPr lang="en-US" dirty="0" smtClean="0"/>
          </a:p>
          <a:p>
            <a:r>
              <a:rPr lang="et-EE" dirty="0" err="1" smtClean="0"/>
              <a:t>Parameters</a:t>
            </a:r>
            <a:r>
              <a:rPr lang="et-EE" dirty="0" smtClean="0"/>
              <a:t>:</a:t>
            </a:r>
          </a:p>
          <a:p>
            <a:r>
              <a:rPr lang="et-EE" sz="2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t-EE" sz="24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et-EE" sz="24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r</a:t>
            </a:r>
            <a:r>
              <a:rPr lang="et-EE" sz="2400" dirty="0" err="1">
                <a:solidFill>
                  <a:srgbClr val="000000"/>
                </a:solidFill>
                <a:latin typeface="Consolas"/>
              </a:rPr>
              <a:t>equest.getParameter</a:t>
            </a:r>
            <a:r>
              <a:rPr lang="et-EE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2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400" dirty="0" err="1">
                <a:solidFill>
                  <a:srgbClr val="2A00FF"/>
                </a:solidFill>
                <a:latin typeface="Consolas"/>
              </a:rPr>
              <a:t>name</a:t>
            </a:r>
            <a:r>
              <a:rPr lang="et-EE" sz="2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t-EE" dirty="0" smtClean="0"/>
          </a:p>
          <a:p>
            <a:r>
              <a:rPr lang="et-EE" dirty="0" err="1" smtClean="0"/>
              <a:t>Attributes</a:t>
            </a:r>
            <a:r>
              <a:rPr lang="et-EE" dirty="0"/>
              <a:t>: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request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setAttribute(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key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request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get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Attribute(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2400" dirty="0" smtClean="0">
                <a:solidFill>
                  <a:srgbClr val="2A00FF"/>
                </a:solidFill>
                <a:latin typeface="Consolas"/>
              </a:rPr>
              <a:t>key”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/>
          </a:p>
          <a:p>
            <a:pPr lvl="1"/>
            <a:endParaRPr lang="et-EE" dirty="0"/>
          </a:p>
        </p:txBody>
      </p:sp>
      <p:pic>
        <p:nvPicPr>
          <p:cNvPr id="5122" name="Picture 2" descr="http://www.talkincloud.com/wp-content/uploads/2012/08/whats-the-dif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73016"/>
            <a:ext cx="2033786" cy="20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 smtClean="0">
                <a:solidFill>
                  <a:srgbClr val="000000"/>
                </a:solidFill>
                <a:latin typeface="Consolas"/>
              </a:rPr>
              <a:t>Also</a:t>
            </a:r>
            <a:r>
              <a:rPr lang="et-E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dirty="0" err="1" smtClean="0">
                <a:solidFill>
                  <a:srgbClr val="000000"/>
                </a:solidFill>
                <a:latin typeface="Consolas"/>
              </a:rPr>
              <a:t>contains</a:t>
            </a:r>
            <a:r>
              <a:rPr lang="et-EE" dirty="0" smtClean="0">
                <a:solidFill>
                  <a:srgbClr val="000000"/>
                </a:solidFill>
                <a:latin typeface="Consolas"/>
              </a:rPr>
              <a:t> META </a:t>
            </a:r>
            <a:r>
              <a:rPr lang="et-EE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et-EE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endParaRPr lang="et-EE" dirty="0" smtClean="0">
              <a:solidFill>
                <a:srgbClr val="000000"/>
              </a:solidFill>
              <a:latin typeface="Consolas"/>
            </a:endParaRP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request.getMethod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2400" dirty="0" smtClean="0"/>
              <a:t>“GET”, “POST”, …</a:t>
            </a: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request.getRemoteAddr(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2400" dirty="0" smtClean="0"/>
              <a:t>Remote client’s IP</a:t>
            </a: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request.getServletPath(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2400" dirty="0" smtClean="0"/>
              <a:t>“/path/to/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”</a:t>
            </a:r>
          </a:p>
          <a:p>
            <a:r>
              <a:rPr lang="en-US" dirty="0" smtClean="0"/>
              <a:t>…</a:t>
            </a:r>
          </a:p>
          <a:p>
            <a:pPr lvl="1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125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>
                <a:solidFill>
                  <a:srgbClr val="000000"/>
                </a:solidFill>
                <a:latin typeface="Consolas"/>
              </a:rPr>
              <a:t>…and </a:t>
            </a:r>
            <a:r>
              <a:rPr lang="et-EE" dirty="0" err="1" smtClean="0">
                <a:solidFill>
                  <a:srgbClr val="000000"/>
                </a:solidFill>
                <a:latin typeface="Consolas"/>
              </a:rPr>
              <a:t>headers</a:t>
            </a:r>
            <a:r>
              <a:rPr lang="et-EE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endParaRPr lang="et-EE" dirty="0" smtClean="0">
              <a:solidFill>
                <a:srgbClr val="000000"/>
              </a:solidFill>
              <a:latin typeface="Consolas"/>
            </a:endParaRP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request.getHeaderNames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400" dirty="0" smtClean="0"/>
          </a:p>
          <a:p>
            <a:pPr lvl="1"/>
            <a:r>
              <a:rPr lang="et-EE" sz="2400" dirty="0" err="1" smtClean="0"/>
              <a:t>Enumeration&lt;</a:t>
            </a:r>
            <a:r>
              <a:rPr lang="en-US" sz="2400" dirty="0" smtClean="0"/>
              <a:t>String</a:t>
            </a:r>
            <a:r>
              <a:rPr lang="et-EE" sz="2400" dirty="0" smtClean="0"/>
              <a:t>&gt;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request.getHeader(</a:t>
            </a:r>
            <a:r>
              <a:rPr lang="et-EE" sz="2400" dirty="0" err="1" smtClean="0">
                <a:solidFill>
                  <a:srgbClr val="2A00FF"/>
                </a:solidFill>
                <a:latin typeface="Consolas"/>
              </a:rPr>
              <a:t>"User-Agent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 smtClean="0"/>
          </a:p>
          <a:p>
            <a:pPr lvl="1"/>
            <a:r>
              <a:rPr lang="en-US" sz="2400" dirty="0" smtClean="0"/>
              <a:t>“</a:t>
            </a:r>
            <a:r>
              <a:rPr lang="et-EE" sz="2400" dirty="0" smtClean="0"/>
              <a:t>Mozilla/5.0 (X11; Linux x86_64) </a:t>
            </a:r>
            <a:r>
              <a:rPr lang="en-US" sz="2400" dirty="0" smtClean="0"/>
              <a:t>…”</a:t>
            </a:r>
          </a:p>
          <a:p>
            <a:pPr lvl="1"/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39823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Headers</a:t>
            </a:r>
            <a:endParaRPr lang="et-E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64111"/>
              </p:ext>
            </p:extLst>
          </p:nvPr>
        </p:nvGraphicFramePr>
        <p:xfrm>
          <a:off x="107504" y="1916832"/>
          <a:ext cx="8229600" cy="2743200"/>
        </p:xfrm>
        <a:graphic>
          <a:graphicData uri="http://schemas.openxmlformats.org/drawingml/2006/table">
            <a:tbl>
              <a:tblPr/>
              <a:tblGrid>
                <a:gridCol w="1872208"/>
                <a:gridCol w="6357392"/>
              </a:tblGrid>
              <a:tr h="0">
                <a:tc>
                  <a:txBody>
                    <a:bodyPr/>
                    <a:lstStyle/>
                    <a:p>
                      <a:r>
                        <a:rPr lang="et-EE"/>
                        <a:t>Accept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text/html,application/xhtml+xml,application/xml;q=0.9,*/*;q=0.8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Accept-Encoding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gzip, deflate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Accept-Language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et,et-ee;q=0.8,en-us;q=0.5,en;q=0.3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Connection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keep-alive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Cookie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 b="1" dirty="0"/>
                        <a:t>JSESSIONID=C687CC4E2B25B8A27DAB4A5F30980583</a:t>
                      </a:r>
                      <a:r>
                        <a:rPr lang="et-EE" dirty="0"/>
                        <a:t>; __utma=111872281.1173964669.1316410792.1318315398.1338294258.52; oracle.uix=0^^GMT+3:00^p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Host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localhost:8080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User-Agent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Mozilla/5.0 (Windows NT 6.1; WOW64; rv:19.0) Gecko/20100101 Firefox/19.0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47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HttpServletRequest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…and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cookies</a:t>
            </a:r>
            <a:endParaRPr lang="et-EE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t-EE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Cookie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cookies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request.getCookies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t-EE" sz="2400" dirty="0" smtClean="0">
              <a:latin typeface="Consolas"/>
            </a:endParaRP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cookie.getName(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cookie.getValue(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cookie.setValue(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“</a:t>
            </a:r>
            <a:r>
              <a:rPr lang="en-US" sz="2400" dirty="0" smtClean="0">
                <a:solidFill>
                  <a:srgbClr val="002060"/>
                </a:solidFill>
                <a:latin typeface="Consolas"/>
              </a:rPr>
              <a:t>new value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”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04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C</a:t>
            </a:r>
            <a:r>
              <a:rPr lang="en-US" dirty="0" err="1" smtClean="0"/>
              <a:t>ookie</a:t>
            </a:r>
            <a:endParaRPr lang="et-EE" dirty="0"/>
          </a:p>
        </p:txBody>
      </p:sp>
      <p:pic>
        <p:nvPicPr>
          <p:cNvPr id="6148" name="Picture 4" descr="https://encrypted-tbn1.gstatic.com/images?q=tbn:ANd9GcTnKxS5lnMVhx1BK0nt4bdV31BdW9dLL1x2hMfycyqJ5BkfPSo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3" y="4725144"/>
            <a:ext cx="2729905" cy="182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916832"/>
            <a:ext cx="71032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Small</a:t>
            </a:r>
            <a:r>
              <a:rPr lang="et-EE" dirty="0" smtClean="0"/>
              <a:t> </a:t>
            </a:r>
            <a:r>
              <a:rPr lang="et-EE" dirty="0" err="1" smtClean="0"/>
              <a:t>piece</a:t>
            </a:r>
            <a:r>
              <a:rPr lang="et-EE" dirty="0" smtClean="0"/>
              <a:t> of </a:t>
            </a:r>
            <a:r>
              <a:rPr lang="et-EE" dirty="0" err="1" smtClean="0"/>
              <a:t>information</a:t>
            </a:r>
            <a:r>
              <a:rPr lang="et-EE" dirty="0" smtClean="0"/>
              <a:t> (</a:t>
            </a:r>
            <a:r>
              <a:rPr lang="et-EE" dirty="0" err="1" smtClean="0"/>
              <a:t>some</a:t>
            </a:r>
            <a:r>
              <a:rPr lang="et-EE" dirty="0" smtClean="0"/>
              <a:t> ID, </a:t>
            </a:r>
            <a:r>
              <a:rPr lang="et-EE" dirty="0" err="1" smtClean="0"/>
              <a:t>parameter</a:t>
            </a:r>
            <a:r>
              <a:rPr lang="et-EE" dirty="0" smtClean="0"/>
              <a:t>, </a:t>
            </a:r>
            <a:r>
              <a:rPr lang="et-EE" dirty="0" err="1" smtClean="0"/>
              <a:t>preference</a:t>
            </a:r>
            <a:r>
              <a:rPr lang="et-EE" dirty="0" smtClean="0"/>
              <a:t> </a:t>
            </a:r>
            <a:r>
              <a:rPr lang="et-EE" dirty="0" err="1" smtClean="0"/>
              <a:t>etc</a:t>
            </a:r>
            <a:r>
              <a:rPr lang="et-EE" dirty="0" smtClean="0"/>
              <a:t>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Stored</a:t>
            </a:r>
            <a:r>
              <a:rPr lang="et-EE" dirty="0" smtClean="0"/>
              <a:t> in </a:t>
            </a:r>
            <a:r>
              <a:rPr lang="et-EE" dirty="0" err="1" smtClean="0"/>
              <a:t>browser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Usually</a:t>
            </a:r>
            <a:r>
              <a:rPr lang="et-EE" dirty="0" smtClean="0"/>
              <a:t> sent </a:t>
            </a:r>
            <a:r>
              <a:rPr lang="et-EE" dirty="0" err="1" smtClean="0"/>
              <a:t>by</a:t>
            </a:r>
            <a:r>
              <a:rPr lang="et-EE" dirty="0" smtClean="0"/>
              <a:t> a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Client</a:t>
            </a:r>
            <a:r>
              <a:rPr lang="et-EE" dirty="0" smtClean="0"/>
              <a:t> </a:t>
            </a:r>
            <a:r>
              <a:rPr lang="et-EE" dirty="0" err="1" smtClean="0"/>
              <a:t>sends</a:t>
            </a:r>
            <a:r>
              <a:rPr lang="et-EE" dirty="0" smtClean="0"/>
              <a:t> </a:t>
            </a:r>
            <a:r>
              <a:rPr lang="et-EE" dirty="0" err="1" smtClean="0"/>
              <a:t>only</a:t>
            </a:r>
            <a:r>
              <a:rPr lang="et-EE" dirty="0" smtClean="0"/>
              <a:t> </a:t>
            </a:r>
            <a:r>
              <a:rPr lang="et-EE" dirty="0" err="1" smtClean="0"/>
              <a:t>name-value</a:t>
            </a:r>
            <a:r>
              <a:rPr lang="et-EE" dirty="0" smtClean="0"/>
              <a:t>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t-EE" i="1" dirty="0" smtClean="0"/>
              <a:t>JSESSIONID = C687CC4E2B25B8A27DAB4A5F30980583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t-EE" i="1" dirty="0" err="1" smtClean="0"/>
              <a:t>language</a:t>
            </a:r>
            <a:r>
              <a:rPr lang="et-EE" i="1" dirty="0" smtClean="0"/>
              <a:t>=</a:t>
            </a:r>
            <a:r>
              <a:rPr lang="et-EE" i="1" dirty="0" err="1" smtClean="0"/>
              <a:t>en</a:t>
            </a:r>
            <a:endParaRPr lang="et-E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Name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Value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Expiry</a:t>
            </a:r>
            <a:r>
              <a:rPr lang="et-EE" dirty="0" smtClean="0"/>
              <a:t> </a:t>
            </a:r>
            <a:r>
              <a:rPr lang="et-EE" dirty="0" err="1" smtClean="0"/>
              <a:t>date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Path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Domain</a:t>
            </a:r>
            <a:endParaRPr lang="et-E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Secure</a:t>
            </a:r>
            <a:r>
              <a:rPr lang="et-EE" dirty="0" smtClean="0"/>
              <a:t> (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be</a:t>
            </a:r>
            <a:r>
              <a:rPr lang="et-EE" dirty="0" smtClean="0"/>
              <a:t> sent </a:t>
            </a:r>
            <a:r>
              <a:rPr lang="et-EE" dirty="0" err="1" smtClean="0"/>
              <a:t>over</a:t>
            </a:r>
            <a:r>
              <a:rPr lang="et-EE" dirty="0" smtClean="0"/>
              <a:t> </a:t>
            </a:r>
            <a:r>
              <a:rPr lang="et-EE" dirty="0" err="1" smtClean="0"/>
              <a:t>ssh</a:t>
            </a:r>
            <a:r>
              <a:rPr lang="et-EE" dirty="0" smtClean="0"/>
              <a:t> </a:t>
            </a:r>
            <a:r>
              <a:rPr lang="et-EE" dirty="0" err="1" smtClean="0"/>
              <a:t>only</a:t>
            </a:r>
            <a:r>
              <a:rPr lang="et-E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 err="1" smtClean="0"/>
              <a:t>HttpOnly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1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HttpServletResponse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Allows to set response information</a:t>
            </a: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response.setHeader(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"Content-Type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text/html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response.addCookie(</a:t>
            </a:r>
            <a:r>
              <a:rPr lang="et-EE" sz="200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000" dirty="0" err="1" smtClean="0">
                <a:solidFill>
                  <a:srgbClr val="000000"/>
                </a:solidFill>
                <a:latin typeface="Consolas"/>
              </a:rPr>
              <a:t>Cookie(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"name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err="1" smtClean="0">
                <a:solidFill>
                  <a:srgbClr val="2A00FF"/>
                </a:solidFill>
                <a:latin typeface="Consolas"/>
              </a:rPr>
              <a:t>value</a:t>
            </a:r>
            <a:r>
              <a:rPr lang="et-EE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0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et-EE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6188"/>
              </p:ext>
            </p:extLst>
          </p:nvPr>
        </p:nvGraphicFramePr>
        <p:xfrm>
          <a:off x="562530" y="4509120"/>
          <a:ext cx="7488832" cy="1371600"/>
        </p:xfrm>
        <a:graphic>
          <a:graphicData uri="http://schemas.openxmlformats.org/drawingml/2006/table">
            <a:tbl>
              <a:tblPr/>
              <a:tblGrid>
                <a:gridCol w="1965791"/>
                <a:gridCol w="5523041"/>
              </a:tblGrid>
              <a:tr h="0">
                <a:tc>
                  <a:txBody>
                    <a:bodyPr/>
                    <a:lstStyle/>
                    <a:p>
                      <a:r>
                        <a:rPr lang="et-EE" dirty="0" err="1"/>
                        <a:t>Content-Language</a:t>
                      </a:r>
                      <a:endParaRPr lang="et-EE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text/html;charset=UTF-8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t-EE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Mon, 11 Mar 2013 06:48:54 GMT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 dirty="0"/>
                        <a:t>Server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/>
                        <a:t>Apache-Coyote/1.1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t-EE"/>
                        <a:t>Transfer-Encoding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chunked</a:t>
                      </a:r>
                      <a:endParaRPr lang="et-EE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HttpServletResponse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Add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content</a:t>
            </a:r>
            <a:endParaRPr lang="et-EE" sz="2800" dirty="0" smtClean="0">
              <a:solidFill>
                <a:srgbClr val="000000"/>
              </a:solidFill>
              <a:latin typeface="Consolas"/>
            </a:endParaRPr>
          </a:p>
          <a:p>
            <a:endParaRPr lang="et-EE" sz="2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response.getWriter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"..."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400" dirty="0" smtClean="0"/>
              <a:t>Write text</a:t>
            </a:r>
          </a:p>
          <a:p>
            <a:pPr lvl="1"/>
            <a:endParaRPr lang="et-EE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response.getOutputStream(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.write(...)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400" dirty="0" smtClean="0"/>
              <a:t>Write binary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22646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Servlets</a:t>
            </a:r>
            <a:r>
              <a:rPr lang="et-EE" dirty="0" smtClean="0"/>
              <a:t> – </a:t>
            </a:r>
            <a:r>
              <a:rPr lang="et-EE" dirty="0" err="1" smtClean="0"/>
              <a:t>should</a:t>
            </a:r>
            <a:r>
              <a:rPr lang="et-EE" dirty="0" smtClean="0"/>
              <a:t> I </a:t>
            </a:r>
            <a:r>
              <a:rPr lang="et-EE" dirty="0" err="1" smtClean="0"/>
              <a:t>write</a:t>
            </a:r>
            <a:r>
              <a:rPr lang="et-EE" dirty="0" smtClean="0"/>
              <a:t> </a:t>
            </a:r>
            <a:r>
              <a:rPr lang="et-EE" dirty="0" err="1" smtClean="0"/>
              <a:t>one</a:t>
            </a:r>
            <a:r>
              <a:rPr lang="et-EE" dirty="0" smtClean="0"/>
              <a:t>?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848872" cy="4247877"/>
          </a:xfrm>
        </p:spPr>
        <p:txBody>
          <a:bodyPr/>
          <a:lstStyle/>
          <a:p>
            <a:r>
              <a:rPr lang="en-US" dirty="0" smtClean="0"/>
              <a:t>Writing HTML in Java is hideous</a:t>
            </a:r>
          </a:p>
          <a:p>
            <a:endParaRPr lang="en-US" sz="1600" dirty="0" smtClean="0"/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resp.getWriter(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writer.println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"&lt;html&gt;&lt;head&gt;&lt;title&gt;Hello&lt;/title&gt;&lt;/head&gt;&lt;body&gt;"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writer.println(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"&lt;p&gt;Hello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World!&lt;/p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writer.println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"&lt;p&gt;Current time: 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Date()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800" dirty="0" smtClean="0">
                <a:solidFill>
                  <a:srgbClr val="2A00FF"/>
                </a:solidFill>
                <a:latin typeface="Consolas"/>
              </a:rPr>
              <a:t>"&lt;/p&gt;"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writer.println(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"&lt;/body&gt;&lt;/html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JAVA EE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err="1" smtClean="0"/>
              <a:t>Platform</a:t>
            </a:r>
            <a:r>
              <a:rPr lang="et-EE" dirty="0" smtClean="0"/>
              <a:t>, </a:t>
            </a:r>
            <a:r>
              <a:rPr lang="et-EE" dirty="0" err="1" smtClean="0"/>
              <a:t>that</a:t>
            </a:r>
            <a:r>
              <a:rPr lang="et-EE" dirty="0" smtClean="0"/>
              <a:t> </a:t>
            </a:r>
            <a:r>
              <a:rPr lang="et-EE" dirty="0" err="1" smtClean="0"/>
              <a:t>provides</a:t>
            </a:r>
            <a:r>
              <a:rPr lang="et-EE" dirty="0" smtClean="0"/>
              <a:t> </a:t>
            </a:r>
            <a:r>
              <a:rPr lang="et-EE" b="1" dirty="0" smtClean="0"/>
              <a:t>API</a:t>
            </a:r>
            <a:r>
              <a:rPr lang="et-EE" dirty="0" smtClean="0"/>
              <a:t>s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developing</a:t>
            </a:r>
            <a:r>
              <a:rPr lang="et-EE" dirty="0" smtClean="0"/>
              <a:t> and </a:t>
            </a:r>
            <a:r>
              <a:rPr lang="et-EE" dirty="0" err="1" smtClean="0"/>
              <a:t>running</a:t>
            </a:r>
            <a:r>
              <a:rPr lang="et-EE" dirty="0" smtClean="0"/>
              <a:t> </a:t>
            </a:r>
            <a:r>
              <a:rPr lang="et-EE" dirty="0" err="1" smtClean="0"/>
              <a:t>enterprise</a:t>
            </a:r>
            <a:r>
              <a:rPr lang="et-EE" dirty="0" smtClean="0"/>
              <a:t> </a:t>
            </a:r>
            <a:r>
              <a:rPr lang="et-EE" dirty="0" err="1" smtClean="0"/>
              <a:t>software</a:t>
            </a:r>
            <a:r>
              <a:rPr lang="et-EE" dirty="0" smtClean="0"/>
              <a:t> </a:t>
            </a:r>
          </a:p>
          <a:p>
            <a:pPr lvl="1"/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Applications</a:t>
            </a:r>
            <a:endParaRPr lang="et-EE" dirty="0" smtClean="0"/>
          </a:p>
          <a:p>
            <a:pPr lvl="1"/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Services</a:t>
            </a:r>
            <a:endParaRPr lang="et-EE" dirty="0" smtClean="0"/>
          </a:p>
          <a:p>
            <a:pPr lvl="1"/>
            <a:r>
              <a:rPr lang="et-EE" dirty="0" err="1" smtClean="0"/>
              <a:t>Messaging</a:t>
            </a:r>
            <a:endParaRPr lang="et-EE" dirty="0" smtClean="0"/>
          </a:p>
          <a:p>
            <a:pPr lvl="1"/>
            <a:r>
              <a:rPr lang="et-EE" dirty="0" err="1" smtClean="0"/>
              <a:t>Persistence</a:t>
            </a:r>
            <a:endParaRPr lang="et-EE" dirty="0" smtClean="0"/>
          </a:p>
          <a:p>
            <a:pPr lvl="1"/>
            <a:r>
              <a:rPr lang="et-EE" dirty="0" err="1" smtClean="0"/>
              <a:t>etc</a:t>
            </a:r>
            <a:r>
              <a:rPr lang="et-EE" dirty="0" smtClean="0"/>
              <a:t>…</a:t>
            </a:r>
          </a:p>
          <a:p>
            <a:pPr lvl="1"/>
            <a:endParaRPr lang="et-EE" dirty="0"/>
          </a:p>
          <a:p>
            <a:pPr lvl="1"/>
            <a:r>
              <a:rPr lang="et-EE" dirty="0" smtClean="0"/>
              <a:t>JEE 7 28.05.2013</a:t>
            </a:r>
          </a:p>
          <a:p>
            <a:pPr marL="457200" lvl="1" indent="0">
              <a:buNone/>
            </a:pPr>
            <a:endParaRPr lang="et-EE" dirty="0" smtClean="0"/>
          </a:p>
          <a:p>
            <a:pPr marL="57150" indent="0">
              <a:buNone/>
            </a:pPr>
            <a:endParaRPr lang="et-EE" dirty="0" smtClean="0"/>
          </a:p>
          <a:p>
            <a:pPr marL="457200" lvl="1" indent="0">
              <a:buNone/>
            </a:pPr>
            <a:endParaRPr lang="et-EE" dirty="0"/>
          </a:p>
        </p:txBody>
      </p:sp>
      <p:pic>
        <p:nvPicPr>
          <p:cNvPr id="1028" name="Picture 4" descr="http://www.iglobalstores.com/img/internationalTool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28" y="4256299"/>
            <a:ext cx="3050704" cy="24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70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JSP</a:t>
            </a:r>
            <a:r>
              <a:rPr lang="et-EE" dirty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rescue</a:t>
            </a:r>
            <a:r>
              <a:rPr lang="et-EE" dirty="0" smtClean="0"/>
              <a:t>!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smtClean="0"/>
              <a:t>JSP (</a:t>
            </a:r>
            <a:r>
              <a:rPr lang="en-US" dirty="0"/>
              <a:t>Java Server </a:t>
            </a:r>
            <a:r>
              <a:rPr lang="en-US" dirty="0" smtClean="0"/>
              <a:t>Pages</a:t>
            </a:r>
            <a:r>
              <a:rPr lang="et-EE" dirty="0" smtClean="0"/>
              <a:t>)</a:t>
            </a:r>
            <a:endParaRPr lang="et-EE" dirty="0"/>
          </a:p>
          <a:p>
            <a:r>
              <a:rPr lang="et-EE" dirty="0" err="1" smtClean="0"/>
              <a:t>Write</a:t>
            </a:r>
            <a:r>
              <a:rPr lang="et-EE" dirty="0" smtClean="0"/>
              <a:t> HTML</a:t>
            </a:r>
          </a:p>
          <a:p>
            <a:pPr lvl="1"/>
            <a:r>
              <a:rPr lang="et-EE" dirty="0" smtClean="0"/>
              <a:t>+s</a:t>
            </a:r>
            <a:r>
              <a:rPr lang="en-US" dirty="0" err="1" smtClean="0"/>
              <a:t>tandard</a:t>
            </a:r>
            <a:r>
              <a:rPr lang="en-US" dirty="0" smtClean="0"/>
              <a:t> markup</a:t>
            </a:r>
            <a:r>
              <a:rPr lang="et-EE" dirty="0" smtClean="0"/>
              <a:t> </a:t>
            </a:r>
            <a:r>
              <a:rPr lang="et-EE" dirty="0" err="1" smtClean="0"/>
              <a:t>language</a:t>
            </a:r>
            <a:endParaRPr lang="et-EE" dirty="0" smtClean="0"/>
          </a:p>
          <a:p>
            <a:r>
              <a:rPr lang="en-US" dirty="0" smtClean="0"/>
              <a:t>Add dynamic scripting elements</a:t>
            </a:r>
          </a:p>
          <a:p>
            <a:r>
              <a:rPr lang="en-US" dirty="0" smtClean="0"/>
              <a:t>Add Java code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32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war/WEB-INF/</a:t>
            </a:r>
            <a:r>
              <a:rPr lang="en-US" dirty="0" err="1" smtClean="0"/>
              <a:t>jsp</a:t>
            </a:r>
            <a:r>
              <a:rPr lang="en-US" dirty="0" smtClean="0"/>
              <a:t>/hello.jsp</a:t>
            </a:r>
          </a:p>
          <a:p>
            <a:endParaRPr lang="en-US" dirty="0" smtClean="0"/>
          </a:p>
          <a:p>
            <a:pPr>
              <a:buNone/>
            </a:pPr>
            <a:r>
              <a:rPr lang="et-EE" sz="1800" dirty="0" smtClean="0">
                <a:solidFill>
                  <a:srgbClr val="BF5F3F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BF5F3F"/>
                </a:solidFill>
                <a:latin typeface="Consolas"/>
              </a:rPr>
              <a:t>%@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page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t-EE" sz="1800" dirty="0" err="1" smtClean="0">
                <a:solidFill>
                  <a:srgbClr val="7F007F"/>
                </a:solidFill>
                <a:latin typeface="Consolas"/>
              </a:rPr>
              <a:t>import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800" i="1" dirty="0" err="1" smtClean="0">
                <a:solidFill>
                  <a:srgbClr val="2A00FF"/>
                </a:solidFill>
                <a:latin typeface="Consolas"/>
              </a:rPr>
              <a:t>"java.util.Date"</a:t>
            </a:r>
            <a:r>
              <a:rPr lang="et-EE" sz="1800" i="1" dirty="0" err="1" smtClean="0">
                <a:solidFill>
                  <a:srgbClr val="BF5F3F"/>
                </a:solidFill>
                <a:latin typeface="Consolas"/>
              </a:rPr>
              <a:t>%</a:t>
            </a:r>
            <a:r>
              <a:rPr lang="et-EE" sz="1800" i="1" dirty="0" smtClean="0">
                <a:solidFill>
                  <a:srgbClr val="BF5F3F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800" dirty="0" smtClean="0">
              <a:latin typeface="Consolas"/>
            </a:endParaRP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html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head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title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Hello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title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head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body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Hello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World!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	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Current time: </a:t>
            </a:r>
            <a:r>
              <a:rPr lang="en-US" sz="1800" dirty="0" smtClean="0">
                <a:solidFill>
                  <a:srgbClr val="BF5F3F"/>
                </a:solidFill>
                <a:latin typeface="Consolas"/>
              </a:rPr>
              <a:t>&lt;%=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Date() </a:t>
            </a:r>
            <a:r>
              <a:rPr lang="en-US" sz="1800" b="1" dirty="0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n-US" sz="1800" b="1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b="1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1800" b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body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html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49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mapping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hello2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jsp-file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/WEB-INF/jsp/hello.jsp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jsp-file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hello2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/hello2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22283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man\Desktop\jsp-life-cyc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3126849" cy="4680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life</a:t>
            </a:r>
            <a:r>
              <a:rPr lang="et-EE" dirty="0" smtClean="0"/>
              <a:t>-</a:t>
            </a:r>
            <a:r>
              <a:rPr lang="en-US" dirty="0" smtClean="0"/>
              <a:t>cycle</a:t>
            </a:r>
            <a:endParaRPr lang="et-EE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09329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hlinkClick r:id="rId3"/>
              </a:rPr>
              <a:t>http://www.jeggu.com/2010/10/jsp-life-cycle.html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462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</a:p>
          <a:p>
            <a:pPr>
              <a:buNone/>
            </a:pP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Current time: </a:t>
            </a:r>
            <a:r>
              <a:rPr lang="en-US" sz="2200" dirty="0" smtClean="0">
                <a:solidFill>
                  <a:srgbClr val="BF5F3F"/>
                </a:solidFill>
                <a:latin typeface="Consolas"/>
              </a:rPr>
              <a:t>&lt;%=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 Date()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22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Scriptlet</a:t>
            </a: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22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Current time: </a:t>
            </a:r>
            <a:r>
              <a:rPr lang="en-US" sz="22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 Date()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200" dirty="0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2200" dirty="0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n-US" sz="2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pPr>
              <a:buNone/>
            </a:pPr>
            <a:r>
              <a:rPr lang="et-EE" sz="2400" dirty="0" smtClean="0">
                <a:solidFill>
                  <a:srgbClr val="BF5F3F"/>
                </a:solidFill>
                <a:latin typeface="Consolas"/>
              </a:rPr>
              <a:t>&lt;%!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Date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currentDate(){</a:t>
            </a:r>
            <a:endParaRPr lang="et-EE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Date(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et-EE" sz="2400" dirty="0" smtClean="0">
                <a:solidFill>
                  <a:srgbClr val="BF5F3F"/>
                </a:solidFill>
                <a:latin typeface="Consolas"/>
              </a:rPr>
              <a:t>%&gt;</a:t>
            </a:r>
            <a:endParaRPr lang="en-US" sz="24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endParaRPr lang="et-EE" sz="24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Current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time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2400" dirty="0" smtClean="0">
                <a:solidFill>
                  <a:srgbClr val="BF5F3F"/>
                </a:solidFill>
                <a:latin typeface="Consolas"/>
              </a:rPr>
              <a:t>&lt;%=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currentDate(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t-EE" sz="2400" dirty="0" err="1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10783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352928" cy="6858000"/>
          </a:xfrm>
        </p:spPr>
        <p:txBody>
          <a:bodyPr/>
          <a:lstStyle/>
          <a:p>
            <a:r>
              <a:rPr lang="et-EE" sz="500" dirty="0" err="1"/>
              <a:t>package</a:t>
            </a:r>
            <a:r>
              <a:rPr lang="et-EE" sz="500" dirty="0"/>
              <a:t> org.apache.jsp.WEB_002dINF.jsp.document;</a:t>
            </a:r>
          </a:p>
          <a:p>
            <a:endParaRPr lang="et-EE" sz="500" dirty="0"/>
          </a:p>
          <a:p>
            <a:r>
              <a:rPr lang="et-EE" sz="500" dirty="0"/>
              <a:t>import </a:t>
            </a:r>
            <a:r>
              <a:rPr lang="et-EE" sz="500" dirty="0" err="1"/>
              <a:t>javax.servlet</a:t>
            </a:r>
            <a:r>
              <a:rPr lang="et-EE" sz="500" dirty="0"/>
              <a:t>.*;</a:t>
            </a:r>
          </a:p>
          <a:p>
            <a:r>
              <a:rPr lang="et-EE" sz="500" dirty="0"/>
              <a:t>import javax.servlet.http.*;</a:t>
            </a:r>
          </a:p>
          <a:p>
            <a:r>
              <a:rPr lang="et-EE" sz="500" dirty="0"/>
              <a:t>import javax.servlet.jsp.*;</a:t>
            </a:r>
          </a:p>
          <a:p>
            <a:r>
              <a:rPr lang="et-EE" sz="500" dirty="0"/>
              <a:t>import java.util.Date;</a:t>
            </a:r>
          </a:p>
          <a:p>
            <a:endParaRPr lang="et-EE" sz="500" dirty="0"/>
          </a:p>
          <a:p>
            <a:r>
              <a:rPr lang="et-EE" sz="500" dirty="0" err="1"/>
              <a:t>public</a:t>
            </a:r>
            <a:r>
              <a:rPr lang="et-EE" sz="500" dirty="0"/>
              <a:t> </a:t>
            </a:r>
            <a:r>
              <a:rPr lang="et-EE" sz="500" dirty="0" err="1"/>
              <a:t>final</a:t>
            </a:r>
            <a:r>
              <a:rPr lang="et-EE" sz="500" dirty="0"/>
              <a:t> </a:t>
            </a:r>
            <a:r>
              <a:rPr lang="et-EE" sz="500" dirty="0" err="1"/>
              <a:t>class</a:t>
            </a:r>
            <a:r>
              <a:rPr lang="et-EE" sz="500" dirty="0"/>
              <a:t> </a:t>
            </a:r>
            <a:r>
              <a:rPr lang="et-EE" sz="500" dirty="0" err="1"/>
              <a:t>testdokument_jsp</a:t>
            </a:r>
            <a:r>
              <a:rPr lang="et-EE" sz="500" dirty="0"/>
              <a:t> </a:t>
            </a:r>
            <a:r>
              <a:rPr lang="et-EE" sz="500" dirty="0" err="1"/>
              <a:t>extends</a:t>
            </a:r>
            <a:r>
              <a:rPr lang="et-EE" sz="500" dirty="0"/>
              <a:t> org.apache.jasper.runtime.HttpJspBase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implements</a:t>
            </a:r>
            <a:r>
              <a:rPr lang="et-EE" sz="500" dirty="0"/>
              <a:t> </a:t>
            </a:r>
            <a:r>
              <a:rPr lang="et-EE" sz="500" dirty="0" err="1"/>
              <a:t>org.apache.jasper.runtime.JspSourceDependent</a:t>
            </a:r>
            <a:r>
              <a:rPr lang="et-EE" sz="500" dirty="0"/>
              <a:t> {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private</a:t>
            </a:r>
            <a:r>
              <a:rPr lang="et-EE" sz="500" dirty="0"/>
              <a:t> </a:t>
            </a:r>
            <a:r>
              <a:rPr lang="et-EE" sz="500" dirty="0" err="1"/>
              <a:t>static</a:t>
            </a:r>
            <a:r>
              <a:rPr lang="et-EE" sz="500" dirty="0"/>
              <a:t> </a:t>
            </a:r>
            <a:r>
              <a:rPr lang="et-EE" sz="500" dirty="0" err="1"/>
              <a:t>final</a:t>
            </a:r>
            <a:r>
              <a:rPr lang="et-EE" sz="500" dirty="0"/>
              <a:t> javax.servlet.jsp.JspFactory </a:t>
            </a:r>
            <a:r>
              <a:rPr lang="et-EE" sz="500" dirty="0" err="1"/>
              <a:t>_jspxFactory</a:t>
            </a:r>
            <a:r>
              <a:rPr lang="et-EE" sz="500" dirty="0"/>
              <a:t> =</a:t>
            </a:r>
          </a:p>
          <a:p>
            <a:r>
              <a:rPr lang="et-EE" sz="500" dirty="0"/>
              <a:t>          </a:t>
            </a:r>
            <a:r>
              <a:rPr lang="et-EE" sz="500" dirty="0" err="1"/>
              <a:t>javax.servlet.jsp.JspFactory.getDefaultFactory(</a:t>
            </a:r>
            <a:r>
              <a:rPr lang="et-EE" sz="500" dirty="0"/>
              <a:t>);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private</a:t>
            </a:r>
            <a:r>
              <a:rPr lang="et-EE" sz="500" dirty="0"/>
              <a:t> </a:t>
            </a:r>
            <a:r>
              <a:rPr lang="et-EE" sz="500" dirty="0" err="1"/>
              <a:t>static</a:t>
            </a:r>
            <a:r>
              <a:rPr lang="et-EE" sz="500" dirty="0"/>
              <a:t> </a:t>
            </a:r>
            <a:r>
              <a:rPr lang="et-EE" sz="500" dirty="0" err="1"/>
              <a:t>java.util.Map&lt;java.lang.String,java.lang.Long</a:t>
            </a:r>
            <a:r>
              <a:rPr lang="et-EE" sz="500" dirty="0"/>
              <a:t>&gt; </a:t>
            </a:r>
            <a:r>
              <a:rPr lang="et-EE" sz="500" dirty="0" err="1"/>
              <a:t>_jspx_dependants</a:t>
            </a:r>
            <a:r>
              <a:rPr lang="et-EE" sz="500" dirty="0"/>
              <a:t>;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private</a:t>
            </a:r>
            <a:r>
              <a:rPr lang="et-EE" sz="500" dirty="0"/>
              <a:t> javax.el.ExpressionFactory </a:t>
            </a:r>
            <a:r>
              <a:rPr lang="et-EE" sz="500" dirty="0" err="1"/>
              <a:t>_el_expressionfactory</a:t>
            </a:r>
            <a:r>
              <a:rPr lang="et-EE" sz="500" dirty="0"/>
              <a:t>;</a:t>
            </a:r>
          </a:p>
          <a:p>
            <a:r>
              <a:rPr lang="et-EE" sz="500" dirty="0"/>
              <a:t>  </a:t>
            </a:r>
            <a:r>
              <a:rPr lang="et-EE" sz="500" dirty="0" err="1"/>
              <a:t>private</a:t>
            </a:r>
            <a:r>
              <a:rPr lang="et-EE" sz="500" dirty="0"/>
              <a:t> org.apache.tomcat.InstanceManager </a:t>
            </a:r>
            <a:r>
              <a:rPr lang="et-EE" sz="500" dirty="0" err="1"/>
              <a:t>_jsp_instancemanager</a:t>
            </a:r>
            <a:r>
              <a:rPr lang="et-EE" sz="500" dirty="0"/>
              <a:t>;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public</a:t>
            </a:r>
            <a:r>
              <a:rPr lang="et-EE" sz="500" dirty="0"/>
              <a:t> </a:t>
            </a:r>
            <a:r>
              <a:rPr lang="et-EE" sz="500" dirty="0" err="1"/>
              <a:t>java.util.Map&lt;java.lang.String,java.lang.Long</a:t>
            </a:r>
            <a:r>
              <a:rPr lang="et-EE" sz="500" dirty="0"/>
              <a:t>&gt; </a:t>
            </a:r>
            <a:r>
              <a:rPr lang="et-EE" sz="500" dirty="0" err="1"/>
              <a:t>getDependants(</a:t>
            </a:r>
            <a:r>
              <a:rPr lang="et-EE" sz="500" dirty="0"/>
              <a:t>) {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return</a:t>
            </a:r>
            <a:r>
              <a:rPr lang="et-EE" sz="500" dirty="0"/>
              <a:t> </a:t>
            </a:r>
            <a:r>
              <a:rPr lang="et-EE" sz="500" dirty="0" err="1"/>
              <a:t>_jspx_dependants</a:t>
            </a:r>
            <a:r>
              <a:rPr lang="et-EE" sz="500" dirty="0"/>
              <a:t>;</a:t>
            </a:r>
          </a:p>
          <a:p>
            <a:r>
              <a:rPr lang="et-EE" sz="500" dirty="0"/>
              <a:t>  }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public</a:t>
            </a:r>
            <a:r>
              <a:rPr lang="et-EE" sz="500" dirty="0"/>
              <a:t> </a:t>
            </a:r>
            <a:r>
              <a:rPr lang="et-EE" sz="500" dirty="0" err="1"/>
              <a:t>void</a:t>
            </a:r>
            <a:r>
              <a:rPr lang="et-EE" sz="500" dirty="0"/>
              <a:t> </a:t>
            </a:r>
            <a:r>
              <a:rPr lang="et-EE" sz="500" dirty="0" err="1"/>
              <a:t>_jspInit(</a:t>
            </a:r>
            <a:r>
              <a:rPr lang="et-EE" sz="500" dirty="0"/>
              <a:t>) {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_el_expressionfactory</a:t>
            </a:r>
            <a:r>
              <a:rPr lang="et-EE" sz="500" dirty="0"/>
              <a:t> = _jspxFactory.getJspApplicationContext(getServletConfig().getServletContext()).getExpressionFactory();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_jsp_instancemanager</a:t>
            </a:r>
            <a:r>
              <a:rPr lang="et-EE" sz="500" dirty="0"/>
              <a:t> = org.apache.jasper.runtime.InstanceManagerFactory.getInstanceManager(getServletConfig());</a:t>
            </a:r>
          </a:p>
          <a:p>
            <a:r>
              <a:rPr lang="et-EE" sz="500" dirty="0"/>
              <a:t>  }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public</a:t>
            </a:r>
            <a:r>
              <a:rPr lang="et-EE" sz="500" dirty="0"/>
              <a:t> </a:t>
            </a:r>
            <a:r>
              <a:rPr lang="et-EE" sz="500" dirty="0" err="1"/>
              <a:t>void</a:t>
            </a:r>
            <a:r>
              <a:rPr lang="et-EE" sz="500" dirty="0"/>
              <a:t> </a:t>
            </a:r>
            <a:r>
              <a:rPr lang="et-EE" sz="500" dirty="0" err="1"/>
              <a:t>_jspDestroy(</a:t>
            </a:r>
            <a:r>
              <a:rPr lang="et-EE" sz="500" dirty="0"/>
              <a:t>) {</a:t>
            </a:r>
          </a:p>
          <a:p>
            <a:r>
              <a:rPr lang="et-EE" sz="500" dirty="0"/>
              <a:t>  }</a:t>
            </a:r>
          </a:p>
          <a:p>
            <a:endParaRPr lang="et-EE" sz="500" dirty="0"/>
          </a:p>
          <a:p>
            <a:r>
              <a:rPr lang="et-EE" sz="500" dirty="0"/>
              <a:t>  </a:t>
            </a:r>
            <a:r>
              <a:rPr lang="et-EE" sz="500" dirty="0" err="1"/>
              <a:t>public</a:t>
            </a:r>
            <a:r>
              <a:rPr lang="et-EE" sz="500" dirty="0"/>
              <a:t> </a:t>
            </a:r>
            <a:r>
              <a:rPr lang="et-EE" sz="500" dirty="0" err="1"/>
              <a:t>void</a:t>
            </a:r>
            <a:r>
              <a:rPr lang="et-EE" sz="500" dirty="0"/>
              <a:t> </a:t>
            </a:r>
            <a:r>
              <a:rPr lang="et-EE" sz="500" dirty="0" err="1"/>
              <a:t>_jspService(final</a:t>
            </a:r>
            <a:r>
              <a:rPr lang="et-EE" sz="500" dirty="0"/>
              <a:t> javax.servlet.http.HttpServletRequest </a:t>
            </a:r>
            <a:r>
              <a:rPr lang="et-EE" sz="500" dirty="0" err="1"/>
              <a:t>request</a:t>
            </a:r>
            <a:r>
              <a:rPr lang="et-EE" sz="500" dirty="0"/>
              <a:t>, </a:t>
            </a:r>
            <a:r>
              <a:rPr lang="et-EE" sz="500" dirty="0" err="1"/>
              <a:t>final</a:t>
            </a:r>
            <a:r>
              <a:rPr lang="et-EE" sz="500" dirty="0"/>
              <a:t> javax.servlet.http.HttpServletResponse </a:t>
            </a:r>
            <a:r>
              <a:rPr lang="et-EE" sz="500" dirty="0" err="1"/>
              <a:t>response</a:t>
            </a:r>
            <a:r>
              <a:rPr lang="et-EE" sz="500" dirty="0"/>
              <a:t>)</a:t>
            </a:r>
          </a:p>
          <a:p>
            <a:r>
              <a:rPr lang="et-EE" sz="500" dirty="0"/>
              <a:t>        </a:t>
            </a:r>
            <a:r>
              <a:rPr lang="et-EE" sz="500" dirty="0" err="1"/>
              <a:t>throws</a:t>
            </a:r>
            <a:r>
              <a:rPr lang="et-EE" sz="500" dirty="0"/>
              <a:t> java.io.IOException, javax.servlet.ServletException {</a:t>
            </a:r>
          </a:p>
          <a:p>
            <a:endParaRPr lang="et-EE" sz="500" dirty="0"/>
          </a:p>
          <a:p>
            <a:r>
              <a:rPr lang="et-EE" sz="500" dirty="0"/>
              <a:t>    </a:t>
            </a:r>
            <a:r>
              <a:rPr lang="et-EE" sz="500" dirty="0" err="1"/>
              <a:t>final</a:t>
            </a:r>
            <a:r>
              <a:rPr lang="et-EE" sz="500" dirty="0"/>
              <a:t> javax.servlet.jsp.PageContext </a:t>
            </a:r>
            <a:r>
              <a:rPr lang="et-EE" sz="500" dirty="0" err="1"/>
              <a:t>pageContext</a:t>
            </a:r>
            <a:r>
              <a:rPr lang="et-EE" sz="500" dirty="0"/>
              <a:t>;</a:t>
            </a:r>
          </a:p>
          <a:p>
            <a:r>
              <a:rPr lang="et-EE" sz="500" dirty="0"/>
              <a:t>    javax.servlet.http.HttpSession </a:t>
            </a:r>
            <a:r>
              <a:rPr lang="et-EE" sz="500" dirty="0" err="1"/>
              <a:t>session</a:t>
            </a:r>
            <a:r>
              <a:rPr lang="et-EE" sz="500" dirty="0"/>
              <a:t> = null;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final</a:t>
            </a:r>
            <a:r>
              <a:rPr lang="et-EE" sz="500" dirty="0"/>
              <a:t> javax.servlet.ServletContext </a:t>
            </a:r>
            <a:r>
              <a:rPr lang="et-EE" sz="500" dirty="0" err="1"/>
              <a:t>application</a:t>
            </a:r>
            <a:r>
              <a:rPr lang="et-EE" sz="500" dirty="0"/>
              <a:t>;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final</a:t>
            </a:r>
            <a:r>
              <a:rPr lang="et-EE" sz="500" dirty="0"/>
              <a:t> javax.servlet.ServletConfig </a:t>
            </a:r>
            <a:r>
              <a:rPr lang="et-EE" sz="500" dirty="0" err="1"/>
              <a:t>config</a:t>
            </a:r>
            <a:r>
              <a:rPr lang="et-EE" sz="500" dirty="0"/>
              <a:t>;</a:t>
            </a:r>
          </a:p>
          <a:p>
            <a:r>
              <a:rPr lang="et-EE" sz="500" dirty="0"/>
              <a:t>    javax.servlet.jsp.JspWriter </a:t>
            </a:r>
            <a:r>
              <a:rPr lang="et-EE" sz="500" dirty="0" err="1"/>
              <a:t>out</a:t>
            </a:r>
            <a:r>
              <a:rPr lang="et-EE" sz="500" dirty="0"/>
              <a:t> = null;</a:t>
            </a:r>
          </a:p>
          <a:p>
            <a:r>
              <a:rPr lang="et-EE" sz="500" dirty="0"/>
              <a:t>    </a:t>
            </a:r>
            <a:r>
              <a:rPr lang="et-EE" sz="500" dirty="0" err="1"/>
              <a:t>final</a:t>
            </a:r>
            <a:r>
              <a:rPr lang="et-EE" sz="500" dirty="0"/>
              <a:t> java.lang.Object page = </a:t>
            </a:r>
            <a:r>
              <a:rPr lang="et-EE" sz="500" dirty="0" err="1"/>
              <a:t>this</a:t>
            </a:r>
            <a:r>
              <a:rPr lang="et-EE" sz="500" dirty="0"/>
              <a:t>;</a:t>
            </a:r>
          </a:p>
          <a:p>
            <a:r>
              <a:rPr lang="et-EE" sz="500" dirty="0"/>
              <a:t>    javax.servlet.jsp.JspWriter </a:t>
            </a:r>
            <a:r>
              <a:rPr lang="et-EE" sz="500" dirty="0" err="1"/>
              <a:t>_jspx_out</a:t>
            </a:r>
            <a:r>
              <a:rPr lang="et-EE" sz="500" dirty="0"/>
              <a:t> = null;</a:t>
            </a:r>
          </a:p>
          <a:p>
            <a:r>
              <a:rPr lang="et-EE" sz="500" dirty="0"/>
              <a:t>    javax.servlet.jsp.PageContext </a:t>
            </a:r>
            <a:r>
              <a:rPr lang="et-EE" sz="500" dirty="0" err="1"/>
              <a:t>_jspx_page_context</a:t>
            </a:r>
            <a:r>
              <a:rPr lang="et-EE" sz="500" dirty="0"/>
              <a:t> = null;</a:t>
            </a:r>
          </a:p>
          <a:p>
            <a:endParaRPr lang="et-EE" sz="500" dirty="0"/>
          </a:p>
          <a:p>
            <a:endParaRPr lang="et-EE" sz="500" dirty="0"/>
          </a:p>
          <a:p>
            <a:r>
              <a:rPr lang="et-EE" sz="500" dirty="0"/>
              <a:t>    </a:t>
            </a:r>
            <a:r>
              <a:rPr lang="et-EE" sz="500" dirty="0" err="1"/>
              <a:t>try</a:t>
            </a:r>
            <a:r>
              <a:rPr lang="et-EE" sz="500" dirty="0"/>
              <a:t> {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response.setContentType("text/html</a:t>
            </a:r>
            <a:r>
              <a:rPr lang="et-EE" sz="500" dirty="0"/>
              <a:t>; charset=UTF-8");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pageContext</a:t>
            </a:r>
            <a:r>
              <a:rPr lang="et-EE" sz="500" dirty="0"/>
              <a:t> = </a:t>
            </a:r>
            <a:r>
              <a:rPr lang="et-EE" sz="500" dirty="0" err="1"/>
              <a:t>_jspxFactory.getPageContext(this</a:t>
            </a:r>
            <a:r>
              <a:rPr lang="et-EE" sz="500" dirty="0"/>
              <a:t>, </a:t>
            </a:r>
            <a:r>
              <a:rPr lang="et-EE" sz="500" dirty="0" err="1"/>
              <a:t>request</a:t>
            </a:r>
            <a:r>
              <a:rPr lang="et-EE" sz="500" dirty="0"/>
              <a:t>, </a:t>
            </a:r>
            <a:r>
              <a:rPr lang="et-EE" sz="500" dirty="0" err="1"/>
              <a:t>response</a:t>
            </a:r>
            <a:r>
              <a:rPr lang="et-EE" sz="500" dirty="0"/>
              <a:t>,</a:t>
            </a:r>
          </a:p>
          <a:p>
            <a:r>
              <a:rPr lang="et-EE" sz="500" dirty="0"/>
              <a:t>      			null, </a:t>
            </a:r>
            <a:r>
              <a:rPr lang="et-EE" sz="500" dirty="0" err="1"/>
              <a:t>true</a:t>
            </a:r>
            <a:r>
              <a:rPr lang="et-EE" sz="500" dirty="0"/>
              <a:t>, 8192, </a:t>
            </a:r>
            <a:r>
              <a:rPr lang="et-EE" sz="500" dirty="0" err="1"/>
              <a:t>true</a:t>
            </a:r>
            <a:r>
              <a:rPr lang="et-EE" sz="500" dirty="0"/>
              <a:t>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_jspx_page_context</a:t>
            </a:r>
            <a:r>
              <a:rPr lang="et-EE" sz="500" dirty="0"/>
              <a:t> = </a:t>
            </a:r>
            <a:r>
              <a:rPr lang="et-EE" sz="500" dirty="0" err="1"/>
              <a:t>pageContext</a:t>
            </a:r>
            <a:r>
              <a:rPr lang="et-EE" sz="500" dirty="0"/>
              <a:t>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application</a:t>
            </a:r>
            <a:r>
              <a:rPr lang="et-EE" sz="500" dirty="0"/>
              <a:t> = </a:t>
            </a:r>
            <a:r>
              <a:rPr lang="et-EE" sz="500" dirty="0" err="1"/>
              <a:t>pageContext.getServletContext(</a:t>
            </a:r>
            <a:r>
              <a:rPr lang="et-EE" sz="500" dirty="0"/>
              <a:t>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config</a:t>
            </a:r>
            <a:r>
              <a:rPr lang="et-EE" sz="500" dirty="0"/>
              <a:t> = </a:t>
            </a:r>
            <a:r>
              <a:rPr lang="et-EE" sz="500" dirty="0" err="1"/>
              <a:t>pageContext.getServletConfig(</a:t>
            </a:r>
            <a:r>
              <a:rPr lang="et-EE" sz="500" dirty="0"/>
              <a:t>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session</a:t>
            </a:r>
            <a:r>
              <a:rPr lang="et-EE" sz="500" dirty="0"/>
              <a:t> = </a:t>
            </a:r>
            <a:r>
              <a:rPr lang="et-EE" sz="500" dirty="0" err="1"/>
              <a:t>pageContext.getSession(</a:t>
            </a:r>
            <a:r>
              <a:rPr lang="et-EE" sz="500" dirty="0"/>
              <a:t>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out</a:t>
            </a:r>
            <a:r>
              <a:rPr lang="et-EE" sz="500" dirty="0"/>
              <a:t> = </a:t>
            </a:r>
            <a:r>
              <a:rPr lang="et-EE" sz="500" dirty="0" err="1"/>
              <a:t>pageContext.getOut(</a:t>
            </a:r>
            <a:r>
              <a:rPr lang="et-EE" sz="500" dirty="0"/>
              <a:t>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_jspx_out</a:t>
            </a:r>
            <a:r>
              <a:rPr lang="et-EE" sz="500" dirty="0"/>
              <a:t> = </a:t>
            </a:r>
            <a:r>
              <a:rPr lang="et-EE" sz="500" dirty="0" err="1"/>
              <a:t>out</a:t>
            </a:r>
            <a:r>
              <a:rPr lang="et-EE" sz="500" dirty="0"/>
              <a:t>;</a:t>
            </a:r>
          </a:p>
          <a:p>
            <a:endParaRPr lang="et-EE" sz="500" dirty="0"/>
          </a:p>
          <a:p>
            <a:r>
              <a:rPr lang="et-EE" sz="500" dirty="0"/>
              <a:t>      </a:t>
            </a:r>
            <a:r>
              <a:rPr lang="et-EE" sz="500" dirty="0" err="1"/>
              <a:t>out.write("\r\n</a:t>
            </a:r>
            <a:r>
              <a:rPr lang="et-EE" sz="500" dirty="0"/>
              <a:t>");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out.write("\r\n</a:t>
            </a:r>
            <a:r>
              <a:rPr lang="et-EE" sz="500" dirty="0"/>
              <a:t>");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out.write("&lt;p&gt;Current</a:t>
            </a:r>
            <a:r>
              <a:rPr lang="et-EE" sz="500" dirty="0"/>
              <a:t> </a:t>
            </a:r>
            <a:r>
              <a:rPr lang="et-EE" sz="500" dirty="0" err="1"/>
              <a:t>time</a:t>
            </a:r>
            <a:r>
              <a:rPr lang="et-EE" sz="500" dirty="0"/>
              <a:t>: ");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out.print(</a:t>
            </a:r>
            <a:r>
              <a:rPr lang="et-EE" sz="500" dirty="0"/>
              <a:t> </a:t>
            </a:r>
            <a:r>
              <a:rPr lang="et-EE" sz="500" dirty="0" err="1"/>
              <a:t>new</a:t>
            </a:r>
            <a:r>
              <a:rPr lang="et-EE" sz="500" dirty="0"/>
              <a:t> </a:t>
            </a:r>
            <a:r>
              <a:rPr lang="et-EE" sz="500" dirty="0" err="1"/>
              <a:t>Date(</a:t>
            </a:r>
            <a:r>
              <a:rPr lang="et-EE" sz="500" dirty="0"/>
              <a:t>) );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out.write("&lt;/p</a:t>
            </a:r>
            <a:r>
              <a:rPr lang="et-EE" sz="500" dirty="0"/>
              <a:t>&gt;");</a:t>
            </a:r>
          </a:p>
          <a:p>
            <a:r>
              <a:rPr lang="et-EE" sz="500" dirty="0"/>
              <a:t>    } </a:t>
            </a:r>
            <a:r>
              <a:rPr lang="et-EE" sz="500" dirty="0" err="1"/>
              <a:t>catch</a:t>
            </a:r>
            <a:r>
              <a:rPr lang="et-EE" sz="500" dirty="0"/>
              <a:t> (java.lang.Throwable t) {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if</a:t>
            </a:r>
            <a:r>
              <a:rPr lang="et-EE" sz="500" dirty="0"/>
              <a:t> (!(t </a:t>
            </a:r>
            <a:r>
              <a:rPr lang="et-EE" sz="500" dirty="0" err="1"/>
              <a:t>instanceof</a:t>
            </a:r>
            <a:r>
              <a:rPr lang="et-EE" sz="500" dirty="0"/>
              <a:t> </a:t>
            </a:r>
            <a:r>
              <a:rPr lang="et-EE" sz="500" dirty="0" err="1"/>
              <a:t>javax.servlet.jsp.SkipPageException)){</a:t>
            </a:r>
            <a:endParaRPr lang="et-EE" sz="500" dirty="0"/>
          </a:p>
          <a:p>
            <a:r>
              <a:rPr lang="et-EE" sz="500" dirty="0"/>
              <a:t>        </a:t>
            </a:r>
            <a:r>
              <a:rPr lang="et-EE" sz="500" dirty="0" err="1"/>
              <a:t>out</a:t>
            </a:r>
            <a:r>
              <a:rPr lang="et-EE" sz="500" dirty="0"/>
              <a:t> = </a:t>
            </a:r>
            <a:r>
              <a:rPr lang="et-EE" sz="500" dirty="0" err="1"/>
              <a:t>_jspx_out</a:t>
            </a:r>
            <a:r>
              <a:rPr lang="et-EE" sz="500" dirty="0"/>
              <a:t>;</a:t>
            </a:r>
          </a:p>
          <a:p>
            <a:r>
              <a:rPr lang="et-EE" sz="500" dirty="0"/>
              <a:t>        </a:t>
            </a:r>
            <a:r>
              <a:rPr lang="et-EE" sz="500" dirty="0" err="1"/>
              <a:t>if</a:t>
            </a:r>
            <a:r>
              <a:rPr lang="et-EE" sz="500" dirty="0"/>
              <a:t> (</a:t>
            </a:r>
            <a:r>
              <a:rPr lang="et-EE" sz="500" dirty="0" err="1"/>
              <a:t>out</a:t>
            </a:r>
            <a:r>
              <a:rPr lang="et-EE" sz="500" dirty="0"/>
              <a:t> != null </a:t>
            </a:r>
            <a:r>
              <a:rPr lang="et-EE" sz="500" dirty="0" err="1"/>
              <a:t>&amp;&amp;</a:t>
            </a:r>
            <a:r>
              <a:rPr lang="et-EE" sz="500" dirty="0"/>
              <a:t> </a:t>
            </a:r>
            <a:r>
              <a:rPr lang="et-EE" sz="500" dirty="0" err="1"/>
              <a:t>out.getBufferSize(</a:t>
            </a:r>
            <a:r>
              <a:rPr lang="et-EE" sz="500" dirty="0"/>
              <a:t>) != 0)</a:t>
            </a:r>
          </a:p>
          <a:p>
            <a:r>
              <a:rPr lang="et-EE" sz="500" dirty="0"/>
              <a:t>          </a:t>
            </a:r>
            <a:r>
              <a:rPr lang="et-EE" sz="500" dirty="0" err="1"/>
              <a:t>try</a:t>
            </a:r>
            <a:r>
              <a:rPr lang="et-EE" sz="500" dirty="0"/>
              <a:t> { </a:t>
            </a:r>
            <a:r>
              <a:rPr lang="et-EE" sz="500" dirty="0" err="1"/>
              <a:t>out.clearBuffer(</a:t>
            </a:r>
            <a:r>
              <a:rPr lang="et-EE" sz="500" dirty="0"/>
              <a:t>); } </a:t>
            </a:r>
            <a:r>
              <a:rPr lang="et-EE" sz="500" dirty="0" err="1"/>
              <a:t>catch</a:t>
            </a:r>
            <a:r>
              <a:rPr lang="et-EE" sz="500" dirty="0"/>
              <a:t> (java.io.IOException e) {}</a:t>
            </a:r>
          </a:p>
          <a:p>
            <a:r>
              <a:rPr lang="et-EE" sz="500" dirty="0"/>
              <a:t>        </a:t>
            </a:r>
            <a:r>
              <a:rPr lang="et-EE" sz="500" dirty="0" err="1"/>
              <a:t>if</a:t>
            </a:r>
            <a:r>
              <a:rPr lang="et-EE" sz="500" dirty="0"/>
              <a:t> (</a:t>
            </a:r>
            <a:r>
              <a:rPr lang="et-EE" sz="500" dirty="0" err="1"/>
              <a:t>_jspx_page_context</a:t>
            </a:r>
            <a:r>
              <a:rPr lang="et-EE" sz="500" dirty="0"/>
              <a:t> != null) </a:t>
            </a:r>
            <a:r>
              <a:rPr lang="et-EE" sz="500" dirty="0" err="1"/>
              <a:t>_jspx_page_context.handlePageException(t</a:t>
            </a:r>
            <a:r>
              <a:rPr lang="et-EE" sz="500" dirty="0"/>
              <a:t>);</a:t>
            </a:r>
          </a:p>
          <a:p>
            <a:r>
              <a:rPr lang="et-EE" sz="500" dirty="0"/>
              <a:t>        </a:t>
            </a:r>
            <a:r>
              <a:rPr lang="et-EE" sz="500" dirty="0" err="1"/>
              <a:t>else</a:t>
            </a:r>
            <a:r>
              <a:rPr lang="et-EE" sz="500" dirty="0"/>
              <a:t> </a:t>
            </a:r>
            <a:r>
              <a:rPr lang="et-EE" sz="500" dirty="0" err="1"/>
              <a:t>throw</a:t>
            </a:r>
            <a:r>
              <a:rPr lang="et-EE" sz="500" dirty="0"/>
              <a:t> </a:t>
            </a:r>
            <a:r>
              <a:rPr lang="et-EE" sz="500" dirty="0" err="1"/>
              <a:t>new</a:t>
            </a:r>
            <a:r>
              <a:rPr lang="et-EE" sz="500" dirty="0"/>
              <a:t> </a:t>
            </a:r>
            <a:r>
              <a:rPr lang="et-EE" sz="500" dirty="0" err="1"/>
              <a:t>ServletException(t</a:t>
            </a:r>
            <a:r>
              <a:rPr lang="et-EE" sz="500" dirty="0"/>
              <a:t>);</a:t>
            </a:r>
          </a:p>
          <a:p>
            <a:r>
              <a:rPr lang="et-EE" sz="500" dirty="0"/>
              <a:t>      }</a:t>
            </a:r>
          </a:p>
          <a:p>
            <a:r>
              <a:rPr lang="et-EE" sz="500" dirty="0"/>
              <a:t>    } </a:t>
            </a:r>
            <a:r>
              <a:rPr lang="et-EE" sz="500" dirty="0" err="1"/>
              <a:t>finally</a:t>
            </a:r>
            <a:r>
              <a:rPr lang="et-EE" sz="500" dirty="0"/>
              <a:t> {</a:t>
            </a:r>
          </a:p>
          <a:p>
            <a:r>
              <a:rPr lang="et-EE" sz="500" dirty="0"/>
              <a:t>      </a:t>
            </a:r>
            <a:r>
              <a:rPr lang="et-EE" sz="500" dirty="0" err="1"/>
              <a:t>_jspxFactory.releasePageContext(_jspx_page_context</a:t>
            </a:r>
            <a:r>
              <a:rPr lang="et-EE" sz="500" dirty="0"/>
              <a:t>);</a:t>
            </a:r>
          </a:p>
          <a:p>
            <a:r>
              <a:rPr lang="et-EE" sz="500" dirty="0"/>
              <a:t>    }</a:t>
            </a:r>
          </a:p>
          <a:p>
            <a:r>
              <a:rPr lang="et-EE" sz="500" dirty="0"/>
              <a:t>  }</a:t>
            </a:r>
          </a:p>
          <a:p>
            <a:r>
              <a:rPr lang="et-EE" sz="500" dirty="0" smtClean="0"/>
              <a:t>}</a:t>
            </a:r>
            <a:endParaRPr lang="et-EE" sz="500" dirty="0"/>
          </a:p>
        </p:txBody>
      </p:sp>
    </p:spTree>
    <p:extLst>
      <p:ext uri="{BB962C8B-B14F-4D97-AF65-F5344CB8AC3E}">
        <p14:creationId xmlns:p14="http://schemas.microsoft.com/office/powerpoint/2010/main" val="3195289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Predefined</a:t>
            </a:r>
            <a:r>
              <a:rPr lang="et-EE" dirty="0" smtClean="0"/>
              <a:t> </a:t>
            </a:r>
            <a:r>
              <a:rPr lang="et-EE" dirty="0" err="1" smtClean="0"/>
              <a:t>variables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sz="2400" b="1" dirty="0" err="1" smtClean="0"/>
              <a:t>request</a:t>
            </a:r>
            <a:r>
              <a:rPr lang="et-EE" sz="2400" b="1" dirty="0"/>
              <a:t> – </a:t>
            </a:r>
            <a:r>
              <a:rPr lang="et-EE" sz="2400" dirty="0" err="1" smtClean="0"/>
              <a:t>HttpServletRequest</a:t>
            </a:r>
            <a:endParaRPr lang="et-EE" sz="2400" dirty="0"/>
          </a:p>
          <a:p>
            <a:r>
              <a:rPr lang="et-EE" sz="2400" b="1" dirty="0" err="1"/>
              <a:t>response</a:t>
            </a:r>
            <a:r>
              <a:rPr lang="et-EE" sz="2400" b="1" dirty="0"/>
              <a:t> – </a:t>
            </a:r>
            <a:r>
              <a:rPr lang="et-EE" sz="2400" dirty="0" err="1" smtClean="0"/>
              <a:t>HttpServletResponse</a:t>
            </a:r>
            <a:endParaRPr lang="et-EE" sz="2400" dirty="0"/>
          </a:p>
          <a:p>
            <a:r>
              <a:rPr lang="et-EE" sz="2400" b="1" dirty="0" err="1"/>
              <a:t>out</a:t>
            </a:r>
            <a:r>
              <a:rPr lang="et-EE" sz="2400" b="1" dirty="0"/>
              <a:t> </a:t>
            </a:r>
            <a:r>
              <a:rPr lang="et-EE" sz="2400" b="1" dirty="0" smtClean="0"/>
              <a:t>– </a:t>
            </a:r>
            <a:r>
              <a:rPr lang="et-EE" sz="2400" dirty="0" err="1" smtClean="0"/>
              <a:t>Writer</a:t>
            </a:r>
            <a:r>
              <a:rPr lang="et-EE" sz="2400" dirty="0" smtClean="0"/>
              <a:t> </a:t>
            </a:r>
          </a:p>
          <a:p>
            <a:r>
              <a:rPr lang="et-EE" sz="2400" b="1" dirty="0" err="1" smtClean="0"/>
              <a:t>session</a:t>
            </a:r>
            <a:r>
              <a:rPr lang="et-EE" sz="2400" b="1" dirty="0" smtClean="0"/>
              <a:t> </a:t>
            </a:r>
            <a:r>
              <a:rPr lang="et-EE" sz="2400" b="1" dirty="0"/>
              <a:t>– </a:t>
            </a:r>
            <a:r>
              <a:rPr lang="et-EE" sz="2400" dirty="0" err="1" smtClean="0"/>
              <a:t>HttpSession</a:t>
            </a:r>
            <a:endParaRPr lang="et-EE" sz="2400" dirty="0"/>
          </a:p>
          <a:p>
            <a:r>
              <a:rPr lang="et-EE" sz="2400" b="1" dirty="0" err="1"/>
              <a:t>application</a:t>
            </a:r>
            <a:r>
              <a:rPr lang="et-EE" sz="2400" b="1" dirty="0"/>
              <a:t> </a:t>
            </a:r>
            <a:r>
              <a:rPr lang="et-EE" sz="2400" b="1" dirty="0" smtClean="0"/>
              <a:t>– </a:t>
            </a:r>
            <a:r>
              <a:rPr lang="et-EE" sz="2400" dirty="0" err="1" smtClean="0"/>
              <a:t>ServletContext</a:t>
            </a:r>
            <a:r>
              <a:rPr lang="et-EE" sz="2400" dirty="0" smtClean="0"/>
              <a:t> </a:t>
            </a:r>
          </a:p>
          <a:p>
            <a:r>
              <a:rPr lang="et-EE" sz="2400" b="1" dirty="0" err="1" smtClean="0"/>
              <a:t>pageContext</a:t>
            </a:r>
            <a:r>
              <a:rPr lang="et-EE" sz="2400" b="1" dirty="0" smtClean="0"/>
              <a:t> – </a:t>
            </a:r>
            <a:r>
              <a:rPr lang="et-EE" sz="2400" dirty="0" err="1" smtClean="0"/>
              <a:t>PageContext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854960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JSP </a:t>
            </a:r>
            <a:r>
              <a:rPr lang="et-EE" dirty="0" err="1" smtClean="0"/>
              <a:t>actions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sz="2000" b="1" dirty="0" err="1"/>
              <a:t>jsp:include</a:t>
            </a:r>
            <a:r>
              <a:rPr lang="et-EE" sz="2000" dirty="0"/>
              <a:t/>
            </a:r>
            <a:br>
              <a:rPr lang="et-EE" sz="2000" dirty="0"/>
            </a:br>
            <a:r>
              <a:rPr lang="et-EE" sz="2000" dirty="0"/>
              <a:t> </a:t>
            </a:r>
            <a:r>
              <a:rPr lang="en-US" sz="2000" dirty="0"/>
              <a:t>Includes a file at the time the page is requested </a:t>
            </a:r>
            <a:endParaRPr lang="et-EE" sz="2000" dirty="0" smtClean="0"/>
          </a:p>
          <a:p>
            <a:r>
              <a:rPr lang="et-EE" sz="2000" b="1" dirty="0" err="1" smtClean="0"/>
              <a:t>jsp:forward</a:t>
            </a:r>
            <a:r>
              <a:rPr lang="et-EE" sz="2000" dirty="0"/>
              <a:t/>
            </a:r>
            <a:br>
              <a:rPr lang="et-EE" sz="2000" dirty="0"/>
            </a:br>
            <a:r>
              <a:rPr lang="et-EE" sz="2000" dirty="0"/>
              <a:t> </a:t>
            </a:r>
            <a:r>
              <a:rPr lang="en-US" sz="2000" dirty="0"/>
              <a:t>Forwards the requester to a new page </a:t>
            </a:r>
            <a:endParaRPr lang="et-EE" sz="2000" dirty="0" smtClean="0"/>
          </a:p>
          <a:p>
            <a:r>
              <a:rPr lang="et-EE" sz="2000" b="1" dirty="0" err="1" smtClean="0"/>
              <a:t>jsp:getProperty</a:t>
            </a:r>
            <a:r>
              <a:rPr lang="et-EE" sz="2000" dirty="0"/>
              <a:t/>
            </a:r>
            <a:br>
              <a:rPr lang="et-EE" sz="2000" dirty="0"/>
            </a:br>
            <a:r>
              <a:rPr lang="et-EE" sz="2000" dirty="0"/>
              <a:t> </a:t>
            </a:r>
            <a:r>
              <a:rPr lang="en-US" sz="2000" dirty="0"/>
              <a:t>Inserts the property of a JavaBean into the output </a:t>
            </a:r>
            <a:r>
              <a:rPr lang="et-EE" sz="2000" b="1" dirty="0" err="1" smtClean="0"/>
              <a:t>jsp:setProperty</a:t>
            </a:r>
            <a:r>
              <a:rPr lang="et-EE" sz="2000" dirty="0"/>
              <a:t/>
            </a:r>
            <a:br>
              <a:rPr lang="et-EE" sz="2000" dirty="0"/>
            </a:br>
            <a:r>
              <a:rPr lang="et-EE" sz="2000" dirty="0"/>
              <a:t> </a:t>
            </a:r>
            <a:r>
              <a:rPr lang="en-US" sz="2000" dirty="0"/>
              <a:t>Sets the property of a JavaBean </a:t>
            </a:r>
            <a:endParaRPr lang="et-EE" sz="2000" dirty="0" smtClean="0"/>
          </a:p>
          <a:p>
            <a:r>
              <a:rPr lang="et-EE" sz="2000" b="1" dirty="0" err="1" smtClean="0"/>
              <a:t>jsp:useBean</a:t>
            </a:r>
            <a:r>
              <a:rPr lang="et-EE" sz="2000" dirty="0"/>
              <a:t/>
            </a:r>
            <a:br>
              <a:rPr lang="et-EE" sz="2000" dirty="0"/>
            </a:br>
            <a:r>
              <a:rPr lang="et-EE" sz="2000" dirty="0" smtClean="0"/>
              <a:t> </a:t>
            </a:r>
            <a:r>
              <a:rPr lang="en-US" sz="2000" dirty="0" smtClean="0"/>
              <a:t>Finds </a:t>
            </a:r>
            <a:r>
              <a:rPr lang="en-US" sz="2000" dirty="0"/>
              <a:t>or instantiates a JavaBean</a:t>
            </a:r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1058907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r>
              <a:rPr lang="et-EE" dirty="0" smtClean="0"/>
              <a:t> (EL)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Easy way to access </a:t>
            </a:r>
            <a:r>
              <a:rPr lang="en-US" b="1" dirty="0" smtClean="0"/>
              <a:t>JavaBeans</a:t>
            </a:r>
            <a:r>
              <a:rPr lang="en-US" dirty="0" smtClean="0"/>
              <a:t> in different </a:t>
            </a:r>
            <a:r>
              <a:rPr lang="en-US" b="1" dirty="0" smtClean="0"/>
              <a:t>scopes</a:t>
            </a:r>
            <a:endParaRPr lang="et-EE" b="1" dirty="0" smtClean="0"/>
          </a:p>
          <a:p>
            <a:endParaRPr lang="et-EE" b="1" dirty="0"/>
          </a:p>
          <a:p>
            <a:r>
              <a:rPr lang="et-EE" dirty="0" err="1" smtClean="0"/>
              <a:t>Total</a:t>
            </a:r>
            <a:r>
              <a:rPr lang="et-EE" dirty="0" smtClean="0"/>
              <a:t> </a:t>
            </a:r>
            <a:r>
              <a:rPr lang="et-EE" dirty="0" err="1" smtClean="0"/>
              <a:t>Sum</a:t>
            </a:r>
            <a:r>
              <a:rPr lang="en-US" dirty="0" smtClean="0"/>
              <a:t>: ${</a:t>
            </a:r>
            <a:r>
              <a:rPr lang="et-EE" dirty="0" err="1" smtClean="0"/>
              <a:t>row.price</a:t>
            </a:r>
            <a:r>
              <a:rPr lang="et-EE" dirty="0" smtClean="0"/>
              <a:t> *</a:t>
            </a:r>
            <a:r>
              <a:rPr lang="en-US" dirty="0" smtClean="0"/>
              <a:t> </a:t>
            </a:r>
            <a:r>
              <a:rPr lang="et-EE" dirty="0" err="1" smtClean="0"/>
              <a:t>row.amount</a:t>
            </a:r>
            <a:r>
              <a:rPr lang="en-US" dirty="0" smtClean="0"/>
              <a:t>}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2844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API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313" y="2348880"/>
            <a:ext cx="7560071" cy="3959845"/>
          </a:xfrm>
        </p:spPr>
        <p:txBody>
          <a:bodyPr/>
          <a:lstStyle/>
          <a:p>
            <a:r>
              <a:rPr lang="et-EE" b="1" dirty="0" smtClean="0"/>
              <a:t>A</a:t>
            </a:r>
            <a:r>
              <a:rPr lang="en-US" b="1" dirty="0" err="1" smtClean="0"/>
              <a:t>pplication</a:t>
            </a:r>
            <a:r>
              <a:rPr lang="en-US" b="1" dirty="0" smtClean="0"/>
              <a:t> </a:t>
            </a:r>
            <a:r>
              <a:rPr lang="en-US" b="1" dirty="0"/>
              <a:t>programming </a:t>
            </a:r>
            <a:r>
              <a:rPr lang="en-US" b="1" dirty="0" smtClean="0"/>
              <a:t>interface</a:t>
            </a:r>
            <a:endParaRPr lang="et-EE" b="1" dirty="0" smtClean="0"/>
          </a:p>
          <a:p>
            <a:pPr marL="0" indent="0">
              <a:buNone/>
            </a:pPr>
            <a:endParaRPr lang="et-EE" b="1" dirty="0" smtClean="0"/>
          </a:p>
          <a:p>
            <a:r>
              <a:rPr lang="et-EE" dirty="0" err="1" smtClean="0"/>
              <a:t>Specifies</a:t>
            </a:r>
            <a:r>
              <a:rPr lang="et-EE" dirty="0" smtClean="0"/>
              <a:t> „</a:t>
            </a:r>
            <a:r>
              <a:rPr lang="et-EE" dirty="0" err="1" smtClean="0"/>
              <a:t>ground</a:t>
            </a:r>
            <a:r>
              <a:rPr lang="et-EE" dirty="0" smtClean="0"/>
              <a:t> </a:t>
            </a:r>
            <a:r>
              <a:rPr lang="et-EE" dirty="0" err="1" smtClean="0"/>
              <a:t>rules</a:t>
            </a:r>
            <a:r>
              <a:rPr lang="et-EE" dirty="0" smtClean="0"/>
              <a:t>“</a:t>
            </a:r>
          </a:p>
          <a:p>
            <a:pPr marL="0" indent="0">
              <a:buNone/>
            </a:pPr>
            <a:endParaRPr lang="et-EE" dirty="0" smtClean="0"/>
          </a:p>
          <a:p>
            <a:r>
              <a:rPr lang="et-EE" dirty="0" err="1" smtClean="0"/>
              <a:t>Specifies</a:t>
            </a:r>
            <a:r>
              <a:rPr lang="et-EE" dirty="0" smtClean="0"/>
              <a:t> </a:t>
            </a:r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software</a:t>
            </a:r>
            <a:r>
              <a:rPr lang="et-EE" dirty="0" smtClean="0"/>
              <a:t> </a:t>
            </a:r>
            <a:r>
              <a:rPr lang="et-EE" dirty="0" err="1" smtClean="0"/>
              <a:t>components</a:t>
            </a:r>
            <a:r>
              <a:rPr lang="et-EE" dirty="0" smtClean="0"/>
              <a:t> </a:t>
            </a:r>
            <a:r>
              <a:rPr lang="et-EE" dirty="0" err="1" smtClean="0"/>
              <a:t>should</a:t>
            </a:r>
            <a:r>
              <a:rPr lang="et-EE" dirty="0" smtClean="0"/>
              <a:t> </a:t>
            </a:r>
            <a:r>
              <a:rPr lang="et-EE" dirty="0" err="1" smtClean="0"/>
              <a:t>interact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each</a:t>
            </a:r>
            <a:r>
              <a:rPr lang="et-EE" dirty="0" smtClean="0"/>
              <a:t> ohter</a:t>
            </a:r>
          </a:p>
          <a:p>
            <a:endParaRPr lang="et-EE" dirty="0" smtClean="0"/>
          </a:p>
          <a:p>
            <a:pPr marL="457200" lvl="1" indent="0">
              <a:buNone/>
            </a:pPr>
            <a:endParaRPr lang="et-EE" dirty="0" smtClean="0"/>
          </a:p>
          <a:p>
            <a:pPr marL="57150" indent="0">
              <a:buNone/>
            </a:pPr>
            <a:endParaRPr lang="et-EE" dirty="0" smtClean="0"/>
          </a:p>
          <a:p>
            <a:pPr marL="457200" lvl="1" indent="0">
              <a:buNone/>
            </a:pPr>
            <a:endParaRPr lang="et-EE" dirty="0"/>
          </a:p>
        </p:txBody>
      </p:sp>
      <p:pic>
        <p:nvPicPr>
          <p:cNvPr id="2052" name="Picture 4" descr="http://www.dshs.wa.gov/ca/fosterparents/training/images/ru5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4704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38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b="0" dirty="0"/>
              <a:t>Basic </a:t>
            </a:r>
            <a:r>
              <a:rPr lang="et-EE" b="0" dirty="0" err="1"/>
              <a:t>Operators</a:t>
            </a:r>
            <a:r>
              <a:rPr lang="et-EE" b="0" dirty="0"/>
              <a:t> </a:t>
            </a:r>
            <a:r>
              <a:rPr lang="et-EE" b="0" dirty="0" err="1"/>
              <a:t>in</a:t>
            </a:r>
            <a:r>
              <a:rPr lang="et-EE" b="0" dirty="0"/>
              <a:t> </a:t>
            </a:r>
            <a:r>
              <a:rPr lang="et-EE" b="0" dirty="0" smtClean="0"/>
              <a:t>EL</a:t>
            </a:r>
            <a:r>
              <a:rPr lang="et-EE" b="0" dirty="0"/>
              <a:t/>
            </a:r>
            <a:br>
              <a:rPr lang="et-EE" b="0" dirty="0"/>
            </a:br>
            <a:endParaRPr lang="et-E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45445"/>
              </p:ext>
            </p:extLst>
          </p:nvPr>
        </p:nvGraphicFramePr>
        <p:xfrm>
          <a:off x="1475656" y="1556792"/>
          <a:ext cx="4135880" cy="4595098"/>
        </p:xfrm>
        <a:graphic>
          <a:graphicData uri="http://schemas.openxmlformats.org/drawingml/2006/table">
            <a:tbl>
              <a:tblPr/>
              <a:tblGrid>
                <a:gridCol w="715757"/>
                <a:gridCol w="3420123"/>
              </a:tblGrid>
              <a:tr h="220945">
                <a:tc>
                  <a:txBody>
                    <a:bodyPr/>
                    <a:lstStyle/>
                    <a:p>
                      <a:pPr algn="l"/>
                      <a:r>
                        <a:rPr lang="et-EE" sz="1100" dirty="0" err="1">
                          <a:effectLst/>
                        </a:rPr>
                        <a:t>Operator</a:t>
                      </a:r>
                      <a:endParaRPr lang="et-EE" sz="1100" dirty="0">
                        <a:effectLst/>
                      </a:endParaRP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t-EE" sz="1100">
                          <a:effectLst/>
                        </a:rPr>
                        <a:t>Description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4946">
                <a:tc>
                  <a:txBody>
                    <a:bodyPr/>
                    <a:lstStyle/>
                    <a:p>
                      <a:r>
                        <a:rPr lang="et-EE" sz="1100" dirty="0">
                          <a:effectLst/>
                        </a:rPr>
                        <a:t>.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Access a bean property or Map entry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[]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Access an array or List element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4946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( )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Group a subexpression to change the evaluation order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+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Addition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-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Subtraction or negation of a value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*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Multiplication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/ or div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Division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% or mod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Modulo (remainder)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== or eq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Test for equality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!= or ne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Test for inequality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&lt; or lt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 dirty="0">
                          <a:effectLst/>
                        </a:rPr>
                        <a:t>Test </a:t>
                      </a:r>
                      <a:r>
                        <a:rPr lang="et-EE" sz="1100" dirty="0" err="1">
                          <a:effectLst/>
                        </a:rPr>
                        <a:t>for</a:t>
                      </a:r>
                      <a:r>
                        <a:rPr lang="et-EE" sz="1100" dirty="0">
                          <a:effectLst/>
                        </a:rPr>
                        <a:t> </a:t>
                      </a:r>
                      <a:r>
                        <a:rPr lang="et-EE" sz="1100" dirty="0" err="1">
                          <a:effectLst/>
                        </a:rPr>
                        <a:t>less</a:t>
                      </a:r>
                      <a:r>
                        <a:rPr lang="et-EE" sz="1100" dirty="0">
                          <a:effectLst/>
                        </a:rPr>
                        <a:t> </a:t>
                      </a:r>
                      <a:r>
                        <a:rPr lang="et-EE" sz="1100" dirty="0" err="1">
                          <a:effectLst/>
                        </a:rPr>
                        <a:t>than</a:t>
                      </a:r>
                      <a:endParaRPr lang="et-EE" sz="1100" dirty="0">
                        <a:effectLst/>
                      </a:endParaRP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&gt; or gt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Test for greater than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&lt;= or le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Test for less than or equal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&gt;= or gt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Test for greater than or equal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&amp;&amp; or and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Test for logical AND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|| or or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Test for logical OR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! or not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Unary Boolean complement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20945">
                <a:tc>
                  <a:txBody>
                    <a:bodyPr/>
                    <a:lstStyle/>
                    <a:p>
                      <a:r>
                        <a:rPr lang="et-EE" sz="1100">
                          <a:effectLst/>
                        </a:rPr>
                        <a:t>empty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Test for empty variable values</a:t>
                      </a:r>
                    </a:p>
                  </a:txBody>
                  <a:tcPr marL="28472" marR="28472" marT="28472" marB="28472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6309320"/>
            <a:ext cx="660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http://www.tutorialspoint.com/jsp/jsp_expression_language.htm</a:t>
            </a:r>
          </a:p>
        </p:txBody>
      </p:sp>
    </p:spTree>
    <p:extLst>
      <p:ext uri="{BB962C8B-B14F-4D97-AF65-F5344CB8AC3E}">
        <p14:creationId xmlns:p14="http://schemas.microsoft.com/office/powerpoint/2010/main" val="484539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Many objects allow you to store attributes</a:t>
            </a:r>
            <a:endParaRPr lang="et-EE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t-EE" dirty="0" err="1" smtClean="0"/>
              <a:t>ServletRequest</a:t>
            </a:r>
            <a:r>
              <a:rPr lang="en-US" dirty="0" smtClean="0"/>
              <a:t>.</a:t>
            </a:r>
            <a:r>
              <a:rPr lang="en-US" dirty="0" err="1" smtClean="0"/>
              <a:t>setAttribute</a:t>
            </a:r>
            <a:endParaRPr lang="en-US" dirty="0" smtClean="0"/>
          </a:p>
          <a:p>
            <a:pPr lvl="1"/>
            <a:r>
              <a:rPr lang="en-US" dirty="0" err="1" smtClean="0"/>
              <a:t>HttpSession.setAttribute</a:t>
            </a:r>
            <a:endParaRPr lang="et-EE" dirty="0" smtClean="0"/>
          </a:p>
          <a:p>
            <a:pPr lvl="1"/>
            <a:r>
              <a:rPr lang="en-US" dirty="0" err="1" smtClean="0"/>
              <a:t>ServletContext.setAttribute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18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err="1"/>
              <a:t>ServletContext</a:t>
            </a:r>
            <a:r>
              <a:rPr lang="et-EE" dirty="0"/>
              <a:t> – </a:t>
            </a:r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context</a:t>
            </a:r>
            <a:r>
              <a:rPr lang="et-EE" dirty="0" smtClean="0"/>
              <a:t>, </a:t>
            </a:r>
            <a:r>
              <a:rPr lang="et-EE" dirty="0" err="1" smtClean="0"/>
              <a:t>one</a:t>
            </a:r>
            <a:r>
              <a:rPr lang="et-EE" dirty="0" smtClean="0"/>
              <a:t> </a:t>
            </a:r>
            <a:r>
              <a:rPr lang="et-EE" dirty="0" err="1" smtClean="0"/>
              <a:t>per</a:t>
            </a:r>
            <a:r>
              <a:rPr lang="et-EE" dirty="0" smtClean="0"/>
              <a:t> </a:t>
            </a:r>
            <a:r>
              <a:rPr lang="et-EE" dirty="0" err="1" smtClean="0"/>
              <a:t>application</a:t>
            </a:r>
            <a:r>
              <a:rPr lang="et-EE" dirty="0" smtClean="0"/>
              <a:t>/JVM</a:t>
            </a:r>
          </a:p>
          <a:p>
            <a:pPr marL="0" indent="0">
              <a:buNone/>
            </a:pPr>
            <a:endParaRPr lang="et-EE" dirty="0" smtClean="0"/>
          </a:p>
          <a:p>
            <a:r>
              <a:rPr lang="et-EE" dirty="0" err="1" smtClean="0"/>
              <a:t>Session</a:t>
            </a:r>
            <a:r>
              <a:rPr lang="et-EE" dirty="0" smtClean="0"/>
              <a:t> </a:t>
            </a:r>
            <a:r>
              <a:rPr lang="et-EE" dirty="0"/>
              <a:t>– </a:t>
            </a:r>
            <a:r>
              <a:rPr lang="et-EE" dirty="0" err="1" smtClean="0"/>
              <a:t>one</a:t>
            </a:r>
            <a:r>
              <a:rPr lang="et-EE" dirty="0" smtClean="0"/>
              <a:t> </a:t>
            </a:r>
            <a:r>
              <a:rPr lang="et-EE" dirty="0" err="1" smtClean="0"/>
              <a:t>per</a:t>
            </a:r>
            <a:r>
              <a:rPr lang="et-EE" dirty="0" smtClean="0"/>
              <a:t> </a:t>
            </a:r>
            <a:r>
              <a:rPr lang="et-EE" dirty="0" err="1" smtClean="0"/>
              <a:t>user</a:t>
            </a:r>
            <a:r>
              <a:rPr lang="et-EE" dirty="0" smtClean="0"/>
              <a:t> sessioon</a:t>
            </a:r>
          </a:p>
          <a:p>
            <a:pPr lvl="1"/>
            <a:r>
              <a:rPr lang="et-EE" dirty="0" err="1" smtClean="0"/>
              <a:t>Usually</a:t>
            </a:r>
            <a:r>
              <a:rPr lang="et-EE" dirty="0" smtClean="0"/>
              <a:t> a </a:t>
            </a:r>
            <a:r>
              <a:rPr lang="et-EE" dirty="0" err="1" smtClean="0"/>
              <a:t>browser</a:t>
            </a:r>
            <a:r>
              <a:rPr lang="et-EE" dirty="0" smtClean="0"/>
              <a:t> sessioon</a:t>
            </a:r>
          </a:p>
          <a:p>
            <a:pPr marL="457200" lvl="1" indent="0">
              <a:buNone/>
            </a:pPr>
            <a:endParaRPr lang="et-EE" dirty="0"/>
          </a:p>
          <a:p>
            <a:r>
              <a:rPr lang="et-EE" dirty="0" err="1"/>
              <a:t>Request</a:t>
            </a:r>
            <a:r>
              <a:rPr lang="et-EE" dirty="0"/>
              <a:t> – </a:t>
            </a:r>
            <a:r>
              <a:rPr lang="et-EE" dirty="0" err="1" smtClean="0"/>
              <a:t>scope</a:t>
            </a:r>
            <a:r>
              <a:rPr lang="et-EE" dirty="0" smtClean="0"/>
              <a:t> of a </a:t>
            </a:r>
            <a:r>
              <a:rPr lang="et-EE" dirty="0" err="1" smtClean="0"/>
              <a:t>specific</a:t>
            </a:r>
            <a:r>
              <a:rPr lang="et-EE" dirty="0" smtClean="0"/>
              <a:t> </a:t>
            </a:r>
            <a:r>
              <a:rPr lang="et-EE" dirty="0" err="1" smtClean="0"/>
              <a:t>request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77835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t-EE" dirty="0"/>
          </a:p>
        </p:txBody>
      </p:sp>
      <p:pic>
        <p:nvPicPr>
          <p:cNvPr id="9218" name="Picture 2" descr="C:\Users\roman\Desktop\scop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06" y="1916832"/>
            <a:ext cx="8082926" cy="38510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520" y="5949280"/>
            <a:ext cx="756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hlinkClick r:id="rId3"/>
              </a:rPr>
              <a:t>http://java.sun.com/developer/onlineTraining/JSPIntro/contents.html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13278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136903" cy="3456385"/>
          </a:xfrm>
        </p:spPr>
        <p:txBody>
          <a:bodyPr/>
          <a:lstStyle/>
          <a:p>
            <a:pPr>
              <a:buNone/>
            </a:pPr>
            <a:r>
              <a:rPr lang="et-EE" sz="18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application.setAttribute(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"subject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Web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information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systems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session.setAttribute(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"topic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Servlets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request.setAttribute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lector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"Anti"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smtClean="0">
                <a:solidFill>
                  <a:srgbClr val="BF5F3F"/>
                </a:solidFill>
                <a:latin typeface="Consolas"/>
              </a:rPr>
              <a:t>%&gt;</a:t>
            </a:r>
            <a:endParaRPr lang="en-US" sz="18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endParaRPr lang="et-EE" sz="18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445224"/>
            <a:ext cx="3732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i="1" dirty="0" err="1" smtClean="0"/>
              <a:t>Output</a:t>
            </a:r>
            <a:r>
              <a:rPr lang="et-EE" i="1" dirty="0" smtClean="0"/>
              <a:t>: </a:t>
            </a:r>
          </a:p>
          <a:p>
            <a:r>
              <a:rPr lang="et-EE" dirty="0" err="1" smtClean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t-EE" dirty="0" err="1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t-EE" dirty="0" err="1">
                <a:solidFill>
                  <a:schemeClr val="accent1">
                    <a:lumMod val="50000"/>
                  </a:schemeClr>
                </a:solidFill>
              </a:rPr>
              <a:t>information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t-EE" dirty="0" err="1">
                <a:solidFill>
                  <a:schemeClr val="accent1">
                    <a:lumMod val="50000"/>
                  </a:schemeClr>
                </a:solidFill>
              </a:rPr>
              <a:t>systems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t-EE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t-EE" dirty="0" err="1" smtClean="0">
                <a:solidFill>
                  <a:schemeClr val="accent1">
                    <a:lumMod val="50000"/>
                  </a:schemeClr>
                </a:solidFill>
              </a:rPr>
              <a:t>Topic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t-EE" dirty="0" err="1">
                <a:solidFill>
                  <a:schemeClr val="accent1">
                    <a:lumMod val="50000"/>
                  </a:schemeClr>
                </a:solidFill>
              </a:rPr>
              <a:t>Servlets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t-EE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t-EE" dirty="0" err="1" smtClean="0">
                <a:solidFill>
                  <a:schemeClr val="accent1">
                    <a:lumMod val="50000"/>
                  </a:schemeClr>
                </a:solidFill>
              </a:rPr>
              <a:t>Lector</a:t>
            </a:r>
            <a:r>
              <a:rPr lang="et-EE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t-EE" dirty="0" smtClean="0">
                <a:solidFill>
                  <a:schemeClr val="accent1">
                    <a:lumMod val="50000"/>
                  </a:schemeClr>
                </a:solidFill>
              </a:rPr>
              <a:t>Anti</a:t>
            </a:r>
            <a:endParaRPr lang="et-E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51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et-EE" dirty="0"/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251520" y="2060847"/>
            <a:ext cx="8136903" cy="3456385"/>
          </a:xfrm>
        </p:spPr>
        <p:txBody>
          <a:bodyPr/>
          <a:lstStyle/>
          <a:p>
            <a:pPr>
              <a:buNone/>
            </a:pPr>
            <a:r>
              <a:rPr lang="et-EE" sz="1800" dirty="0" smtClean="0">
                <a:solidFill>
                  <a:srgbClr val="BF5F3F"/>
                </a:solidFill>
                <a:latin typeface="Consolas"/>
              </a:rPr>
              <a:t>&lt;%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application.setAttribute(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"subject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Web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information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systems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session.setAttribute(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"topic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Servlets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request.setAttribute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 smtClean="0">
                <a:solidFill>
                  <a:srgbClr val="2A00FF"/>
                </a:solidFill>
                <a:latin typeface="Consolas"/>
              </a:rPr>
              <a:t>lector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"Anti"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pageContext.setAttribute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subject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The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new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topic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application.setAttribute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subject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The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newest</a:t>
            </a:r>
            <a:r>
              <a:rPr lang="et-EE" sz="18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 smtClean="0">
                <a:solidFill>
                  <a:srgbClr val="2A00FF"/>
                </a:solidFill>
                <a:latin typeface="Consolas"/>
              </a:rPr>
              <a:t>topic</a:t>
            </a:r>
            <a:r>
              <a:rPr lang="et-EE" sz="18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800" dirty="0" smtClean="0">
                <a:solidFill>
                  <a:srgbClr val="BF5F3F"/>
                </a:solidFill>
                <a:latin typeface="Consolas"/>
              </a:rPr>
              <a:t>%&gt;</a:t>
            </a:r>
            <a:endParaRPr lang="en-US" sz="18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endParaRPr lang="et-EE" sz="18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1653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dirty="0" err="1" smtClean="0">
                <a:solidFill>
                  <a:srgbClr val="FF0000"/>
                </a:solidFill>
              </a:rPr>
              <a:t>What</a:t>
            </a:r>
            <a:r>
              <a:rPr lang="et-EE" b="1" dirty="0" smtClean="0">
                <a:solidFill>
                  <a:srgbClr val="FF0000"/>
                </a:solidFill>
              </a:rPr>
              <a:t> </a:t>
            </a:r>
            <a:r>
              <a:rPr lang="et-EE" b="1" dirty="0" err="1" smtClean="0">
                <a:solidFill>
                  <a:srgbClr val="FF0000"/>
                </a:solidFill>
              </a:rPr>
              <a:t>will</a:t>
            </a:r>
            <a:r>
              <a:rPr lang="et-EE" b="1" dirty="0" smtClean="0">
                <a:solidFill>
                  <a:srgbClr val="FF0000"/>
                </a:solidFill>
              </a:rPr>
              <a:t> </a:t>
            </a:r>
            <a:r>
              <a:rPr lang="et-EE" b="1" dirty="0" err="1" smtClean="0">
                <a:solidFill>
                  <a:srgbClr val="FF0000"/>
                </a:solidFill>
              </a:rPr>
              <a:t>be</a:t>
            </a:r>
            <a:r>
              <a:rPr lang="et-EE" b="1" dirty="0" smtClean="0">
                <a:solidFill>
                  <a:srgbClr val="FF0000"/>
                </a:solidFill>
              </a:rPr>
              <a:t> </a:t>
            </a:r>
            <a:r>
              <a:rPr lang="et-EE" b="1" dirty="0" err="1" smtClean="0">
                <a:solidFill>
                  <a:srgbClr val="FF0000"/>
                </a:solidFill>
              </a:rPr>
              <a:t>the</a:t>
            </a:r>
            <a:r>
              <a:rPr lang="et-EE" b="1" dirty="0" smtClean="0">
                <a:solidFill>
                  <a:srgbClr val="FF0000"/>
                </a:solidFill>
              </a:rPr>
              <a:t> </a:t>
            </a:r>
            <a:r>
              <a:rPr lang="et-EE" b="1" dirty="0" err="1" smtClean="0">
                <a:solidFill>
                  <a:srgbClr val="FF0000"/>
                </a:solidFill>
              </a:rPr>
              <a:t>output</a:t>
            </a:r>
            <a:r>
              <a:rPr lang="et-EE" b="1" dirty="0" smtClean="0">
                <a:solidFill>
                  <a:srgbClr val="FF0000"/>
                </a:solidFill>
              </a:rPr>
              <a:t>?</a:t>
            </a:r>
            <a:endParaRPr lang="et-E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69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8313" y="764704"/>
            <a:ext cx="7559675" cy="605929"/>
          </a:xfrm>
        </p:spPr>
        <p:txBody>
          <a:bodyPr/>
          <a:lstStyle/>
          <a:p>
            <a:r>
              <a:rPr lang="en-US" dirty="0"/>
              <a:t>Scopes</a:t>
            </a:r>
            <a:endParaRPr lang="et-EE" dirty="0"/>
          </a:p>
        </p:txBody>
      </p:sp>
      <p:sp>
        <p:nvSpPr>
          <p:cNvPr id="12" name="Content Placeholder 2"/>
          <p:cNvSpPr>
            <a:spLocks noGrp="1"/>
          </p:cNvSpPr>
          <p:nvPr>
            <p:ph type="subTitle" idx="1"/>
          </p:nvPr>
        </p:nvSpPr>
        <p:spPr>
          <a:xfrm>
            <a:off x="301497" y="1628800"/>
            <a:ext cx="8136903" cy="3456385"/>
          </a:xfrm>
        </p:spPr>
        <p:txBody>
          <a:bodyPr/>
          <a:lstStyle/>
          <a:p>
            <a:r>
              <a:rPr lang="et-EE" sz="1800" dirty="0">
                <a:solidFill>
                  <a:srgbClr val="BF5F3F"/>
                </a:solidFill>
                <a:latin typeface="Consolas"/>
              </a:rPr>
              <a:t>&lt;%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application.setAttribute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subject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Web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information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systems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session.setAttribute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topic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Servlets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request.setAttribute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lector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"Anti"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pageContext.setAttribute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subject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The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new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topic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 err="1">
                <a:solidFill>
                  <a:srgbClr val="000000"/>
                </a:solidFill>
                <a:latin typeface="Consolas"/>
              </a:rPr>
              <a:t>application.setAttribute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 err="1">
                <a:solidFill>
                  <a:srgbClr val="2A00FF"/>
                </a:solidFill>
                <a:latin typeface="Consolas"/>
              </a:rPr>
              <a:t>subject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The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newest</a:t>
            </a:r>
            <a:r>
              <a:rPr lang="et-EE" sz="18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t-EE" sz="1800" b="1" dirty="0" err="1">
                <a:solidFill>
                  <a:srgbClr val="2A00FF"/>
                </a:solidFill>
                <a:latin typeface="Consolas"/>
              </a:rPr>
              <a:t>topic</a:t>
            </a:r>
            <a:r>
              <a:rPr lang="et-EE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t-EE" sz="1800" dirty="0">
                <a:solidFill>
                  <a:srgbClr val="BF5F3F"/>
                </a:solidFill>
                <a:latin typeface="Consolas"/>
              </a:rPr>
              <a:t>%&gt;</a:t>
            </a:r>
            <a:endParaRPr lang="en-US" sz="1800" dirty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endParaRPr lang="et-EE" sz="18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${subject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${topic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${lector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15906" y="5589240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Subject</a:t>
            </a:r>
            <a:r>
              <a:rPr lang="fr-FR" i="1" dirty="0"/>
              <a:t>: </a:t>
            </a:r>
            <a:r>
              <a:rPr lang="et-EE" b="1" i="1" dirty="0" err="1" smtClean="0"/>
              <a:t>The</a:t>
            </a:r>
            <a:r>
              <a:rPr lang="et-EE" b="1" i="1" dirty="0" smtClean="0"/>
              <a:t> </a:t>
            </a:r>
            <a:r>
              <a:rPr lang="et-EE" b="1" i="1" dirty="0" err="1" smtClean="0"/>
              <a:t>new</a:t>
            </a:r>
            <a:r>
              <a:rPr lang="et-EE" b="1" i="1" dirty="0" smtClean="0"/>
              <a:t> </a:t>
            </a:r>
            <a:r>
              <a:rPr lang="et-EE" b="1" i="1" dirty="0" err="1" smtClean="0"/>
              <a:t>topic</a:t>
            </a:r>
            <a:endParaRPr lang="et-EE" i="1" dirty="0" smtClean="0"/>
          </a:p>
          <a:p>
            <a:r>
              <a:rPr lang="fr-FR" i="1" dirty="0" err="1" smtClean="0"/>
              <a:t>Topic</a:t>
            </a:r>
            <a:r>
              <a:rPr lang="fr-FR" i="1" dirty="0"/>
              <a:t>: Servlets </a:t>
            </a:r>
            <a:endParaRPr lang="et-EE" i="1" dirty="0" smtClean="0"/>
          </a:p>
          <a:p>
            <a:r>
              <a:rPr lang="fr-FR" i="1" dirty="0" err="1" smtClean="0"/>
              <a:t>Lector</a:t>
            </a:r>
            <a:r>
              <a:rPr lang="fr-FR" i="1" dirty="0"/>
              <a:t>: </a:t>
            </a:r>
            <a:r>
              <a:rPr lang="et-EE" i="1" dirty="0" smtClean="0"/>
              <a:t>Anti</a:t>
            </a:r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3804638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51520" y="2031231"/>
            <a:ext cx="7559676" cy="4247877"/>
          </a:xfrm>
        </p:spPr>
        <p:txBody>
          <a:bodyPr/>
          <a:lstStyle/>
          <a:p>
            <a:pPr>
              <a:buNone/>
            </a:pP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t-E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t-EE" sz="1500" dirty="0" smtClean="0">
              <a:latin typeface="Consolas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t-EE" sz="15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t-EE" sz="1500" dirty="0" smtClean="0">
              <a:latin typeface="Consolas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Person(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) {}</a:t>
            </a:r>
          </a:p>
          <a:p>
            <a:pPr>
              <a:buNone/>
            </a:pPr>
            <a:endParaRPr lang="et-EE" sz="1500" dirty="0" smtClean="0">
              <a:latin typeface="Consolas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getName(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t-EE" sz="1500" dirty="0" smtClean="0">
              <a:latin typeface="Consolas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setName(String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t-EE" sz="15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t-EE" sz="15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15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t-EE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500" dirty="0"/>
          </a:p>
        </p:txBody>
      </p:sp>
    </p:spTree>
    <p:extLst>
      <p:ext uri="{BB962C8B-B14F-4D97-AF65-F5344CB8AC3E}">
        <p14:creationId xmlns:p14="http://schemas.microsoft.com/office/powerpoint/2010/main" val="965339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JavaBeans in EL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Person(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person.setName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„Anti"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req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uest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setAttribute(</a:t>
            </a:r>
            <a:r>
              <a:rPr lang="et-EE" sz="2400" dirty="0" err="1" smtClean="0">
                <a:solidFill>
                  <a:srgbClr val="2A00FF"/>
                </a:solidFill>
                <a:latin typeface="Consolas"/>
              </a:rPr>
              <a:t>"person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${person.name}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24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3824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Standard Tag Library</a:t>
            </a:r>
            <a:r>
              <a:rPr lang="et-EE" dirty="0" smtClean="0"/>
              <a:t> (</a:t>
            </a:r>
            <a:r>
              <a:rPr lang="et-EE" dirty="0"/>
              <a:t>JSTL</a:t>
            </a:r>
            <a:r>
              <a:rPr lang="et-EE" dirty="0" smtClean="0"/>
              <a:t>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Set of standard tools for JSP</a:t>
            </a:r>
            <a:endParaRPr lang="et-EE" sz="28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BF5F3F"/>
                </a:solidFill>
                <a:latin typeface="Consolas"/>
              </a:rPr>
              <a:t>&lt;%</a:t>
            </a:r>
            <a:endParaRPr lang="en-US" sz="1600" dirty="0" smtClean="0">
              <a:solidFill>
                <a:srgbClr val="008080"/>
              </a:solidFill>
              <a:latin typeface="Consolas"/>
            </a:endParaRPr>
          </a:p>
          <a:p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lectors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„Jack"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„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Jill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„Anti"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pageContext.setAttribute(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"lectors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lectors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t-EE" sz="1600" dirty="0" smtClean="0">
                <a:solidFill>
                  <a:srgbClr val="BF5F3F"/>
                </a:solidFill>
                <a:latin typeface="Consolas"/>
              </a:rPr>
              <a:t>%&gt;</a:t>
            </a:r>
            <a:endParaRPr lang="en-US" sz="1600" dirty="0" smtClean="0">
              <a:solidFill>
                <a:srgbClr val="BF5F3F"/>
              </a:solidFill>
              <a:latin typeface="Consolas"/>
            </a:endParaRPr>
          </a:p>
          <a:p>
            <a:pPr>
              <a:buNone/>
            </a:pPr>
            <a:endParaRPr lang="en-US" sz="16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c:set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7F"/>
                </a:solidFill>
                <a:latin typeface="Consolas"/>
              </a:rPr>
              <a:t>var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600" i="1" dirty="0" err="1" smtClean="0">
                <a:solidFill>
                  <a:srgbClr val="2A00FF"/>
                </a:solidFill>
                <a:latin typeface="Consolas"/>
              </a:rPr>
              <a:t>guestLector</a:t>
            </a:r>
            <a:r>
              <a:rPr lang="et-EE" sz="16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t-EE" sz="1600" i="1" dirty="0" err="1" smtClean="0">
                <a:solidFill>
                  <a:srgbClr val="7F007F"/>
                </a:solidFill>
                <a:latin typeface="Consolas"/>
              </a:rPr>
              <a:t>value</a:t>
            </a:r>
            <a:r>
              <a:rPr lang="et-EE" sz="16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t-EE" sz="1600" i="1" dirty="0" smtClean="0">
                <a:solidFill>
                  <a:srgbClr val="2A00FF"/>
                </a:solidFill>
                <a:latin typeface="Consolas"/>
              </a:rPr>
              <a:t>„Anti" </a:t>
            </a:r>
            <a:r>
              <a:rPr lang="et-EE" sz="16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</a:rPr>
              <a:t>c:forEach </a:t>
            </a:r>
            <a:r>
              <a:rPr lang="en-US" sz="1600" dirty="0" err="1" smtClean="0">
                <a:solidFill>
                  <a:srgbClr val="7F007F"/>
                </a:solidFill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"lector" </a:t>
            </a:r>
            <a:r>
              <a:rPr lang="en-US" sz="1600" i="1" dirty="0" smtClean="0">
                <a:solidFill>
                  <a:srgbClr val="7F007F"/>
                </a:solidFill>
                <a:latin typeface="Consolas"/>
              </a:rPr>
              <a:t>items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${lectors}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${lector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</a:rPr>
              <a:t>c:if </a:t>
            </a:r>
            <a:r>
              <a:rPr lang="en-US" sz="1600" dirty="0" smtClean="0">
                <a:solidFill>
                  <a:srgbClr val="7F007F"/>
                </a:solidFill>
                <a:latin typeface="Consolas"/>
              </a:rPr>
              <a:t>test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${lector </a:t>
            </a:r>
            <a:r>
              <a:rPr lang="en-US" sz="1600" i="1" dirty="0" err="1" smtClean="0">
                <a:solidFill>
                  <a:srgbClr val="7F0055"/>
                </a:solidFill>
                <a:latin typeface="Consolas"/>
              </a:rPr>
              <a:t>eq</a:t>
            </a:r>
            <a:r>
              <a:rPr lang="en-US" sz="1600" i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guestLector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600" i="1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guest)</a:t>
            </a:r>
            <a:r>
              <a:rPr lang="et-EE" sz="16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c:if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br</a:t>
            </a:r>
            <a:r>
              <a:rPr lang="et-EE" sz="16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>
              <a:buNone/>
            </a:pP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600" dirty="0" err="1" smtClean="0">
                <a:solidFill>
                  <a:srgbClr val="3F7F7F"/>
                </a:solidFill>
                <a:latin typeface="Consolas"/>
              </a:rPr>
              <a:t>c:forEach</a:t>
            </a:r>
            <a:r>
              <a:rPr lang="et-EE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5279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Application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err="1" smtClean="0"/>
              <a:t>Application</a:t>
            </a:r>
            <a:r>
              <a:rPr lang="et-EE" dirty="0" smtClean="0"/>
              <a:t> </a:t>
            </a:r>
            <a:r>
              <a:rPr lang="et-EE" dirty="0" err="1" smtClean="0"/>
              <a:t>software</a:t>
            </a:r>
            <a:r>
              <a:rPr lang="et-EE" dirty="0" smtClean="0"/>
              <a:t>, </a:t>
            </a:r>
            <a:r>
              <a:rPr lang="et-EE" dirty="0" err="1" smtClean="0"/>
              <a:t>that</a:t>
            </a:r>
            <a:r>
              <a:rPr lang="et-EE" dirty="0" smtClean="0"/>
              <a:t> </a:t>
            </a:r>
            <a:r>
              <a:rPr lang="et-EE" dirty="0" err="1" smtClean="0"/>
              <a:t>relies</a:t>
            </a:r>
            <a:r>
              <a:rPr lang="et-EE" dirty="0" smtClean="0"/>
              <a:t> on </a:t>
            </a:r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browser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render</a:t>
            </a:r>
            <a:r>
              <a:rPr lang="et-EE" dirty="0" smtClean="0"/>
              <a:t> </a:t>
            </a:r>
            <a:r>
              <a:rPr lang="et-EE" dirty="0" err="1" smtClean="0"/>
              <a:t>it</a:t>
            </a:r>
            <a:endParaRPr lang="et-EE" dirty="0" smtClean="0"/>
          </a:p>
          <a:p>
            <a:endParaRPr lang="et-EE" dirty="0"/>
          </a:p>
          <a:p>
            <a:r>
              <a:rPr lang="et-EE" dirty="0" err="1" smtClean="0"/>
              <a:t>Building</a:t>
            </a:r>
            <a:r>
              <a:rPr lang="et-EE" dirty="0" smtClean="0"/>
              <a:t> </a:t>
            </a:r>
            <a:r>
              <a:rPr lang="et-EE" dirty="0" err="1" smtClean="0"/>
              <a:t>blocks</a:t>
            </a:r>
            <a:r>
              <a:rPr lang="et-EE" dirty="0" smtClean="0"/>
              <a:t> in Java EE:</a:t>
            </a:r>
          </a:p>
          <a:p>
            <a:pPr lvl="1"/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 err="1" smtClean="0"/>
              <a:t>Container</a:t>
            </a:r>
            <a:endParaRPr lang="et-EE" dirty="0" smtClean="0"/>
          </a:p>
          <a:p>
            <a:pPr lvl="1"/>
            <a:r>
              <a:rPr lang="et-EE" dirty="0" err="1" smtClean="0"/>
              <a:t>Servlet</a:t>
            </a:r>
            <a:endParaRPr lang="et-EE" dirty="0" smtClean="0"/>
          </a:p>
          <a:p>
            <a:pPr lvl="1"/>
            <a:r>
              <a:rPr lang="et-EE" dirty="0" smtClean="0"/>
              <a:t>JSP</a:t>
            </a:r>
          </a:p>
          <a:p>
            <a:pPr marL="57150" indent="0">
              <a:buNone/>
            </a:pPr>
            <a:endParaRPr lang="et-EE" dirty="0" smtClean="0"/>
          </a:p>
          <a:p>
            <a:pPr lvl="1"/>
            <a:endParaRPr lang="et-EE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48720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with JSP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Java in JSP is hideous</a:t>
            </a:r>
          </a:p>
          <a:p>
            <a:pPr>
              <a:buNone/>
            </a:pPr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8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8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Current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time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2800" dirty="0" smtClean="0">
                <a:solidFill>
                  <a:srgbClr val="BF5F3F"/>
                </a:solidFill>
                <a:latin typeface="Consolas"/>
              </a:rPr>
              <a:t>&lt;%=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currentDate(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t-EE" sz="2800" dirty="0" err="1" smtClean="0">
                <a:solidFill>
                  <a:srgbClr val="BF5F3F"/>
                </a:solidFill>
                <a:latin typeface="Consolas"/>
              </a:rPr>
              <a:t>%&gt;</a:t>
            </a:r>
            <a:r>
              <a:rPr lang="et-EE" sz="28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8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2800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38571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man\Desktop\mvc-structure-generi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214" y="1700808"/>
            <a:ext cx="6172114" cy="4320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MVC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resque</a:t>
            </a:r>
            <a:r>
              <a:rPr lang="et-EE" dirty="0" smtClean="0"/>
              <a:t>!</a:t>
            </a:r>
            <a:endParaRPr lang="et-E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021288"/>
            <a:ext cx="77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hlinkClick r:id="rId3"/>
              </a:rPr>
              <a:t>http://java.sun.com/blueprints/patterns/MVC-detailed.html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27573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controller, JSP view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79512" y="2060847"/>
            <a:ext cx="8208911" cy="4247877"/>
          </a:xfrm>
        </p:spPr>
        <p:txBody>
          <a:bodyPr/>
          <a:lstStyle/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doGet(HttpServletRequest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resp)    	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req.setAttribute(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"currentDate</a:t>
            </a:r>
            <a:r>
              <a:rPr lang="et-EE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Date(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req.getRequestDispatcher(</a:t>
            </a:r>
            <a:r>
              <a:rPr lang="et-EE" sz="1600" dirty="0" err="1" smtClean="0">
                <a:solidFill>
                  <a:srgbClr val="2A00FF"/>
                </a:solidFill>
                <a:latin typeface="Consolas"/>
              </a:rPr>
              <a:t>"/WEB-INF/jsp/hello.jsp"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).forward(req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resp);</a:t>
            </a: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2803401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controller, JSP view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2" y="2060847"/>
            <a:ext cx="7992119" cy="4247877"/>
          </a:xfrm>
        </p:spPr>
        <p:txBody>
          <a:bodyPr/>
          <a:lstStyle/>
          <a:p>
            <a:r>
              <a:rPr lang="en-US" dirty="0" smtClean="0"/>
              <a:t>WEB-INF/</a:t>
            </a:r>
            <a:r>
              <a:rPr lang="en-US" dirty="0" err="1" smtClean="0"/>
              <a:t>jsp</a:t>
            </a:r>
            <a:r>
              <a:rPr lang="en-US" dirty="0" smtClean="0"/>
              <a:t>/hello.jsp</a:t>
            </a:r>
          </a:p>
          <a:p>
            <a:endParaRPr lang="en-US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html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...</a:t>
            </a:r>
            <a:endParaRPr lang="et-EE" sz="24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body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	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Current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time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${currentDate}</a:t>
            </a:r>
            <a:r>
              <a:rPr lang="et-EE" sz="2400" dirty="0" err="1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p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body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400" dirty="0" err="1" smtClean="0">
                <a:solidFill>
                  <a:srgbClr val="3F7F7F"/>
                </a:solidFill>
                <a:latin typeface="Consolas"/>
              </a:rPr>
              <a:t>html</a:t>
            </a:r>
            <a:r>
              <a:rPr lang="et-EE" sz="24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n-US" sz="1600" b="1" dirty="0" smtClean="0">
              <a:solidFill>
                <a:srgbClr val="7F0055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3552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Allows you to do something before, after or instead of </a:t>
            </a:r>
            <a:r>
              <a:rPr lang="en-US" sz="2800" dirty="0" err="1" smtClean="0"/>
              <a:t>servlet</a:t>
            </a:r>
            <a:r>
              <a:rPr lang="en-US" sz="2800" dirty="0" smtClean="0"/>
              <a:t> invocation</a:t>
            </a:r>
            <a:r>
              <a:rPr lang="en-US" dirty="0" smtClean="0"/>
              <a:t>.</a:t>
            </a:r>
            <a:endParaRPr lang="et-EE" dirty="0"/>
          </a:p>
        </p:txBody>
      </p:sp>
      <p:pic>
        <p:nvPicPr>
          <p:cNvPr id="12290" name="Picture 2" descr="C:\Users\roman\Desktop\web-filterMapp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02008"/>
            <a:ext cx="4248472" cy="30192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6021288"/>
            <a:ext cx="63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>
                <a:hlinkClick r:id="rId3"/>
              </a:rPr>
              <a:t>http://docs.oracle.com/javaee/5/tutorial/doc/bnagb.html</a:t>
            </a:r>
            <a:endParaRPr lang="et-EE" dirty="0"/>
          </a:p>
        </p:txBody>
      </p:sp>
      <p:sp>
        <p:nvSpPr>
          <p:cNvPr id="9" name="Rectangle 8"/>
          <p:cNvSpPr/>
          <p:nvPr/>
        </p:nvSpPr>
        <p:spPr>
          <a:xfrm>
            <a:off x="971600" y="4221088"/>
            <a:ext cx="576064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TextBox 9"/>
          <p:cNvSpPr txBox="1"/>
          <p:nvPr/>
        </p:nvSpPr>
        <p:spPr>
          <a:xfrm>
            <a:off x="1187624" y="4221088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Filter chain</a:t>
            </a:r>
            <a:endParaRPr lang="et-E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68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LoggingFilter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Filter {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doFilter(ServletRequest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request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ServletResponse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response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FilterChain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t-EE" sz="160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start =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t-EE" sz="1600" i="1" dirty="0" err="1" smtClean="0">
                <a:solidFill>
                  <a:srgbClr val="000000"/>
                </a:solidFill>
                <a:latin typeface="Consolas"/>
              </a:rPr>
              <a:t>currentTimeMillis(</a:t>
            </a:r>
            <a:r>
              <a:rPr lang="et-EE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i="1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chain.doFilter(request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response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end =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t-EE" sz="1600" i="1" dirty="0" err="1" smtClean="0">
                <a:solidFill>
                  <a:srgbClr val="000000"/>
                </a:solidFill>
                <a:latin typeface="Consolas"/>
              </a:rPr>
              <a:t>currentTimeMillis(</a:t>
            </a:r>
            <a:r>
              <a:rPr lang="et-EE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"Time spent: 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+ (end - start));</a:t>
            </a: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1794591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 declaration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Servlet</a:t>
            </a:r>
            <a:r>
              <a:rPr lang="en-US" dirty="0" smtClean="0"/>
              <a:t> 3.0 in web.xml</a:t>
            </a:r>
          </a:p>
          <a:p>
            <a:pPr>
              <a:buNone/>
            </a:pPr>
            <a:endParaRPr lang="et-EE" sz="1800" dirty="0" smtClean="0">
              <a:latin typeface="Consolas"/>
            </a:endParaRP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name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loggingFilter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name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class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example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LoggingFilter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class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endParaRPr lang="et-EE" sz="1800" dirty="0" smtClean="0">
              <a:latin typeface="Consolas"/>
            </a:endParaRP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mapping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name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800" dirty="0" err="1" smtClean="0">
                <a:solidFill>
                  <a:srgbClr val="000000"/>
                </a:solidFill>
                <a:latin typeface="Consolas"/>
              </a:rPr>
              <a:t>hello</a:t>
            </a:r>
            <a:r>
              <a:rPr lang="et-EE" sz="1800" dirty="0" err="1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name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t-EE" sz="18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filter</a:t>
            </a:r>
            <a:r>
              <a:rPr lang="et-EE" sz="1800" dirty="0" smtClean="0">
                <a:solidFill>
                  <a:srgbClr val="3F7F7F"/>
                </a:solidFill>
                <a:latin typeface="Consolas"/>
              </a:rPr>
              <a:t>-</a:t>
            </a:r>
            <a:r>
              <a:rPr lang="et-EE" sz="1800" dirty="0" err="1" smtClean="0">
                <a:solidFill>
                  <a:srgbClr val="3F7F7F"/>
                </a:solidFill>
                <a:latin typeface="Consolas"/>
              </a:rPr>
              <a:t>mapping</a:t>
            </a:r>
            <a:r>
              <a:rPr lang="et-EE" sz="18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t-EE" sz="1800" dirty="0" smtClean="0"/>
          </a:p>
          <a:p>
            <a:endParaRPr lang="et-EE" dirty="0" smtClean="0">
              <a:latin typeface="Consolas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928633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 declaration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Servlet</a:t>
            </a:r>
            <a:r>
              <a:rPr lang="en-US" dirty="0" smtClean="0"/>
              <a:t> 3.0 via annotation</a:t>
            </a:r>
          </a:p>
          <a:p>
            <a:pPr>
              <a:buNone/>
            </a:pPr>
            <a:endParaRPr lang="en-US" sz="2400" dirty="0" smtClean="0">
              <a:latin typeface="Consolas"/>
            </a:endParaRPr>
          </a:p>
          <a:p>
            <a:pPr>
              <a:buNone/>
            </a:pPr>
            <a:r>
              <a:rPr lang="et-EE" sz="2400" dirty="0" err="1" smtClean="0">
                <a:solidFill>
                  <a:srgbClr val="646464"/>
                </a:solidFill>
                <a:latin typeface="Consolas"/>
              </a:rPr>
              <a:t>@WebFilter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t-EE" sz="2400" dirty="0" smtClean="0">
                <a:solidFill>
                  <a:srgbClr val="2A00FF"/>
                </a:solidFill>
                <a:latin typeface="Consolas"/>
              </a:rPr>
              <a:t>"/*"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000000"/>
                </a:solidFill>
                <a:latin typeface="Consolas"/>
              </a:rPr>
              <a:t>LoggingFilter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400" dirty="0" err="1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t-EE" sz="2400" dirty="0" smtClean="0">
                <a:solidFill>
                  <a:srgbClr val="000000"/>
                </a:solidFill>
                <a:latin typeface="Consolas"/>
              </a:rPr>
              <a:t> Filter {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t-EE" sz="2800" dirty="0" smtClean="0">
              <a:latin typeface="Consolas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45748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r>
              <a:rPr lang="et-EE" dirty="0" smtClean="0"/>
              <a:t>-</a:t>
            </a:r>
            <a:r>
              <a:rPr lang="en-US" dirty="0" smtClean="0"/>
              <a:t>cycle event listeners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2" y="2060847"/>
            <a:ext cx="7920111" cy="4247877"/>
          </a:xfrm>
        </p:spPr>
        <p:txBody>
          <a:bodyPr/>
          <a:lstStyle/>
          <a:p>
            <a:pPr>
              <a:buNone/>
            </a:pPr>
            <a:r>
              <a:rPr lang="et-EE" sz="2800" dirty="0" err="1" smtClean="0"/>
              <a:t>javax.servlet.ServletContextListener</a:t>
            </a:r>
            <a:endParaRPr lang="en-US" sz="2800" dirty="0" smtClean="0"/>
          </a:p>
          <a:p>
            <a:pPr>
              <a:buNone/>
            </a:pPr>
            <a:r>
              <a:rPr lang="et-EE" sz="2800" dirty="0" err="1" smtClean="0"/>
              <a:t>javax.servlet.ServletContextAttributeListener</a:t>
            </a:r>
            <a:endParaRPr lang="en-US" sz="2800" dirty="0" smtClean="0"/>
          </a:p>
          <a:p>
            <a:pPr>
              <a:buNone/>
            </a:pPr>
            <a:r>
              <a:rPr lang="et-EE" sz="2800" dirty="0" err="1" smtClean="0"/>
              <a:t>javax.servlet.ServletRequestListener</a:t>
            </a:r>
            <a:endParaRPr lang="en-US" sz="2800" dirty="0" smtClean="0"/>
          </a:p>
          <a:p>
            <a:pPr>
              <a:buNone/>
            </a:pPr>
            <a:r>
              <a:rPr lang="et-EE" sz="2800" dirty="0" err="1" smtClean="0"/>
              <a:t>javax.servlet.ServletRequestAttributeListener</a:t>
            </a:r>
            <a:endParaRPr lang="en-US" sz="2800" dirty="0" smtClean="0"/>
          </a:p>
          <a:p>
            <a:pPr>
              <a:buNone/>
            </a:pPr>
            <a:r>
              <a:rPr lang="et-EE" sz="2800" dirty="0" err="1" smtClean="0"/>
              <a:t>javax.servlet</a:t>
            </a:r>
            <a:r>
              <a:rPr lang="et-EE" sz="2800" dirty="0" smtClean="0"/>
              <a:t>..</a:t>
            </a:r>
            <a:r>
              <a:rPr lang="et-EE" sz="2800" dirty="0" err="1" smtClean="0"/>
              <a:t>http.HttpSessionListener</a:t>
            </a:r>
            <a:endParaRPr lang="en-US" sz="2800" dirty="0" smtClean="0"/>
          </a:p>
          <a:p>
            <a:pPr>
              <a:buNone/>
            </a:pPr>
            <a:r>
              <a:rPr lang="et-EE" sz="2800" dirty="0" err="1" smtClean="0"/>
              <a:t>javax.servlet</a:t>
            </a:r>
            <a:r>
              <a:rPr lang="et-EE" sz="2800" dirty="0" smtClean="0"/>
              <a:t>..</a:t>
            </a:r>
            <a:r>
              <a:rPr lang="et-EE" sz="2800" dirty="0" err="1" smtClean="0"/>
              <a:t>http.HttpSessionAttributeListener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486110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Listener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LoggingRequestListener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ServletRequestListener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err="1" smtClean="0">
                <a:solidFill>
                  <a:srgbClr val="646464"/>
                </a:solidFill>
                <a:latin typeface="Consolas"/>
              </a:rPr>
              <a:t>@Override</a:t>
            </a:r>
            <a:endParaRPr lang="et-EE" sz="1600" dirty="0" smtClean="0">
              <a:solidFill>
                <a:srgbClr val="646464"/>
              </a:solidFill>
              <a:latin typeface="Consolas"/>
            </a:endParaRPr>
          </a:p>
          <a:p>
            <a:pPr>
              <a:buNone/>
            </a:pP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requestInitialized(ServletRequestEvent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"Received request from 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+</a:t>
            </a:r>
            <a:r>
              <a:rPr lang="et-EE" sz="1600" i="1" dirty="0" smtClean="0">
                <a:solidFill>
                  <a:srgbClr val="000000"/>
                </a:solidFill>
                <a:latin typeface="Consolas"/>
              </a:rPr>
              <a:t>     	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event.getServletRequest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getRemoteAddr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endParaRPr lang="et-EE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646464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646464"/>
                </a:solidFill>
                <a:latin typeface="Consolas"/>
              </a:rPr>
              <a:t>@Override</a:t>
            </a:r>
            <a:endParaRPr lang="et-EE" sz="1600" dirty="0" smtClean="0">
              <a:solidFill>
                <a:srgbClr val="646464"/>
              </a:solidFill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requestDestroyed(ServletRequestEvent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16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) {}</a:t>
            </a:r>
          </a:p>
          <a:p>
            <a:pPr>
              <a:buNone/>
            </a:pPr>
            <a:endParaRPr lang="et-EE" sz="1600" dirty="0" smtClean="0">
              <a:latin typeface="Consolas"/>
            </a:endParaRPr>
          </a:p>
          <a:p>
            <a:pPr>
              <a:buNone/>
            </a:pPr>
            <a:r>
              <a:rPr lang="et-E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35785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Web</a:t>
            </a:r>
            <a:r>
              <a:rPr lang="et-EE" dirty="0"/>
              <a:t> </a:t>
            </a:r>
            <a:r>
              <a:rPr lang="et-EE" dirty="0" err="1"/>
              <a:t>Container</a:t>
            </a:r>
            <a:endParaRPr lang="et-EE" dirty="0"/>
          </a:p>
        </p:txBody>
      </p:sp>
      <p:pic>
        <p:nvPicPr>
          <p:cNvPr id="4" name="Picture 2" descr="C:\Users\roman\Desktop\container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704762" cy="38571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60032" y="1844824"/>
            <a:ext cx="3620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Manages component</a:t>
            </a:r>
          </a:p>
          <a:p>
            <a:r>
              <a:rPr lang="en-US" sz="2800" dirty="0" smtClean="0"/>
              <a:t>life cycles</a:t>
            </a:r>
            <a:endParaRPr lang="et-E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94725" y="4077072"/>
            <a:ext cx="3185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Routes requests to</a:t>
            </a:r>
          </a:p>
          <a:p>
            <a:r>
              <a:rPr lang="en-US" sz="2800" dirty="0" smtClean="0"/>
              <a:t>applications</a:t>
            </a:r>
            <a:endParaRPr lang="et-EE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077072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Accepts requests, sends responses</a:t>
            </a:r>
            <a:endParaRPr lang="et-E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114973"/>
            <a:ext cx="775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>
                <a:hlinkClick r:id="rId3"/>
              </a:rPr>
              <a:t>http://tutorials.jenkov.com/java-servlets/overview.html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213346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Listener declaration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err="1" smtClean="0"/>
              <a:t>Servlet</a:t>
            </a:r>
            <a:r>
              <a:rPr lang="en-US" dirty="0" smtClean="0"/>
              <a:t> 3.0 in web.xml</a:t>
            </a:r>
          </a:p>
          <a:p>
            <a:pPr>
              <a:buNone/>
            </a:pPr>
            <a:endParaRPr lang="et-EE" sz="2400" dirty="0" smtClean="0">
              <a:latin typeface="Consolas"/>
            </a:endParaRPr>
          </a:p>
          <a:p>
            <a:pPr>
              <a:buNone/>
            </a:pP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800" dirty="0" err="1" smtClean="0">
                <a:solidFill>
                  <a:srgbClr val="3F7F7F"/>
                </a:solidFill>
                <a:latin typeface="Consolas"/>
              </a:rPr>
              <a:t>listener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t-EE" sz="2800" dirty="0" err="1" smtClean="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2800" dirty="0" smtClean="0">
              <a:solidFill>
                <a:srgbClr val="008080"/>
              </a:solidFill>
              <a:latin typeface="Consola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080"/>
                </a:solidFill>
                <a:latin typeface="Consolas"/>
              </a:rPr>
              <a:t>	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e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xample.LoggingRequestListener</a:t>
            </a:r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800" dirty="0" smtClean="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buNone/>
            </a:pP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t-EE" sz="2800" dirty="0" err="1" smtClean="0">
                <a:solidFill>
                  <a:srgbClr val="3F7F7F"/>
                </a:solidFill>
                <a:latin typeface="Consolas"/>
              </a:rPr>
              <a:t>listener</a:t>
            </a:r>
            <a:r>
              <a:rPr lang="et-EE" sz="28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t-EE" dirty="0" smtClean="0">
              <a:latin typeface="Consolas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83714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Listener declaration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Servlet</a:t>
            </a:r>
            <a:r>
              <a:rPr lang="en-US" dirty="0" smtClean="0"/>
              <a:t> 3.0 via annotation</a:t>
            </a:r>
          </a:p>
          <a:p>
            <a:pPr>
              <a:buNone/>
            </a:pPr>
            <a:endParaRPr lang="en-US" sz="2400" dirty="0" smtClean="0">
              <a:latin typeface="Consolas"/>
            </a:endParaRPr>
          </a:p>
          <a:p>
            <a:pPr>
              <a:buNone/>
            </a:pPr>
            <a:r>
              <a:rPr lang="et-EE" sz="2400" dirty="0" err="1" smtClean="0">
                <a:solidFill>
                  <a:srgbClr val="646464"/>
                </a:solidFill>
                <a:latin typeface="Consolas"/>
              </a:rPr>
              <a:t>@WebListener</a:t>
            </a:r>
            <a:endParaRPr lang="et-EE" sz="2400" dirty="0" smtClean="0">
              <a:latin typeface="Consolas"/>
            </a:endParaRPr>
          </a:p>
          <a:p>
            <a:pPr>
              <a:buNone/>
            </a:pPr>
            <a:r>
              <a:rPr lang="et-EE" sz="2800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LoggingRequestListener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t-EE" sz="2800" dirty="0" err="1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t-EE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t-EE" sz="2800" dirty="0" err="1" smtClean="0">
                <a:solidFill>
                  <a:srgbClr val="000000"/>
                </a:solidFill>
                <a:latin typeface="Consolas"/>
              </a:rPr>
              <a:t>ServletRequestListener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t-EE" sz="2800" dirty="0" smtClean="0">
              <a:latin typeface="Consolas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427866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Servlet</a:t>
            </a:r>
            <a:r>
              <a:rPr lang="et-EE" dirty="0" smtClean="0"/>
              <a:t> + JSP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8313" y="2996952"/>
            <a:ext cx="7559676" cy="4247877"/>
          </a:xfrm>
        </p:spPr>
        <p:txBody>
          <a:bodyPr/>
          <a:lstStyle/>
          <a:p>
            <a:pPr algn="ctr"/>
            <a:r>
              <a:rPr lang="et-EE" dirty="0" err="1" smtClean="0"/>
              <a:t>It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hideous</a:t>
            </a:r>
            <a:r>
              <a:rPr lang="et-EE" dirty="0" smtClean="0"/>
              <a:t> </a:t>
            </a:r>
            <a:r>
              <a:rPr lang="et-EE" dirty="0" err="1" smtClean="0"/>
              <a:t>but</a:t>
            </a:r>
            <a:r>
              <a:rPr lang="et-EE" dirty="0" smtClean="0"/>
              <a:t> </a:t>
            </a:r>
            <a:r>
              <a:rPr lang="et-EE" dirty="0" err="1" smtClean="0"/>
              <a:t>it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great</a:t>
            </a:r>
            <a:r>
              <a:rPr lang="et-EE" dirty="0" smtClean="0"/>
              <a:t> </a:t>
            </a:r>
            <a:r>
              <a:rPr lang="et-EE" dirty="0" err="1" smtClean="0"/>
              <a:t>either</a:t>
            </a:r>
            <a:r>
              <a:rPr lang="et-EE" dirty="0" smtClean="0"/>
              <a:t>.</a:t>
            </a:r>
            <a:endParaRPr lang="et-EE" sz="2800" dirty="0" smtClean="0">
              <a:latin typeface="Consolas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39735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Frameworks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resque</a:t>
            </a:r>
            <a:r>
              <a:rPr lang="et-EE" dirty="0" smtClean="0"/>
              <a:t>!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t-EE" dirty="0" err="1" smtClean="0"/>
              <a:t>Most</a:t>
            </a:r>
            <a:r>
              <a:rPr lang="et-EE" dirty="0" smtClean="0"/>
              <a:t> JAVA </a:t>
            </a:r>
            <a:r>
              <a:rPr lang="et-EE" dirty="0" err="1" smtClean="0"/>
              <a:t>frameworks</a:t>
            </a:r>
            <a:r>
              <a:rPr lang="et-EE" dirty="0" smtClean="0"/>
              <a:t> </a:t>
            </a:r>
            <a:r>
              <a:rPr lang="et-EE" dirty="0" err="1" smtClean="0"/>
              <a:t>simplify</a:t>
            </a:r>
            <a:r>
              <a:rPr lang="et-EE" dirty="0" smtClean="0"/>
              <a:t> </a:t>
            </a:r>
            <a:r>
              <a:rPr lang="et-EE" dirty="0" err="1" smtClean="0"/>
              <a:t>application</a:t>
            </a:r>
            <a:r>
              <a:rPr lang="et-EE" dirty="0" smtClean="0"/>
              <a:t> </a:t>
            </a:r>
            <a:r>
              <a:rPr lang="et-EE" dirty="0" err="1" smtClean="0"/>
              <a:t>building</a:t>
            </a:r>
            <a:r>
              <a:rPr lang="et-EE" dirty="0" smtClean="0"/>
              <a:t> – </a:t>
            </a:r>
            <a:r>
              <a:rPr lang="et-EE" dirty="0" err="1" smtClean="0"/>
              <a:t>probably</a:t>
            </a:r>
            <a:r>
              <a:rPr lang="et-EE" dirty="0" smtClean="0"/>
              <a:t> </a:t>
            </a:r>
            <a:r>
              <a:rPr lang="et-EE" dirty="0" err="1" smtClean="0"/>
              <a:t>you</a:t>
            </a:r>
            <a:r>
              <a:rPr lang="et-EE" dirty="0" smtClean="0"/>
              <a:t> </a:t>
            </a:r>
            <a:r>
              <a:rPr lang="et-EE" dirty="0" err="1" smtClean="0"/>
              <a:t>won’t</a:t>
            </a:r>
            <a:r>
              <a:rPr lang="et-EE" dirty="0" smtClean="0"/>
              <a:t> </a:t>
            </a:r>
            <a:r>
              <a:rPr lang="et-EE" dirty="0" err="1" smtClean="0"/>
              <a:t>write</a:t>
            </a:r>
            <a:r>
              <a:rPr lang="et-EE" dirty="0" smtClean="0"/>
              <a:t> </a:t>
            </a:r>
            <a:r>
              <a:rPr lang="et-EE" dirty="0" err="1" smtClean="0"/>
              <a:t>servlets</a:t>
            </a:r>
            <a:r>
              <a:rPr lang="et-EE" dirty="0" smtClean="0"/>
              <a:t>, JSP </a:t>
            </a:r>
            <a:r>
              <a:rPr lang="et-EE" dirty="0" err="1" smtClean="0"/>
              <a:t>scriptlets</a:t>
            </a:r>
            <a:r>
              <a:rPr lang="et-EE" dirty="0" smtClean="0"/>
              <a:t> </a:t>
            </a:r>
            <a:r>
              <a:rPr lang="et-EE" dirty="0" err="1" smtClean="0"/>
              <a:t>etc</a:t>
            </a:r>
            <a:r>
              <a:rPr lang="et-EE" dirty="0" smtClean="0"/>
              <a:t>..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t-E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t-EE" dirty="0" smtClean="0"/>
              <a:t>So </a:t>
            </a:r>
            <a:r>
              <a:rPr lang="et-EE" dirty="0" err="1" smtClean="0"/>
              <a:t>why</a:t>
            </a:r>
            <a:r>
              <a:rPr lang="et-EE" dirty="0" smtClean="0"/>
              <a:t> </a:t>
            </a:r>
            <a:r>
              <a:rPr lang="et-EE" dirty="0" err="1" smtClean="0"/>
              <a:t>should</a:t>
            </a:r>
            <a:r>
              <a:rPr lang="et-EE" dirty="0" smtClean="0"/>
              <a:t> I </a:t>
            </a:r>
            <a:r>
              <a:rPr lang="et-EE" dirty="0" err="1" smtClean="0"/>
              <a:t>care</a:t>
            </a:r>
            <a:r>
              <a:rPr lang="et-EE" dirty="0" smtClean="0"/>
              <a:t>?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184572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 smtClean="0"/>
              <a:t>Back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basics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You are still going to deploy your application</a:t>
            </a:r>
            <a:r>
              <a:rPr lang="et-EE" sz="2400" dirty="0" smtClean="0"/>
              <a:t>s</a:t>
            </a:r>
            <a:r>
              <a:rPr lang="en-US" sz="2400" dirty="0" smtClean="0"/>
              <a:t> </a:t>
            </a:r>
            <a:r>
              <a:rPr lang="et-EE" sz="2400" dirty="0" smtClean="0"/>
              <a:t>in</a:t>
            </a:r>
            <a:r>
              <a:rPr lang="en-US" sz="2400" dirty="0" smtClean="0"/>
              <a:t>to a web container.</a:t>
            </a:r>
            <a:endParaRPr lang="et-E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t-EE" sz="2400" dirty="0" err="1" smtClean="0"/>
              <a:t>Most</a:t>
            </a:r>
            <a:r>
              <a:rPr lang="et-EE" sz="2400" dirty="0" smtClean="0"/>
              <a:t> </a:t>
            </a:r>
            <a:r>
              <a:rPr lang="et-EE" sz="2400" dirty="0" err="1" smtClean="0"/>
              <a:t>frameworks</a:t>
            </a:r>
            <a:r>
              <a:rPr lang="et-EE" sz="2400" dirty="0" smtClean="0"/>
              <a:t> </a:t>
            </a:r>
            <a:r>
              <a:rPr lang="et-EE" sz="2400" dirty="0" err="1" smtClean="0"/>
              <a:t>use</a:t>
            </a:r>
            <a:r>
              <a:rPr lang="et-EE" sz="2400" dirty="0" smtClean="0"/>
              <a:t> </a:t>
            </a:r>
            <a:r>
              <a:rPr lang="et-EE" sz="2400" dirty="0" err="1" smtClean="0"/>
              <a:t>Servlet</a:t>
            </a:r>
            <a:r>
              <a:rPr lang="et-EE" sz="2400" dirty="0" smtClean="0"/>
              <a:t> API </a:t>
            </a:r>
            <a:r>
              <a:rPr lang="et-EE" sz="2400" dirty="0" err="1" smtClean="0"/>
              <a:t>as</a:t>
            </a:r>
            <a:r>
              <a:rPr lang="et-EE" sz="2400" dirty="0" smtClean="0"/>
              <a:t> a </a:t>
            </a:r>
            <a:r>
              <a:rPr lang="et-EE" sz="2400" dirty="0" err="1" smtClean="0"/>
              <a:t>backbone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t-EE" sz="2400" dirty="0" err="1" smtClean="0"/>
              <a:t>Many</a:t>
            </a:r>
            <a:r>
              <a:rPr lang="en-US" sz="2400" dirty="0" smtClean="0"/>
              <a:t> traditional frameworks use JSP as the view technology.</a:t>
            </a:r>
            <a:endParaRPr lang="et-EE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t-EE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t-EE" sz="2400" i="1" dirty="0" err="1" smtClean="0"/>
              <a:t>Knowing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what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goes</a:t>
            </a:r>
            <a:r>
              <a:rPr lang="et-EE" sz="2400" i="1" dirty="0" smtClean="0"/>
              <a:t> on </a:t>
            </a:r>
            <a:r>
              <a:rPr lang="et-EE" sz="2400" i="1" dirty="0" err="1" smtClean="0"/>
              <a:t>behind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the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scenes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makes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you</a:t>
            </a:r>
            <a:r>
              <a:rPr lang="et-EE" sz="2400" i="1" dirty="0" smtClean="0"/>
              <a:t> a </a:t>
            </a:r>
            <a:r>
              <a:rPr lang="et-EE" sz="2400" i="1" dirty="0" err="1" smtClean="0"/>
              <a:t>true</a:t>
            </a:r>
            <a:r>
              <a:rPr lang="et-EE" sz="2400" i="1" dirty="0" smtClean="0"/>
              <a:t> </a:t>
            </a:r>
            <a:r>
              <a:rPr lang="et-EE" sz="2400" i="1" dirty="0" err="1" smtClean="0"/>
              <a:t>puppetmaster</a:t>
            </a:r>
            <a:r>
              <a:rPr lang="et-EE" sz="2400" i="1" dirty="0" smtClean="0"/>
              <a:t>!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60241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Containers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dirty="0" err="1" smtClean="0"/>
              <a:t>Apache</a:t>
            </a:r>
            <a:r>
              <a:rPr lang="et-EE" dirty="0" smtClean="0"/>
              <a:t> </a:t>
            </a:r>
            <a:r>
              <a:rPr lang="et-EE" dirty="0" err="1" smtClean="0"/>
              <a:t>Tomcat</a:t>
            </a:r>
            <a:endParaRPr lang="et-EE" dirty="0" smtClean="0"/>
          </a:p>
          <a:p>
            <a:r>
              <a:rPr lang="et-EE" dirty="0" err="1" smtClean="0"/>
              <a:t>JBoss</a:t>
            </a:r>
            <a:endParaRPr lang="et-EE" dirty="0" smtClean="0"/>
          </a:p>
          <a:p>
            <a:r>
              <a:rPr lang="et-EE" dirty="0" err="1" smtClean="0"/>
              <a:t>WebLogic</a:t>
            </a:r>
            <a:endParaRPr lang="et-EE" dirty="0" smtClean="0"/>
          </a:p>
          <a:p>
            <a:r>
              <a:rPr lang="et-EE" dirty="0" err="1" smtClean="0"/>
              <a:t>Jetty</a:t>
            </a:r>
            <a:endParaRPr lang="et-EE" dirty="0" smtClean="0"/>
          </a:p>
          <a:p>
            <a:r>
              <a:rPr lang="et-EE" dirty="0" err="1" smtClean="0"/>
              <a:t>Glassfish</a:t>
            </a:r>
            <a:endParaRPr lang="et-EE" dirty="0" smtClean="0"/>
          </a:p>
          <a:p>
            <a:r>
              <a:rPr lang="et-EE" dirty="0" err="1" smtClean="0"/>
              <a:t>Websphere</a:t>
            </a:r>
            <a:endParaRPr lang="et-EE" dirty="0" smtClean="0"/>
          </a:p>
          <a:p>
            <a:r>
              <a:rPr lang="et-EE" dirty="0" smtClean="0"/>
              <a:t>…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67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Containers</a:t>
            </a:r>
            <a:endParaRPr lang="et-EE" dirty="0"/>
          </a:p>
        </p:txBody>
      </p:sp>
      <p:pic>
        <p:nvPicPr>
          <p:cNvPr id="4" name="Picture 2" descr="C:\Users\roman\Desktop\apps-in-container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2613305" cy="43195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3928" y="2060848"/>
            <a:ext cx="3656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Multiple applications</a:t>
            </a:r>
          </a:p>
          <a:p>
            <a:r>
              <a:rPr lang="en-US" sz="2800" dirty="0" smtClean="0"/>
              <a:t>inside one container</a:t>
            </a:r>
            <a:endParaRPr lang="et-E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130170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>
                <a:hlinkClick r:id="rId3"/>
              </a:rPr>
              <a:t>http://</a:t>
            </a:r>
            <a:r>
              <a:rPr lang="et-EE" dirty="0" smtClean="0">
                <a:hlinkClick r:id="rId3"/>
              </a:rPr>
              <a:t>tutorials.jenkov.com/java-servlets/overview.html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82717283"/>
      </p:ext>
    </p:extLst>
  </p:cSld>
  <p:clrMapOvr>
    <a:masterClrMapping/>
  </p:clrMapOvr>
</p:sld>
</file>

<file path=ppt/theme/theme1.xml><?xml version="1.0" encoding="utf-8"?>
<a:theme xmlns:a="http://schemas.openxmlformats.org/drawingml/2006/main" name="Nortal_ppt_white">
  <a:themeElements>
    <a:clrScheme name="Custom 3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397C23"/>
      </a:accent1>
      <a:accent2>
        <a:srgbClr val="397C23"/>
      </a:accent2>
      <a:accent3>
        <a:srgbClr val="397C23"/>
      </a:accent3>
      <a:accent4>
        <a:srgbClr val="397C23"/>
      </a:accent4>
      <a:accent5>
        <a:srgbClr val="397C23"/>
      </a:accent5>
      <a:accent6>
        <a:srgbClr val="397C23"/>
      </a:accent6>
      <a:hlink>
        <a:srgbClr val="397C23"/>
      </a:hlink>
      <a:folHlink>
        <a:srgbClr val="FFFFFF"/>
      </a:folHlink>
    </a:clrScheme>
    <a:fontScheme name="Nor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44303FED7AC4595118CDD011BCB2C" ma:contentTypeVersion="0" ma:contentTypeDescription="Create a new document." ma:contentTypeScope="" ma:versionID="6cfc530c0b53c3ed4ce0ec7faef298b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5B971-4348-4407-99D7-2EC422824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960CE40-99DF-4F34-BAFC-0C579793A8CD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18788A-E6F1-4982-A7B6-A48307CBA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Nortal_ppt_white</Template>
  <TotalTime>5179</TotalTime>
  <Words>1784</Words>
  <Application>Microsoft Office PowerPoint</Application>
  <PresentationFormat>Ekraaniseanss (4:3)</PresentationFormat>
  <Paragraphs>637</Paragraphs>
  <Slides>74</Slides>
  <Notes>0</Notes>
  <HiddenSlides>0</HiddenSlides>
  <MMClips>0</MMClips>
  <ScaleCrop>false</ScaleCrop>
  <HeadingPairs>
    <vt:vector size="4" baseType="variant">
      <vt:variant>
        <vt:lpstr>Kujundus</vt:lpstr>
      </vt:variant>
      <vt:variant>
        <vt:i4>1</vt:i4>
      </vt:variant>
      <vt:variant>
        <vt:lpstr>Slaidipealkirjad</vt:lpstr>
      </vt:variant>
      <vt:variant>
        <vt:i4>74</vt:i4>
      </vt:variant>
    </vt:vector>
  </HeadingPairs>
  <TitlesOfParts>
    <vt:vector size="75" baseType="lpstr">
      <vt:lpstr>Nortal_ppt_white</vt:lpstr>
      <vt:lpstr>Servlets, JSP, MVC</vt:lpstr>
      <vt:lpstr>About me</vt:lpstr>
      <vt:lpstr>Agenda</vt:lpstr>
      <vt:lpstr>JAVA EE</vt:lpstr>
      <vt:lpstr>API</vt:lpstr>
      <vt:lpstr>Web Application</vt:lpstr>
      <vt:lpstr>Web Container</vt:lpstr>
      <vt:lpstr>Web Containers</vt:lpstr>
      <vt:lpstr>Web Containers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Deployment descriptor (web.xml)</vt:lpstr>
      <vt:lpstr>web.xml</vt:lpstr>
      <vt:lpstr>Servlet</vt:lpstr>
      <vt:lpstr>Servlet example</vt:lpstr>
      <vt:lpstr>What would a Servlet do?</vt:lpstr>
      <vt:lpstr>Servlet mapping</vt:lpstr>
      <vt:lpstr>Servlet Mapping</vt:lpstr>
      <vt:lpstr>Servlet life cycle</vt:lpstr>
      <vt:lpstr>Sessions</vt:lpstr>
      <vt:lpstr>Java HttpSession</vt:lpstr>
      <vt:lpstr>Java HttpSession</vt:lpstr>
      <vt:lpstr>HttpSession example</vt:lpstr>
      <vt:lpstr>HttpServletRequest</vt:lpstr>
      <vt:lpstr>HttpServletRequest</vt:lpstr>
      <vt:lpstr>HttpServletRequest</vt:lpstr>
      <vt:lpstr>Request Headers</vt:lpstr>
      <vt:lpstr>HttpServletRequest</vt:lpstr>
      <vt:lpstr>Cookie</vt:lpstr>
      <vt:lpstr>HttpServletResponse</vt:lpstr>
      <vt:lpstr>HttpServletResponse</vt:lpstr>
      <vt:lpstr>Servlets – should I write one?</vt:lpstr>
      <vt:lpstr>JSP to the rescue!</vt:lpstr>
      <vt:lpstr>JSP example</vt:lpstr>
      <vt:lpstr>JSP mapping</vt:lpstr>
      <vt:lpstr>JSP life-cycle</vt:lpstr>
      <vt:lpstr>Dynamic content</vt:lpstr>
      <vt:lpstr>Dynamic content</vt:lpstr>
      <vt:lpstr>PowerPointi esitlus</vt:lpstr>
      <vt:lpstr>Predefined variables</vt:lpstr>
      <vt:lpstr>JSP actions</vt:lpstr>
      <vt:lpstr>Expression Language (EL)</vt:lpstr>
      <vt:lpstr>Basic Operators in EL </vt:lpstr>
      <vt:lpstr>Scopes</vt:lpstr>
      <vt:lpstr>Scopes</vt:lpstr>
      <vt:lpstr>Scopes</vt:lpstr>
      <vt:lpstr>Scopes</vt:lpstr>
      <vt:lpstr>Scopes</vt:lpstr>
      <vt:lpstr>Scopes</vt:lpstr>
      <vt:lpstr>JavaBeans</vt:lpstr>
      <vt:lpstr>JavaBeans in EL</vt:lpstr>
      <vt:lpstr>Java Standard Tag Library (JSTL)</vt:lpstr>
      <vt:lpstr>Problem with JSP</vt:lpstr>
      <vt:lpstr>MVC to the resque!</vt:lpstr>
      <vt:lpstr>Servlet controller, JSP view</vt:lpstr>
      <vt:lpstr>Servlet controller, JSP view</vt:lpstr>
      <vt:lpstr>Filters</vt:lpstr>
      <vt:lpstr>Filter example</vt:lpstr>
      <vt:lpstr>Filter declaration</vt:lpstr>
      <vt:lpstr>Filter declaration</vt:lpstr>
      <vt:lpstr>Life-cycle event listeners</vt:lpstr>
      <vt:lpstr>Listener example</vt:lpstr>
      <vt:lpstr>Listener declaration</vt:lpstr>
      <vt:lpstr>Listener declaration</vt:lpstr>
      <vt:lpstr>Servlet + JSP</vt:lpstr>
      <vt:lpstr>Frameworks to the resque!</vt:lpstr>
      <vt:lpstr>Back to basics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Pealkiri 40 pt Arial Bold</dc:title>
  <dc:creator>Margus Hanni</dc:creator>
  <cp:lastModifiedBy>Siim</cp:lastModifiedBy>
  <cp:revision>172</cp:revision>
  <dcterms:created xsi:type="dcterms:W3CDTF">2013-03-10T13:22:51Z</dcterms:created>
  <dcterms:modified xsi:type="dcterms:W3CDTF">2014-03-18T10:18:40Z</dcterms:modified>
  <cp:contentStatus>Lõplik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0x010100A0244303FED7AC4595118CDD011BCB2C</vt:lpwstr>
  </property>
  <property fmtid="{D5CDD505-2E9C-101B-9397-08002B2CF9AE}" pid="3" name="_MarkAsFinal">
    <vt:bool>true</vt:bool>
  </property>
</Properties>
</file>