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28"/>
  </p:notesMasterIdLst>
  <p:handoutMasterIdLst>
    <p:handoutMasterId r:id="rId29"/>
  </p:handoutMasterIdLst>
  <p:sldIdLst>
    <p:sldId id="272" r:id="rId5"/>
    <p:sldId id="303" r:id="rId6"/>
    <p:sldId id="314" r:id="rId7"/>
    <p:sldId id="305" r:id="rId8"/>
    <p:sldId id="313" r:id="rId9"/>
    <p:sldId id="306" r:id="rId10"/>
    <p:sldId id="308" r:id="rId11"/>
    <p:sldId id="309" r:id="rId12"/>
    <p:sldId id="275" r:id="rId13"/>
    <p:sldId id="279" r:id="rId14"/>
    <p:sldId id="285" r:id="rId15"/>
    <p:sldId id="287" r:id="rId16"/>
    <p:sldId id="288" r:id="rId17"/>
    <p:sldId id="320" r:id="rId18"/>
    <p:sldId id="289" r:id="rId19"/>
    <p:sldId id="292" r:id="rId20"/>
    <p:sldId id="321" r:id="rId21"/>
    <p:sldId id="302" r:id="rId22"/>
    <p:sldId id="315" r:id="rId23"/>
    <p:sldId id="317" r:id="rId24"/>
    <p:sldId id="318" r:id="rId25"/>
    <p:sldId id="316" r:id="rId26"/>
    <p:sldId id="319" r:id="rId27"/>
  </p:sldIdLst>
  <p:sldSz cx="9144000" cy="6858000" type="screen4x3"/>
  <p:notesSz cx="6858000" cy="9144000"/>
  <p:embeddedFontLst>
    <p:embeddedFont>
      <p:font typeface="ＭＳ Ｐゴシック" panose="020B0600070205080204" pitchFamily="34" charset="-128"/>
      <p:regular r:id="rId30"/>
    </p:embeddedFont>
    <p:embeddedFont>
      <p:font typeface="Tahoma" panose="020B0604030504040204" pitchFamily="34" charset="0"/>
      <p:regular r:id="rId31"/>
      <p:bold r:id="rId32"/>
    </p:embeddedFont>
    <p:embeddedFont>
      <p:font typeface="Candara" panose="020E0502030303020204" pitchFamily="34" charset="0"/>
      <p:regular r:id="rId33"/>
      <p:bold r:id="rId34"/>
      <p:italic r:id="rId35"/>
      <p:boldItalic r:id="rId36"/>
    </p:embeddedFont>
    <p:embeddedFont>
      <p:font typeface="Calibri" panose="020F0502020204030204" pitchFamily="34" charset="0"/>
      <p:regular r:id="rId37"/>
      <p:bold r:id="rId38"/>
      <p:italic r:id="rId39"/>
      <p:boldItalic r:id="rId40"/>
    </p:embeddedFont>
  </p:embeddedFont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94343" autoAdjust="0"/>
  </p:normalViewPr>
  <p:slideViewPr>
    <p:cSldViewPr snapToGrid="0">
      <p:cViewPr>
        <p:scale>
          <a:sx n="60" d="100"/>
          <a:sy n="60" d="100"/>
        </p:scale>
        <p:origin x="936" y="27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0.fntdata"/><Relationship Id="rId21" Type="http://schemas.openxmlformats.org/officeDocument/2006/relationships/slide" Target="slides/slide17.xml"/><Relationship Id="rId34" Type="http://schemas.openxmlformats.org/officeDocument/2006/relationships/font" Target="fonts/font5.fntdata"/><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font" Target="fonts/font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D3DB4991-E1EC-4DF1-AA2A-77EDEFA0A1BD}" type="datetimeFigureOut">
              <a:rPr lang="en-US"/>
              <a:pPr>
                <a:defRPr/>
              </a:pPr>
              <a:t>22-Feb-18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0045169-8675-4B67-B1E4-CAB76744D18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2475" y="685800"/>
            <a:ext cx="4572000" cy="3429000"/>
          </a:xfrm>
          <a:prstGeom prst="rect">
            <a:avLst/>
          </a:prstGeom>
          <a:noFill/>
          <a:ln w="12700">
            <a:solidFill>
              <a:prstClr val="black"/>
            </a:solidFill>
          </a:ln>
        </p:spPr>
        <p:txBody>
          <a:bodyPr vert="horz" lIns="91440" tIns="45720" rIns="91440" bIns="45720" rtlCol="0" anchor="ctr"/>
          <a:lstStyle/>
          <a:p>
            <a:pPr lvl="0"/>
            <a:r>
              <a:rPr lang="en-US" noProof="0" dirty="0" smtClean="0"/>
              <a:t>    </a:t>
            </a:r>
            <a:endParaRPr lang="en-US" noProof="0" dirty="0"/>
          </a:p>
        </p:txBody>
      </p:sp>
      <p:sp>
        <p:nvSpPr>
          <p:cNvPr id="5" name="Notes Placeholder 4"/>
          <p:cNvSpPr>
            <a:spLocks noGrp="1"/>
          </p:cNvSpPr>
          <p:nvPr>
            <p:ph type="body" sz="quarter" idx="3"/>
          </p:nvPr>
        </p:nvSpPr>
        <p:spPr>
          <a:xfrm>
            <a:off x="2120900" y="4219575"/>
            <a:ext cx="4587875"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3316" name="Line 8"/>
          <p:cNvSpPr>
            <a:spLocks noChangeShapeType="1"/>
          </p:cNvSpPr>
          <p:nvPr/>
        </p:nvSpPr>
        <p:spPr bwMode="auto">
          <a:xfrm>
            <a:off x="1905000" y="457200"/>
            <a:ext cx="0" cy="800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3" name="Text Box 9"/>
          <p:cNvSpPr txBox="1">
            <a:spLocks noChangeArrowheads="1"/>
          </p:cNvSpPr>
          <p:nvPr/>
        </p:nvSpPr>
        <p:spPr bwMode="auto">
          <a:xfrm>
            <a:off x="152400" y="717550"/>
            <a:ext cx="1600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spcBef>
                <a:spcPct val="50000"/>
              </a:spcBef>
              <a:defRPr/>
            </a:pPr>
            <a:r>
              <a:rPr lang="en-US" sz="1200" b="1" smtClean="0">
                <a:latin typeface="Arial" charset="0"/>
                <a:cs typeface="Arial" charset="0"/>
              </a:rPr>
              <a:t>Instructor Notes:</a:t>
            </a:r>
          </a:p>
        </p:txBody>
      </p:sp>
      <p:sp>
        <p:nvSpPr>
          <p:cNvPr id="27654" name="Rectangle 14"/>
          <p:cNvSpPr>
            <a:spLocks noChangeArrowheads="1"/>
          </p:cNvSpPr>
          <p:nvPr/>
        </p:nvSpPr>
        <p:spPr bwMode="auto">
          <a:xfrm>
            <a:off x="241300" y="152400"/>
            <a:ext cx="650081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46" tIns="46223" rIns="92446" bIns="46223"/>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en-US" altLang="en-US" sz="1200" smtClean="0">
                <a:latin typeface="Candara" pitchFamily="34" charset="0"/>
              </a:rPr>
              <a:t>&lt;Course Name&gt;				&lt;Lesson Name&gt;		</a:t>
            </a:r>
            <a:endParaRPr lang="en-US" altLang="en-US" smtClean="0">
              <a:latin typeface="Candara" pitchFamily="34" charset="0"/>
            </a:endParaRPr>
          </a:p>
        </p:txBody>
      </p:sp>
      <p:sp>
        <p:nvSpPr>
          <p:cNvPr id="27655" name="Rectangle 14"/>
          <p:cNvSpPr>
            <a:spLocks noChangeArrowheads="1"/>
          </p:cNvSpPr>
          <p:nvPr/>
        </p:nvSpPr>
        <p:spPr bwMode="auto">
          <a:xfrm>
            <a:off x="3962400" y="8591550"/>
            <a:ext cx="27622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46" tIns="46223" rIns="92446" bIns="46223"/>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r>
              <a:rPr lang="en-US" altLang="en-US" sz="1000" smtClean="0">
                <a:latin typeface="Candara" panose="020E0502030303020204" pitchFamily="34" charset="0"/>
              </a:rPr>
              <a:t>		 Page XX-</a:t>
            </a:r>
            <a:fld id="{422D2D0F-303B-40FD-82C7-980ACFAF65EB}" type="slidenum">
              <a:rPr lang="en-US" altLang="en-US" sz="1000" smtClean="0">
                <a:latin typeface="Candara" panose="020E0502030303020204" pitchFamily="34" charset="0"/>
              </a:rPr>
              <a:pPr eaLnBrk="1" hangingPunct="1">
                <a:defRPr/>
              </a:pPr>
              <a:t>‹#›</a:t>
            </a:fld>
            <a:r>
              <a:rPr lang="en-US" altLang="en-US" sz="1000" smtClean="0">
                <a:latin typeface="Candara" panose="020E0502030303020204" pitchFamily="34" charset="0"/>
              </a:rPr>
              <a:t> </a:t>
            </a:r>
          </a:p>
          <a:p>
            <a:pPr eaLnBrk="1" hangingPunct="1">
              <a:defRPr/>
            </a:pPr>
            <a:r>
              <a:rPr lang="en-US" altLang="en-US" sz="1000" smtClean="0">
                <a:latin typeface="Candara" panose="020E0502030303020204" pitchFamily="34" charset="0"/>
              </a:rPr>
              <a:t>  </a:t>
            </a: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Candara" panose="020E0502030303020204"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Candara" panose="020E0502030303020204"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Candara" panose="020E0502030303020204"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Candara" panose="020E0502030303020204"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Candara" panose="020E0502030303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A09C0791-9542-47B3-9162-83D2177A04E3}" type="datetimeFigureOut">
              <a:rPr lang="en-US"/>
              <a:pPr>
                <a:defRPr/>
              </a:pPr>
              <a:t>22-Feb-18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r>
              <a:rPr lang="en-US"/>
              <a:t>Capgemini Internal</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E21825CB-4A5D-4F66-A03B-69EF25D8C5D4}" type="slidenum">
              <a:rPr lang="en-US" altLang="en-US"/>
              <a:pPr>
                <a:defRPr/>
              </a:pPr>
              <a:t>‹#›</a:t>
            </a:fld>
            <a:endParaRPr lang="en-US" altLang="en-US"/>
          </a:p>
        </p:txBody>
      </p:sp>
    </p:spTree>
    <p:extLst>
      <p:ext uri="{BB962C8B-B14F-4D97-AF65-F5344CB8AC3E}">
        <p14:creationId xmlns:p14="http://schemas.microsoft.com/office/powerpoint/2010/main" val="705836446"/>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FDDD96C0-F2E9-4D63-8335-1046E700360F}" type="datetimeFigureOut">
              <a:rPr lang="en-US"/>
              <a:pPr>
                <a:defRPr/>
              </a:pPr>
              <a:t>22-Feb-18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7E495933-A8A5-439C-83A5-9D58761F6C61}" type="slidenum">
              <a:rPr lang="en-US" altLang="en-US"/>
              <a:pPr>
                <a:defRPr/>
              </a:pPr>
              <a:t>‹#›</a:t>
            </a:fld>
            <a:endParaRPr lang="en-US" altLang="en-US"/>
          </a:p>
        </p:txBody>
      </p:sp>
    </p:spTree>
    <p:extLst>
      <p:ext uri="{BB962C8B-B14F-4D97-AF65-F5344CB8AC3E}">
        <p14:creationId xmlns:p14="http://schemas.microsoft.com/office/powerpoint/2010/main" val="1242603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F7C74C22-E71E-4906-B93A-C7BA556E8F62}" type="datetimeFigureOut">
              <a:rPr lang="en-US"/>
              <a:pPr>
                <a:defRPr/>
              </a:pPr>
              <a:t>22-Feb-18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D2BD2C34-37D9-43BD-908F-1A8BC1702B33}" type="slidenum">
              <a:rPr lang="en-US" altLang="en-US"/>
              <a:pPr>
                <a:defRPr/>
              </a:pPr>
              <a:t>‹#›</a:t>
            </a:fld>
            <a:endParaRPr lang="en-US" altLang="en-US"/>
          </a:p>
        </p:txBody>
      </p:sp>
    </p:spTree>
    <p:extLst>
      <p:ext uri="{BB962C8B-B14F-4D97-AF65-F5344CB8AC3E}">
        <p14:creationId xmlns:p14="http://schemas.microsoft.com/office/powerpoint/2010/main" val="1955459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31FCA19F-87BB-4B6D-AFA8-17D4BA7A8542}" type="datetimeFigureOut">
              <a:rPr lang="en-US"/>
              <a:pPr>
                <a:defRPr/>
              </a:pPr>
              <a:t>22-Feb-18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C2D1EAAA-C9FF-4A66-AC17-9193A991BD36}" type="slidenum">
              <a:rPr lang="en-US" altLang="en-US"/>
              <a:pPr>
                <a:defRPr/>
              </a:pPr>
              <a:t>‹#›</a:t>
            </a:fld>
            <a:endParaRPr lang="en-US" altLang="en-US"/>
          </a:p>
        </p:txBody>
      </p:sp>
    </p:spTree>
    <p:extLst>
      <p:ext uri="{BB962C8B-B14F-4D97-AF65-F5344CB8AC3E}">
        <p14:creationId xmlns:p14="http://schemas.microsoft.com/office/powerpoint/2010/main" val="3391004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5936C415-42D2-430D-B336-1AF9D5343CDC}" type="datetimeFigureOut">
              <a:rPr lang="en-US"/>
              <a:pPr>
                <a:defRPr/>
              </a:pPr>
              <a:t>22-Feb-18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F2D5487D-0CB0-428E-9BF3-C69008451B9B}" type="slidenum">
              <a:rPr lang="en-US" altLang="en-US"/>
              <a:pPr>
                <a:defRPr/>
              </a:pPr>
              <a:t>‹#›</a:t>
            </a:fld>
            <a:endParaRPr lang="en-US" altLang="en-US"/>
          </a:p>
        </p:txBody>
      </p:sp>
    </p:spTree>
    <p:extLst>
      <p:ext uri="{BB962C8B-B14F-4D97-AF65-F5344CB8AC3E}">
        <p14:creationId xmlns:p14="http://schemas.microsoft.com/office/powerpoint/2010/main" val="2665271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8EFCFBF3-4498-40BD-9AE6-DC1A073783C7}" type="datetimeFigureOut">
              <a:rPr lang="en-US"/>
              <a:pPr>
                <a:defRPr/>
              </a:pPr>
              <a:t>22-Feb-18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913C6C56-313C-4F70-99F4-3453333DF8B8}" type="slidenum">
              <a:rPr lang="en-US" altLang="en-US"/>
              <a:pPr>
                <a:defRPr/>
              </a:pPr>
              <a:t>‹#›</a:t>
            </a:fld>
            <a:endParaRPr lang="en-US" altLang="en-US"/>
          </a:p>
        </p:txBody>
      </p:sp>
    </p:spTree>
    <p:extLst>
      <p:ext uri="{BB962C8B-B14F-4D97-AF65-F5344CB8AC3E}">
        <p14:creationId xmlns:p14="http://schemas.microsoft.com/office/powerpoint/2010/main" val="1848847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8800149A-9A6C-424B-957D-0247BFA584DA}" type="datetimeFigureOut">
              <a:rPr lang="en-US"/>
              <a:pPr>
                <a:defRPr/>
              </a:pPr>
              <a:t>22-Feb-18</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80BF7885-37D2-41B0-9274-A343D93892E8}" type="slidenum">
              <a:rPr lang="en-US" altLang="en-US"/>
              <a:pPr>
                <a:defRPr/>
              </a:pPr>
              <a:t>‹#›</a:t>
            </a:fld>
            <a:endParaRPr lang="en-US" altLang="en-US"/>
          </a:p>
        </p:txBody>
      </p:sp>
    </p:spTree>
    <p:extLst>
      <p:ext uri="{BB962C8B-B14F-4D97-AF65-F5344CB8AC3E}">
        <p14:creationId xmlns:p14="http://schemas.microsoft.com/office/powerpoint/2010/main" val="1462185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8AD85598-DA20-4C8E-8542-F9A4D08C2C41}" type="datetimeFigureOut">
              <a:rPr lang="en-US"/>
              <a:pPr>
                <a:defRPr/>
              </a:pPr>
              <a:t>22-Feb-18</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C7B438E6-E9BC-4B8A-AFBE-346253BF40C5}" type="slidenum">
              <a:rPr lang="en-US" altLang="en-US"/>
              <a:pPr>
                <a:defRPr/>
              </a:pPr>
              <a:t>‹#›</a:t>
            </a:fld>
            <a:endParaRPr lang="en-US" altLang="en-US"/>
          </a:p>
        </p:txBody>
      </p:sp>
    </p:spTree>
    <p:extLst>
      <p:ext uri="{BB962C8B-B14F-4D97-AF65-F5344CB8AC3E}">
        <p14:creationId xmlns:p14="http://schemas.microsoft.com/office/powerpoint/2010/main" val="1160265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016807E8-40CB-4A9E-85E9-02B783470C80}" type="datetimeFigureOut">
              <a:rPr lang="en-US"/>
              <a:pPr>
                <a:defRPr/>
              </a:pPr>
              <a:t>22-Feb-18</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513CF1DA-9EF0-43CA-833C-8D375BE13C08}" type="slidenum">
              <a:rPr lang="en-US" altLang="en-US"/>
              <a:pPr>
                <a:defRPr/>
              </a:pPr>
              <a:t>‹#›</a:t>
            </a:fld>
            <a:endParaRPr lang="en-US" altLang="en-US"/>
          </a:p>
        </p:txBody>
      </p:sp>
    </p:spTree>
    <p:extLst>
      <p:ext uri="{BB962C8B-B14F-4D97-AF65-F5344CB8AC3E}">
        <p14:creationId xmlns:p14="http://schemas.microsoft.com/office/powerpoint/2010/main" val="1829606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96742CB3-0E94-49BD-B177-CDCEC3069BE5}" type="datetimeFigureOut">
              <a:rPr lang="en-US"/>
              <a:pPr>
                <a:defRPr/>
              </a:pPr>
              <a:t>22-Feb-18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0619B653-A489-4FC5-9164-4FCEE22D8C20}" type="slidenum">
              <a:rPr lang="en-US" altLang="en-US"/>
              <a:pPr>
                <a:defRPr/>
              </a:pPr>
              <a:t>‹#›</a:t>
            </a:fld>
            <a:endParaRPr lang="en-US" altLang="en-US"/>
          </a:p>
        </p:txBody>
      </p:sp>
    </p:spTree>
    <p:extLst>
      <p:ext uri="{BB962C8B-B14F-4D97-AF65-F5344CB8AC3E}">
        <p14:creationId xmlns:p14="http://schemas.microsoft.com/office/powerpoint/2010/main" val="282621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1E954FA6-D2BC-4C18-9A29-42EAFEA5EE27}" type="datetimeFigureOut">
              <a:rPr lang="en-US"/>
              <a:pPr>
                <a:defRPr/>
              </a:pPr>
              <a:t>22-Feb-18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F81A9A35-E16B-4D01-8CE6-6F6DD29CB550}" type="slidenum">
              <a:rPr lang="en-US" altLang="en-US"/>
              <a:pPr>
                <a:defRPr/>
              </a:pPr>
              <a:t>‹#›</a:t>
            </a:fld>
            <a:endParaRPr lang="en-US" altLang="en-US"/>
          </a:p>
        </p:txBody>
      </p:sp>
    </p:spTree>
    <p:extLst>
      <p:ext uri="{BB962C8B-B14F-4D97-AF65-F5344CB8AC3E}">
        <p14:creationId xmlns:p14="http://schemas.microsoft.com/office/powerpoint/2010/main" val="1218836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04800" y="20638"/>
            <a:ext cx="8229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1028" name="Rectangle 20"/>
          <p:cNvSpPr txBox="1">
            <a:spLocks noChangeArrowheads="1"/>
          </p:cNvSpPr>
          <p:nvPr/>
        </p:nvSpPr>
        <p:spPr bwMode="auto">
          <a:xfrm>
            <a:off x="285750" y="6597650"/>
            <a:ext cx="1219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fld id="{F7C30D44-4FF9-405F-B5B6-0B9ED888DB36}" type="datetime4">
              <a:rPr lang="en-US" sz="800" smtClean="0">
                <a:solidFill>
                  <a:srgbClr val="7F7F7F"/>
                </a:solidFill>
                <a:latin typeface="Candara" pitchFamily="34" charset="0"/>
                <a:cs typeface="Arial" charset="0"/>
              </a:rPr>
              <a:pPr eaLnBrk="1" hangingPunct="1">
                <a:defRPr/>
              </a:pPr>
              <a:t>February 22, 2018</a:t>
            </a:fld>
            <a:endParaRPr lang="en-US" sz="800" smtClean="0">
              <a:solidFill>
                <a:srgbClr val="7F7F7F"/>
              </a:solidFill>
              <a:latin typeface="Candara" pitchFamily="34" charset="0"/>
              <a:cs typeface="Arial" charset="0"/>
            </a:endParaRPr>
          </a:p>
        </p:txBody>
      </p:sp>
      <p:sp>
        <p:nvSpPr>
          <p:cNvPr id="1029" name="Text Box 9"/>
          <p:cNvSpPr txBox="1">
            <a:spLocks noChangeArrowheads="1"/>
          </p:cNvSpPr>
          <p:nvPr/>
        </p:nvSpPr>
        <p:spPr bwMode="auto">
          <a:xfrm>
            <a:off x="1271588" y="6597650"/>
            <a:ext cx="14319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US" altLang="ja-JP" sz="800" smtClean="0">
                <a:solidFill>
                  <a:srgbClr val="7F7F7F"/>
                </a:solidFill>
                <a:latin typeface="Candara" pitchFamily="34" charset="0"/>
                <a:cs typeface="Arial" charset="0"/>
              </a:rPr>
              <a:t>Proprietary and Confidential </a:t>
            </a:r>
          </a:p>
        </p:txBody>
      </p:sp>
      <p:sp>
        <p:nvSpPr>
          <p:cNvPr id="1030" name="Text Box 5"/>
          <p:cNvSpPr txBox="1">
            <a:spLocks noChangeArrowheads="1"/>
          </p:cNvSpPr>
          <p:nvPr/>
        </p:nvSpPr>
        <p:spPr bwMode="gray">
          <a:xfrm>
            <a:off x="2749550" y="6630988"/>
            <a:ext cx="238125" cy="139700"/>
          </a:xfrm>
          <a:prstGeom prst="rect">
            <a:avLst/>
          </a:prstGeom>
          <a:noFill/>
          <a:ln>
            <a:noFill/>
          </a:ln>
          <a:effectLst>
            <a:prstShdw prst="shdw17" dist="17961" dir="2700000">
              <a:srgbClr val="85858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b" anchorCtr="1">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buClr>
                <a:srgbClr val="000000"/>
              </a:buClr>
              <a:buSzPct val="65000"/>
              <a:buFont typeface="Wingdings" panose="05000000000000000000" pitchFamily="2" charset="2"/>
              <a:buNone/>
              <a:defRPr/>
            </a:pPr>
            <a:r>
              <a:rPr lang="en-US" altLang="en-US" sz="800" smtClean="0">
                <a:solidFill>
                  <a:schemeClr val="tx2"/>
                </a:solidFill>
                <a:latin typeface="Arial" panose="020B0604020202020204" pitchFamily="34" charset="0"/>
                <a:ea typeface="ＭＳ Ｐゴシック" panose="020B0600070205080204" pitchFamily="34" charset="-128"/>
              </a:rPr>
              <a:t>- </a:t>
            </a:r>
            <a:fld id="{6E228208-6863-4CA9-A954-714A12BC7521}" type="slidenum">
              <a:rPr lang="en-US" altLang="en-US" sz="900" smtClean="0">
                <a:solidFill>
                  <a:srgbClr val="7F7F7F"/>
                </a:solidFill>
                <a:latin typeface="Candara" panose="020E0502030303020204" pitchFamily="34" charset="0"/>
              </a:rPr>
              <a:pPr algn="ctr">
                <a:buClr>
                  <a:srgbClr val="000000"/>
                </a:buClr>
                <a:buSzPct val="65000"/>
                <a:buFont typeface="Wingdings" panose="05000000000000000000" pitchFamily="2" charset="2"/>
                <a:buNone/>
                <a:defRPr/>
              </a:pPr>
              <a:t>‹#›</a:t>
            </a:fld>
            <a:r>
              <a:rPr lang="en-US" altLang="en-US" sz="900" smtClean="0">
                <a:solidFill>
                  <a:srgbClr val="7F7F7F"/>
                </a:solidFill>
                <a:latin typeface="Candara" panose="020E0502030303020204" pitchFamily="34" charset="0"/>
              </a:rPr>
              <a:t> </a:t>
            </a:r>
            <a:r>
              <a:rPr lang="en-US" altLang="en-US" sz="800" smtClean="0">
                <a:solidFill>
                  <a:schemeClr val="tx2"/>
                </a:solidFill>
                <a:latin typeface="Arial" panose="020B0604020202020204" pitchFamily="34" charset="0"/>
                <a:ea typeface="ＭＳ Ｐゴシック" panose="020B0600070205080204" pitchFamily="34" charset="-128"/>
              </a:rPr>
              <a:t>-</a:t>
            </a:r>
          </a:p>
        </p:txBody>
      </p:sp>
      <p:cxnSp>
        <p:nvCxnSpPr>
          <p:cNvPr id="11" name="Straight Connector 10"/>
          <p:cNvCxnSpPr/>
          <p:nvPr/>
        </p:nvCxnSpPr>
        <p:spPr>
          <a:xfrm flipH="1">
            <a:off x="381000" y="6583363"/>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475" y="6583363"/>
            <a:ext cx="0" cy="23177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700" y="6583363"/>
            <a:ext cx="0" cy="23177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34" name="Picture 13"/>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85800"/>
            <a:ext cx="56007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2" descr="C:\Users\vkasture\Desktop\IGate-logo.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048500" y="6040438"/>
            <a:ext cx="186690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Lst>
  <p:hf sldNum="0" hdr="0" dt="0"/>
  <p:txStyles>
    <p:titleStyle>
      <a:lvl1pPr algn="l" rtl="0" eaLnBrk="0" fontAlgn="base" hangingPunct="0">
        <a:spcBef>
          <a:spcPct val="0"/>
        </a:spcBef>
        <a:spcAft>
          <a:spcPct val="0"/>
        </a:spcAft>
        <a:defRPr sz="2800" kern="1200">
          <a:solidFill>
            <a:schemeClr val="tx1"/>
          </a:solidFill>
          <a:latin typeface="Candara" panose="020E0502030303020204" pitchFamily="34" charset="0"/>
          <a:ea typeface="+mj-ea"/>
          <a:cs typeface="+mj-cs"/>
        </a:defRPr>
      </a:lvl1pPr>
      <a:lvl2pPr algn="l" rtl="0" eaLnBrk="0" fontAlgn="base" hangingPunct="0">
        <a:spcBef>
          <a:spcPct val="0"/>
        </a:spcBef>
        <a:spcAft>
          <a:spcPct val="0"/>
        </a:spcAft>
        <a:defRPr sz="2800">
          <a:solidFill>
            <a:schemeClr val="tx1"/>
          </a:solidFill>
          <a:latin typeface="Candara" pitchFamily="34" charset="0"/>
        </a:defRPr>
      </a:lvl2pPr>
      <a:lvl3pPr algn="l" rtl="0" eaLnBrk="0" fontAlgn="base" hangingPunct="0">
        <a:spcBef>
          <a:spcPct val="0"/>
        </a:spcBef>
        <a:spcAft>
          <a:spcPct val="0"/>
        </a:spcAft>
        <a:defRPr sz="2800">
          <a:solidFill>
            <a:schemeClr val="tx1"/>
          </a:solidFill>
          <a:latin typeface="Candara" pitchFamily="34" charset="0"/>
        </a:defRPr>
      </a:lvl3pPr>
      <a:lvl4pPr algn="l" rtl="0" eaLnBrk="0" fontAlgn="base" hangingPunct="0">
        <a:spcBef>
          <a:spcPct val="0"/>
        </a:spcBef>
        <a:spcAft>
          <a:spcPct val="0"/>
        </a:spcAft>
        <a:defRPr sz="2800">
          <a:solidFill>
            <a:schemeClr val="tx1"/>
          </a:solidFill>
          <a:latin typeface="Candara" pitchFamily="34" charset="0"/>
        </a:defRPr>
      </a:lvl4pPr>
      <a:lvl5pPr algn="l" rtl="0" eaLnBrk="0" fontAlgn="base" hangingPunct="0">
        <a:spcBef>
          <a:spcPct val="0"/>
        </a:spcBef>
        <a:spcAft>
          <a:spcPct val="0"/>
        </a:spcAft>
        <a:defRPr sz="2800">
          <a:solidFill>
            <a:schemeClr val="tx1"/>
          </a:solidFill>
          <a:latin typeface="Candara" pitchFamily="34" charset="0"/>
        </a:defRPr>
      </a:lvl5pPr>
      <a:lvl6pPr marL="457200" algn="l" rtl="0" fontAlgn="base">
        <a:spcBef>
          <a:spcPct val="0"/>
        </a:spcBef>
        <a:spcAft>
          <a:spcPct val="0"/>
        </a:spcAft>
        <a:defRPr sz="2800">
          <a:solidFill>
            <a:schemeClr val="tx1"/>
          </a:solidFill>
          <a:latin typeface="Candara" pitchFamily="34" charset="0"/>
        </a:defRPr>
      </a:lvl6pPr>
      <a:lvl7pPr marL="914400" algn="l" rtl="0" fontAlgn="base">
        <a:spcBef>
          <a:spcPct val="0"/>
        </a:spcBef>
        <a:spcAft>
          <a:spcPct val="0"/>
        </a:spcAft>
        <a:defRPr sz="2800">
          <a:solidFill>
            <a:schemeClr val="tx1"/>
          </a:solidFill>
          <a:latin typeface="Candara" pitchFamily="34" charset="0"/>
        </a:defRPr>
      </a:lvl7pPr>
      <a:lvl8pPr marL="1371600" algn="l" rtl="0" fontAlgn="base">
        <a:spcBef>
          <a:spcPct val="0"/>
        </a:spcBef>
        <a:spcAft>
          <a:spcPct val="0"/>
        </a:spcAft>
        <a:defRPr sz="2800">
          <a:solidFill>
            <a:schemeClr val="tx1"/>
          </a:solidFill>
          <a:latin typeface="Candara" pitchFamily="34" charset="0"/>
        </a:defRPr>
      </a:lvl8pPr>
      <a:lvl9pPr marL="1828800" algn="l" rtl="0" fontAlgn="base">
        <a:spcBef>
          <a:spcPct val="0"/>
        </a:spcBef>
        <a:spcAft>
          <a:spcPct val="0"/>
        </a:spcAft>
        <a:defRPr sz="2800">
          <a:solidFill>
            <a:schemeClr val="tx1"/>
          </a:solidFill>
          <a:latin typeface="Candara" pitchFamily="34" charset="0"/>
        </a:defRPr>
      </a:lvl9pPr>
    </p:titleStyle>
    <p:bodyStyle>
      <a:lvl1pPr marL="342900" indent="-342900" algn="l" rtl="0" eaLnBrk="0" fontAlgn="base" hangingPunct="0">
        <a:spcBef>
          <a:spcPct val="20000"/>
        </a:spcBef>
        <a:spcAft>
          <a:spcPct val="0"/>
        </a:spcAft>
        <a:buClr>
          <a:srgbClr val="00A1E4"/>
        </a:buClr>
        <a:buFont typeface="Arial" panose="020B0604020202020204" pitchFamily="34" charset="0"/>
        <a:buChar char="•"/>
        <a:defRPr b="1" kern="1200">
          <a:solidFill>
            <a:srgbClr val="7F7F7F"/>
          </a:solidFill>
          <a:latin typeface="Candara" panose="020E0502030303020204" pitchFamily="34" charset="0"/>
          <a:ea typeface="+mn-ea"/>
          <a:cs typeface="+mn-cs"/>
        </a:defRPr>
      </a:lvl1pPr>
      <a:lvl2pPr marL="742950" indent="-285750" algn="l" rtl="0" eaLnBrk="0" fontAlgn="base" hangingPunct="0">
        <a:spcBef>
          <a:spcPct val="20000"/>
        </a:spcBef>
        <a:spcAft>
          <a:spcPct val="0"/>
        </a:spcAft>
        <a:buClr>
          <a:srgbClr val="00A1E4"/>
        </a:buClr>
        <a:buFont typeface="Arial" panose="020B0604020202020204" pitchFamily="34" charset="0"/>
        <a:buChar char="–"/>
        <a:defRPr sz="1600" kern="1200">
          <a:solidFill>
            <a:srgbClr val="7F7F7F"/>
          </a:solidFill>
          <a:latin typeface="Candara" panose="020E0502030303020204" pitchFamily="34" charset="0"/>
          <a:ea typeface="+mn-ea"/>
          <a:cs typeface="+mn-cs"/>
        </a:defRPr>
      </a:lvl2pPr>
      <a:lvl3pPr marL="1143000" indent="-228600" algn="l" rtl="0" eaLnBrk="0" fontAlgn="base" hangingPunct="0">
        <a:spcBef>
          <a:spcPct val="20000"/>
        </a:spcBef>
        <a:spcAft>
          <a:spcPct val="0"/>
        </a:spcAft>
        <a:buClr>
          <a:srgbClr val="00A1E4"/>
        </a:buClr>
        <a:buFont typeface="Arial" panose="020B0604020202020204" pitchFamily="34" charset="0"/>
        <a:buChar char="•"/>
        <a:defRPr sz="1200" kern="1200">
          <a:solidFill>
            <a:srgbClr val="7F7F7F"/>
          </a:solidFill>
          <a:latin typeface="Candara" panose="020E050203030302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MAPPING_DIM.docx" TargetMode="External"/><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20.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 Target="slide5.xml"/><Relationship Id="rId1" Type="http://schemas.openxmlformats.org/officeDocument/2006/relationships/slideLayout" Target="../slideLayouts/slideLayout2.xml"/><Relationship Id="rId4" Type="http://schemas.openxmlformats.org/officeDocument/2006/relationships/slide" Target="slide10.xml"/></Relationships>
</file>

<file path=ppt/slides/_rels/slide2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5" Type="http://schemas.openxmlformats.org/officeDocument/2006/relationships/slide" Target="slide15.xml"/><Relationship Id="rId4" Type="http://schemas.openxmlformats.org/officeDocument/2006/relationships/image" Target="../media/image2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19.xml"/><Relationship Id="rId4" Type="http://schemas.openxmlformats.org/officeDocument/2006/relationships/slide" Target="slide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0" y="747713"/>
            <a:ext cx="9144000" cy="1584325"/>
          </a:xfrm>
        </p:spPr>
        <p:txBody>
          <a:bodyPr/>
          <a:lstStyle/>
          <a:p>
            <a:pPr algn="ctr">
              <a:defRPr/>
            </a:pPr>
            <a:r>
              <a:rPr lang="en-US" altLang="en-US" sz="3200" dirty="0" smtClean="0">
                <a:latin typeface="+mj-lt"/>
                <a:cs typeface="Arial" panose="020B0604020202020204" pitchFamily="34" charset="0"/>
              </a:rPr>
              <a:t>BI MINI PROJECT</a:t>
            </a:r>
            <a:br>
              <a:rPr lang="en-US" altLang="en-US" sz="3200" dirty="0" smtClean="0">
                <a:latin typeface="+mj-lt"/>
                <a:cs typeface="Arial" panose="020B0604020202020204" pitchFamily="34" charset="0"/>
              </a:rPr>
            </a:br>
            <a:r>
              <a:rPr lang="en-US" altLang="en-US" sz="3200" dirty="0" smtClean="0">
                <a:latin typeface="+mj-lt"/>
                <a:cs typeface="Arial" panose="020B0604020202020204" pitchFamily="34" charset="0"/>
              </a:rPr>
              <a:t>CENSUS REPORTING SYSTEM</a:t>
            </a:r>
          </a:p>
        </p:txBody>
      </p:sp>
      <p:sp>
        <p:nvSpPr>
          <p:cNvPr id="3" name="Subtitle 2"/>
          <p:cNvSpPr>
            <a:spLocks noGrp="1"/>
          </p:cNvSpPr>
          <p:nvPr>
            <p:ph type="subTitle" idx="1"/>
          </p:nvPr>
        </p:nvSpPr>
        <p:spPr>
          <a:xfrm>
            <a:off x="0" y="2854325"/>
            <a:ext cx="5302250" cy="2579688"/>
          </a:xfrm>
        </p:spPr>
        <p:txBody>
          <a:bodyPr/>
          <a:lstStyle/>
          <a:p>
            <a:pPr algn="l">
              <a:defRPr/>
            </a:pPr>
            <a:r>
              <a:rPr lang="en-US" sz="1600" dirty="0" smtClean="0">
                <a:solidFill>
                  <a:schemeClr val="tx1"/>
                </a:solidFill>
                <a:latin typeface="+mn-lt"/>
                <a:cs typeface="Arial" panose="020B0604020202020204" pitchFamily="34" charset="0"/>
              </a:rPr>
              <a:t>	TEAM MEMBERS:	</a:t>
            </a:r>
            <a:endParaRPr lang="en-US" sz="1600" dirty="0">
              <a:solidFill>
                <a:schemeClr val="tx1"/>
              </a:solidFill>
              <a:latin typeface="+mn-lt"/>
              <a:cs typeface="Arial" panose="020B0604020202020204" pitchFamily="34" charset="0"/>
            </a:endParaRPr>
          </a:p>
          <a:p>
            <a:pPr lvl="1" algn="l">
              <a:defRPr/>
            </a:pPr>
            <a:r>
              <a:rPr lang="en-US" altLang="en-US" sz="1400" dirty="0" smtClean="0">
                <a:solidFill>
                  <a:schemeClr val="tx1"/>
                </a:solidFill>
                <a:latin typeface="+mn-lt"/>
                <a:ea typeface="Tahoma" panose="020B0604030504040204" pitchFamily="34" charset="0"/>
                <a:cs typeface="Arial" panose="020B0604020202020204" pitchFamily="34" charset="0"/>
              </a:rPr>
              <a:t>RAGHU </a:t>
            </a:r>
            <a:r>
              <a:rPr lang="en-US" altLang="en-US" sz="1400" dirty="0">
                <a:solidFill>
                  <a:schemeClr val="tx1"/>
                </a:solidFill>
                <a:latin typeface="+mn-lt"/>
                <a:ea typeface="Tahoma" panose="020B0604030504040204" pitchFamily="34" charset="0"/>
                <a:cs typeface="Arial" panose="020B0604020202020204" pitchFamily="34" charset="0"/>
              </a:rPr>
              <a:t>SHANKAR </a:t>
            </a:r>
            <a:r>
              <a:rPr lang="en-US" altLang="en-US" sz="1400" dirty="0" smtClean="0">
                <a:solidFill>
                  <a:schemeClr val="tx1"/>
                </a:solidFill>
                <a:latin typeface="+mn-lt"/>
                <a:ea typeface="Tahoma" panose="020B0604030504040204" pitchFamily="34" charset="0"/>
                <a:cs typeface="Arial" panose="020B0604020202020204" pitchFamily="34" charset="0"/>
              </a:rPr>
              <a:t>KONGRA </a:t>
            </a:r>
            <a:endParaRPr lang="en-US" altLang="en-US" sz="1400" dirty="0">
              <a:solidFill>
                <a:schemeClr val="tx1"/>
              </a:solidFill>
              <a:latin typeface="+mn-lt"/>
              <a:ea typeface="Tahoma" panose="020B0604030504040204" pitchFamily="34" charset="0"/>
              <a:cs typeface="Arial" panose="020B0604020202020204" pitchFamily="34" charset="0"/>
            </a:endParaRPr>
          </a:p>
          <a:p>
            <a:pPr lvl="1" algn="l">
              <a:defRPr/>
            </a:pPr>
            <a:r>
              <a:rPr lang="en-US" altLang="en-US" sz="1400" dirty="0">
                <a:solidFill>
                  <a:schemeClr val="tx1"/>
                </a:solidFill>
                <a:latin typeface="+mn-lt"/>
                <a:ea typeface="Tahoma" panose="020B0604030504040204" pitchFamily="34" charset="0"/>
                <a:cs typeface="Arial" panose="020B0604020202020204" pitchFamily="34" charset="0"/>
              </a:rPr>
              <a:t>SHREYA PANDEY</a:t>
            </a:r>
          </a:p>
          <a:p>
            <a:pPr lvl="1" algn="l">
              <a:defRPr/>
            </a:pPr>
            <a:r>
              <a:rPr lang="en-US" altLang="en-US" sz="1400" dirty="0">
                <a:solidFill>
                  <a:schemeClr val="tx1"/>
                </a:solidFill>
                <a:latin typeface="+mn-lt"/>
                <a:ea typeface="Tahoma" panose="020B0604030504040204" pitchFamily="34" charset="0"/>
                <a:cs typeface="Arial" panose="020B0604020202020204" pitchFamily="34" charset="0"/>
              </a:rPr>
              <a:t>PRABU THIRUNAVUKKARASU</a:t>
            </a:r>
          </a:p>
          <a:p>
            <a:pPr lvl="1" algn="l">
              <a:defRPr/>
            </a:pPr>
            <a:r>
              <a:rPr lang="en-US" altLang="en-US" sz="1400" dirty="0">
                <a:solidFill>
                  <a:schemeClr val="tx1"/>
                </a:solidFill>
                <a:latin typeface="+mn-lt"/>
                <a:ea typeface="Tahoma" panose="020B0604030504040204" pitchFamily="34" charset="0"/>
                <a:cs typeface="Arial" panose="020B0604020202020204" pitchFamily="34" charset="0"/>
              </a:rPr>
              <a:t>SOMYA SHIVHARE</a:t>
            </a:r>
          </a:p>
          <a:p>
            <a:pPr lvl="1" algn="l">
              <a:defRPr/>
            </a:pPr>
            <a:r>
              <a:rPr lang="en-US" altLang="en-US" sz="1400" dirty="0" smtClean="0">
                <a:solidFill>
                  <a:schemeClr val="tx1"/>
                </a:solidFill>
                <a:latin typeface="+mn-lt"/>
                <a:ea typeface="Tahoma" panose="020B0604030504040204" pitchFamily="34" charset="0"/>
                <a:cs typeface="Arial" panose="020B0604020202020204" pitchFamily="34" charset="0"/>
              </a:rPr>
              <a:t>BALASUNDARAM</a:t>
            </a:r>
            <a:r>
              <a:rPr lang="en-US" altLang="en-US" sz="1400" dirty="0">
                <a:solidFill>
                  <a:schemeClr val="tx1"/>
                </a:solidFill>
                <a:ea typeface="Tahoma" panose="020B0604030504040204" pitchFamily="34" charset="0"/>
                <a:cs typeface="Arial" panose="020B0604020202020204" pitchFamily="34" charset="0"/>
              </a:rPr>
              <a:t> PRABHAKAR </a:t>
            </a:r>
            <a:endParaRPr lang="en-US" altLang="en-US" sz="1400" dirty="0" smtClean="0">
              <a:solidFill>
                <a:schemeClr val="tx1"/>
              </a:solidFill>
              <a:latin typeface="+mn-lt"/>
              <a:ea typeface="Tahoma" panose="020B0604030504040204" pitchFamily="34" charset="0"/>
              <a:cs typeface="Arial" panose="020B0604020202020204" pitchFamily="34" charset="0"/>
            </a:endParaRPr>
          </a:p>
          <a:p>
            <a:pPr lvl="1" algn="l">
              <a:defRPr/>
            </a:pPr>
            <a:r>
              <a:rPr lang="en-US" altLang="en-US" sz="1400" dirty="0" smtClean="0">
                <a:solidFill>
                  <a:schemeClr val="tx1"/>
                </a:solidFill>
                <a:latin typeface="+mn-lt"/>
                <a:ea typeface="Tahoma" panose="020B0604030504040204" pitchFamily="34" charset="0"/>
                <a:cs typeface="Arial" panose="020B0604020202020204" pitchFamily="34" charset="0"/>
              </a:rPr>
              <a:t>NEETHU PATTLIKADAN </a:t>
            </a:r>
          </a:p>
          <a:p>
            <a:pPr algn="l">
              <a:defRPr/>
            </a:pPr>
            <a:endParaRPr lang="en-US" dirty="0">
              <a:latin typeface="+mn-lt"/>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endParaRPr lang="en-US" dirty="0"/>
          </a:p>
        </p:txBody>
      </p:sp>
      <p:sp>
        <p:nvSpPr>
          <p:cNvPr id="2" name="TextBox 1"/>
          <p:cNvSpPr txBox="1"/>
          <p:nvPr/>
        </p:nvSpPr>
        <p:spPr>
          <a:xfrm>
            <a:off x="7324725" y="2854325"/>
            <a:ext cx="1555750" cy="893763"/>
          </a:xfrm>
          <a:prstGeom prst="rect">
            <a:avLst/>
          </a:prstGeom>
          <a:noFill/>
        </p:spPr>
        <p:txBody>
          <a:bodyPr>
            <a:spAutoFit/>
          </a:bodyPr>
          <a:lstStyle/>
          <a:p>
            <a:pPr algn="just">
              <a:defRPr/>
            </a:pPr>
            <a:r>
              <a:rPr lang="en-US" dirty="0">
                <a:latin typeface="+mn-lt"/>
              </a:rPr>
              <a:t>Mentor Name:</a:t>
            </a:r>
          </a:p>
          <a:p>
            <a:pPr algn="just">
              <a:defRPr/>
            </a:pPr>
            <a:r>
              <a:rPr lang="en-US" sz="1600" dirty="0" err="1">
                <a:latin typeface="+mn-lt"/>
              </a:rPr>
              <a:t>Jayavibhava</a:t>
            </a:r>
            <a:r>
              <a:rPr lang="en-US" sz="1600" dirty="0">
                <a:latin typeface="+mn-lt"/>
              </a:rPr>
              <a:t> </a:t>
            </a:r>
          </a:p>
          <a:p>
            <a:pPr algn="just">
              <a:defRPr/>
            </a:pPr>
            <a:endParaRPr lang="en-US" dirty="0">
              <a:latin typeface="+mn-lt"/>
            </a:endParaRPr>
          </a:p>
        </p:txBody>
      </p:sp>
      <p:sp>
        <p:nvSpPr>
          <p:cNvPr id="6" name="AutoShape 7" descr="https://i.onthe.io/vllkyt3lern4jav8dg.429ec578.jpg"/>
          <p:cNvSpPr>
            <a:spLocks noChangeAspect="1" noChangeArrowheads="1"/>
          </p:cNvSpPr>
          <p:nvPr/>
        </p:nvSpPr>
        <p:spPr bwMode="auto">
          <a:xfrm>
            <a:off x="1444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smtClean="0">
                <a:latin typeface="+mj-lt"/>
                <a:cs typeface="Arial" panose="020B0604020202020204" pitchFamily="34" charset="0"/>
              </a:rPr>
              <a:t>MAPPING </a:t>
            </a:r>
            <a:r>
              <a:rPr lang="en-US" altLang="en-US" dirty="0" smtClean="0">
                <a:latin typeface="+mj-lt"/>
                <a:cs typeface="Arial" panose="020B0604020202020204" pitchFamily="34" charset="0"/>
              </a:rPr>
              <a:t>OF DIMENSIONAL TABLE</a:t>
            </a:r>
            <a:endParaRPr lang="en-US" altLang="en-US" dirty="0" smtClean="0">
              <a:latin typeface="+mj-lt"/>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endParaRPr lang="en-US"/>
          </a:p>
        </p:txBody>
      </p:sp>
      <p:pic>
        <p:nvPicPr>
          <p:cNvPr id="28677" name="Picture 6">
            <a:hlinkClick r:id="rId2" action="ppaction://hlinkfile"/>
          </p:cNvPr>
          <p:cNvPicPr>
            <a:picLocks noChangeAspect="1"/>
          </p:cNvPicPr>
          <p:nvPr/>
        </p:nvPicPr>
        <p:blipFill rotWithShape="1">
          <a:blip r:embed="rId3">
            <a:extLst>
              <a:ext uri="{28A0092B-C50C-407E-A947-70E740481C1C}">
                <a14:useLocalDpi xmlns:a14="http://schemas.microsoft.com/office/drawing/2010/main" val="0"/>
              </a:ext>
            </a:extLst>
          </a:blip>
          <a:srcRect l="4530" t="19290" r="-4530" b="-19290"/>
          <a:stretch/>
        </p:blipFill>
        <p:spPr bwMode="auto">
          <a:xfrm>
            <a:off x="457200" y="1604962"/>
            <a:ext cx="8848725" cy="3737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59206" y="4801872"/>
            <a:ext cx="3769895" cy="2308324"/>
          </a:xfrm>
          <a:prstGeom prst="rect">
            <a:avLst/>
          </a:prstGeom>
          <a:noFill/>
        </p:spPr>
        <p:txBody>
          <a:bodyPr wrap="square" rtlCol="0">
            <a:spAutoFit/>
          </a:bodyPr>
          <a:lstStyle/>
          <a:p>
            <a:r>
              <a:rPr lang="en-US" dirty="0" smtClean="0">
                <a:hlinkClick r:id="rId4" action="ppaction://hlinksldjump"/>
              </a:rPr>
              <a:t>Lookup Condition</a:t>
            </a:r>
            <a:endParaRPr lang="en-US" dirty="0" smtClean="0"/>
          </a:p>
          <a:p>
            <a:endParaRPr lang="en-US" dirty="0"/>
          </a:p>
          <a:p>
            <a:r>
              <a:rPr lang="en-US" dirty="0" smtClean="0">
                <a:hlinkClick r:id="rId5" action="ppaction://hlinksldjump"/>
              </a:rPr>
              <a:t>Expressions – New Flag</a:t>
            </a:r>
            <a:endParaRPr lang="en-US" dirty="0" smtClean="0"/>
          </a:p>
          <a:p>
            <a:endParaRPr lang="en-US" dirty="0"/>
          </a:p>
          <a:p>
            <a:r>
              <a:rPr lang="en-US" dirty="0" smtClean="0">
                <a:hlinkClick r:id="rId6" action="ppaction://hlinksldjump"/>
              </a:rPr>
              <a:t>Expressions – Changed Flag</a:t>
            </a:r>
            <a:endParaRPr lang="en-US" dirty="0" smtClean="0"/>
          </a:p>
          <a:p>
            <a:endParaRPr lang="en-US" dirty="0" smtClean="0"/>
          </a:p>
          <a:p>
            <a:endParaRPr lang="en-US" dirty="0" smtClean="0"/>
          </a:p>
          <a:p>
            <a:endParaRPr lang="en-US" dirty="0"/>
          </a:p>
        </p:txBody>
      </p:sp>
      <p:sp>
        <p:nvSpPr>
          <p:cNvPr id="6" name="TextBox 5"/>
          <p:cNvSpPr txBox="1"/>
          <p:nvPr/>
        </p:nvSpPr>
        <p:spPr>
          <a:xfrm>
            <a:off x="401054" y="1042737"/>
            <a:ext cx="4243982" cy="830997"/>
          </a:xfrm>
          <a:prstGeom prst="rect">
            <a:avLst/>
          </a:prstGeom>
          <a:noFill/>
        </p:spPr>
        <p:txBody>
          <a:bodyPr wrap="none" rtlCol="0">
            <a:spAutoFit/>
          </a:bodyPr>
          <a:lstStyle/>
          <a:p>
            <a:r>
              <a:rPr lang="en-US" altLang="en-US" sz="2400" dirty="0">
                <a:latin typeface="+mn-lt"/>
              </a:rPr>
              <a:t>MAPPING FOR </a:t>
            </a:r>
            <a:r>
              <a:rPr lang="en-US" altLang="en-US" sz="2400" dirty="0" smtClean="0">
                <a:latin typeface="+mn-lt"/>
              </a:rPr>
              <a:t>CITY: </a:t>
            </a:r>
            <a:r>
              <a:rPr lang="en-US" altLang="en-US" sz="2400" dirty="0">
                <a:latin typeface="+mn-lt"/>
              </a:rPr>
              <a:t>SCD TYPE-1</a:t>
            </a:r>
          </a:p>
          <a:p>
            <a:endParaRPr lang="en-US" sz="2400" dirty="0">
              <a:latin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47700" y="1600200"/>
            <a:ext cx="7848600" cy="4525963"/>
          </a:xfrm>
        </p:spPr>
      </p:pic>
      <p:sp>
        <p:nvSpPr>
          <p:cNvPr id="4" name="Footer Placeholder 3"/>
          <p:cNvSpPr>
            <a:spLocks noGrp="1"/>
          </p:cNvSpPr>
          <p:nvPr>
            <p:ph type="ftr" sz="quarter" idx="11"/>
          </p:nvPr>
        </p:nvSpPr>
        <p:spPr/>
        <p:txBody>
          <a:bodyPr/>
          <a:lstStyle/>
          <a:p>
            <a:pPr>
              <a:defRPr/>
            </a:pPr>
            <a:endParaRPr lang="en-US"/>
          </a:p>
        </p:txBody>
      </p:sp>
      <p:sp>
        <p:nvSpPr>
          <p:cNvPr id="6" name="Title 1"/>
          <p:cNvSpPr txBox="1">
            <a:spLocks/>
          </p:cNvSpPr>
          <p:nvPr/>
        </p:nvSpPr>
        <p:spPr bwMode="auto">
          <a:xfrm>
            <a:off x="304800" y="20638"/>
            <a:ext cx="8229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kern="1200">
                <a:solidFill>
                  <a:schemeClr val="tx1"/>
                </a:solidFill>
                <a:latin typeface="Candara" panose="020E0502030303020204" pitchFamily="34" charset="0"/>
                <a:ea typeface="+mj-ea"/>
                <a:cs typeface="+mj-cs"/>
              </a:defRPr>
            </a:lvl1pPr>
            <a:lvl2pPr algn="l" rtl="0" eaLnBrk="0" fontAlgn="base" hangingPunct="0">
              <a:spcBef>
                <a:spcPct val="0"/>
              </a:spcBef>
              <a:spcAft>
                <a:spcPct val="0"/>
              </a:spcAft>
              <a:defRPr sz="2800">
                <a:solidFill>
                  <a:schemeClr val="tx1"/>
                </a:solidFill>
                <a:latin typeface="Candara" pitchFamily="34" charset="0"/>
              </a:defRPr>
            </a:lvl2pPr>
            <a:lvl3pPr algn="l" rtl="0" eaLnBrk="0" fontAlgn="base" hangingPunct="0">
              <a:spcBef>
                <a:spcPct val="0"/>
              </a:spcBef>
              <a:spcAft>
                <a:spcPct val="0"/>
              </a:spcAft>
              <a:defRPr sz="2800">
                <a:solidFill>
                  <a:schemeClr val="tx1"/>
                </a:solidFill>
                <a:latin typeface="Candara" pitchFamily="34" charset="0"/>
              </a:defRPr>
            </a:lvl3pPr>
            <a:lvl4pPr algn="l" rtl="0" eaLnBrk="0" fontAlgn="base" hangingPunct="0">
              <a:spcBef>
                <a:spcPct val="0"/>
              </a:spcBef>
              <a:spcAft>
                <a:spcPct val="0"/>
              </a:spcAft>
              <a:defRPr sz="2800">
                <a:solidFill>
                  <a:schemeClr val="tx1"/>
                </a:solidFill>
                <a:latin typeface="Candara" pitchFamily="34" charset="0"/>
              </a:defRPr>
            </a:lvl4pPr>
            <a:lvl5pPr algn="l" rtl="0" eaLnBrk="0" fontAlgn="base" hangingPunct="0">
              <a:spcBef>
                <a:spcPct val="0"/>
              </a:spcBef>
              <a:spcAft>
                <a:spcPct val="0"/>
              </a:spcAft>
              <a:defRPr sz="2800">
                <a:solidFill>
                  <a:schemeClr val="tx1"/>
                </a:solidFill>
                <a:latin typeface="Candara" pitchFamily="34" charset="0"/>
              </a:defRPr>
            </a:lvl5pPr>
            <a:lvl6pPr marL="457200" algn="l" rtl="0" fontAlgn="base">
              <a:spcBef>
                <a:spcPct val="0"/>
              </a:spcBef>
              <a:spcAft>
                <a:spcPct val="0"/>
              </a:spcAft>
              <a:defRPr sz="2800">
                <a:solidFill>
                  <a:schemeClr val="tx1"/>
                </a:solidFill>
                <a:latin typeface="Candara" pitchFamily="34" charset="0"/>
              </a:defRPr>
            </a:lvl6pPr>
            <a:lvl7pPr marL="914400" algn="l" rtl="0" fontAlgn="base">
              <a:spcBef>
                <a:spcPct val="0"/>
              </a:spcBef>
              <a:spcAft>
                <a:spcPct val="0"/>
              </a:spcAft>
              <a:defRPr sz="2800">
                <a:solidFill>
                  <a:schemeClr val="tx1"/>
                </a:solidFill>
                <a:latin typeface="Candara" pitchFamily="34" charset="0"/>
              </a:defRPr>
            </a:lvl7pPr>
            <a:lvl8pPr marL="1371600" algn="l" rtl="0" fontAlgn="base">
              <a:spcBef>
                <a:spcPct val="0"/>
              </a:spcBef>
              <a:spcAft>
                <a:spcPct val="0"/>
              </a:spcAft>
              <a:defRPr sz="2800">
                <a:solidFill>
                  <a:schemeClr val="tx1"/>
                </a:solidFill>
                <a:latin typeface="Candara" pitchFamily="34" charset="0"/>
              </a:defRPr>
            </a:lvl8pPr>
            <a:lvl9pPr marL="1828800" algn="l" rtl="0" fontAlgn="base">
              <a:spcBef>
                <a:spcPct val="0"/>
              </a:spcBef>
              <a:spcAft>
                <a:spcPct val="0"/>
              </a:spcAft>
              <a:defRPr sz="2800">
                <a:solidFill>
                  <a:schemeClr val="tx1"/>
                </a:solidFill>
                <a:latin typeface="Candara" pitchFamily="34" charset="0"/>
              </a:defRPr>
            </a:lvl9pPr>
          </a:lstStyle>
          <a:p>
            <a:r>
              <a:rPr lang="en-US" altLang="en-US" smtClean="0">
                <a:latin typeface="+mj-lt"/>
                <a:cs typeface="Arial" panose="020B0604020202020204" pitchFamily="34" charset="0"/>
              </a:rPr>
              <a:t>MAPPING OF DIMENSIONAL TABLE</a:t>
            </a:r>
            <a:endParaRPr lang="en-US" altLang="en-US" dirty="0" smtClean="0">
              <a:latin typeface="+mj-lt"/>
              <a:cs typeface="Arial" panose="020B0604020202020204" pitchFamily="34" charset="0"/>
            </a:endParaRPr>
          </a:p>
        </p:txBody>
      </p:sp>
      <p:sp>
        <p:nvSpPr>
          <p:cNvPr id="7" name="TextBox 6"/>
          <p:cNvSpPr txBox="1"/>
          <p:nvPr/>
        </p:nvSpPr>
        <p:spPr>
          <a:xfrm>
            <a:off x="401054" y="1042737"/>
            <a:ext cx="5117619" cy="830997"/>
          </a:xfrm>
          <a:prstGeom prst="rect">
            <a:avLst/>
          </a:prstGeom>
          <a:noFill/>
        </p:spPr>
        <p:txBody>
          <a:bodyPr wrap="none" rtlCol="0">
            <a:spAutoFit/>
          </a:bodyPr>
          <a:lstStyle/>
          <a:p>
            <a:r>
              <a:rPr lang="en-US" altLang="en-US" sz="2400" dirty="0">
                <a:latin typeface="+mn-lt"/>
              </a:rPr>
              <a:t>MAPPING FOR </a:t>
            </a:r>
            <a:r>
              <a:rPr lang="en-US" altLang="en-US" sz="2400" dirty="0" smtClean="0">
                <a:latin typeface="+mn-lt"/>
              </a:rPr>
              <a:t>EDUCATION: </a:t>
            </a:r>
            <a:r>
              <a:rPr lang="en-US" altLang="en-US" sz="2400" dirty="0">
                <a:latin typeface="+mn-lt"/>
              </a:rPr>
              <a:t>SCD TYPE-1</a:t>
            </a:r>
          </a:p>
          <a:p>
            <a:endParaRPr lang="en-US" sz="2400" dirty="0">
              <a:latin typeface="+mn-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65175" y="1600200"/>
            <a:ext cx="7613650" cy="4525963"/>
          </a:xfrm>
        </p:spPr>
      </p:pic>
      <p:sp>
        <p:nvSpPr>
          <p:cNvPr id="4" name="Footer Placeholder 3"/>
          <p:cNvSpPr>
            <a:spLocks noGrp="1"/>
          </p:cNvSpPr>
          <p:nvPr>
            <p:ph type="ftr" sz="quarter" idx="11"/>
          </p:nvPr>
        </p:nvSpPr>
        <p:spPr/>
        <p:txBody>
          <a:bodyPr/>
          <a:lstStyle/>
          <a:p>
            <a:pPr>
              <a:defRPr/>
            </a:pPr>
            <a:endParaRPr lang="en-US"/>
          </a:p>
        </p:txBody>
      </p:sp>
      <p:sp>
        <p:nvSpPr>
          <p:cNvPr id="6" name="Title 1"/>
          <p:cNvSpPr>
            <a:spLocks noGrp="1"/>
          </p:cNvSpPr>
          <p:nvPr>
            <p:ph type="title"/>
          </p:nvPr>
        </p:nvSpPr>
        <p:spPr>
          <a:xfrm>
            <a:off x="304800" y="20638"/>
            <a:ext cx="8229600" cy="792162"/>
          </a:xfrm>
        </p:spPr>
        <p:txBody>
          <a:bodyPr/>
          <a:lstStyle/>
          <a:p>
            <a:r>
              <a:rPr lang="en-US" altLang="en-US" dirty="0" smtClean="0">
                <a:latin typeface="+mj-lt"/>
                <a:cs typeface="Arial" panose="020B0604020202020204" pitchFamily="34" charset="0"/>
              </a:rPr>
              <a:t>MAPPING </a:t>
            </a:r>
            <a:r>
              <a:rPr lang="en-US" altLang="en-US" dirty="0" smtClean="0">
                <a:latin typeface="+mj-lt"/>
                <a:cs typeface="Arial" panose="020B0604020202020204" pitchFamily="34" charset="0"/>
              </a:rPr>
              <a:t>OF DIMENSIONAL TABLE</a:t>
            </a:r>
            <a:endParaRPr lang="en-US" altLang="en-US" dirty="0" smtClean="0">
              <a:latin typeface="+mj-lt"/>
              <a:cs typeface="Arial" panose="020B0604020202020204" pitchFamily="34" charset="0"/>
            </a:endParaRPr>
          </a:p>
        </p:txBody>
      </p:sp>
      <p:sp>
        <p:nvSpPr>
          <p:cNvPr id="7" name="TextBox 6"/>
          <p:cNvSpPr txBox="1"/>
          <p:nvPr/>
        </p:nvSpPr>
        <p:spPr>
          <a:xfrm>
            <a:off x="401054" y="1042737"/>
            <a:ext cx="5280869" cy="830997"/>
          </a:xfrm>
          <a:prstGeom prst="rect">
            <a:avLst/>
          </a:prstGeom>
          <a:noFill/>
        </p:spPr>
        <p:txBody>
          <a:bodyPr wrap="none" rtlCol="0">
            <a:spAutoFit/>
          </a:bodyPr>
          <a:lstStyle/>
          <a:p>
            <a:r>
              <a:rPr lang="en-US" altLang="en-US" sz="2400" dirty="0">
                <a:latin typeface="+mn-lt"/>
              </a:rPr>
              <a:t>MAPPING FOR </a:t>
            </a:r>
            <a:r>
              <a:rPr lang="en-US" altLang="en-US" sz="2400" dirty="0" smtClean="0">
                <a:latin typeface="+mn-lt"/>
              </a:rPr>
              <a:t>OCCUPATION: </a:t>
            </a:r>
            <a:r>
              <a:rPr lang="en-US" altLang="en-US" sz="2400" dirty="0">
                <a:latin typeface="+mn-lt"/>
              </a:rPr>
              <a:t>SCD TYPE-1</a:t>
            </a:r>
          </a:p>
          <a:p>
            <a:endParaRPr lang="en-US" sz="2400" dirty="0">
              <a:latin typeface="+mn-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dirty="0" smtClean="0">
                <a:latin typeface="Arial" panose="020B0604020202020204" pitchFamily="34" charset="0"/>
                <a:cs typeface="Arial" panose="020B0604020202020204" pitchFamily="34" charset="0"/>
              </a:rPr>
              <a:t>OUTPUT </a:t>
            </a:r>
            <a:r>
              <a:rPr lang="en-US" altLang="en-US" dirty="0" smtClean="0">
                <a:latin typeface="Arial" panose="020B0604020202020204" pitchFamily="34" charset="0"/>
                <a:cs typeface="Arial" panose="020B0604020202020204" pitchFamily="34" charset="0"/>
              </a:rPr>
              <a:t>FOR DIMENSIONAL TABLES</a:t>
            </a:r>
            <a:endParaRPr lang="en-US" altLang="en-US" dirty="0" smtClean="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endParaRPr lang="en-US"/>
          </a:p>
        </p:txBody>
      </p:sp>
      <p:pic>
        <p:nvPicPr>
          <p:cNvPr id="9"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860844"/>
            <a:ext cx="188595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30001" y="1860844"/>
            <a:ext cx="3089974"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3900" y="4493565"/>
            <a:ext cx="18288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30001" y="4392461"/>
            <a:ext cx="3485812" cy="1737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57199" y="1295730"/>
            <a:ext cx="3344779" cy="830997"/>
          </a:xfrm>
          <a:prstGeom prst="rect">
            <a:avLst/>
          </a:prstGeom>
          <a:noFill/>
        </p:spPr>
        <p:txBody>
          <a:bodyPr wrap="square" rtlCol="0">
            <a:spAutoFit/>
          </a:bodyPr>
          <a:lstStyle/>
          <a:p>
            <a:r>
              <a:rPr lang="en-US" altLang="en-US" sz="2400" dirty="0">
                <a:latin typeface="+mj-lt"/>
              </a:rPr>
              <a:t>DIMENSION TABLE : CITY</a:t>
            </a:r>
          </a:p>
          <a:p>
            <a:endParaRPr lang="en-US" sz="2400" dirty="0">
              <a:latin typeface="+mj-lt"/>
            </a:endParaRPr>
          </a:p>
        </p:txBody>
      </p:sp>
      <p:sp>
        <p:nvSpPr>
          <p:cNvPr id="15" name="TextBox 14"/>
          <p:cNvSpPr txBox="1"/>
          <p:nvPr/>
        </p:nvSpPr>
        <p:spPr>
          <a:xfrm>
            <a:off x="457199" y="3807083"/>
            <a:ext cx="4227096" cy="830997"/>
          </a:xfrm>
          <a:prstGeom prst="rect">
            <a:avLst/>
          </a:prstGeom>
          <a:noFill/>
        </p:spPr>
        <p:txBody>
          <a:bodyPr wrap="square" rtlCol="0">
            <a:spAutoFit/>
          </a:bodyPr>
          <a:lstStyle/>
          <a:p>
            <a:r>
              <a:rPr lang="en-US" altLang="en-US" sz="2400" dirty="0">
                <a:latin typeface="+mj-lt"/>
              </a:rPr>
              <a:t>DIMENSION TABLE : </a:t>
            </a:r>
            <a:r>
              <a:rPr lang="en-US" altLang="en-US" sz="2400" dirty="0" smtClean="0">
                <a:latin typeface="+mj-lt"/>
              </a:rPr>
              <a:t>EDUCATION</a:t>
            </a:r>
            <a:endParaRPr lang="en-US" altLang="en-US" sz="2400" dirty="0">
              <a:latin typeface="+mj-lt"/>
            </a:endParaRPr>
          </a:p>
          <a:p>
            <a:endParaRPr lang="en-US" sz="2400" dirty="0">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8995" y="2531101"/>
            <a:ext cx="2073275" cy="153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2519" y="2069931"/>
            <a:ext cx="3174306" cy="295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a:spLocks/>
          </p:cNvSpPr>
          <p:nvPr/>
        </p:nvSpPr>
        <p:spPr bwMode="auto">
          <a:xfrm>
            <a:off x="457200" y="173038"/>
            <a:ext cx="8229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kern="1200">
                <a:solidFill>
                  <a:schemeClr val="tx1"/>
                </a:solidFill>
                <a:latin typeface="Candara" panose="020E0502030303020204" pitchFamily="34" charset="0"/>
                <a:ea typeface="+mj-ea"/>
                <a:cs typeface="+mj-cs"/>
              </a:defRPr>
            </a:lvl1pPr>
            <a:lvl2pPr algn="l" rtl="0" eaLnBrk="0" fontAlgn="base" hangingPunct="0">
              <a:spcBef>
                <a:spcPct val="0"/>
              </a:spcBef>
              <a:spcAft>
                <a:spcPct val="0"/>
              </a:spcAft>
              <a:defRPr sz="2800">
                <a:solidFill>
                  <a:schemeClr val="tx1"/>
                </a:solidFill>
                <a:latin typeface="Candara" pitchFamily="34" charset="0"/>
              </a:defRPr>
            </a:lvl2pPr>
            <a:lvl3pPr algn="l" rtl="0" eaLnBrk="0" fontAlgn="base" hangingPunct="0">
              <a:spcBef>
                <a:spcPct val="0"/>
              </a:spcBef>
              <a:spcAft>
                <a:spcPct val="0"/>
              </a:spcAft>
              <a:defRPr sz="2800">
                <a:solidFill>
                  <a:schemeClr val="tx1"/>
                </a:solidFill>
                <a:latin typeface="Candara" pitchFamily="34" charset="0"/>
              </a:defRPr>
            </a:lvl3pPr>
            <a:lvl4pPr algn="l" rtl="0" eaLnBrk="0" fontAlgn="base" hangingPunct="0">
              <a:spcBef>
                <a:spcPct val="0"/>
              </a:spcBef>
              <a:spcAft>
                <a:spcPct val="0"/>
              </a:spcAft>
              <a:defRPr sz="2800">
                <a:solidFill>
                  <a:schemeClr val="tx1"/>
                </a:solidFill>
                <a:latin typeface="Candara" pitchFamily="34" charset="0"/>
              </a:defRPr>
            </a:lvl4pPr>
            <a:lvl5pPr algn="l" rtl="0" eaLnBrk="0" fontAlgn="base" hangingPunct="0">
              <a:spcBef>
                <a:spcPct val="0"/>
              </a:spcBef>
              <a:spcAft>
                <a:spcPct val="0"/>
              </a:spcAft>
              <a:defRPr sz="2800">
                <a:solidFill>
                  <a:schemeClr val="tx1"/>
                </a:solidFill>
                <a:latin typeface="Candara" pitchFamily="34" charset="0"/>
              </a:defRPr>
            </a:lvl5pPr>
            <a:lvl6pPr marL="457200" algn="l" rtl="0" fontAlgn="base">
              <a:spcBef>
                <a:spcPct val="0"/>
              </a:spcBef>
              <a:spcAft>
                <a:spcPct val="0"/>
              </a:spcAft>
              <a:defRPr sz="2800">
                <a:solidFill>
                  <a:schemeClr val="tx1"/>
                </a:solidFill>
                <a:latin typeface="Candara" pitchFamily="34" charset="0"/>
              </a:defRPr>
            </a:lvl6pPr>
            <a:lvl7pPr marL="914400" algn="l" rtl="0" fontAlgn="base">
              <a:spcBef>
                <a:spcPct val="0"/>
              </a:spcBef>
              <a:spcAft>
                <a:spcPct val="0"/>
              </a:spcAft>
              <a:defRPr sz="2800">
                <a:solidFill>
                  <a:schemeClr val="tx1"/>
                </a:solidFill>
                <a:latin typeface="Candara" pitchFamily="34" charset="0"/>
              </a:defRPr>
            </a:lvl7pPr>
            <a:lvl8pPr marL="1371600" algn="l" rtl="0" fontAlgn="base">
              <a:spcBef>
                <a:spcPct val="0"/>
              </a:spcBef>
              <a:spcAft>
                <a:spcPct val="0"/>
              </a:spcAft>
              <a:defRPr sz="2800">
                <a:solidFill>
                  <a:schemeClr val="tx1"/>
                </a:solidFill>
                <a:latin typeface="Candara" pitchFamily="34" charset="0"/>
              </a:defRPr>
            </a:lvl8pPr>
            <a:lvl9pPr marL="1828800" algn="l" rtl="0" fontAlgn="base">
              <a:spcBef>
                <a:spcPct val="0"/>
              </a:spcBef>
              <a:spcAft>
                <a:spcPct val="0"/>
              </a:spcAft>
              <a:defRPr sz="2800">
                <a:solidFill>
                  <a:schemeClr val="tx1"/>
                </a:solidFill>
                <a:latin typeface="Candara" pitchFamily="34" charset="0"/>
              </a:defRPr>
            </a:lvl9pPr>
          </a:lstStyle>
          <a:p>
            <a:r>
              <a:rPr lang="en-US" altLang="en-US" smtClean="0">
                <a:latin typeface="Arial" panose="020B0604020202020204" pitchFamily="34" charset="0"/>
                <a:cs typeface="Arial" panose="020B0604020202020204" pitchFamily="34" charset="0"/>
              </a:rPr>
              <a:t>OUTPUT FOR DIMENSIONAL TABLES</a:t>
            </a:r>
            <a:endParaRPr lang="en-US" altLang="en-US" dirty="0" smtClean="0">
              <a:latin typeface="Arial" panose="020B0604020202020204" pitchFamily="34" charset="0"/>
              <a:cs typeface="Arial" panose="020B0604020202020204" pitchFamily="34" charset="0"/>
            </a:endParaRPr>
          </a:p>
        </p:txBody>
      </p:sp>
      <p:sp>
        <p:nvSpPr>
          <p:cNvPr id="8" name="TextBox 7"/>
          <p:cNvSpPr txBox="1"/>
          <p:nvPr/>
        </p:nvSpPr>
        <p:spPr>
          <a:xfrm>
            <a:off x="457200" y="1332652"/>
            <a:ext cx="4708358" cy="830997"/>
          </a:xfrm>
          <a:prstGeom prst="rect">
            <a:avLst/>
          </a:prstGeom>
          <a:noFill/>
        </p:spPr>
        <p:txBody>
          <a:bodyPr wrap="square" rtlCol="0">
            <a:spAutoFit/>
          </a:bodyPr>
          <a:lstStyle/>
          <a:p>
            <a:r>
              <a:rPr lang="en-US" altLang="en-US" sz="2400" dirty="0">
                <a:latin typeface="+mj-lt"/>
              </a:rPr>
              <a:t>DIMENSION TABLE : </a:t>
            </a:r>
            <a:r>
              <a:rPr lang="en-US" altLang="en-US" sz="2400" dirty="0" smtClean="0">
                <a:latin typeface="+mj-lt"/>
              </a:rPr>
              <a:t>OCCUPATION</a:t>
            </a:r>
            <a:endParaRPr lang="en-US" altLang="en-US" sz="2400" dirty="0">
              <a:latin typeface="+mj-lt"/>
            </a:endParaRPr>
          </a:p>
          <a:p>
            <a:endParaRPr lang="en-US" sz="2400" dirty="0">
              <a:latin typeface="+mj-lt"/>
            </a:endParaRPr>
          </a:p>
        </p:txBody>
      </p:sp>
    </p:spTree>
    <p:extLst>
      <p:ext uri="{BB962C8B-B14F-4D97-AF65-F5344CB8AC3E}">
        <p14:creationId xmlns:p14="http://schemas.microsoft.com/office/powerpoint/2010/main" val="12817094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mtClean="0">
                <a:latin typeface="Arial" panose="020B0604020202020204" pitchFamily="34" charset="0"/>
                <a:cs typeface="Arial" panose="020B0604020202020204" pitchFamily="34" charset="0"/>
              </a:rPr>
              <a:t>MAPPING FOR FACT TABLE : EDUCATION</a:t>
            </a:r>
          </a:p>
        </p:txBody>
      </p:sp>
      <p:pic>
        <p:nvPicPr>
          <p:cNvPr id="34819"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27050" y="1320800"/>
            <a:ext cx="7785100" cy="3700379"/>
          </a:xfrm>
        </p:spPr>
      </p:pic>
      <p:sp>
        <p:nvSpPr>
          <p:cNvPr id="4" name="Footer Placeholder 3"/>
          <p:cNvSpPr>
            <a:spLocks noGrp="1"/>
          </p:cNvSpPr>
          <p:nvPr>
            <p:ph type="ftr" sz="quarter" idx="11"/>
          </p:nvPr>
        </p:nvSpPr>
        <p:spPr/>
        <p:txBody>
          <a:bodyPr/>
          <a:lstStyle/>
          <a:p>
            <a:pPr>
              <a:defRPr/>
            </a:pPr>
            <a:endParaRPr lang="en-US"/>
          </a:p>
        </p:txBody>
      </p:sp>
      <p:sp>
        <p:nvSpPr>
          <p:cNvPr id="2" name="TextBox 1"/>
          <p:cNvSpPr txBox="1"/>
          <p:nvPr/>
        </p:nvSpPr>
        <p:spPr>
          <a:xfrm>
            <a:off x="3124200" y="5807241"/>
            <a:ext cx="2493952" cy="369332"/>
          </a:xfrm>
          <a:prstGeom prst="rect">
            <a:avLst/>
          </a:prstGeom>
          <a:noFill/>
        </p:spPr>
        <p:txBody>
          <a:bodyPr wrap="none" rtlCol="0">
            <a:spAutoFit/>
          </a:bodyPr>
          <a:lstStyle/>
          <a:p>
            <a:r>
              <a:rPr lang="en-US" dirty="0" smtClean="0">
                <a:hlinkClick r:id="rId3" action="ppaction://hlinksldjump"/>
              </a:rPr>
              <a:t>Lookup Transformations </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smtClean="0">
                <a:latin typeface="Arial" panose="020B0604020202020204" pitchFamily="34" charset="0"/>
                <a:cs typeface="Arial" panose="020B0604020202020204" pitchFamily="34" charset="0"/>
              </a:rPr>
              <a:t>MAPPING FOR FACT TABLE : OCCUPATION</a:t>
            </a:r>
          </a:p>
        </p:txBody>
      </p:sp>
      <p:pic>
        <p:nvPicPr>
          <p:cNvPr id="35843"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28650" y="1058028"/>
            <a:ext cx="7581900" cy="4525962"/>
          </a:xfrm>
        </p:spPr>
      </p:pic>
      <p:sp>
        <p:nvSpPr>
          <p:cNvPr id="4" name="Footer Placeholder 3"/>
          <p:cNvSpPr>
            <a:spLocks noGrp="1"/>
          </p:cNvSpPr>
          <p:nvPr>
            <p:ph type="ftr" sz="quarter" idx="11"/>
          </p:nvPr>
        </p:nvSpPr>
        <p:spPr/>
        <p:txBody>
          <a:bodyPr/>
          <a:lstStyle/>
          <a:p>
            <a:pPr>
              <a:defRPr/>
            </a:pPr>
            <a:endParaRPr lang="en-US"/>
          </a:p>
        </p:txBody>
      </p:sp>
      <p:sp>
        <p:nvSpPr>
          <p:cNvPr id="5" name="TextBox 4"/>
          <p:cNvSpPr txBox="1"/>
          <p:nvPr/>
        </p:nvSpPr>
        <p:spPr>
          <a:xfrm>
            <a:off x="3124200" y="5807241"/>
            <a:ext cx="2493952" cy="369332"/>
          </a:xfrm>
          <a:prstGeom prst="rect">
            <a:avLst/>
          </a:prstGeom>
          <a:noFill/>
        </p:spPr>
        <p:txBody>
          <a:bodyPr wrap="none" rtlCol="0">
            <a:spAutoFit/>
          </a:bodyPr>
          <a:lstStyle/>
          <a:p>
            <a:r>
              <a:rPr lang="en-US" dirty="0" smtClean="0"/>
              <a:t>Lookup Transformations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416082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smtClean="0">
                <a:latin typeface="+mj-lt"/>
              </a:rPr>
              <a:t>Expression Transformation for Stage table</a:t>
            </a:r>
            <a:endParaRPr lang="en-US" altLang="en-US" dirty="0" smtClean="0">
              <a:latin typeface="+mj-lt"/>
            </a:endParaRPr>
          </a:p>
        </p:txBody>
      </p:sp>
      <p:pic>
        <p:nvPicPr>
          <p:cNvPr id="36867"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30442" y="1128295"/>
            <a:ext cx="7283115" cy="4525963"/>
          </a:xfrm>
        </p:spPr>
      </p:pic>
      <p:sp>
        <p:nvSpPr>
          <p:cNvPr id="4" name="Footer Placeholder 3"/>
          <p:cNvSpPr>
            <a:spLocks noGrp="1"/>
          </p:cNvSpPr>
          <p:nvPr>
            <p:ph type="ftr" sz="quarter" idx="11"/>
          </p:nvPr>
        </p:nvSpPr>
        <p:spPr/>
        <p:txBody>
          <a:bodyPr/>
          <a:lstStyle/>
          <a:p>
            <a:pPr>
              <a:defRPr/>
            </a:pPr>
            <a:endParaRPr lang="en-US"/>
          </a:p>
        </p:txBody>
      </p:sp>
      <p:sp>
        <p:nvSpPr>
          <p:cNvPr id="2" name="TextBox 1"/>
          <p:cNvSpPr txBox="1"/>
          <p:nvPr/>
        </p:nvSpPr>
        <p:spPr>
          <a:xfrm>
            <a:off x="5149516" y="5841417"/>
            <a:ext cx="1962397" cy="461665"/>
          </a:xfrm>
          <a:prstGeom prst="rect">
            <a:avLst/>
          </a:prstGeom>
          <a:noFill/>
        </p:spPr>
        <p:txBody>
          <a:bodyPr wrap="none" rtlCol="0">
            <a:spAutoFit/>
          </a:bodyPr>
          <a:lstStyle/>
          <a:p>
            <a:r>
              <a:rPr lang="en-US" sz="2400" dirty="0" smtClean="0">
                <a:hlinkClick r:id="rId3" action="ppaction://hlinksldjump"/>
              </a:rPr>
              <a:t>Mapping Slide</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dirty="0" smtClean="0">
                <a:latin typeface="+mj-lt"/>
              </a:rPr>
              <a:t>Filter Transformation for Stage Table</a:t>
            </a:r>
            <a:endParaRPr lang="en-US" altLang="en-US" dirty="0" smtClean="0">
              <a:latin typeface="+mj-lt"/>
            </a:endParaRPr>
          </a:p>
        </p:txBody>
      </p:sp>
      <p:pic>
        <p:nvPicPr>
          <p:cNvPr id="37891" name="Content Placeholder 6">
            <a:hlinkClick r:id="rId3" action="ppaction://hlinksldjump"/>
          </p:cNvPr>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a:xfrm>
            <a:off x="1871662" y="1112252"/>
            <a:ext cx="5095875" cy="4525963"/>
          </a:xfrm>
        </p:spPr>
      </p:pic>
      <p:sp>
        <p:nvSpPr>
          <p:cNvPr id="4" name="Footer Placeholder 3"/>
          <p:cNvSpPr>
            <a:spLocks noGrp="1"/>
          </p:cNvSpPr>
          <p:nvPr>
            <p:ph type="ftr" sz="quarter" idx="11"/>
          </p:nvPr>
        </p:nvSpPr>
        <p:spPr/>
        <p:txBody>
          <a:bodyPr/>
          <a:lstStyle/>
          <a:p>
            <a:pPr>
              <a:defRPr/>
            </a:pPr>
            <a:endParaRPr lang="en-US"/>
          </a:p>
        </p:txBody>
      </p:sp>
      <p:sp>
        <p:nvSpPr>
          <p:cNvPr id="5" name="TextBox 4"/>
          <p:cNvSpPr txBox="1"/>
          <p:nvPr/>
        </p:nvSpPr>
        <p:spPr>
          <a:xfrm>
            <a:off x="5149516" y="5841417"/>
            <a:ext cx="1962397" cy="461665"/>
          </a:xfrm>
          <a:prstGeom prst="rect">
            <a:avLst/>
          </a:prstGeom>
          <a:noFill/>
        </p:spPr>
        <p:txBody>
          <a:bodyPr wrap="none" rtlCol="0">
            <a:spAutoFit/>
          </a:bodyPr>
          <a:lstStyle/>
          <a:p>
            <a:r>
              <a:rPr lang="en-US" sz="2400" dirty="0" smtClean="0">
                <a:hlinkClick r:id="rId3" action="ppaction://hlinksldjump"/>
              </a:rPr>
              <a:t>Mapping Slide</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defRPr/>
            </a:pPr>
            <a:r>
              <a:rPr lang="en-US" altLang="en-US" dirty="0" smtClean="0">
                <a:latin typeface="+mj-lt"/>
                <a:cs typeface="Arial" panose="020B0604020202020204" pitchFamily="34" charset="0"/>
              </a:rPr>
              <a:t>INTRODUCTION: CENSUS</a:t>
            </a:r>
          </a:p>
        </p:txBody>
      </p:sp>
      <p:sp>
        <p:nvSpPr>
          <p:cNvPr id="3" name="Content Placeholder 2"/>
          <p:cNvSpPr>
            <a:spLocks noGrp="1"/>
          </p:cNvSpPr>
          <p:nvPr>
            <p:ph idx="1"/>
          </p:nvPr>
        </p:nvSpPr>
        <p:spPr/>
        <p:txBody>
          <a:bodyPr/>
          <a:lstStyle/>
          <a:p>
            <a:pPr>
              <a:buFont typeface="Arial" panose="020B0604020202020204" pitchFamily="34" charset="0"/>
              <a:buChar char="•"/>
              <a:defRPr/>
            </a:pPr>
            <a:r>
              <a:rPr lang="en-US" b="0" dirty="0">
                <a:solidFill>
                  <a:schemeClr val="tx1"/>
                </a:solidFill>
                <a:latin typeface="+mn-lt"/>
                <a:cs typeface="Arial" panose="020B0604020202020204" pitchFamily="34" charset="0"/>
              </a:rPr>
              <a:t>A Census is the procedure of systematically acquiring and recording information about the members of a given population. </a:t>
            </a:r>
          </a:p>
          <a:p>
            <a:pPr>
              <a:buFont typeface="Arial" panose="020B0604020202020204" pitchFamily="34" charset="0"/>
              <a:buChar char="•"/>
              <a:defRPr/>
            </a:pPr>
            <a:endParaRPr lang="en-US" b="0" dirty="0">
              <a:solidFill>
                <a:schemeClr val="tx1"/>
              </a:solidFill>
              <a:latin typeface="+mn-lt"/>
              <a:cs typeface="Arial" panose="020B0604020202020204" pitchFamily="34" charset="0"/>
            </a:endParaRPr>
          </a:p>
          <a:p>
            <a:pPr>
              <a:buFont typeface="Arial" panose="020B0604020202020204" pitchFamily="34" charset="0"/>
              <a:buChar char="•"/>
              <a:defRPr/>
            </a:pPr>
            <a:r>
              <a:rPr lang="en-US" b="0" dirty="0">
                <a:solidFill>
                  <a:schemeClr val="tx1"/>
                </a:solidFill>
                <a:latin typeface="+mn-lt"/>
                <a:cs typeface="Arial" panose="020B0604020202020204" pitchFamily="34" charset="0"/>
              </a:rPr>
              <a:t>The Population Census is the most detailed information source on the population at the level of small localities and small groups in population. </a:t>
            </a:r>
          </a:p>
          <a:p>
            <a:pPr>
              <a:buFont typeface="Arial" panose="020B0604020202020204" pitchFamily="34" charset="0"/>
              <a:buChar char="•"/>
              <a:defRPr/>
            </a:pPr>
            <a:endParaRPr lang="en-US" b="0" dirty="0">
              <a:solidFill>
                <a:schemeClr val="tx1"/>
              </a:solidFill>
              <a:latin typeface="+mn-lt"/>
              <a:cs typeface="Arial" panose="020B0604020202020204" pitchFamily="34" charset="0"/>
            </a:endParaRPr>
          </a:p>
          <a:p>
            <a:pPr>
              <a:buFont typeface="Arial" panose="020B0604020202020204" pitchFamily="34" charset="0"/>
              <a:buChar char="•"/>
              <a:defRPr/>
            </a:pPr>
            <a:r>
              <a:rPr lang="en-US" b="0" dirty="0">
                <a:solidFill>
                  <a:schemeClr val="tx1"/>
                </a:solidFill>
                <a:latin typeface="+mn-lt"/>
                <a:cs typeface="Arial" panose="020B0604020202020204" pitchFamily="34" charset="0"/>
              </a:rPr>
              <a:t>The data acquired forms the basis of information that is available to public and private elements at the national and local level for the purpose of decision making in variety of areas of the life of residents of the cities.</a:t>
            </a:r>
          </a:p>
          <a:p>
            <a:pPr marL="0" indent="0">
              <a:buFont typeface="Wingdings" pitchFamily="2" charset="2"/>
              <a:buNone/>
              <a:defRPr/>
            </a:pPr>
            <a:endParaRPr lang="en-US" b="0" dirty="0">
              <a:solidFill>
                <a:schemeClr val="tx1"/>
              </a:solidFill>
              <a:latin typeface="+mn-lt"/>
              <a:cs typeface="Arial" panose="020B0604020202020204" pitchFamily="34" charset="0"/>
            </a:endParaRPr>
          </a:p>
          <a:p>
            <a:pPr>
              <a:defRPr/>
            </a:pPr>
            <a:endParaRPr lang="en-US" dirty="0">
              <a:latin typeface="+mn-lt"/>
            </a:endParaRPr>
          </a:p>
        </p:txBody>
      </p:sp>
      <p:sp>
        <p:nvSpPr>
          <p:cNvPr id="4" name="Footer Placeholder 3"/>
          <p:cNvSpPr>
            <a:spLocks noGrp="1"/>
          </p:cNvSpPr>
          <p:nvPr>
            <p:ph type="ftr" sz="quarter" idx="11"/>
          </p:nvPr>
        </p:nvSpPr>
        <p:spPr/>
        <p:txBody>
          <a:bodyPr/>
          <a:lstStyle/>
          <a:p>
            <a:pPr>
              <a:defRPr/>
            </a:pP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smtClean="0">
                <a:latin typeface="+mj-lt"/>
              </a:rPr>
              <a:t>Lookup Condition for Dimensional Table</a:t>
            </a:r>
            <a:endParaRPr lang="en-US" altLang="en-US" dirty="0" smtClean="0">
              <a:latin typeface="+mj-lt"/>
            </a:endParaRPr>
          </a:p>
        </p:txBody>
      </p:sp>
      <p:pic>
        <p:nvPicPr>
          <p:cNvPr id="39939" name="Content Placeholder 4">
            <a:hlinkClick r:id="rId2" action="ppaction://hlinksldjump"/>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024063" y="1985963"/>
            <a:ext cx="5095875" cy="3752850"/>
          </a:xfrm>
        </p:spPr>
      </p:pic>
      <p:sp>
        <p:nvSpPr>
          <p:cNvPr id="4" name="Footer Placeholder 3"/>
          <p:cNvSpPr>
            <a:spLocks noGrp="1"/>
          </p:cNvSpPr>
          <p:nvPr>
            <p:ph type="ftr" sz="quarter" idx="11"/>
          </p:nvPr>
        </p:nvSpPr>
        <p:spPr/>
        <p:txBody>
          <a:bodyPr/>
          <a:lstStyle/>
          <a:p>
            <a:pPr>
              <a:defRPr/>
            </a:pPr>
            <a:endParaRPr lang="en-US"/>
          </a:p>
        </p:txBody>
      </p:sp>
      <p:sp>
        <p:nvSpPr>
          <p:cNvPr id="5" name="TextBox 4"/>
          <p:cNvSpPr txBox="1"/>
          <p:nvPr/>
        </p:nvSpPr>
        <p:spPr>
          <a:xfrm>
            <a:off x="5149516" y="5841417"/>
            <a:ext cx="1962397" cy="461665"/>
          </a:xfrm>
          <a:prstGeom prst="rect">
            <a:avLst/>
          </a:prstGeom>
          <a:noFill/>
        </p:spPr>
        <p:txBody>
          <a:bodyPr wrap="none" rtlCol="0">
            <a:spAutoFit/>
          </a:bodyPr>
          <a:lstStyle/>
          <a:p>
            <a:r>
              <a:rPr lang="en-US" sz="2400" dirty="0" smtClean="0">
                <a:hlinkClick r:id="rId4" action="ppaction://hlinksldjump"/>
              </a:rPr>
              <a:t>Mapping Slide</a:t>
            </a: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dirty="0" smtClean="0">
                <a:latin typeface="+mj-lt"/>
              </a:rPr>
              <a:t>Expression for New Flag for inserting data to Dimensional table</a:t>
            </a:r>
            <a:endParaRPr lang="en-US" altLang="en-US" dirty="0" smtClean="0">
              <a:latin typeface="+mj-lt"/>
            </a:endParaRPr>
          </a:p>
        </p:txBody>
      </p:sp>
      <p:sp>
        <p:nvSpPr>
          <p:cNvPr id="40963" name="Content Placeholder 2"/>
          <p:cNvSpPr>
            <a:spLocks noGrp="1"/>
          </p:cNvSpPr>
          <p:nvPr>
            <p:ph idx="1"/>
          </p:nvPr>
        </p:nvSpPr>
        <p:spPr/>
        <p:txBody>
          <a:bodyPr/>
          <a:lstStyle/>
          <a:p>
            <a:endParaRPr lang="en-US" altLang="en-US" smtClean="0"/>
          </a:p>
        </p:txBody>
      </p:sp>
      <p:sp>
        <p:nvSpPr>
          <p:cNvPr id="4" name="Footer Placeholder 3"/>
          <p:cNvSpPr>
            <a:spLocks noGrp="1"/>
          </p:cNvSpPr>
          <p:nvPr>
            <p:ph type="ftr" sz="quarter" idx="11"/>
          </p:nvPr>
        </p:nvSpPr>
        <p:spPr/>
        <p:txBody>
          <a:bodyPr/>
          <a:lstStyle/>
          <a:p>
            <a:pPr>
              <a:defRPr/>
            </a:pPr>
            <a:endParaRPr lang="en-US"/>
          </a:p>
        </p:txBody>
      </p:sp>
      <p:pic>
        <p:nvPicPr>
          <p:cNvPr id="4096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600200"/>
            <a:ext cx="61245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5149516" y="5841417"/>
            <a:ext cx="1962397" cy="461665"/>
          </a:xfrm>
          <a:prstGeom prst="rect">
            <a:avLst/>
          </a:prstGeom>
          <a:noFill/>
        </p:spPr>
        <p:txBody>
          <a:bodyPr wrap="none" rtlCol="0">
            <a:spAutoFit/>
          </a:bodyPr>
          <a:lstStyle/>
          <a:p>
            <a:r>
              <a:rPr lang="en-US" sz="2400" dirty="0" smtClean="0">
                <a:hlinkClick r:id="rId3" action="ppaction://hlinksldjump"/>
              </a:rPr>
              <a:t>Mapping Slide</a:t>
            </a: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dirty="0" smtClean="0">
                <a:latin typeface="+mj-lt"/>
              </a:rPr>
              <a:t>Expression for Changed Flag for inserting data to Dimensional table</a:t>
            </a:r>
            <a:endParaRPr lang="en-US" altLang="en-US" dirty="0" smtClean="0">
              <a:latin typeface="+mj-lt"/>
            </a:endParaRPr>
          </a:p>
        </p:txBody>
      </p:sp>
      <p:pic>
        <p:nvPicPr>
          <p:cNvPr id="41987"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28763" y="2058988"/>
            <a:ext cx="6086475" cy="3609975"/>
          </a:xfrm>
        </p:spPr>
      </p:pic>
      <p:sp>
        <p:nvSpPr>
          <p:cNvPr id="4" name="Footer Placeholder 3"/>
          <p:cNvSpPr>
            <a:spLocks noGrp="1"/>
          </p:cNvSpPr>
          <p:nvPr>
            <p:ph type="ftr" sz="quarter" idx="11"/>
          </p:nvPr>
        </p:nvSpPr>
        <p:spPr/>
        <p:txBody>
          <a:bodyPr/>
          <a:lstStyle/>
          <a:p>
            <a:pPr>
              <a:defRPr/>
            </a:pPr>
            <a:endParaRPr lang="en-US"/>
          </a:p>
        </p:txBody>
      </p:sp>
      <p:sp>
        <p:nvSpPr>
          <p:cNvPr id="5" name="TextBox 4"/>
          <p:cNvSpPr txBox="1"/>
          <p:nvPr/>
        </p:nvSpPr>
        <p:spPr>
          <a:xfrm>
            <a:off x="5149516" y="5841417"/>
            <a:ext cx="1962397" cy="461665"/>
          </a:xfrm>
          <a:prstGeom prst="rect">
            <a:avLst/>
          </a:prstGeom>
          <a:noFill/>
        </p:spPr>
        <p:txBody>
          <a:bodyPr wrap="none" rtlCol="0">
            <a:spAutoFit/>
          </a:bodyPr>
          <a:lstStyle/>
          <a:p>
            <a:r>
              <a:rPr lang="en-US" sz="2400" dirty="0" smtClean="0">
                <a:hlinkClick r:id="rId3" action="ppaction://hlinksldjump"/>
              </a:rPr>
              <a:t>Mapping Slide</a:t>
            </a:r>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smtClean="0">
                <a:latin typeface="+mj-lt"/>
              </a:rPr>
              <a:t>Lookup Transformations for Fact Tables </a:t>
            </a:r>
            <a:endParaRPr lang="en-US" altLang="en-US" dirty="0" smtClean="0">
              <a:latin typeface="+mj-lt"/>
            </a:endParaRPr>
          </a:p>
        </p:txBody>
      </p:sp>
      <p:pic>
        <p:nvPicPr>
          <p:cNvPr id="43011"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614738" y="3157538"/>
            <a:ext cx="1914525" cy="1409700"/>
          </a:xfrm>
        </p:spPr>
      </p:pic>
      <p:sp>
        <p:nvSpPr>
          <p:cNvPr id="4" name="Footer Placeholder 3"/>
          <p:cNvSpPr>
            <a:spLocks noGrp="1"/>
          </p:cNvSpPr>
          <p:nvPr>
            <p:ph type="ftr" sz="quarter" idx="11"/>
          </p:nvPr>
        </p:nvSpPr>
        <p:spPr/>
        <p:txBody>
          <a:bodyPr/>
          <a:lstStyle/>
          <a:p>
            <a:pPr>
              <a:defRPr/>
            </a:pPr>
            <a:endParaRPr lang="en-US"/>
          </a:p>
        </p:txBody>
      </p:sp>
      <p:pic>
        <p:nvPicPr>
          <p:cNvPr id="43013"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07125" y="2030413"/>
            <a:ext cx="1952625"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09675" y="1992313"/>
            <a:ext cx="1914525"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5149516" y="5841417"/>
            <a:ext cx="1962397" cy="461665"/>
          </a:xfrm>
          <a:prstGeom prst="rect">
            <a:avLst/>
          </a:prstGeom>
          <a:noFill/>
        </p:spPr>
        <p:txBody>
          <a:bodyPr wrap="none" rtlCol="0">
            <a:spAutoFit/>
          </a:bodyPr>
          <a:lstStyle/>
          <a:p>
            <a:r>
              <a:rPr lang="en-US" sz="2400" dirty="0" smtClean="0">
                <a:hlinkClick r:id="rId5" action="ppaction://hlinksldjump"/>
              </a:rPr>
              <a:t>Mapping Slide</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defRPr/>
            </a:pPr>
            <a:r>
              <a:rPr lang="en-US" altLang="en-US" dirty="0" smtClean="0">
                <a:latin typeface="+mj-lt"/>
                <a:cs typeface="Arial" panose="020B0604020202020204" pitchFamily="34" charset="0"/>
              </a:rPr>
              <a:t>SCOPE OF THE PROJECT </a:t>
            </a:r>
          </a:p>
        </p:txBody>
      </p:sp>
      <p:sp>
        <p:nvSpPr>
          <p:cNvPr id="3" name="Content Placeholder 2"/>
          <p:cNvSpPr>
            <a:spLocks noGrp="1"/>
          </p:cNvSpPr>
          <p:nvPr>
            <p:ph idx="1"/>
          </p:nvPr>
        </p:nvSpPr>
        <p:spPr/>
        <p:txBody>
          <a:bodyPr/>
          <a:lstStyle/>
          <a:p>
            <a:pPr>
              <a:buFont typeface="Arial" panose="020B0604020202020204" pitchFamily="34" charset="0"/>
              <a:buChar char="•"/>
              <a:defRPr/>
            </a:pPr>
            <a:r>
              <a:rPr lang="en-US" b="0" dirty="0">
                <a:solidFill>
                  <a:schemeClr val="tx1"/>
                </a:solidFill>
                <a:latin typeface="+mn-lt"/>
                <a:cs typeface="Arial" panose="020B0604020202020204" pitchFamily="34" charset="0"/>
              </a:rPr>
              <a:t>The purpose of this project is to gather information about general population in order to present a full and reliable picture of population in Cities- its Demographic and housing conditions, social and economic characteristics</a:t>
            </a:r>
            <a:r>
              <a:rPr lang="en-US" b="0" dirty="0" smtClean="0">
                <a:solidFill>
                  <a:schemeClr val="tx1"/>
                </a:solidFill>
                <a:latin typeface="+mn-lt"/>
                <a:cs typeface="Arial" panose="020B0604020202020204" pitchFamily="34" charset="0"/>
              </a:rPr>
              <a:t>.</a:t>
            </a:r>
          </a:p>
          <a:p>
            <a:pPr marL="0" indent="0">
              <a:buFont typeface="Wingdings" pitchFamily="2" charset="2"/>
              <a:buNone/>
              <a:defRPr/>
            </a:pPr>
            <a:r>
              <a:rPr lang="en-US" b="0" dirty="0" smtClean="0">
                <a:solidFill>
                  <a:schemeClr val="tx1"/>
                </a:solidFill>
                <a:latin typeface="+mn-lt"/>
                <a:cs typeface="Arial" panose="020B0604020202020204" pitchFamily="34" charset="0"/>
              </a:rPr>
              <a:t> </a:t>
            </a:r>
            <a:endParaRPr lang="en-US" b="0" dirty="0">
              <a:solidFill>
                <a:schemeClr val="tx1"/>
              </a:solidFill>
              <a:latin typeface="+mn-lt"/>
              <a:cs typeface="Arial" panose="020B0604020202020204" pitchFamily="34" charset="0"/>
            </a:endParaRPr>
          </a:p>
          <a:p>
            <a:pPr>
              <a:buFont typeface="Arial" panose="020B0604020202020204" pitchFamily="34" charset="0"/>
              <a:buChar char="•"/>
              <a:defRPr/>
            </a:pPr>
            <a:r>
              <a:rPr lang="en-US" b="0" dirty="0">
                <a:solidFill>
                  <a:schemeClr val="tx1"/>
                </a:solidFill>
                <a:latin typeface="+mn-lt"/>
                <a:cs typeface="Arial" panose="020B0604020202020204" pitchFamily="34" charset="0"/>
              </a:rPr>
              <a:t>This project is essential for City wise comparisons of any kind of Statistics</a:t>
            </a:r>
            <a:r>
              <a:rPr lang="en-US" b="0" dirty="0" smtClean="0">
                <a:solidFill>
                  <a:schemeClr val="tx1"/>
                </a:solidFill>
                <a:latin typeface="+mn-lt"/>
                <a:cs typeface="Arial" panose="020B0604020202020204" pitchFamily="34" charset="0"/>
              </a:rPr>
              <a:t>.</a:t>
            </a:r>
          </a:p>
          <a:p>
            <a:pPr marL="0" indent="0">
              <a:buFont typeface="Wingdings" pitchFamily="2" charset="2"/>
              <a:buNone/>
              <a:defRPr/>
            </a:pPr>
            <a:r>
              <a:rPr lang="en-US" b="0" dirty="0" smtClean="0">
                <a:solidFill>
                  <a:schemeClr val="tx1"/>
                </a:solidFill>
                <a:latin typeface="+mn-lt"/>
                <a:cs typeface="Arial" panose="020B0604020202020204" pitchFamily="34" charset="0"/>
              </a:rPr>
              <a:t> </a:t>
            </a:r>
            <a:endParaRPr lang="en-US" b="0" dirty="0">
              <a:solidFill>
                <a:schemeClr val="tx1"/>
              </a:solidFill>
              <a:latin typeface="+mn-lt"/>
              <a:cs typeface="Arial" panose="020B0604020202020204" pitchFamily="34" charset="0"/>
            </a:endParaRPr>
          </a:p>
          <a:p>
            <a:pPr>
              <a:buFont typeface="Arial" panose="020B0604020202020204" pitchFamily="34" charset="0"/>
              <a:buChar char="•"/>
              <a:defRPr/>
            </a:pPr>
            <a:r>
              <a:rPr lang="en-US" b="0" dirty="0" smtClean="0">
                <a:solidFill>
                  <a:schemeClr val="tx1"/>
                </a:solidFill>
                <a:latin typeface="+mn-lt"/>
                <a:cs typeface="Arial" panose="020B0604020202020204" pitchFamily="34" charset="0"/>
              </a:rPr>
              <a:t>It collects data on many attributes of population, along with the count of the people</a:t>
            </a:r>
          </a:p>
          <a:p>
            <a:pPr>
              <a:buFont typeface="Arial" panose="020B0604020202020204" pitchFamily="34" charset="0"/>
              <a:buChar char="•"/>
              <a:defRPr/>
            </a:pPr>
            <a:endParaRPr lang="en-US" b="0" dirty="0">
              <a:solidFill>
                <a:schemeClr val="tx1"/>
              </a:solidFill>
              <a:latin typeface="+mn-lt"/>
              <a:cs typeface="Arial" panose="020B0604020202020204" pitchFamily="34" charset="0"/>
            </a:endParaRPr>
          </a:p>
          <a:p>
            <a:pPr>
              <a:buFont typeface="Arial" panose="020B0604020202020204" pitchFamily="34" charset="0"/>
              <a:buChar char="•"/>
              <a:defRPr/>
            </a:pPr>
            <a:r>
              <a:rPr lang="en-US" b="0" dirty="0" smtClean="0">
                <a:solidFill>
                  <a:schemeClr val="tx1"/>
                </a:solidFill>
                <a:latin typeface="+mn-lt"/>
                <a:cs typeface="Arial" panose="020B0604020202020204" pitchFamily="34" charset="0"/>
              </a:rPr>
              <a:t>It gives City wise, Gender wise population, Birth rate, Death rate, Occupation, Religion</a:t>
            </a:r>
            <a:r>
              <a:rPr lang="en-US" b="0" dirty="0">
                <a:solidFill>
                  <a:schemeClr val="tx1"/>
                </a:solidFill>
                <a:latin typeface="+mn-lt"/>
                <a:cs typeface="Arial" panose="020B0604020202020204" pitchFamily="34" charset="0"/>
              </a:rPr>
              <a:t> </a:t>
            </a:r>
            <a:r>
              <a:rPr lang="en-US" b="0" dirty="0" smtClean="0">
                <a:solidFill>
                  <a:schemeClr val="tx1"/>
                </a:solidFill>
                <a:latin typeface="+mn-lt"/>
                <a:cs typeface="Arial" panose="020B0604020202020204" pitchFamily="34" charset="0"/>
              </a:rPr>
              <a:t>and Education details of the people. </a:t>
            </a:r>
          </a:p>
          <a:p>
            <a:pPr marL="0" indent="0">
              <a:buFont typeface="Wingdings" pitchFamily="2" charset="2"/>
              <a:buNone/>
              <a:defRPr/>
            </a:pPr>
            <a:endParaRPr lang="en-US" dirty="0">
              <a:latin typeface="+mn-lt"/>
            </a:endParaRPr>
          </a:p>
          <a:p>
            <a:pPr>
              <a:defRPr/>
            </a:pPr>
            <a:endParaRPr lang="en-US" dirty="0">
              <a:latin typeface="+mn-lt"/>
            </a:endParaRPr>
          </a:p>
        </p:txBody>
      </p:sp>
      <p:sp>
        <p:nvSpPr>
          <p:cNvPr id="4" name="Footer Placeholder 3"/>
          <p:cNvSpPr>
            <a:spLocks noGrp="1"/>
          </p:cNvSpPr>
          <p:nvPr>
            <p:ph type="ftr" sz="quarter" idx="11"/>
          </p:nvPr>
        </p:nvSpPr>
        <p:spPr/>
        <p:txBody>
          <a:bodyPr/>
          <a:lstStyle/>
          <a:p>
            <a:pPr>
              <a:defRPr/>
            </a:pP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dirty="0" smtClean="0">
                <a:latin typeface="Arial" panose="020B0604020202020204" pitchFamily="34" charset="0"/>
                <a:cs typeface="Arial" panose="020B0604020202020204" pitchFamily="34" charset="0"/>
              </a:rPr>
              <a:t>ARCHITECTURE</a:t>
            </a:r>
          </a:p>
        </p:txBody>
      </p:sp>
      <p:sp>
        <p:nvSpPr>
          <p:cNvPr id="4" name="Footer Placeholder 3"/>
          <p:cNvSpPr>
            <a:spLocks noGrp="1"/>
          </p:cNvSpPr>
          <p:nvPr>
            <p:ph type="ftr" sz="quarter" idx="11"/>
          </p:nvPr>
        </p:nvSpPr>
        <p:spPr/>
        <p:txBody>
          <a:bodyPr/>
          <a:lstStyle/>
          <a:p>
            <a:pPr>
              <a:defRPr/>
            </a:pPr>
            <a:endParaRPr lang="en-US"/>
          </a:p>
        </p:txBody>
      </p:sp>
      <p:sp>
        <p:nvSpPr>
          <p:cNvPr id="2" name="Flowchart: Multidocument 1"/>
          <p:cNvSpPr/>
          <p:nvPr/>
        </p:nvSpPr>
        <p:spPr>
          <a:xfrm>
            <a:off x="1005840" y="2290763"/>
            <a:ext cx="1905000" cy="2220912"/>
          </a:xfrm>
          <a:prstGeom prst="flowChartMulti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Heterogeneous Sources (Flat File)</a:t>
            </a:r>
          </a:p>
        </p:txBody>
      </p:sp>
      <p:sp>
        <p:nvSpPr>
          <p:cNvPr id="3" name="Rectangle 2"/>
          <p:cNvSpPr/>
          <p:nvPr/>
        </p:nvSpPr>
        <p:spPr>
          <a:xfrm>
            <a:off x="4255135" y="2290763"/>
            <a:ext cx="1268413" cy="222091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Extract</a:t>
            </a:r>
          </a:p>
          <a:p>
            <a:pPr algn="ctr">
              <a:defRPr/>
            </a:pPr>
            <a:r>
              <a:rPr lang="en-US" sz="1600" dirty="0">
                <a:solidFill>
                  <a:schemeClr val="tx1"/>
                </a:solidFill>
              </a:rPr>
              <a:t>Transform</a:t>
            </a:r>
          </a:p>
          <a:p>
            <a:pPr algn="ctr">
              <a:defRPr/>
            </a:pPr>
            <a:r>
              <a:rPr lang="en-US" sz="1600" dirty="0">
                <a:solidFill>
                  <a:schemeClr val="tx1"/>
                </a:solidFill>
              </a:rPr>
              <a:t>Load</a:t>
            </a:r>
          </a:p>
          <a:p>
            <a:pPr algn="ctr">
              <a:defRPr/>
            </a:pPr>
            <a:r>
              <a:rPr lang="en-US" sz="1600" dirty="0">
                <a:solidFill>
                  <a:schemeClr val="tx1"/>
                </a:solidFill>
              </a:rPr>
              <a:t>(</a:t>
            </a:r>
            <a:r>
              <a:rPr lang="en-US" sz="1600" dirty="0" err="1">
                <a:solidFill>
                  <a:schemeClr val="tx1"/>
                </a:solidFill>
              </a:rPr>
              <a:t>Informatica</a:t>
            </a:r>
            <a:r>
              <a:rPr lang="en-US" sz="1600" dirty="0">
                <a:solidFill>
                  <a:schemeClr val="tx1"/>
                </a:solidFill>
              </a:rPr>
              <a:t>)</a:t>
            </a:r>
          </a:p>
        </p:txBody>
      </p:sp>
      <p:sp>
        <p:nvSpPr>
          <p:cNvPr id="5" name="Can 4"/>
          <p:cNvSpPr/>
          <p:nvPr/>
        </p:nvSpPr>
        <p:spPr>
          <a:xfrm>
            <a:off x="6867843" y="2290763"/>
            <a:ext cx="1376997" cy="2220912"/>
          </a:xfrm>
          <a:prstGeom prst="ca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Data Warehouse (Oracle)</a:t>
            </a:r>
          </a:p>
        </p:txBody>
      </p:sp>
      <p:cxnSp>
        <p:nvCxnSpPr>
          <p:cNvPr id="14" name="Straight Arrow Connector 13"/>
          <p:cNvCxnSpPr>
            <a:stCxn id="2" idx="3"/>
            <a:endCxn id="3" idx="1"/>
          </p:cNvCxnSpPr>
          <p:nvPr/>
        </p:nvCxnSpPr>
        <p:spPr>
          <a:xfrm>
            <a:off x="2910840" y="3401219"/>
            <a:ext cx="13442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 idx="3"/>
            <a:endCxn id="5" idx="2"/>
          </p:cNvCxnSpPr>
          <p:nvPr/>
        </p:nvCxnSpPr>
        <p:spPr>
          <a:xfrm>
            <a:off x="5523548" y="3401219"/>
            <a:ext cx="13442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defRPr/>
            </a:pPr>
            <a:r>
              <a:rPr lang="en-US" altLang="en-US" dirty="0" smtClean="0">
                <a:latin typeface="+mj-lt"/>
                <a:cs typeface="Arial" panose="020B0604020202020204" pitchFamily="34" charset="0"/>
              </a:rPr>
              <a:t>ETL PROCESS</a:t>
            </a:r>
          </a:p>
        </p:txBody>
      </p:sp>
      <p:sp>
        <p:nvSpPr>
          <p:cNvPr id="4" name="Footer Placeholder 3"/>
          <p:cNvSpPr>
            <a:spLocks noGrp="1"/>
          </p:cNvSpPr>
          <p:nvPr>
            <p:ph type="ftr" sz="quarter" idx="11"/>
          </p:nvPr>
        </p:nvSpPr>
        <p:spPr/>
        <p:txBody>
          <a:bodyPr/>
          <a:lstStyle/>
          <a:p>
            <a:pPr>
              <a:defRPr/>
            </a:pPr>
            <a:endParaRPr lang="en-US"/>
          </a:p>
        </p:txBody>
      </p:sp>
      <p:sp>
        <p:nvSpPr>
          <p:cNvPr id="21508" name="Content Placeholder 5"/>
          <p:cNvSpPr>
            <a:spLocks noGrp="1"/>
          </p:cNvSpPr>
          <p:nvPr>
            <p:ph idx="1"/>
          </p:nvPr>
        </p:nvSpPr>
        <p:spPr/>
        <p:txBody>
          <a:bodyPr/>
          <a:lstStyle/>
          <a:p>
            <a:pPr>
              <a:defRPr/>
            </a:pPr>
            <a:endParaRPr lang="en-US" altLang="en-US" dirty="0" smtClean="0">
              <a:latin typeface="+mn-lt"/>
            </a:endParaRPr>
          </a:p>
          <a:p>
            <a:pPr>
              <a:defRPr/>
            </a:pPr>
            <a:endParaRPr lang="en-US" altLang="en-US" dirty="0">
              <a:latin typeface="+mn-lt"/>
            </a:endParaRPr>
          </a:p>
          <a:p>
            <a:pPr>
              <a:defRPr/>
            </a:pPr>
            <a:endParaRPr lang="en-US" altLang="en-US" dirty="0" smtClean="0">
              <a:latin typeface="+mn-lt"/>
            </a:endParaRPr>
          </a:p>
          <a:p>
            <a:pPr>
              <a:defRPr/>
            </a:pPr>
            <a:endParaRPr lang="en-US" altLang="en-US" dirty="0">
              <a:latin typeface="+mn-lt"/>
            </a:endParaRPr>
          </a:p>
          <a:p>
            <a:pPr>
              <a:defRPr/>
            </a:pPr>
            <a:endParaRPr lang="en-US" altLang="en-US" dirty="0" smtClean="0">
              <a:latin typeface="+mn-lt"/>
            </a:endParaRPr>
          </a:p>
          <a:p>
            <a:pPr>
              <a:defRPr/>
            </a:pPr>
            <a:endParaRPr lang="en-US" altLang="en-US" dirty="0">
              <a:latin typeface="+mn-lt"/>
            </a:endParaRPr>
          </a:p>
          <a:p>
            <a:pPr marL="0" indent="0">
              <a:buNone/>
              <a:defRPr/>
            </a:pPr>
            <a:endParaRPr lang="en-US" altLang="en-US" dirty="0">
              <a:latin typeface="+mn-lt"/>
            </a:endParaRPr>
          </a:p>
          <a:p>
            <a:pPr>
              <a:buFont typeface="Arial" panose="020B0604020202020204" pitchFamily="34" charset="0"/>
              <a:buChar char="•"/>
              <a:defRPr/>
            </a:pPr>
            <a:r>
              <a:rPr lang="en-US" altLang="en-US" b="0" dirty="0">
                <a:solidFill>
                  <a:schemeClr val="tx1"/>
                </a:solidFill>
                <a:latin typeface="+mn-lt"/>
                <a:cs typeface="Arial" panose="020B0604020202020204" pitchFamily="34" charset="0"/>
              </a:rPr>
              <a:t>Data comes from various sources, such as spreadsheets, mail lists, databases, etc</a:t>
            </a:r>
            <a:r>
              <a:rPr lang="en-US" altLang="en-US" b="0" dirty="0" smtClean="0">
                <a:solidFill>
                  <a:schemeClr val="tx1"/>
                </a:solidFill>
                <a:latin typeface="+mn-lt"/>
                <a:cs typeface="Arial" panose="020B0604020202020204" pitchFamily="34" charset="0"/>
              </a:rPr>
              <a:t>.</a:t>
            </a:r>
          </a:p>
          <a:p>
            <a:pPr>
              <a:buFont typeface="Arial" panose="020B0604020202020204" pitchFamily="34" charset="0"/>
              <a:buChar char="•"/>
              <a:defRPr/>
            </a:pPr>
            <a:endParaRPr lang="en-US" altLang="en-US" b="0" dirty="0">
              <a:solidFill>
                <a:schemeClr val="tx1"/>
              </a:solidFill>
              <a:latin typeface="+mn-lt"/>
              <a:cs typeface="Arial" panose="020B0604020202020204" pitchFamily="34" charset="0"/>
            </a:endParaRPr>
          </a:p>
          <a:p>
            <a:pPr>
              <a:buFont typeface="Arial" panose="020B0604020202020204" pitchFamily="34" charset="0"/>
              <a:buChar char="•"/>
              <a:defRPr/>
            </a:pPr>
            <a:r>
              <a:rPr lang="en-US" altLang="en-US" b="0" dirty="0">
                <a:solidFill>
                  <a:schemeClr val="tx1"/>
                </a:solidFill>
                <a:latin typeface="+mn-lt"/>
                <a:cs typeface="Arial" panose="020B0604020202020204" pitchFamily="34" charset="0"/>
              </a:rPr>
              <a:t>The required data is extracted, transformed to suit information needs and finally loaded at a central location</a:t>
            </a:r>
            <a:r>
              <a:rPr lang="en-US" altLang="en-US" b="0" dirty="0" smtClean="0">
                <a:solidFill>
                  <a:schemeClr val="tx1"/>
                </a:solidFill>
                <a:latin typeface="+mn-lt"/>
                <a:cs typeface="Arial" panose="020B0604020202020204" pitchFamily="34" charset="0"/>
              </a:rPr>
              <a:t>.</a:t>
            </a:r>
          </a:p>
          <a:p>
            <a:pPr>
              <a:buFont typeface="Arial" panose="020B0604020202020204" pitchFamily="34" charset="0"/>
              <a:buChar char="•"/>
              <a:defRPr/>
            </a:pPr>
            <a:endParaRPr lang="en-US" altLang="en-US" b="0" dirty="0">
              <a:solidFill>
                <a:schemeClr val="tx1"/>
              </a:solidFill>
              <a:latin typeface="+mn-lt"/>
              <a:cs typeface="Arial" panose="020B0604020202020204" pitchFamily="34" charset="0"/>
            </a:endParaRPr>
          </a:p>
          <a:p>
            <a:pPr>
              <a:buFont typeface="Arial" panose="020B0604020202020204" pitchFamily="34" charset="0"/>
              <a:buChar char="•"/>
              <a:defRPr/>
            </a:pPr>
            <a:r>
              <a:rPr lang="en-US" altLang="en-US" b="0" dirty="0">
                <a:solidFill>
                  <a:schemeClr val="tx1"/>
                </a:solidFill>
                <a:latin typeface="+mn-lt"/>
                <a:cs typeface="Arial" panose="020B0604020202020204" pitchFamily="34" charset="0"/>
              </a:rPr>
              <a:t>This is done by ETL (Extract Transform Load) process.</a:t>
            </a:r>
          </a:p>
          <a:p>
            <a:pPr marL="0" indent="0">
              <a:buFont typeface="Wingdings" pitchFamily="2" charset="2"/>
              <a:buNone/>
              <a:defRPr/>
            </a:pPr>
            <a:endParaRPr lang="en-US" altLang="en-US" dirty="0">
              <a:latin typeface="+mn-lt"/>
            </a:endParaRPr>
          </a:p>
          <a:p>
            <a:pPr>
              <a:defRPr/>
            </a:pPr>
            <a:endParaRPr lang="en-US" altLang="en-US" dirty="0">
              <a:latin typeface="+mn-lt"/>
            </a:endParaRPr>
          </a:p>
          <a:p>
            <a:pPr>
              <a:defRPr/>
            </a:pPr>
            <a:endParaRPr lang="en-US" altLang="en-US" dirty="0" smtClean="0">
              <a:latin typeface="+mn-lt"/>
            </a:endParaRPr>
          </a:p>
        </p:txBody>
      </p:sp>
      <p:pic>
        <p:nvPicPr>
          <p:cNvPr id="2048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2588" y="1370013"/>
            <a:ext cx="553402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defRPr/>
            </a:pPr>
            <a:r>
              <a:rPr lang="en-US" altLang="en-US" dirty="0" smtClean="0">
                <a:latin typeface="+mj-lt"/>
                <a:cs typeface="Arial" panose="020B0604020202020204" pitchFamily="34" charset="0"/>
              </a:rPr>
              <a:t>SCHEMA</a:t>
            </a:r>
          </a:p>
        </p:txBody>
      </p:sp>
      <p:pic>
        <p:nvPicPr>
          <p:cNvPr id="21507"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879475" y="1441450"/>
            <a:ext cx="1905000" cy="4286250"/>
          </a:xfrm>
        </p:spPr>
      </p:pic>
      <p:sp>
        <p:nvSpPr>
          <p:cNvPr id="4" name="Footer Placeholder 3"/>
          <p:cNvSpPr>
            <a:spLocks noGrp="1"/>
          </p:cNvSpPr>
          <p:nvPr>
            <p:ph type="ftr" sz="quarter" idx="11"/>
          </p:nvPr>
        </p:nvSpPr>
        <p:spPr/>
        <p:txBody>
          <a:bodyPr/>
          <a:lstStyle/>
          <a:p>
            <a:pPr>
              <a:defRPr/>
            </a:pPr>
            <a:endParaRPr lang="en-US" dirty="0"/>
          </a:p>
        </p:txBody>
      </p:sp>
      <p:pic>
        <p:nvPicPr>
          <p:cNvPr id="21509" name="Picture 5">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64201" y="3082689"/>
            <a:ext cx="18669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53172" y="1277266"/>
            <a:ext cx="188595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410827" y="1228408"/>
            <a:ext cx="186690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641892" y="5022595"/>
            <a:ext cx="187642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p:cNvCxnSpPr/>
          <p:nvPr/>
        </p:nvCxnSpPr>
        <p:spPr>
          <a:xfrm flipH="1">
            <a:off x="2784475" y="1684421"/>
            <a:ext cx="868697" cy="14624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flipH="1">
            <a:off x="2784475" y="3432674"/>
            <a:ext cx="868697" cy="17120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5499092" y="2984999"/>
            <a:ext cx="876642" cy="24001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5531101" y="3432674"/>
            <a:ext cx="879726" cy="15403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6432881" y="924535"/>
            <a:ext cx="1810688" cy="369332"/>
          </a:xfrm>
          <a:prstGeom prst="rect">
            <a:avLst/>
          </a:prstGeom>
          <a:noFill/>
        </p:spPr>
        <p:txBody>
          <a:bodyPr wrap="none" rtlCol="0">
            <a:spAutoFit/>
          </a:bodyPr>
          <a:lstStyle/>
          <a:p>
            <a:r>
              <a:rPr lang="en-US" dirty="0" smtClean="0"/>
              <a:t>EDUCATION FACT</a:t>
            </a:r>
          </a:p>
        </p:txBody>
      </p:sp>
      <p:sp>
        <p:nvSpPr>
          <p:cNvPr id="22" name="TextBox 21"/>
          <p:cNvSpPr txBox="1"/>
          <p:nvPr/>
        </p:nvSpPr>
        <p:spPr>
          <a:xfrm>
            <a:off x="835726" y="1093159"/>
            <a:ext cx="1933158" cy="369332"/>
          </a:xfrm>
          <a:prstGeom prst="rect">
            <a:avLst/>
          </a:prstGeom>
          <a:noFill/>
        </p:spPr>
        <p:txBody>
          <a:bodyPr wrap="none" rtlCol="0">
            <a:spAutoFit/>
          </a:bodyPr>
          <a:lstStyle/>
          <a:p>
            <a:r>
              <a:rPr lang="en-US" dirty="0" smtClean="0"/>
              <a:t>OCCUPATION FACT</a:t>
            </a:r>
          </a:p>
        </p:txBody>
      </p:sp>
      <p:sp>
        <p:nvSpPr>
          <p:cNvPr id="23" name="TextBox 22"/>
          <p:cNvSpPr txBox="1"/>
          <p:nvPr/>
        </p:nvSpPr>
        <p:spPr>
          <a:xfrm>
            <a:off x="3412512" y="974453"/>
            <a:ext cx="2595839" cy="369332"/>
          </a:xfrm>
          <a:prstGeom prst="rect">
            <a:avLst/>
          </a:prstGeom>
          <a:noFill/>
        </p:spPr>
        <p:txBody>
          <a:bodyPr wrap="none" rtlCol="0">
            <a:spAutoFit/>
          </a:bodyPr>
          <a:lstStyle/>
          <a:p>
            <a:r>
              <a:rPr lang="en-US" dirty="0" smtClean="0"/>
              <a:t>OCCUPATION DIMENSION</a:t>
            </a:r>
          </a:p>
        </p:txBody>
      </p:sp>
      <p:sp>
        <p:nvSpPr>
          <p:cNvPr id="24" name="TextBox 23"/>
          <p:cNvSpPr txBox="1"/>
          <p:nvPr/>
        </p:nvSpPr>
        <p:spPr>
          <a:xfrm>
            <a:off x="3700253" y="2800333"/>
            <a:ext cx="1766830" cy="369332"/>
          </a:xfrm>
          <a:prstGeom prst="rect">
            <a:avLst/>
          </a:prstGeom>
          <a:noFill/>
        </p:spPr>
        <p:txBody>
          <a:bodyPr wrap="none" rtlCol="0">
            <a:spAutoFit/>
          </a:bodyPr>
          <a:lstStyle/>
          <a:p>
            <a:r>
              <a:rPr lang="en-US" dirty="0" smtClean="0"/>
              <a:t>CITY DIMENSION</a:t>
            </a:r>
          </a:p>
        </p:txBody>
      </p:sp>
      <p:sp>
        <p:nvSpPr>
          <p:cNvPr id="25" name="TextBox 24"/>
          <p:cNvSpPr txBox="1"/>
          <p:nvPr/>
        </p:nvSpPr>
        <p:spPr>
          <a:xfrm>
            <a:off x="3662111" y="4719503"/>
            <a:ext cx="1810688" cy="369332"/>
          </a:xfrm>
          <a:prstGeom prst="rect">
            <a:avLst/>
          </a:prstGeom>
          <a:noFill/>
        </p:spPr>
        <p:txBody>
          <a:bodyPr wrap="none" rtlCol="0">
            <a:spAutoFit/>
          </a:bodyPr>
          <a:lstStyle/>
          <a:p>
            <a:r>
              <a:rPr lang="en-US" dirty="0" smtClean="0"/>
              <a:t>EDUCATION FACT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a:defRPr/>
            </a:pPr>
            <a:r>
              <a:rPr lang="en-US" altLang="en-US" dirty="0" smtClean="0">
                <a:latin typeface="+mj-lt"/>
                <a:cs typeface="Arial" panose="020B0604020202020204" pitchFamily="34" charset="0"/>
              </a:rPr>
              <a:t>TECHNOLOGY </a:t>
            </a:r>
          </a:p>
        </p:txBody>
      </p:sp>
      <p:sp>
        <p:nvSpPr>
          <p:cNvPr id="3" name="Content Placeholder 2"/>
          <p:cNvSpPr>
            <a:spLocks noGrp="1"/>
          </p:cNvSpPr>
          <p:nvPr>
            <p:ph idx="1"/>
          </p:nvPr>
        </p:nvSpPr>
        <p:spPr/>
        <p:txBody>
          <a:bodyPr/>
          <a:lstStyle/>
          <a:p>
            <a:pPr marL="0" indent="0">
              <a:buFont typeface="Wingdings" pitchFamily="2" charset="2"/>
              <a:buNone/>
              <a:defRPr/>
            </a:pPr>
            <a:r>
              <a:rPr lang="en-US" dirty="0" smtClean="0">
                <a:solidFill>
                  <a:schemeClr val="tx1"/>
                </a:solidFill>
                <a:latin typeface="+mn-lt"/>
                <a:cs typeface="Arial" panose="020B0604020202020204" pitchFamily="34" charset="0"/>
              </a:rPr>
              <a:t>HARDWARE:</a:t>
            </a:r>
          </a:p>
          <a:p>
            <a:pPr>
              <a:buFont typeface="Arial" panose="020B0604020202020204" pitchFamily="34" charset="0"/>
              <a:buChar char="•"/>
              <a:defRPr/>
            </a:pPr>
            <a:r>
              <a:rPr lang="en-US" b="0" dirty="0" smtClean="0">
                <a:solidFill>
                  <a:schemeClr val="tx1"/>
                </a:solidFill>
                <a:latin typeface="+mn-lt"/>
                <a:cs typeface="Arial" panose="020B0604020202020204" pitchFamily="34" charset="0"/>
              </a:rPr>
              <a:t>Intel Core™ i5 CPU</a:t>
            </a:r>
            <a:endParaRPr lang="en-US" b="0" dirty="0">
              <a:solidFill>
                <a:schemeClr val="tx1"/>
              </a:solidFill>
              <a:latin typeface="+mn-lt"/>
              <a:cs typeface="Arial" panose="020B0604020202020204" pitchFamily="34" charset="0"/>
            </a:endParaRPr>
          </a:p>
          <a:p>
            <a:pPr>
              <a:buFont typeface="Arial" panose="020B0604020202020204" pitchFamily="34" charset="0"/>
              <a:buChar char="•"/>
              <a:defRPr/>
            </a:pPr>
            <a:r>
              <a:rPr lang="en-US" b="0" dirty="0">
                <a:solidFill>
                  <a:schemeClr val="tx1"/>
                </a:solidFill>
                <a:latin typeface="+mn-lt"/>
                <a:cs typeface="Arial" panose="020B0604020202020204" pitchFamily="34" charset="0"/>
              </a:rPr>
              <a:t>Microsoft </a:t>
            </a:r>
            <a:r>
              <a:rPr lang="en-US" b="0" dirty="0" smtClean="0">
                <a:solidFill>
                  <a:schemeClr val="tx1"/>
                </a:solidFill>
                <a:latin typeface="+mn-lt"/>
                <a:cs typeface="Arial" panose="020B0604020202020204" pitchFamily="34" charset="0"/>
              </a:rPr>
              <a:t>Windows 7 Enterprise</a:t>
            </a:r>
            <a:endParaRPr lang="en-US" b="0" dirty="0">
              <a:solidFill>
                <a:schemeClr val="tx1"/>
              </a:solidFill>
              <a:latin typeface="+mn-lt"/>
              <a:cs typeface="Arial" panose="020B0604020202020204" pitchFamily="34" charset="0"/>
            </a:endParaRPr>
          </a:p>
          <a:p>
            <a:pPr>
              <a:buFont typeface="Arial" panose="020B0604020202020204" pitchFamily="34" charset="0"/>
              <a:buChar char="•"/>
              <a:defRPr/>
            </a:pPr>
            <a:r>
              <a:rPr lang="en-US" b="0" dirty="0" smtClean="0">
                <a:solidFill>
                  <a:schemeClr val="tx1"/>
                </a:solidFill>
                <a:latin typeface="+mn-lt"/>
                <a:cs typeface="Arial" panose="020B0604020202020204" pitchFamily="34" charset="0"/>
              </a:rPr>
              <a:t>Memory and OS: 8GB RAM and 64 Bit Operating System</a:t>
            </a:r>
          </a:p>
          <a:p>
            <a:pPr>
              <a:buFont typeface="Arial" panose="020B0604020202020204" pitchFamily="34" charset="0"/>
              <a:buChar char="•"/>
              <a:defRPr/>
            </a:pPr>
            <a:endParaRPr lang="en-US" b="0" dirty="0" smtClean="0">
              <a:solidFill>
                <a:schemeClr val="tx1"/>
              </a:solidFill>
              <a:latin typeface="+mn-lt"/>
              <a:cs typeface="Arial" panose="020B0604020202020204" pitchFamily="34" charset="0"/>
            </a:endParaRPr>
          </a:p>
          <a:p>
            <a:pPr marL="0" indent="0">
              <a:buFont typeface="Wingdings" pitchFamily="2" charset="2"/>
              <a:buNone/>
              <a:defRPr/>
            </a:pPr>
            <a:r>
              <a:rPr lang="en-US" dirty="0" smtClean="0">
                <a:solidFill>
                  <a:schemeClr val="tx1"/>
                </a:solidFill>
                <a:latin typeface="+mn-lt"/>
                <a:cs typeface="Arial" panose="020B0604020202020204" pitchFamily="34" charset="0"/>
              </a:rPr>
              <a:t>SOFTWARE:</a:t>
            </a:r>
            <a:endParaRPr lang="en-US" dirty="0">
              <a:solidFill>
                <a:schemeClr val="tx1"/>
              </a:solidFill>
              <a:latin typeface="+mn-lt"/>
              <a:cs typeface="Arial" panose="020B0604020202020204" pitchFamily="34" charset="0"/>
            </a:endParaRPr>
          </a:p>
          <a:p>
            <a:pPr>
              <a:buFont typeface="Arial" panose="020B0604020202020204" pitchFamily="34" charset="0"/>
              <a:buChar char="•"/>
              <a:defRPr/>
            </a:pPr>
            <a:r>
              <a:rPr lang="en-US" b="0" dirty="0" smtClean="0">
                <a:solidFill>
                  <a:schemeClr val="tx1"/>
                </a:solidFill>
                <a:latin typeface="+mn-lt"/>
                <a:cs typeface="Arial" panose="020B0604020202020204" pitchFamily="34" charset="0"/>
              </a:rPr>
              <a:t>Oracle 11g </a:t>
            </a:r>
            <a:r>
              <a:rPr lang="en-US" b="0" dirty="0">
                <a:solidFill>
                  <a:schemeClr val="tx1"/>
                </a:solidFill>
                <a:latin typeface="+mn-lt"/>
                <a:cs typeface="Arial" panose="020B0604020202020204" pitchFamily="34" charset="0"/>
              </a:rPr>
              <a:t>(Database)</a:t>
            </a:r>
          </a:p>
          <a:p>
            <a:pPr>
              <a:buFont typeface="Arial" panose="020B0604020202020204" pitchFamily="34" charset="0"/>
              <a:buChar char="•"/>
              <a:defRPr/>
            </a:pPr>
            <a:r>
              <a:rPr lang="en-US" b="0" dirty="0" err="1">
                <a:solidFill>
                  <a:schemeClr val="tx1"/>
                </a:solidFill>
                <a:latin typeface="+mn-lt"/>
                <a:cs typeface="Arial" panose="020B0604020202020204" pitchFamily="34" charset="0"/>
              </a:rPr>
              <a:t>Informatica</a:t>
            </a:r>
            <a:r>
              <a:rPr lang="en-US" b="0" dirty="0">
                <a:solidFill>
                  <a:schemeClr val="tx1"/>
                </a:solidFill>
                <a:latin typeface="+mn-lt"/>
                <a:cs typeface="Arial" panose="020B0604020202020204" pitchFamily="34" charset="0"/>
              </a:rPr>
              <a:t> </a:t>
            </a:r>
            <a:r>
              <a:rPr lang="en-US" b="0" dirty="0" err="1" smtClean="0">
                <a:solidFill>
                  <a:schemeClr val="tx1"/>
                </a:solidFill>
                <a:latin typeface="+mn-lt"/>
                <a:cs typeface="Arial" panose="020B0604020202020204" pitchFamily="34" charset="0"/>
              </a:rPr>
              <a:t>PowerCenter</a:t>
            </a:r>
            <a:r>
              <a:rPr lang="en-US" b="0" dirty="0" smtClean="0">
                <a:solidFill>
                  <a:schemeClr val="tx1"/>
                </a:solidFill>
                <a:latin typeface="+mn-lt"/>
                <a:cs typeface="Arial" panose="020B0604020202020204" pitchFamily="34" charset="0"/>
              </a:rPr>
              <a:t> 9.6.0 </a:t>
            </a:r>
            <a:r>
              <a:rPr lang="en-US" b="0" dirty="0">
                <a:solidFill>
                  <a:schemeClr val="tx1"/>
                </a:solidFill>
                <a:latin typeface="+mn-lt"/>
                <a:cs typeface="Arial" panose="020B0604020202020204" pitchFamily="34" charset="0"/>
              </a:rPr>
              <a:t>(ETL Tool):- </a:t>
            </a:r>
          </a:p>
          <a:p>
            <a:pPr>
              <a:buFont typeface="Arial" panose="020B0604020202020204" pitchFamily="34" charset="0"/>
              <a:buChar char="•"/>
              <a:defRPr/>
            </a:pPr>
            <a:r>
              <a:rPr lang="en-US" b="0" dirty="0" err="1">
                <a:solidFill>
                  <a:schemeClr val="tx1"/>
                </a:solidFill>
                <a:latin typeface="+mn-lt"/>
                <a:cs typeface="Arial" panose="020B0604020202020204" pitchFamily="34" charset="0"/>
              </a:rPr>
              <a:t>BusinessObjects</a:t>
            </a:r>
            <a:r>
              <a:rPr lang="en-US" b="0" dirty="0">
                <a:solidFill>
                  <a:schemeClr val="tx1"/>
                </a:solidFill>
                <a:latin typeface="+mn-lt"/>
                <a:cs typeface="Arial" panose="020B0604020202020204" pitchFamily="34" charset="0"/>
              </a:rPr>
              <a:t> XI Release 4</a:t>
            </a:r>
          </a:p>
          <a:p>
            <a:pPr>
              <a:buFont typeface="Arial" panose="020B0604020202020204" pitchFamily="34" charset="0"/>
              <a:buChar char="•"/>
              <a:defRPr/>
            </a:pPr>
            <a:endParaRPr lang="en-US" b="0" dirty="0">
              <a:solidFill>
                <a:schemeClr val="tx1"/>
              </a:solidFill>
              <a:latin typeface="+mn-lt"/>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dirty="0" smtClean="0">
                <a:latin typeface="+mj-lt"/>
                <a:cs typeface="Arial" panose="020B0604020202020204" pitchFamily="34" charset="0"/>
              </a:rPr>
              <a:t>FLOW OF THE PROJECT:</a:t>
            </a:r>
            <a:endParaRPr lang="en-US" altLang="en-US" dirty="0" smtClean="0">
              <a:latin typeface="+mj-lt"/>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Rectangle 4"/>
          <p:cNvSpPr/>
          <p:nvPr/>
        </p:nvSpPr>
        <p:spPr>
          <a:xfrm>
            <a:off x="666769" y="2728221"/>
            <a:ext cx="1604638" cy="929918"/>
          </a:xfrm>
          <a:prstGeom prst="rect">
            <a:avLst/>
          </a:prstGeom>
          <a:solidFill>
            <a:schemeClr val="accent5">
              <a:lumMod val="40000"/>
              <a:lumOff val="60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dirty="0">
                <a:solidFill>
                  <a:schemeClr val="tx1"/>
                </a:solidFill>
              </a:rPr>
              <a:t>FLAT FILE</a:t>
            </a:r>
          </a:p>
        </p:txBody>
      </p:sp>
      <p:sp>
        <p:nvSpPr>
          <p:cNvPr id="9" name="Rectangle 8"/>
          <p:cNvSpPr/>
          <p:nvPr/>
        </p:nvSpPr>
        <p:spPr>
          <a:xfrm>
            <a:off x="2821000" y="2730528"/>
            <a:ext cx="1395710" cy="927611"/>
          </a:xfrm>
          <a:prstGeom prst="rect">
            <a:avLst/>
          </a:prstGeom>
          <a:solidFill>
            <a:schemeClr val="accent5">
              <a:lumMod val="40000"/>
              <a:lumOff val="60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dirty="0">
                <a:solidFill>
                  <a:schemeClr val="tx1"/>
                </a:solidFill>
              </a:rPr>
              <a:t>STAGING TABLE</a:t>
            </a:r>
          </a:p>
        </p:txBody>
      </p:sp>
      <p:sp>
        <p:nvSpPr>
          <p:cNvPr id="10" name="Rectangle 9"/>
          <p:cNvSpPr/>
          <p:nvPr/>
        </p:nvSpPr>
        <p:spPr>
          <a:xfrm>
            <a:off x="4814101" y="2696532"/>
            <a:ext cx="1419977" cy="961607"/>
          </a:xfrm>
          <a:prstGeom prst="rect">
            <a:avLst/>
          </a:prstGeom>
          <a:solidFill>
            <a:schemeClr val="accent5">
              <a:lumMod val="40000"/>
              <a:lumOff val="60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dirty="0">
                <a:solidFill>
                  <a:schemeClr val="tx1"/>
                </a:solidFill>
              </a:rPr>
              <a:t>DIMENSION </a:t>
            </a:r>
            <a:r>
              <a:rPr lang="en-US" dirty="0">
                <a:solidFill>
                  <a:schemeClr val="tx1"/>
                </a:solidFill>
              </a:rPr>
              <a:t>TABLES</a:t>
            </a:r>
            <a:endParaRPr lang="en-US" dirty="0">
              <a:solidFill>
                <a:schemeClr val="tx1"/>
              </a:solidFill>
            </a:endParaRPr>
          </a:p>
        </p:txBody>
      </p:sp>
      <p:sp>
        <p:nvSpPr>
          <p:cNvPr id="11" name="Rectangle 10"/>
          <p:cNvSpPr/>
          <p:nvPr/>
        </p:nvSpPr>
        <p:spPr>
          <a:xfrm>
            <a:off x="6779226" y="2696532"/>
            <a:ext cx="1468115" cy="961607"/>
          </a:xfrm>
          <a:prstGeom prst="rect">
            <a:avLst/>
          </a:prstGeom>
          <a:solidFill>
            <a:schemeClr val="accent5">
              <a:lumMod val="40000"/>
              <a:lumOff val="60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dirty="0">
                <a:solidFill>
                  <a:schemeClr val="tx1"/>
                </a:solidFill>
              </a:rPr>
              <a:t>FACT </a:t>
            </a:r>
            <a:r>
              <a:rPr lang="en-US" dirty="0">
                <a:solidFill>
                  <a:schemeClr val="tx1"/>
                </a:solidFill>
              </a:rPr>
              <a:t>TABLES</a:t>
            </a:r>
            <a:endParaRPr lang="en-US" dirty="0">
              <a:solidFill>
                <a:schemeClr val="tx1"/>
              </a:solidFill>
            </a:endParaRPr>
          </a:p>
        </p:txBody>
      </p:sp>
      <p:sp>
        <p:nvSpPr>
          <p:cNvPr id="25" name="Right Arrow 24"/>
          <p:cNvSpPr/>
          <p:nvPr/>
        </p:nvSpPr>
        <p:spPr>
          <a:xfrm>
            <a:off x="2271713" y="3057525"/>
            <a:ext cx="533400" cy="13176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26" name="Right Arrow 25"/>
          <p:cNvSpPr/>
          <p:nvPr/>
        </p:nvSpPr>
        <p:spPr>
          <a:xfrm>
            <a:off x="6249988" y="3074988"/>
            <a:ext cx="498475" cy="1635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27" name="Right Arrow 26"/>
          <p:cNvSpPr/>
          <p:nvPr/>
        </p:nvSpPr>
        <p:spPr>
          <a:xfrm>
            <a:off x="4232275" y="3074988"/>
            <a:ext cx="550863" cy="11906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0638"/>
            <a:ext cx="8229600" cy="792162"/>
          </a:xfrm>
        </p:spPr>
        <p:txBody>
          <a:bodyPr/>
          <a:lstStyle/>
          <a:p>
            <a:r>
              <a:rPr lang="en-US" altLang="en-US" dirty="0" smtClean="0">
                <a:latin typeface="+mj-lt"/>
                <a:cs typeface="Arial" panose="020B0604020202020204" pitchFamily="34" charset="0"/>
              </a:rPr>
              <a:t>MAPPING</a:t>
            </a:r>
          </a:p>
        </p:txBody>
      </p:sp>
      <p:sp>
        <p:nvSpPr>
          <p:cNvPr id="4" name="Footer Placeholder 3"/>
          <p:cNvSpPr>
            <a:spLocks noGrp="1"/>
          </p:cNvSpPr>
          <p:nvPr>
            <p:ph type="ftr" sz="quarter" idx="11"/>
          </p:nvPr>
        </p:nvSpPr>
        <p:spPr/>
        <p:txBody>
          <a:bodyPr/>
          <a:lstStyle/>
          <a:p>
            <a:pPr>
              <a:defRPr/>
            </a:pPr>
            <a:endParaRPr lang="en-US"/>
          </a:p>
        </p:txBody>
      </p:sp>
      <p:pic>
        <p:nvPicPr>
          <p:cNvPr id="2662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4454" y="1836987"/>
            <a:ext cx="7345363"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Box 2"/>
          <p:cNvSpPr txBox="1">
            <a:spLocks noChangeArrowheads="1"/>
          </p:cNvSpPr>
          <p:nvPr/>
        </p:nvSpPr>
        <p:spPr bwMode="auto">
          <a:xfrm>
            <a:off x="1111250" y="4604669"/>
            <a:ext cx="20129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buFont typeface="Wingdings" panose="05000000000000000000" pitchFamily="2" charset="2"/>
              <a:buChar char="Ø"/>
            </a:pPr>
            <a:r>
              <a:rPr lang="en-US" altLang="en-US" dirty="0" smtClean="0">
                <a:hlinkClick r:id="rId4" action="ppaction://hlinksldjump"/>
              </a:rPr>
              <a:t>Expressions</a:t>
            </a:r>
            <a:endParaRPr lang="en-US" altLang="en-US" dirty="0"/>
          </a:p>
          <a:p>
            <a:pPr>
              <a:buFont typeface="Wingdings" panose="05000000000000000000" pitchFamily="2" charset="2"/>
              <a:buChar char="Ø"/>
            </a:pPr>
            <a:endParaRPr lang="en-US" altLang="en-US" dirty="0">
              <a:hlinkClick r:id="rId5" action="ppaction://hlinksldjump"/>
            </a:endParaRPr>
          </a:p>
          <a:p>
            <a:pPr>
              <a:buFont typeface="Wingdings" panose="05000000000000000000" pitchFamily="2" charset="2"/>
              <a:buChar char="Ø"/>
            </a:pPr>
            <a:r>
              <a:rPr lang="en-US" altLang="en-US" dirty="0">
                <a:hlinkClick r:id="rId5" action="ppaction://hlinksldjump"/>
              </a:rPr>
              <a:t>Filter Conditions</a:t>
            </a:r>
            <a:endParaRPr lang="en-US" altLang="en-US" dirty="0"/>
          </a:p>
          <a:p>
            <a:pPr>
              <a:buFont typeface="Wingdings" panose="05000000000000000000" pitchFamily="2" charset="2"/>
              <a:buChar char="Ø"/>
            </a:pPr>
            <a:endParaRPr lang="en-US" altLang="en-US" dirty="0"/>
          </a:p>
        </p:txBody>
      </p:sp>
      <p:sp>
        <p:nvSpPr>
          <p:cNvPr id="2" name="TextBox 1"/>
          <p:cNvSpPr txBox="1"/>
          <p:nvPr/>
        </p:nvSpPr>
        <p:spPr>
          <a:xfrm>
            <a:off x="712370" y="1233955"/>
            <a:ext cx="4148388" cy="830997"/>
          </a:xfrm>
          <a:prstGeom prst="rect">
            <a:avLst/>
          </a:prstGeom>
          <a:noFill/>
        </p:spPr>
        <p:txBody>
          <a:bodyPr wrap="square" rtlCol="0">
            <a:spAutoFit/>
          </a:bodyPr>
          <a:lstStyle/>
          <a:p>
            <a:r>
              <a:rPr lang="en-US" altLang="en-US" sz="2400" dirty="0">
                <a:latin typeface="+mn-lt"/>
              </a:rPr>
              <a:t>STAGING </a:t>
            </a:r>
            <a:r>
              <a:rPr lang="en-US" altLang="en-US" sz="2400" dirty="0" smtClean="0">
                <a:latin typeface="+mn-lt"/>
              </a:rPr>
              <a:t>TABLE MAPPING:</a:t>
            </a:r>
            <a:endParaRPr lang="en-US" altLang="en-US" sz="2400" dirty="0">
              <a:latin typeface="+mn-lt"/>
            </a:endParaRPr>
          </a:p>
          <a:p>
            <a:endParaRPr lang="en-US" sz="2400" dirty="0">
              <a:latin typeface="+mn-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BB9BED16EB0048B4DF793E653FA3A1" ma:contentTypeVersion="3" ma:contentTypeDescription="Create a new document." ma:contentTypeScope="" ma:versionID="feef15e8976e736c962867b02017827d">
  <xsd:schema xmlns:xsd="http://www.w3.org/2001/XMLSchema" xmlns:xs="http://www.w3.org/2001/XMLSchema" xmlns:p="http://schemas.microsoft.com/office/2006/metadata/properties" xmlns:ns2="6ba37514-8ea7-4bb7-b1c0-6137f91cbe04" targetNamespace="http://schemas.microsoft.com/office/2006/metadata/properties" ma:root="true" ma:fieldsID="71f881230bfc323a1863133dc3453c38" ns2:_="">
    <xsd:import namespace="6ba37514-8ea7-4bb7-b1c0-6137f91cbe04"/>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a37514-8ea7-4bb7-b1c0-6137f91cbe04"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xmlns:pc="http://schemas.microsoft.com/office/infopath/2007/PartnerControls">
  <documentManagement>
    <Level xmlns="6ba37514-8ea7-4bb7-b1c0-6137f91cbe04">L1</Level>
    <Material_x0020_Type xmlns="6ba37514-8ea7-4bb7-b1c0-6137f91cbe04">Demos</Material_x0020_Type>
    <Category xmlns="6ba37514-8ea7-4bb7-b1c0-6137f91cbe04">Module Artifact</Category>
  </documentManagement>
</p:properties>
</file>

<file path=customXml/itemProps1.xml><?xml version="1.0" encoding="utf-8"?>
<ds:datastoreItem xmlns:ds="http://schemas.openxmlformats.org/officeDocument/2006/customXml" ds:itemID="{A8D2C617-7B85-481B-81D3-E70AEFC8D8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a37514-8ea7-4bb7-b1c0-6137f91cbe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A6A63E-11D4-4AD7-B7C2-5E6F8FEBD14F}">
  <ds:schemaRefs>
    <ds:schemaRef ds:uri="http://schemas.microsoft.com/office/2006/metadata/longProperties"/>
  </ds:schemaRefs>
</ds:datastoreItem>
</file>

<file path=customXml/itemProps3.xml><?xml version="1.0" encoding="utf-8"?>
<ds:datastoreItem xmlns:ds="http://schemas.openxmlformats.org/officeDocument/2006/customXml" ds:itemID="{E43A52E7-1C6B-4216-8582-33DF3C017B66}">
  <ds:schemaRefs>
    <ds:schemaRef ds:uri="http://purl.org/dc/dcmitype/"/>
    <ds:schemaRef ds:uri="http://schemas.microsoft.com/office/2006/documentManagement/types"/>
    <ds:schemaRef ds:uri="http://schemas.microsoft.com/office/2006/metadata/properties"/>
    <ds:schemaRef ds:uri="http://www.w3.org/XML/1998/namespace"/>
    <ds:schemaRef ds:uri="http://purl.org/dc/terms/"/>
    <ds:schemaRef ds:uri="http://purl.org/dc/elements/1.1/"/>
    <ds:schemaRef ds:uri="http://schemas.openxmlformats.org/package/2006/metadata/core-properties"/>
    <ds:schemaRef ds:uri="http://schemas.microsoft.com/office/infopath/2007/PartnerControls"/>
    <ds:schemaRef ds:uri="6ba37514-8ea7-4bb7-b1c0-6137f91cbe04"/>
  </ds:schemaRefs>
</ds:datastoreItem>
</file>

<file path=docProps/app.xml><?xml version="1.0" encoding="utf-8"?>
<Properties xmlns="http://schemas.openxmlformats.org/officeDocument/2006/extended-properties" xmlns:vt="http://schemas.openxmlformats.org/officeDocument/2006/docPropsVTypes">
  <Template/>
  <TotalTime>3399</TotalTime>
  <Words>460</Words>
  <Application>Microsoft Office PowerPoint</Application>
  <PresentationFormat>On-screen Show (4:3)</PresentationFormat>
  <Paragraphs>104</Paragraphs>
  <Slides>23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ＭＳ Ｐゴシック</vt:lpstr>
      <vt:lpstr>Tahoma</vt:lpstr>
      <vt:lpstr>Candara</vt:lpstr>
      <vt:lpstr>Calibri</vt:lpstr>
      <vt:lpstr>Arial</vt:lpstr>
      <vt:lpstr>Wingdings</vt:lpstr>
      <vt:lpstr>1_Office Theme</vt:lpstr>
      <vt:lpstr>BI MINI PROJECT CENSUS REPORTING SYSTEM</vt:lpstr>
      <vt:lpstr>INTRODUCTION: CENSUS</vt:lpstr>
      <vt:lpstr>SCOPE OF THE PROJECT </vt:lpstr>
      <vt:lpstr>ARCHITECTURE</vt:lpstr>
      <vt:lpstr>ETL PROCESS</vt:lpstr>
      <vt:lpstr>SCHEMA</vt:lpstr>
      <vt:lpstr>TECHNOLOGY </vt:lpstr>
      <vt:lpstr>FLOW OF THE PROJECT:</vt:lpstr>
      <vt:lpstr>MAPPING</vt:lpstr>
      <vt:lpstr>MAPPING OF DIMENSIONAL TABLE</vt:lpstr>
      <vt:lpstr>PowerPoint Presentation</vt:lpstr>
      <vt:lpstr>MAPPING OF DIMENSIONAL TABLE</vt:lpstr>
      <vt:lpstr>OUTPUT FOR DIMENSIONAL TABLES</vt:lpstr>
      <vt:lpstr>PowerPoint Presentation</vt:lpstr>
      <vt:lpstr>MAPPING FOR FACT TABLE : EDUCATION</vt:lpstr>
      <vt:lpstr>MAPPING FOR FACT TABLE : OCCUPATION</vt:lpstr>
      <vt:lpstr>PowerPoint Presentation</vt:lpstr>
      <vt:lpstr>Expression Transformation for Stage table</vt:lpstr>
      <vt:lpstr>Filter Transformation for Stage Table</vt:lpstr>
      <vt:lpstr>Lookup Condition for Dimensional Table</vt:lpstr>
      <vt:lpstr>Expression for New Flag for inserting data to Dimensional table</vt:lpstr>
      <vt:lpstr>Expression for Changed Flag for inserting data to Dimensional table</vt:lpstr>
      <vt:lpstr>Lookup Transformations for Fact Tables </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Prabu T</cp:lastModifiedBy>
  <cp:revision>222</cp:revision>
  <dcterms:created xsi:type="dcterms:W3CDTF">2012-05-18T02:59:15Z</dcterms:created>
  <dcterms:modified xsi:type="dcterms:W3CDTF">2018-02-22T17:13:47Z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0x010100A64F2559C04AE4488E94205E47398A2E</vt:lpwstr>
  </property>
  <property fmtid="{D5CDD505-2E9C-101B-9397-08002B2CF9AE}" pid="4" name="Levels">
    <vt:lpwstr>L1</vt:lpwstr>
  </property>
  <property fmtid="{D5CDD505-2E9C-101B-9397-08002B2CF9AE}" pid="5" name="FolderName">
    <vt:lpwstr/>
  </property>
</Properties>
</file>