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59"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42" d="100"/>
          <a:sy n="42" d="100"/>
        </p:scale>
        <p:origin x="72" y="7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B09A0C1-B7C7-410C-90C1-5EF22B161526}" type="datetimeFigureOut">
              <a:rPr lang="en-US" smtClean="0"/>
              <a:t>7/3/2018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3CDE84-FB35-44CA-A6B8-0F2136BD4211}" type="slidenum">
              <a:rPr lang="en-US" smtClean="0"/>
              <a:t>‹#›</a:t>
            </a:fld>
            <a:endParaRPr lang="en-US"/>
          </a:p>
        </p:txBody>
      </p:sp>
    </p:spTree>
    <p:extLst>
      <p:ext uri="{BB962C8B-B14F-4D97-AF65-F5344CB8AC3E}">
        <p14:creationId xmlns:p14="http://schemas.microsoft.com/office/powerpoint/2010/main" val="3146843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09A0C1-B7C7-410C-90C1-5EF22B161526}" type="datetimeFigureOut">
              <a:rPr lang="en-US" smtClean="0"/>
              <a:t>7/3/2018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3CDE84-FB35-44CA-A6B8-0F2136BD4211}" type="slidenum">
              <a:rPr lang="en-US" smtClean="0"/>
              <a:t>‹#›</a:t>
            </a:fld>
            <a:endParaRPr lang="en-US"/>
          </a:p>
        </p:txBody>
      </p:sp>
    </p:spTree>
    <p:extLst>
      <p:ext uri="{BB962C8B-B14F-4D97-AF65-F5344CB8AC3E}">
        <p14:creationId xmlns:p14="http://schemas.microsoft.com/office/powerpoint/2010/main" val="2771723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09A0C1-B7C7-410C-90C1-5EF22B161526}" type="datetimeFigureOut">
              <a:rPr lang="en-US" smtClean="0"/>
              <a:t>7/3/2018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3CDE84-FB35-44CA-A6B8-0F2136BD4211}" type="slidenum">
              <a:rPr lang="en-US" smtClean="0"/>
              <a:t>‹#›</a:t>
            </a:fld>
            <a:endParaRPr lang="en-US"/>
          </a:p>
        </p:txBody>
      </p:sp>
    </p:spTree>
    <p:extLst>
      <p:ext uri="{BB962C8B-B14F-4D97-AF65-F5344CB8AC3E}">
        <p14:creationId xmlns:p14="http://schemas.microsoft.com/office/powerpoint/2010/main" val="3116752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09A0C1-B7C7-410C-90C1-5EF22B161526}" type="datetimeFigureOut">
              <a:rPr lang="en-US" smtClean="0"/>
              <a:t>7/3/2018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3CDE84-FB35-44CA-A6B8-0F2136BD4211}" type="slidenum">
              <a:rPr lang="en-US" smtClean="0"/>
              <a:t>‹#›</a:t>
            </a:fld>
            <a:endParaRPr lang="en-US"/>
          </a:p>
        </p:txBody>
      </p:sp>
    </p:spTree>
    <p:extLst>
      <p:ext uri="{BB962C8B-B14F-4D97-AF65-F5344CB8AC3E}">
        <p14:creationId xmlns:p14="http://schemas.microsoft.com/office/powerpoint/2010/main" val="3365945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09A0C1-B7C7-410C-90C1-5EF22B161526}" type="datetimeFigureOut">
              <a:rPr lang="en-US" smtClean="0"/>
              <a:t>7/3/2018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3CDE84-FB35-44CA-A6B8-0F2136BD4211}" type="slidenum">
              <a:rPr lang="en-US" smtClean="0"/>
              <a:t>‹#›</a:t>
            </a:fld>
            <a:endParaRPr lang="en-US"/>
          </a:p>
        </p:txBody>
      </p:sp>
    </p:spTree>
    <p:extLst>
      <p:ext uri="{BB962C8B-B14F-4D97-AF65-F5344CB8AC3E}">
        <p14:creationId xmlns:p14="http://schemas.microsoft.com/office/powerpoint/2010/main" val="403169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B09A0C1-B7C7-410C-90C1-5EF22B161526}" type="datetimeFigureOut">
              <a:rPr lang="en-US" smtClean="0"/>
              <a:t>7/3/2018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3CDE84-FB35-44CA-A6B8-0F2136BD4211}" type="slidenum">
              <a:rPr lang="en-US" smtClean="0"/>
              <a:t>‹#›</a:t>
            </a:fld>
            <a:endParaRPr lang="en-US"/>
          </a:p>
        </p:txBody>
      </p:sp>
    </p:spTree>
    <p:extLst>
      <p:ext uri="{BB962C8B-B14F-4D97-AF65-F5344CB8AC3E}">
        <p14:creationId xmlns:p14="http://schemas.microsoft.com/office/powerpoint/2010/main" val="2632342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B09A0C1-B7C7-410C-90C1-5EF22B161526}" type="datetimeFigureOut">
              <a:rPr lang="en-US" smtClean="0"/>
              <a:t>7/3/2018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3CDE84-FB35-44CA-A6B8-0F2136BD4211}" type="slidenum">
              <a:rPr lang="en-US" smtClean="0"/>
              <a:t>‹#›</a:t>
            </a:fld>
            <a:endParaRPr lang="en-US"/>
          </a:p>
        </p:txBody>
      </p:sp>
    </p:spTree>
    <p:extLst>
      <p:ext uri="{BB962C8B-B14F-4D97-AF65-F5344CB8AC3E}">
        <p14:creationId xmlns:p14="http://schemas.microsoft.com/office/powerpoint/2010/main" val="1868711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B09A0C1-B7C7-410C-90C1-5EF22B161526}" type="datetimeFigureOut">
              <a:rPr lang="en-US" smtClean="0"/>
              <a:t>7/3/2018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3CDE84-FB35-44CA-A6B8-0F2136BD4211}" type="slidenum">
              <a:rPr lang="en-US" smtClean="0"/>
              <a:t>‹#›</a:t>
            </a:fld>
            <a:endParaRPr lang="en-US"/>
          </a:p>
        </p:txBody>
      </p:sp>
    </p:spTree>
    <p:extLst>
      <p:ext uri="{BB962C8B-B14F-4D97-AF65-F5344CB8AC3E}">
        <p14:creationId xmlns:p14="http://schemas.microsoft.com/office/powerpoint/2010/main" val="1283776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09A0C1-B7C7-410C-90C1-5EF22B161526}" type="datetimeFigureOut">
              <a:rPr lang="en-US" smtClean="0"/>
              <a:t>7/3/2018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3CDE84-FB35-44CA-A6B8-0F2136BD4211}" type="slidenum">
              <a:rPr lang="en-US" smtClean="0"/>
              <a:t>‹#›</a:t>
            </a:fld>
            <a:endParaRPr lang="en-US"/>
          </a:p>
        </p:txBody>
      </p:sp>
    </p:spTree>
    <p:extLst>
      <p:ext uri="{BB962C8B-B14F-4D97-AF65-F5344CB8AC3E}">
        <p14:creationId xmlns:p14="http://schemas.microsoft.com/office/powerpoint/2010/main" val="2250748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09A0C1-B7C7-410C-90C1-5EF22B161526}" type="datetimeFigureOut">
              <a:rPr lang="en-US" smtClean="0"/>
              <a:t>7/3/2018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3CDE84-FB35-44CA-A6B8-0F2136BD4211}" type="slidenum">
              <a:rPr lang="en-US" smtClean="0"/>
              <a:t>‹#›</a:t>
            </a:fld>
            <a:endParaRPr lang="en-US"/>
          </a:p>
        </p:txBody>
      </p:sp>
    </p:spTree>
    <p:extLst>
      <p:ext uri="{BB962C8B-B14F-4D97-AF65-F5344CB8AC3E}">
        <p14:creationId xmlns:p14="http://schemas.microsoft.com/office/powerpoint/2010/main" val="1393509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09A0C1-B7C7-410C-90C1-5EF22B161526}" type="datetimeFigureOut">
              <a:rPr lang="en-US" smtClean="0"/>
              <a:t>7/3/2018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3CDE84-FB35-44CA-A6B8-0F2136BD4211}" type="slidenum">
              <a:rPr lang="en-US" smtClean="0"/>
              <a:t>‹#›</a:t>
            </a:fld>
            <a:endParaRPr lang="en-US"/>
          </a:p>
        </p:txBody>
      </p:sp>
    </p:spTree>
    <p:extLst>
      <p:ext uri="{BB962C8B-B14F-4D97-AF65-F5344CB8AC3E}">
        <p14:creationId xmlns:p14="http://schemas.microsoft.com/office/powerpoint/2010/main" val="380682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09A0C1-B7C7-410C-90C1-5EF22B161526}" type="datetimeFigureOut">
              <a:rPr lang="en-US" smtClean="0"/>
              <a:t>7/3/2018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3CDE84-FB35-44CA-A6B8-0F2136BD4211}" type="slidenum">
              <a:rPr lang="en-US" smtClean="0"/>
              <a:t>‹#›</a:t>
            </a:fld>
            <a:endParaRPr lang="en-US"/>
          </a:p>
        </p:txBody>
      </p:sp>
    </p:spTree>
    <p:extLst>
      <p:ext uri="{BB962C8B-B14F-4D97-AF65-F5344CB8AC3E}">
        <p14:creationId xmlns:p14="http://schemas.microsoft.com/office/powerpoint/2010/main" val="7464302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cs typeface="Arial" panose="020B0604020202020204" pitchFamily="34" charset="0"/>
              </a:rPr>
              <a:t>Introduction to </a:t>
            </a:r>
            <a:br>
              <a:rPr lang="en-US" sz="4000" dirty="0" smtClean="0">
                <a:cs typeface="Arial" panose="020B0604020202020204" pitchFamily="34" charset="0"/>
              </a:rPr>
            </a:br>
            <a:r>
              <a:rPr lang="en-US" sz="4000" dirty="0" err="1" smtClean="0">
                <a:cs typeface="Arial" panose="020B0604020202020204" pitchFamily="34" charset="0"/>
              </a:rPr>
              <a:t>Informatica</a:t>
            </a:r>
            <a:r>
              <a:rPr lang="en-US" sz="4000" dirty="0" smtClean="0">
                <a:cs typeface="Arial" panose="020B0604020202020204" pitchFamily="34" charset="0"/>
              </a:rPr>
              <a:t> </a:t>
            </a:r>
            <a:r>
              <a:rPr lang="en-US" sz="4000" dirty="0" err="1" smtClean="0">
                <a:cs typeface="Arial" panose="020B0604020202020204" pitchFamily="34" charset="0"/>
              </a:rPr>
              <a:t>PowerCenter</a:t>
            </a:r>
            <a:endParaRPr lang="en-US" sz="4000" dirty="0">
              <a:cs typeface="Arial" panose="020B0604020202020204" pitchFamily="34" charset="0"/>
            </a:endParaRP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81043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err="1" smtClean="0">
                <a:cs typeface="Arial" panose="020B0604020202020204" pitchFamily="34" charset="0"/>
              </a:rPr>
              <a:t>Informatica</a:t>
            </a:r>
            <a:r>
              <a:rPr lang="en-US" sz="3200" dirty="0" smtClean="0">
                <a:cs typeface="Arial" panose="020B0604020202020204" pitchFamily="34" charset="0"/>
              </a:rPr>
              <a:t> </a:t>
            </a:r>
            <a:r>
              <a:rPr lang="en-US" sz="3200" dirty="0" err="1" smtClean="0">
                <a:cs typeface="Arial" panose="020B0604020202020204" pitchFamily="34" charset="0"/>
              </a:rPr>
              <a:t>PowerCenter</a:t>
            </a:r>
            <a:endParaRPr lang="en-US" sz="3200" dirty="0">
              <a:cs typeface="Arial" panose="020B0604020202020204" pitchFamily="34" charset="0"/>
            </a:endParaRPr>
          </a:p>
        </p:txBody>
      </p:sp>
      <p:sp>
        <p:nvSpPr>
          <p:cNvPr id="3" name="Content Placeholder 2"/>
          <p:cNvSpPr>
            <a:spLocks noGrp="1"/>
          </p:cNvSpPr>
          <p:nvPr>
            <p:ph idx="1"/>
          </p:nvPr>
        </p:nvSpPr>
        <p:spPr>
          <a:xfrm>
            <a:off x="838200" y="1493949"/>
            <a:ext cx="10515600" cy="4855336"/>
          </a:xfrm>
        </p:spPr>
        <p:txBody>
          <a:bodyPr>
            <a:noAutofit/>
          </a:bodyPr>
          <a:lstStyle/>
          <a:p>
            <a:endParaRPr lang="en-US" sz="2000" dirty="0" smtClean="0">
              <a:cs typeface="Arial" panose="020B0604020202020204" pitchFamily="34" charset="0"/>
            </a:endParaRPr>
          </a:p>
          <a:p>
            <a:r>
              <a:rPr lang="en-US" sz="2000" dirty="0" smtClean="0">
                <a:cs typeface="Arial" panose="020B0604020202020204" pitchFamily="34" charset="0"/>
              </a:rPr>
              <a:t>It </a:t>
            </a:r>
            <a:r>
              <a:rPr lang="en-US" sz="2000" dirty="0">
                <a:cs typeface="Arial" panose="020B0604020202020204" pitchFamily="34" charset="0"/>
              </a:rPr>
              <a:t>is a single, unified enterprise data integration platform that allows companies and government organizations of all sizes to access, discover and integrate data from virtually any business system, in any format and deliver that data throughout the enterprise at any speed.</a:t>
            </a:r>
          </a:p>
          <a:p>
            <a:pPr marL="0" indent="0">
              <a:buNone/>
            </a:pPr>
            <a:endParaRPr lang="en-US" sz="1000" dirty="0">
              <a:cs typeface="Arial" panose="020B0604020202020204" pitchFamily="34" charset="0"/>
            </a:endParaRPr>
          </a:p>
          <a:p>
            <a:r>
              <a:rPr lang="en-US" sz="2000" dirty="0">
                <a:cs typeface="Arial" panose="020B0604020202020204" pitchFamily="34" charset="0"/>
              </a:rPr>
              <a:t>An ETL tool (Extract, Transform and Load)</a:t>
            </a:r>
          </a:p>
          <a:p>
            <a:pPr marL="0" indent="0">
              <a:buNone/>
            </a:pPr>
            <a:endParaRPr lang="en-US" sz="1000" dirty="0">
              <a:cs typeface="Arial" panose="020B0604020202020204" pitchFamily="34" charset="0"/>
            </a:endParaRPr>
          </a:p>
          <a:p>
            <a:r>
              <a:rPr lang="en-US" sz="2000" dirty="0">
                <a:cs typeface="Arial" panose="020B0604020202020204" pitchFamily="34" charset="0"/>
              </a:rPr>
              <a:t>The main advantages of </a:t>
            </a:r>
            <a:r>
              <a:rPr lang="en-US" sz="2000" dirty="0" err="1">
                <a:cs typeface="Arial" panose="020B0604020202020204" pitchFamily="34" charset="0"/>
              </a:rPr>
              <a:t>PowerCenter</a:t>
            </a:r>
            <a:r>
              <a:rPr lang="en-US" sz="2000" dirty="0">
                <a:cs typeface="Arial" panose="020B0604020202020204" pitchFamily="34" charset="0"/>
              </a:rPr>
              <a:t> over other ETL tools lies in its robustness, for it can be used in both Windows and Unix based systems.</a:t>
            </a:r>
          </a:p>
          <a:p>
            <a:pPr marL="0" indent="0">
              <a:buNone/>
            </a:pPr>
            <a:endParaRPr lang="en-US" sz="1000" dirty="0">
              <a:cs typeface="Arial" panose="020B0604020202020204" pitchFamily="34" charset="0"/>
            </a:endParaRPr>
          </a:p>
          <a:p>
            <a:r>
              <a:rPr lang="en-US" sz="2000" dirty="0" err="1">
                <a:cs typeface="Arial" panose="020B0604020202020204" pitchFamily="34" charset="0"/>
              </a:rPr>
              <a:t>PowerCenter</a:t>
            </a:r>
            <a:r>
              <a:rPr lang="en-US" sz="2000" dirty="0">
                <a:cs typeface="Arial" panose="020B0604020202020204" pitchFamily="34" charset="0"/>
              </a:rPr>
              <a:t> can read from a variety of different sources and write to as many targets, while transforming data in between.</a:t>
            </a:r>
          </a:p>
          <a:p>
            <a:pPr marL="0" indent="0">
              <a:buNone/>
            </a:pPr>
            <a:endParaRPr lang="en-US" sz="2000" dirty="0">
              <a:cs typeface="Arial" panose="020B0604020202020204" pitchFamily="34" charset="0"/>
            </a:endParaRPr>
          </a:p>
          <a:p>
            <a:endParaRPr lang="en-US" sz="2000" dirty="0">
              <a:cs typeface="Arial" panose="020B0604020202020204" pitchFamily="34" charset="0"/>
            </a:endParaRPr>
          </a:p>
        </p:txBody>
      </p:sp>
    </p:spTree>
    <p:extLst>
      <p:ext uri="{BB962C8B-B14F-4D97-AF65-F5344CB8AC3E}">
        <p14:creationId xmlns:p14="http://schemas.microsoft.com/office/powerpoint/2010/main" val="2240404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err="1" smtClean="0">
                <a:cs typeface="Arial" panose="020B0604020202020204" pitchFamily="34" charset="0"/>
              </a:rPr>
              <a:t>Informatica</a:t>
            </a:r>
            <a:r>
              <a:rPr lang="en-US" sz="3200" dirty="0" smtClean="0">
                <a:cs typeface="Arial" panose="020B0604020202020204" pitchFamily="34" charset="0"/>
              </a:rPr>
              <a:t> </a:t>
            </a:r>
            <a:r>
              <a:rPr lang="en-US" sz="3200" dirty="0" err="1" smtClean="0">
                <a:cs typeface="Arial" panose="020B0604020202020204" pitchFamily="34" charset="0"/>
              </a:rPr>
              <a:t>PowerCenter</a:t>
            </a:r>
            <a:endParaRPr lang="en-US" sz="3200" dirty="0">
              <a:cs typeface="Arial" panose="020B0604020202020204" pitchFamily="34" charset="0"/>
            </a:endParaRPr>
          </a:p>
        </p:txBody>
      </p:sp>
      <p:sp>
        <p:nvSpPr>
          <p:cNvPr id="3" name="Content Placeholder 2"/>
          <p:cNvSpPr>
            <a:spLocks noGrp="1"/>
          </p:cNvSpPr>
          <p:nvPr>
            <p:ph idx="1"/>
          </p:nvPr>
        </p:nvSpPr>
        <p:spPr/>
        <p:txBody>
          <a:bodyPr>
            <a:noAutofit/>
          </a:bodyPr>
          <a:lstStyle/>
          <a:p>
            <a:r>
              <a:rPr lang="en-US" sz="2000" dirty="0" smtClean="0">
                <a:cs typeface="Arial" panose="020B0604020202020204" pitchFamily="34" charset="0"/>
              </a:rPr>
              <a:t>The main advantages of </a:t>
            </a:r>
            <a:r>
              <a:rPr lang="en-US" sz="2000" dirty="0" err="1" smtClean="0">
                <a:cs typeface="Arial" panose="020B0604020202020204" pitchFamily="34" charset="0"/>
              </a:rPr>
              <a:t>PowerCenter</a:t>
            </a:r>
            <a:r>
              <a:rPr lang="en-US" sz="2000" dirty="0" smtClean="0">
                <a:cs typeface="Arial" panose="020B0604020202020204" pitchFamily="34" charset="0"/>
              </a:rPr>
              <a:t> over other ETL tools, and hence a reason for its popularity over other such tools are as follows:</a:t>
            </a:r>
          </a:p>
          <a:p>
            <a:pPr lvl="1">
              <a:buFont typeface="Wingdings" panose="05000000000000000000" pitchFamily="2" charset="2"/>
              <a:buChar char="Ø"/>
            </a:pPr>
            <a:r>
              <a:rPr lang="en-US" sz="2000" dirty="0" smtClean="0">
                <a:cs typeface="Arial" panose="020B0604020202020204" pitchFamily="34" charset="0"/>
              </a:rPr>
              <a:t>It is robust, and can be used in both windows and UNIX based systems</a:t>
            </a:r>
          </a:p>
          <a:p>
            <a:pPr lvl="1">
              <a:buFont typeface="Wingdings" panose="05000000000000000000" pitchFamily="2" charset="2"/>
              <a:buChar char="Ø"/>
            </a:pPr>
            <a:r>
              <a:rPr lang="en-US" sz="2000" dirty="0" smtClean="0">
                <a:cs typeface="Arial" panose="020B0604020202020204" pitchFamily="34" charset="0"/>
              </a:rPr>
              <a:t>It is high performing yet very simple for developing, maintaining and administering</a:t>
            </a:r>
          </a:p>
          <a:p>
            <a:endParaRPr lang="en-US" sz="2000" dirty="0" smtClean="0">
              <a:cs typeface="Arial" panose="020B0604020202020204" pitchFamily="34" charset="0"/>
            </a:endParaRPr>
          </a:p>
          <a:p>
            <a:r>
              <a:rPr lang="en-US" sz="2000" dirty="0" smtClean="0">
                <a:cs typeface="Arial" panose="020B0604020202020204" pitchFamily="34" charset="0"/>
              </a:rPr>
              <a:t>The </a:t>
            </a:r>
            <a:r>
              <a:rPr lang="en-US" sz="2000" dirty="0">
                <a:cs typeface="Arial" panose="020B0604020202020204" pitchFamily="34" charset="0"/>
              </a:rPr>
              <a:t>architecture of </a:t>
            </a:r>
            <a:r>
              <a:rPr lang="en-US" sz="2000" dirty="0" err="1">
                <a:cs typeface="Arial" panose="020B0604020202020204" pitchFamily="34" charset="0"/>
              </a:rPr>
              <a:t>Informatica</a:t>
            </a:r>
            <a:r>
              <a:rPr lang="en-US" sz="2000" dirty="0">
                <a:cs typeface="Arial" panose="020B0604020202020204" pitchFamily="34" charset="0"/>
              </a:rPr>
              <a:t> </a:t>
            </a:r>
            <a:r>
              <a:rPr lang="en-US" sz="2000" dirty="0" err="1">
                <a:cs typeface="Arial" panose="020B0604020202020204" pitchFamily="34" charset="0"/>
              </a:rPr>
              <a:t>PowerCenter</a:t>
            </a:r>
            <a:r>
              <a:rPr lang="en-US" sz="2000" dirty="0">
                <a:cs typeface="Arial" panose="020B0604020202020204" pitchFamily="34" charset="0"/>
              </a:rPr>
              <a:t> (version 9.x onwards) is based on the Service Oriented Architecture (SOA) concept.</a:t>
            </a:r>
          </a:p>
          <a:p>
            <a:endParaRPr lang="en-US" sz="2000" dirty="0">
              <a:cs typeface="Arial" panose="020B0604020202020204" pitchFamily="34" charset="0"/>
            </a:endParaRPr>
          </a:p>
          <a:p>
            <a:r>
              <a:rPr lang="en-US" sz="2000" dirty="0">
                <a:cs typeface="Arial" panose="020B0604020202020204" pitchFamily="34" charset="0"/>
              </a:rPr>
              <a:t>A Service Oriented Architecture (SOA) can be defined as a group of services, which communicate with each other. The process of communication involves either simple data passing or it could involve two or more services coordinating same activity</a:t>
            </a:r>
            <a:r>
              <a:rPr lang="en-US" sz="2000" dirty="0" smtClean="0">
                <a:cs typeface="Arial" panose="020B0604020202020204" pitchFamily="34" charset="0"/>
              </a:rPr>
              <a:t>.</a:t>
            </a:r>
            <a:endParaRPr lang="en-US" sz="2000" dirty="0">
              <a:cs typeface="Arial" panose="020B0604020202020204" pitchFamily="34" charset="0"/>
            </a:endParaRPr>
          </a:p>
        </p:txBody>
      </p:sp>
    </p:spTree>
    <p:extLst>
      <p:ext uri="{BB962C8B-B14F-4D97-AF65-F5344CB8AC3E}">
        <p14:creationId xmlns:p14="http://schemas.microsoft.com/office/powerpoint/2010/main" val="3909558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err="1" smtClean="0">
                <a:cs typeface="Arial" panose="020B0604020202020204" pitchFamily="34" charset="0"/>
              </a:rPr>
              <a:t>Informatica</a:t>
            </a:r>
            <a:r>
              <a:rPr lang="en-US" sz="3200" dirty="0" smtClean="0">
                <a:cs typeface="Arial" panose="020B0604020202020204" pitchFamily="34" charset="0"/>
              </a:rPr>
              <a:t> </a:t>
            </a:r>
            <a:r>
              <a:rPr lang="en-US" sz="3200" dirty="0" err="1" smtClean="0">
                <a:cs typeface="Arial" panose="020B0604020202020204" pitchFamily="34" charset="0"/>
              </a:rPr>
              <a:t>PowerCenter</a:t>
            </a:r>
            <a:endParaRPr lang="en-US" sz="3200" dirty="0"/>
          </a:p>
        </p:txBody>
      </p:sp>
      <p:sp>
        <p:nvSpPr>
          <p:cNvPr id="3" name="Content Placeholder 2"/>
          <p:cNvSpPr>
            <a:spLocks noGrp="1"/>
          </p:cNvSpPr>
          <p:nvPr>
            <p:ph idx="1"/>
          </p:nvPr>
        </p:nvSpPr>
        <p:spPr/>
        <p:txBody>
          <a:bodyPr>
            <a:normAutofit/>
          </a:bodyPr>
          <a:lstStyle/>
          <a:p>
            <a:pPr marL="0" indent="0">
              <a:buNone/>
            </a:pPr>
            <a:endParaRPr lang="en-US" sz="2000" dirty="0" smtClean="0">
              <a:cs typeface="Arial" panose="020B0604020202020204" pitchFamily="34" charset="0"/>
            </a:endParaRPr>
          </a:p>
          <a:p>
            <a:r>
              <a:rPr lang="en-US" sz="2000" dirty="0" err="1" smtClean="0">
                <a:cs typeface="Arial" panose="020B0604020202020204" pitchFamily="34" charset="0"/>
              </a:rPr>
              <a:t>Informatica</a:t>
            </a:r>
            <a:r>
              <a:rPr lang="en-US" sz="2000" dirty="0" smtClean="0">
                <a:cs typeface="Arial" panose="020B0604020202020204" pitchFamily="34" charset="0"/>
              </a:rPr>
              <a:t> 9.X represents a major change in the architecture of the project line.</a:t>
            </a:r>
          </a:p>
          <a:p>
            <a:pPr marL="0" indent="0">
              <a:buNone/>
            </a:pPr>
            <a:endParaRPr lang="en-US" sz="2000" dirty="0" smtClean="0">
              <a:cs typeface="Arial" panose="020B0604020202020204" pitchFamily="34" charset="0"/>
            </a:endParaRPr>
          </a:p>
          <a:p>
            <a:pPr marL="0" indent="0">
              <a:buNone/>
            </a:pPr>
            <a:r>
              <a:rPr lang="en-US" sz="2000" dirty="0" smtClean="0">
                <a:cs typeface="Arial" panose="020B0604020202020204" pitchFamily="34" charset="0"/>
              </a:rPr>
              <a:t>Aim: Its main aim is to provide improved performance and high availability.</a:t>
            </a:r>
          </a:p>
          <a:p>
            <a:pPr marL="0" indent="0">
              <a:buNone/>
            </a:pPr>
            <a:r>
              <a:rPr lang="en-US" sz="2000" dirty="0" smtClean="0">
                <a:cs typeface="Arial" panose="020B0604020202020204" pitchFamily="34" charset="0"/>
              </a:rPr>
              <a:t>Approach: By reengineering the underlying architecture has been made even more service-based.</a:t>
            </a:r>
          </a:p>
          <a:p>
            <a:endParaRPr lang="en-US" sz="2000" dirty="0"/>
          </a:p>
        </p:txBody>
      </p:sp>
    </p:spTree>
    <p:extLst>
      <p:ext uri="{BB962C8B-B14F-4D97-AF65-F5344CB8AC3E}">
        <p14:creationId xmlns:p14="http://schemas.microsoft.com/office/powerpoint/2010/main" val="3363809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The </a:t>
            </a:r>
            <a:r>
              <a:rPr lang="en-US" sz="3200" dirty="0" err="1" smtClean="0"/>
              <a:t>PowerCenter</a:t>
            </a:r>
            <a:r>
              <a:rPr lang="en-US" sz="3200" dirty="0" smtClean="0"/>
              <a:t> server components comprises of the following services: </a:t>
            </a:r>
            <a:endParaRPr lang="en-US" sz="3200" dirty="0"/>
          </a:p>
        </p:txBody>
      </p:sp>
      <p:sp>
        <p:nvSpPr>
          <p:cNvPr id="3" name="Content Placeholder 2"/>
          <p:cNvSpPr>
            <a:spLocks noGrp="1"/>
          </p:cNvSpPr>
          <p:nvPr>
            <p:ph idx="1"/>
          </p:nvPr>
        </p:nvSpPr>
        <p:spPr/>
        <p:txBody>
          <a:bodyPr>
            <a:normAutofit/>
          </a:bodyPr>
          <a:lstStyle/>
          <a:p>
            <a:r>
              <a:rPr lang="en-US" sz="2000" dirty="0" smtClean="0"/>
              <a:t>Repository </a:t>
            </a:r>
            <a:r>
              <a:rPr lang="en-US" sz="2000" dirty="0"/>
              <a:t>service: The Repository service manages the repository. It retrieves, inserts and updates metadata into the repository database tables</a:t>
            </a:r>
            <a:r>
              <a:rPr lang="en-US" sz="2000" dirty="0" smtClean="0"/>
              <a:t>.</a:t>
            </a:r>
          </a:p>
          <a:p>
            <a:endParaRPr lang="en-US" sz="2000" dirty="0"/>
          </a:p>
          <a:p>
            <a:r>
              <a:rPr lang="en-US" sz="2000" dirty="0"/>
              <a:t>Integration service: the integration service runs sessions and workflows.</a:t>
            </a:r>
          </a:p>
          <a:p>
            <a:pPr marL="0" indent="0">
              <a:buNone/>
            </a:pPr>
            <a:endParaRPr lang="en-US" sz="2000" dirty="0"/>
          </a:p>
          <a:p>
            <a:r>
              <a:rPr lang="en-US" sz="2000" dirty="0"/>
              <a:t>SAP BW </a:t>
            </a:r>
            <a:r>
              <a:rPr lang="en-US" sz="2000" dirty="0" err="1"/>
              <a:t>sevice</a:t>
            </a:r>
            <a:r>
              <a:rPr lang="en-US" sz="2000" dirty="0"/>
              <a:t>: The SAP BW service looks out for RFC requests from SAP BW and initiates workflows to extract data from, or load data into the SAP BW.</a:t>
            </a:r>
          </a:p>
          <a:p>
            <a:pPr marL="0" indent="0">
              <a:buNone/>
            </a:pPr>
            <a:endParaRPr lang="en-US" sz="2000" dirty="0"/>
          </a:p>
          <a:p>
            <a:r>
              <a:rPr lang="en-US" sz="2000" dirty="0"/>
              <a:t>Web services hub; The web services hub receives requests from web service clients and exposes </a:t>
            </a:r>
            <a:r>
              <a:rPr lang="en-US" sz="2000" dirty="0" err="1"/>
              <a:t>PowerCenter</a:t>
            </a:r>
            <a:r>
              <a:rPr lang="en-US" sz="2000" dirty="0"/>
              <a:t> workflows as services.</a:t>
            </a:r>
          </a:p>
          <a:p>
            <a:endParaRPr lang="en-US" sz="2000" dirty="0"/>
          </a:p>
        </p:txBody>
      </p:sp>
    </p:spTree>
    <p:extLst>
      <p:ext uri="{BB962C8B-B14F-4D97-AF65-F5344CB8AC3E}">
        <p14:creationId xmlns:p14="http://schemas.microsoft.com/office/powerpoint/2010/main" val="906018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6542707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370</Words>
  <Application>Microsoft Office PowerPoint</Application>
  <PresentationFormat>Widescreen</PresentationFormat>
  <Paragraphs>32</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Wingdings</vt:lpstr>
      <vt:lpstr>Office Theme</vt:lpstr>
      <vt:lpstr>Introduction to  Informatica PowerCenter</vt:lpstr>
      <vt:lpstr>Informatica PowerCenter</vt:lpstr>
      <vt:lpstr>Informatica PowerCenter</vt:lpstr>
      <vt:lpstr>Informatica PowerCenter</vt:lpstr>
      <vt:lpstr>The PowerCenter server components comprises of the following services: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Informatica PowerCenter</dc:title>
  <dc:creator>Thirunavukkarasu, Prabu</dc:creator>
  <cp:lastModifiedBy>Thirunavukkarasu, Prabu</cp:lastModifiedBy>
  <cp:revision>3</cp:revision>
  <dcterms:created xsi:type="dcterms:W3CDTF">2018-07-03T07:26:58Z</dcterms:created>
  <dcterms:modified xsi:type="dcterms:W3CDTF">2018-07-03T07:46:27Z</dcterms:modified>
</cp:coreProperties>
</file>