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70" r:id="rId9"/>
    <p:sldId id="266" r:id="rId10"/>
    <p:sldId id="260" r:id="rId11"/>
    <p:sldId id="267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CookBooked</a:t>
            </a:r>
            <a:br>
              <a:rPr lang="en-US" dirty="0"/>
            </a:br>
            <a:r>
              <a:rPr lang="hr-HR" sz="4400" dirty="0" err="1"/>
              <a:t>ErrorMasters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tehnologije: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Radni okvir </a:t>
            </a: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r>
              <a:rPr lang="hr-HR" sz="2000" dirty="0"/>
              <a:t> i jezik Java </a:t>
            </a:r>
            <a:r>
              <a:rPr lang="hr-HR" sz="2000" dirty="0">
                <a:sym typeface="Wingdings" pitchFamily="2" charset="2"/>
              </a:rPr>
              <a:t> </a:t>
            </a:r>
            <a:r>
              <a:rPr lang="hr-HR" sz="2000" b="1" dirty="0" err="1">
                <a:sym typeface="Wingdings" pitchFamily="2" charset="2"/>
              </a:rPr>
              <a:t>backend</a:t>
            </a:r>
            <a:endParaRPr lang="hr-HR" sz="2000" b="1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hr-HR" sz="2000" dirty="0">
                <a:sym typeface="Wingdings" pitchFamily="2" charset="2"/>
              </a:rPr>
              <a:t>Radni okvir </a:t>
            </a:r>
            <a:r>
              <a:rPr lang="hr-HR" sz="2000" dirty="0" err="1">
                <a:sym typeface="Wingdings" pitchFamily="2" charset="2"/>
              </a:rPr>
              <a:t>React</a:t>
            </a:r>
            <a:r>
              <a:rPr lang="hr-HR" sz="2000" dirty="0">
                <a:sym typeface="Wingdings" pitchFamily="2" charset="2"/>
              </a:rPr>
              <a:t> i jezik JavaScript  </a:t>
            </a:r>
            <a:r>
              <a:rPr lang="hr-HR" sz="2000" b="1" dirty="0" err="1">
                <a:sym typeface="Wingdings" pitchFamily="2" charset="2"/>
              </a:rPr>
              <a:t>frontend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Komunikacija </a:t>
            </a:r>
            <a:r>
              <a:rPr lang="hr-HR" sz="1800" dirty="0">
                <a:sym typeface="Wingdings" pitchFamily="2" charset="2"/>
              </a:rPr>
              <a:t> </a:t>
            </a:r>
            <a:r>
              <a:rPr lang="hr-HR" sz="1800" b="1" dirty="0" err="1">
                <a:sym typeface="Wingdings" pitchFamily="2" charset="2"/>
              </a:rPr>
              <a:t>Discord</a:t>
            </a:r>
            <a:r>
              <a:rPr lang="hr-HR" sz="1800" b="1" dirty="0">
                <a:sym typeface="Wingdings" pitchFamily="2" charset="2"/>
              </a:rPr>
              <a:t> </a:t>
            </a:r>
            <a:r>
              <a:rPr lang="hr-HR" sz="1800" dirty="0">
                <a:sym typeface="Wingdings" pitchFamily="2" charset="2"/>
              </a:rPr>
              <a:t>i </a:t>
            </a:r>
            <a:r>
              <a:rPr lang="hr-HR" sz="1800" b="1" dirty="0">
                <a:sym typeface="Wingdings" pitchFamily="2" charset="2"/>
              </a:rPr>
              <a:t>WhatsApp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sym typeface="Wingdings" pitchFamily="2" charset="2"/>
              </a:rPr>
              <a:t>UML dijagrami  </a:t>
            </a:r>
            <a:r>
              <a:rPr lang="hr-HR" sz="1800" b="1" dirty="0" err="1">
                <a:sym typeface="Wingdings" pitchFamily="2" charset="2"/>
              </a:rPr>
              <a:t>Visual</a:t>
            </a:r>
            <a:r>
              <a:rPr lang="hr-HR" sz="1800" b="1" dirty="0">
                <a:sym typeface="Wingdings" pitchFamily="2" charset="2"/>
              </a:rPr>
              <a:t> </a:t>
            </a:r>
            <a:r>
              <a:rPr lang="hr-HR" sz="1800" b="1" dirty="0" err="1">
                <a:sym typeface="Wingdings" pitchFamily="2" charset="2"/>
              </a:rPr>
              <a:t>Paradigm</a:t>
            </a:r>
            <a:r>
              <a:rPr lang="hr-HR" sz="1800" b="1" dirty="0">
                <a:sym typeface="Wingdings" pitchFamily="2" charset="2"/>
              </a:rPr>
              <a:t> Online </a:t>
            </a:r>
            <a:r>
              <a:rPr lang="hr-HR" sz="1800" dirty="0">
                <a:sym typeface="Wingdings" pitchFamily="2" charset="2"/>
              </a:rPr>
              <a:t>i </a:t>
            </a:r>
            <a:r>
              <a:rPr lang="hr-HR" sz="1800" b="1" dirty="0" err="1">
                <a:sym typeface="Wingdings" pitchFamily="2" charset="2"/>
              </a:rPr>
              <a:t>Astah</a:t>
            </a:r>
            <a:r>
              <a:rPr lang="hr-HR" sz="1800" b="1" dirty="0">
                <a:sym typeface="Wingdings" pitchFamily="2" charset="2"/>
              </a:rPr>
              <a:t> UML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sym typeface="Wingdings" pitchFamily="2" charset="2"/>
              </a:rPr>
              <a:t>Sustav za upravljanje kodom  </a:t>
            </a:r>
            <a:r>
              <a:rPr lang="hr-HR" sz="1800" b="1" dirty="0" err="1">
                <a:sym typeface="Wingdings" pitchFamily="2" charset="2"/>
              </a:rPr>
              <a:t>Git</a:t>
            </a:r>
            <a:r>
              <a:rPr lang="hr-HR" sz="1800" dirty="0">
                <a:sym typeface="Wingdings" pitchFamily="2" charset="2"/>
              </a:rPr>
              <a:t> i </a:t>
            </a:r>
            <a:r>
              <a:rPr lang="hr-HR" sz="1800" b="1" dirty="0" err="1">
                <a:sym typeface="Wingdings" pitchFamily="2" charset="2"/>
              </a:rPr>
              <a:t>GitHub</a:t>
            </a:r>
            <a:endParaRPr lang="hr-HR" sz="1800" b="1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hr-HR" sz="1800" dirty="0">
                <a:sym typeface="Wingdings" pitchFamily="2" charset="2"/>
              </a:rPr>
              <a:t>Razvojna okruženja  </a:t>
            </a:r>
            <a:r>
              <a:rPr lang="hr-HR" sz="1800" b="1" dirty="0" err="1">
                <a:sym typeface="Wingdings" pitchFamily="2" charset="2"/>
              </a:rPr>
              <a:t>IntelliJ</a:t>
            </a:r>
            <a:r>
              <a:rPr lang="hr-HR" sz="1800" b="1" dirty="0">
                <a:sym typeface="Wingdings" pitchFamily="2" charset="2"/>
              </a:rPr>
              <a:t> IDEA </a:t>
            </a:r>
            <a:r>
              <a:rPr lang="hr-HR" sz="1800" b="1" dirty="0" err="1">
                <a:sym typeface="Wingdings" pitchFamily="2" charset="2"/>
              </a:rPr>
              <a:t>Ultimate</a:t>
            </a:r>
            <a:r>
              <a:rPr lang="hr-HR" sz="1800" b="1" dirty="0">
                <a:sym typeface="Wingdings" pitchFamily="2" charset="2"/>
              </a:rPr>
              <a:t> (</a:t>
            </a:r>
            <a:r>
              <a:rPr lang="hr-HR" sz="1800" b="1" dirty="0" err="1">
                <a:sym typeface="Wingdings" pitchFamily="2" charset="2"/>
              </a:rPr>
              <a:t>backend</a:t>
            </a:r>
            <a:r>
              <a:rPr lang="hr-HR" sz="1800" b="1" dirty="0">
                <a:sym typeface="Wingdings" pitchFamily="2" charset="2"/>
              </a:rPr>
              <a:t>) </a:t>
            </a:r>
            <a:r>
              <a:rPr lang="hr-HR" sz="1800" dirty="0">
                <a:sym typeface="Wingdings" pitchFamily="2" charset="2"/>
              </a:rPr>
              <a:t>i </a:t>
            </a:r>
            <a:r>
              <a:rPr lang="hr-HR" sz="1800" b="1" dirty="0">
                <a:sym typeface="Wingdings" pitchFamily="2" charset="2"/>
              </a:rPr>
              <a:t>Microsoft </a:t>
            </a:r>
            <a:r>
              <a:rPr lang="hr-HR" sz="1800" b="1" dirty="0" err="1">
                <a:sym typeface="Wingdings" pitchFamily="2" charset="2"/>
              </a:rPr>
              <a:t>Visual</a:t>
            </a:r>
            <a:r>
              <a:rPr lang="hr-HR" sz="1800" b="1" dirty="0">
                <a:sym typeface="Wingdings" pitchFamily="2" charset="2"/>
              </a:rPr>
              <a:t> Studio (</a:t>
            </a:r>
            <a:r>
              <a:rPr lang="hr-HR" sz="1800" b="1" dirty="0" err="1">
                <a:sym typeface="Wingdings" pitchFamily="2" charset="2"/>
              </a:rPr>
              <a:t>frontend</a:t>
            </a:r>
            <a:r>
              <a:rPr lang="hr-HR" sz="1800" b="1" dirty="0">
                <a:sym typeface="Wingdings" pitchFamily="2" charset="2"/>
              </a:rPr>
              <a:t> i dokumentacija)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sym typeface="Wingdings" pitchFamily="2" charset="2"/>
              </a:rPr>
              <a:t>Baza podataka  </a:t>
            </a:r>
            <a:r>
              <a:rPr lang="hr-HR" sz="1800" b="1" dirty="0" err="1">
                <a:effectLst/>
                <a:sym typeface="Wingdings" pitchFamily="2" charset="2"/>
              </a:rPr>
              <a:t>Digital</a:t>
            </a:r>
            <a:r>
              <a:rPr lang="hr-HR" sz="1800" b="1" dirty="0" err="1">
                <a:sym typeface="Wingdings" pitchFamily="2" charset="2"/>
              </a:rPr>
              <a:t>Ocean</a:t>
            </a:r>
            <a:br>
              <a:rPr lang="en-US" sz="1800" dirty="0">
                <a:effectLst/>
                <a:latin typeface="Kp"/>
              </a:rPr>
            </a:br>
            <a:endParaRPr lang="en-US" sz="1400" dirty="0"/>
          </a:p>
          <a:p>
            <a:pPr lvl="1">
              <a:lnSpc>
                <a:spcPct val="100000"/>
              </a:lnSpc>
            </a:pP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5BD9-22FB-6979-DAD8-1643E0F4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BCAF-39B1-8D47-01EC-84F9226A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57354"/>
            <a:ext cx="7886700" cy="20375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P</a:t>
            </a:r>
            <a:r>
              <a:rPr lang="en-HR" sz="2000" dirty="0"/>
              <a:t>rojekt CookBooked najbliži SDLC modelu kombinacija agilnog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inkrementalnog</a:t>
            </a:r>
            <a:r>
              <a:rPr lang="en-US" sz="2000" dirty="0"/>
              <a:t> pristupa (</a:t>
            </a:r>
            <a:r>
              <a:rPr lang="en-US" sz="2000" dirty="0" err="1"/>
              <a:t>razvija</a:t>
            </a:r>
            <a:r>
              <a:rPr lang="en-US" sz="2000" dirty="0"/>
              <a:t> se u </a:t>
            </a:r>
            <a:r>
              <a:rPr lang="en-US" sz="2000" dirty="0" err="1"/>
              <a:t>fazama</a:t>
            </a:r>
            <a:r>
              <a:rPr lang="en-US" sz="2000" dirty="0"/>
              <a:t>, </a:t>
            </a:r>
            <a:r>
              <a:rPr lang="en-US" sz="2000" dirty="0" err="1"/>
              <a:t>fleksibilnost</a:t>
            </a:r>
            <a:r>
              <a:rPr lang="en-US" sz="2000" dirty="0"/>
              <a:t> u </a:t>
            </a:r>
            <a:r>
              <a:rPr lang="en-US" sz="2000" dirty="0" err="1"/>
              <a:t>implementaciji</a:t>
            </a:r>
            <a:r>
              <a:rPr lang="en-US" sz="2000" dirty="0"/>
              <a:t>, </a:t>
            </a:r>
            <a:r>
              <a:rPr lang="en-US" sz="2000" dirty="0" err="1"/>
              <a:t>iterativni</a:t>
            </a:r>
            <a:r>
              <a:rPr lang="en-US" sz="2000" dirty="0"/>
              <a:t> </a:t>
            </a:r>
            <a:r>
              <a:rPr lang="en-US" sz="2000" dirty="0" err="1"/>
              <a:t>ciklusi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ispitivanja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Utrošeno</a:t>
            </a:r>
            <a:r>
              <a:rPr lang="en-US" sz="2000" dirty="0"/>
              <a:t> </a:t>
            </a:r>
            <a:r>
              <a:rPr lang="en-US" sz="2000" dirty="0" err="1"/>
              <a:t>otprilike</a:t>
            </a:r>
            <a:r>
              <a:rPr lang="en-US" sz="2000" dirty="0"/>
              <a:t> 300 sati </a:t>
            </a:r>
            <a:r>
              <a:rPr lang="en-US" sz="2000" dirty="0" err="1"/>
              <a:t>rada</a:t>
            </a:r>
            <a:endParaRPr lang="en-H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1B9AD-D8EF-36D7-760D-8004A60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2F033-3DC1-197D-692E-77B2D8A9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" y="2106031"/>
            <a:ext cx="9091478" cy="1194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E0719-F4E3-91D3-3D32-E9C5D44AC81C}"/>
              </a:ext>
            </a:extLst>
          </p:cNvPr>
          <p:cNvSpPr txBox="1"/>
          <p:nvPr/>
        </p:nvSpPr>
        <p:spPr>
          <a:xfrm>
            <a:off x="628650" y="1473332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HR" dirty="0"/>
              <a:t>Graf vremenske linije razvoja</a:t>
            </a:r>
          </a:p>
        </p:txBody>
      </p:sp>
    </p:spTree>
    <p:extLst>
      <p:ext uri="{BB962C8B-B14F-4D97-AF65-F5344CB8AC3E}">
        <p14:creationId xmlns:p14="http://schemas.microsoft.com/office/powerpoint/2010/main" val="252034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Organizacija vremena je ključna</a:t>
            </a: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Dobro odrađena faza specifikacije olakšava sve kasnije faze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Sastanak tima mora se redovito održavati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Testiranje tijekom cijelog razvoja omogućava ranije otkrivanje i rješavanje problema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400" dirty="0"/>
              <a:t>Matija Alojz </a:t>
            </a:r>
            <a:r>
              <a:rPr lang="hr-HR" sz="2400" dirty="0" err="1"/>
              <a:t>Stuhne</a:t>
            </a:r>
            <a:r>
              <a:rPr lang="hr-HR" sz="2400" dirty="0"/>
              <a:t> – dokumentacija (ms54007@fer.hr)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Dario </a:t>
            </a:r>
            <a:r>
              <a:rPr lang="hr-HR" sz="2400" dirty="0" err="1"/>
              <a:t>Huić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r>
              <a:rPr lang="hr-HR" sz="2400" dirty="0"/>
              <a:t> (</a:t>
            </a:r>
            <a:r>
              <a:rPr lang="hr-HR" sz="2400" dirty="0" err="1"/>
              <a:t>dario.huic@fer.hr</a:t>
            </a:r>
            <a:r>
              <a:rPr lang="hr-HR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Luka Iveković – </a:t>
            </a:r>
            <a:r>
              <a:rPr lang="hr-HR" sz="2400" dirty="0" err="1"/>
              <a:t>backend</a:t>
            </a:r>
            <a:r>
              <a:rPr lang="hr-HR" sz="2400" dirty="0"/>
              <a:t> (</a:t>
            </a:r>
            <a:r>
              <a:rPr lang="hr-HR" sz="2400" dirty="0" err="1"/>
              <a:t>luka.ivekovic@fer.hr</a:t>
            </a:r>
            <a:r>
              <a:rPr lang="hr-HR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Valentina Ivanić – </a:t>
            </a:r>
            <a:r>
              <a:rPr lang="hr-HR" sz="2400" dirty="0" err="1"/>
              <a:t>frontend</a:t>
            </a:r>
            <a:r>
              <a:rPr lang="hr-HR" sz="2400" dirty="0"/>
              <a:t> (</a:t>
            </a:r>
            <a:r>
              <a:rPr lang="hr-HR" sz="2400" dirty="0" err="1"/>
              <a:t>valetina.ivanic@fer.hr</a:t>
            </a:r>
            <a:r>
              <a:rPr lang="hr-HR" sz="2400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Petra </a:t>
            </a:r>
            <a:r>
              <a:rPr lang="hr-HR" sz="2400" dirty="0" err="1"/>
              <a:t>Habjanec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(</a:t>
            </a:r>
            <a:r>
              <a:rPr lang="hr-HR" sz="2400" dirty="0" err="1"/>
              <a:t>petra.habjanec@fer.hr</a:t>
            </a:r>
            <a:r>
              <a:rPr lang="hr-HR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Dominik </a:t>
            </a:r>
            <a:r>
              <a:rPr lang="hr-HR" sz="2400" dirty="0" err="1"/>
              <a:t>Ožvald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(</a:t>
            </a:r>
            <a:r>
              <a:rPr lang="hr-HR" sz="2400" dirty="0" err="1"/>
              <a:t>dominik.ozvald@fer.hr</a:t>
            </a:r>
            <a:r>
              <a:rPr lang="hr-HR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hr-HR" sz="2400" dirty="0"/>
              <a:t>Marko </a:t>
            </a:r>
            <a:r>
              <a:rPr lang="hr-HR" sz="2400" dirty="0" err="1"/>
              <a:t>Dananić</a:t>
            </a:r>
            <a:r>
              <a:rPr lang="hr-HR" sz="2400" dirty="0"/>
              <a:t> – dokumentacija (md54148@fer.hr)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Ideja </a:t>
            </a:r>
            <a:r>
              <a:rPr lang="hr-HR" sz="2000" dirty="0">
                <a:sym typeface="Wingdings" pitchFamily="2" charset="2"/>
              </a:rPr>
              <a:t> Potpuna web aplikacija usmjerena na poticanje zajednice ljubitelja kuhanja i pečenja. </a:t>
            </a:r>
          </a:p>
          <a:p>
            <a:pPr>
              <a:lnSpc>
                <a:spcPct val="100000"/>
              </a:lnSpc>
            </a:pPr>
            <a:endParaRPr lang="hr-HR" sz="2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hr-HR" sz="2000" dirty="0">
                <a:sym typeface="Wingdings" pitchFamily="2" charset="2"/>
              </a:rPr>
              <a:t>Cilj  Razviti prijateljsko i funkcionalno rješenje koje omogućuje jednostavnu razmjenu recepata.</a:t>
            </a:r>
          </a:p>
          <a:p>
            <a:pPr>
              <a:lnSpc>
                <a:spcPct val="100000"/>
              </a:lnSpc>
            </a:pPr>
            <a:endParaRPr lang="hr-HR" sz="2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hr-HR" sz="2000" dirty="0">
                <a:sym typeface="Wingdings" pitchFamily="2" charset="2"/>
              </a:rPr>
              <a:t>Svrha  Dijeljenje i istraživanje recepata: </a:t>
            </a:r>
            <a:r>
              <a:rPr lang="hr-HR" sz="2000" dirty="0" err="1">
                <a:sym typeface="Wingdings" pitchFamily="2" charset="2"/>
              </a:rPr>
              <a:t>CookBooked</a:t>
            </a:r>
            <a:r>
              <a:rPr lang="hr-HR" sz="2000" dirty="0">
                <a:sym typeface="Wingdings" pitchFamily="2" charset="2"/>
              </a:rPr>
              <a:t> teži postati glavna platforma za korisnike koji traže inspiraciju za svoje sljedeće kulinarsko remek-djelo.</a:t>
            </a:r>
            <a:r>
              <a:rPr lang="hr-HR" sz="2400" dirty="0"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hr-HR" sz="2000" dirty="0"/>
              <a:t>Na tržištu postoji sličnih proizvoda kao npr. </a:t>
            </a:r>
            <a:r>
              <a:rPr lang="hr-HR" sz="2000" dirty="0" err="1"/>
              <a:t>Coolinarka</a:t>
            </a:r>
            <a:r>
              <a:rPr lang="hr-HR" sz="2000" dirty="0"/>
              <a:t> koja je slično rješenje, ali nudi proširenu funkcionalnost (osim kolača nude recepte i za sva ostala jela)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Glavni funkcionalni zahtjevi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D8EEC-CAA1-0BBA-6D68-31D7EB0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107732"/>
            <a:ext cx="5901526" cy="538514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829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Mogućnost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rada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više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korisnika</a:t>
            </a:r>
            <a:r>
              <a:rPr lang="en-US" sz="1800" dirty="0">
                <a:effectLst/>
              </a:rPr>
              <a:t> u </a:t>
            </a:r>
            <a:r>
              <a:rPr lang="en-US" sz="1800" dirty="0" err="1">
                <a:effectLst/>
              </a:rPr>
              <a:t>stvarnom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vremenu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Podržavanje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hrvatske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abecede</a:t>
            </a:r>
            <a:r>
              <a:rPr lang="en-US" sz="1800" dirty="0">
                <a:effectLst/>
              </a:rPr>
              <a:t> (</a:t>
            </a:r>
            <a:r>
              <a:rPr lang="en-US" sz="1800" dirty="0" err="1">
                <a:effectLst/>
              </a:rPr>
              <a:t>dijakritičke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znakove</a:t>
            </a:r>
            <a:r>
              <a:rPr lang="en-US" sz="1800" dirty="0">
                <a:effectLst/>
              </a:rPr>
              <a:t>) </a:t>
            </a:r>
            <a:r>
              <a:rPr lang="en-US" sz="1800" dirty="0" err="1">
                <a:effectLst/>
              </a:rPr>
              <a:t>pri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unosu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prikazu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tekstualnog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sadržaja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Pristup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bazi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podataka</a:t>
            </a:r>
            <a:r>
              <a:rPr lang="en-US" sz="1800" dirty="0">
                <a:effectLst/>
              </a:rPr>
              <a:t> u ne </a:t>
            </a:r>
            <a:r>
              <a:rPr lang="en-US" sz="1800" dirty="0" err="1">
                <a:effectLst/>
              </a:rPr>
              <a:t>više</a:t>
            </a:r>
            <a:r>
              <a:rPr lang="en-US" sz="1800" dirty="0">
                <a:effectLst/>
              </a:rPr>
              <a:t> od </a:t>
            </a:r>
            <a:r>
              <a:rPr lang="en-US" sz="1800" dirty="0" err="1">
                <a:effectLst/>
              </a:rPr>
              <a:t>nekoliko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sekundi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Neispravno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korištenje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korisničkog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sučelja</a:t>
            </a:r>
            <a:r>
              <a:rPr lang="en-US" sz="1800" dirty="0">
                <a:effectLst/>
              </a:rPr>
              <a:t> ne </a:t>
            </a:r>
            <a:r>
              <a:rPr lang="en-US" sz="1800" dirty="0" err="1">
                <a:effectLst/>
              </a:rPr>
              <a:t>izaziva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prekid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rada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sustava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Otporna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sigurna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veza</a:t>
            </a:r>
            <a:r>
              <a:rPr lang="en-US" sz="1800" dirty="0">
                <a:effectLst/>
              </a:rPr>
              <a:t> s </a:t>
            </a:r>
            <a:r>
              <a:rPr lang="en-US" sz="1800" dirty="0" err="1">
                <a:effectLst/>
              </a:rPr>
              <a:t>bazom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podataka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Jednostavnost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korištenja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sustava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Oblikovanje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sustava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pomoću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objektno-orijentiranih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jezika</a:t>
            </a:r>
            <a:r>
              <a:rPr lang="en-US" sz="1800" dirty="0"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effectLst/>
              </a:rPr>
              <a:t>Mogućnost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naknadnog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dodavanja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funkcionalnosti</a:t>
            </a:r>
            <a:r>
              <a:rPr lang="en-US" sz="1800" dirty="0"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800" dirty="0"/>
              <a:t>Može se podijeliti na tri podsustava: Web poslužitelj, Web aplikacija i Baza podataka</a:t>
            </a:r>
          </a:p>
          <a:p>
            <a:pPr>
              <a:lnSpc>
                <a:spcPct val="100000"/>
              </a:lnSpc>
            </a:pPr>
            <a:endParaRPr lang="hr-HR" sz="1800" dirty="0"/>
          </a:p>
          <a:p>
            <a:pPr marL="0" indent="0">
              <a:lnSpc>
                <a:spcPct val="100000"/>
              </a:lnSpc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0FD37-63A8-17C8-73A3-07704A6A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61" y="2076293"/>
            <a:ext cx="6769677" cy="405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E06F7-A4ED-3701-8141-F470F539E98B}"/>
              </a:ext>
            </a:extLst>
          </p:cNvPr>
          <p:cNvSpPr txBox="1"/>
          <p:nvPr/>
        </p:nvSpPr>
        <p:spPr>
          <a:xfrm>
            <a:off x="1379913" y="583553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Dijagram razreda</a:t>
            </a: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36FC-E6CA-6681-B95D-ED426AAA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Dijagram komponenti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418EE-DEB6-3201-41B3-EEF1335A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0853"/>
            <a:ext cx="7886700" cy="48798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A743-F065-8771-EBD9-89F86E3E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717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6832-E8FA-84A7-AE18-64217427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Dijagram razmještaja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6371C-F5EF-9F0B-169E-E240C834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05" y="1254991"/>
            <a:ext cx="6650750" cy="50711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C60B4-9A7D-3150-D454-66B529B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435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Ispitivanje funkcionalnosti sustava provodilo se tijekom same izrade kako bi odmah uklonili pogreške na koje smo nailazili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Kad je projekt završen provedeno je temeljno ispitivanje tijekom kojeg su isprobane sve funkcionalnosti i svi mogući slučajevi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Također provedeno je ispitivanje na poljima: funkcionalnosti, performansi, sigurnosti, upotrebljivosti, kompatibilnosti, pouzdanosti te skalabilnosti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2496</TotalTime>
  <Words>496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Kp</vt:lpstr>
      <vt:lpstr>Wingdings</vt:lpstr>
      <vt:lpstr>PROGI-template</vt:lpstr>
      <vt:lpstr>CookBooked ErrorMasters</vt:lpstr>
      <vt:lpstr>Sadržaj</vt:lpstr>
      <vt:lpstr>Opis zadatka</vt:lpstr>
      <vt:lpstr>Glavni funkcionalni zahtjevi</vt:lpstr>
      <vt:lpstr>Ostali zahtjevi</vt:lpstr>
      <vt:lpstr>Arhitektura sustava</vt:lpstr>
      <vt:lpstr>Dijagram komponenti</vt:lpstr>
      <vt:lpstr>Dijagram razmještaja</vt:lpstr>
      <vt:lpstr>Ispitivanje sustava</vt:lpstr>
      <vt:lpstr>Korišteni alati i tehnologije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 dananic</cp:lastModifiedBy>
  <cp:revision>45</cp:revision>
  <dcterms:created xsi:type="dcterms:W3CDTF">2016-01-18T13:10:52Z</dcterms:created>
  <dcterms:modified xsi:type="dcterms:W3CDTF">2024-01-16T12:02:40Z</dcterms:modified>
</cp:coreProperties>
</file>