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59" r:id="rId4"/>
    <p:sldId id="258" r:id="rId5"/>
    <p:sldId id="263" r:id="rId6"/>
    <p:sldId id="262" r:id="rId7"/>
    <p:sldId id="264" r:id="rId8"/>
    <p:sldId id="265" r:id="rId9"/>
    <p:sldId id="266" r:id="rId10"/>
    <p:sldId id="267" r:id="rId11"/>
    <p:sldId id="269" r:id="rId12"/>
    <p:sldId id="268" r:id="rId13"/>
    <p:sldId id="260" r:id="rId14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FE129-9016-734E-8E2A-E55A82337914}" type="datetimeFigureOut">
              <a:rPr lang="en-IT" smtClean="0"/>
              <a:t>22/07/21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72528-1302-FA4C-BD55-7EE1C11B726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22787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72528-1302-FA4C-BD55-7EE1C11B726F}" type="slidenum">
              <a:rPr lang="en-IT" smtClean="0"/>
              <a:t>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77664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14622-B756-1E4F-9062-AAEE2250B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9AF09-2E3F-EC45-93C1-002C35669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A917E-D04B-0E42-946E-37FE644D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797C-7B42-7B44-BD31-03E60B9C36AD}" type="datetime1">
              <a:rPr lang="it-IT" smtClean="0"/>
              <a:t>22/07/21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9FC7F-75E4-8743-A9A6-A472C668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Corso Big Data a.a. 2020/2021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E679D-7D6B-204C-A878-F65966741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630D-3524-F747-9A9B-B7FBAF1194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9556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2BB0-64AF-3F4F-9CDE-CB24BEF4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C8C1B-2DF7-9C4F-BECC-EEED3F6B8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7E974-E634-2F44-90F0-FD8DD3BBE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676C-E606-C24E-AD76-BC14591D9B32}" type="datetime1">
              <a:rPr lang="it-IT" smtClean="0"/>
              <a:t>22/07/21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56AB-BED4-B24A-964F-11DB4FFF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Corso Big Data a.a. 2020/2021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A2D15-C022-8E4E-A361-F02E3EB4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630D-3524-F747-9A9B-B7FBAF1194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2964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ED2938-8F08-CC49-8D22-D189DF35F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FBB1C-C96B-3141-8E06-E11BF052B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E0EF8-79EF-1C4B-A445-55352D98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B280-FD3C-4C40-A7FE-47D3189D5EF1}" type="datetime1">
              <a:rPr lang="it-IT" smtClean="0"/>
              <a:t>22/07/21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8511A-36B7-854E-B549-44C1DD57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Corso Big Data a.a. 2020/2021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69716-AAF7-894B-B5A9-05B68B1AB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630D-3524-F747-9A9B-B7FBAF1194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4977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2C662-5D08-DD48-A4B9-5A5B11C8A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83515-0A88-564E-B510-14D022891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18245-A730-9348-A99B-DA26F507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E113-7494-9E40-BBC6-BFF3FA625FC4}" type="datetime1">
              <a:rPr lang="it-IT" smtClean="0"/>
              <a:t>22/07/21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4A4D5-54D7-B444-ADD2-E562C591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Corso Big Data a.a. 2020/2021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901AA-4792-6645-92E8-1E9D723C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630D-3524-F747-9A9B-B7FBAF1194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8899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B3CC-5224-344D-8FAB-9EE5DD005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92864-BCAD-5B46-9F4D-A8A67AFD0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E4932-F2CA-D14D-BD5E-7A1EA87D3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B5CD-C39F-A548-A37D-5C4AE031BC85}" type="datetime1">
              <a:rPr lang="it-IT" smtClean="0"/>
              <a:t>22/07/21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B61E7-A62D-CC46-9522-C235C54CE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Corso Big Data a.a. 2020/2021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1750F-E374-1644-8B32-929C4C5A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630D-3524-F747-9A9B-B7FBAF1194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913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11EE-053F-854F-9716-345C11D2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C1E63-6763-354F-AC1F-916537BD1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3AC47-CF8E-1C4B-8A80-5D14EF65B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892DC-AFAE-0B41-8CC9-ABF80114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FFF1-E2B2-DE44-90B7-8FDA96029D02}" type="datetime1">
              <a:rPr lang="it-IT" smtClean="0"/>
              <a:t>22/07/21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B7AD4-5902-0746-8C2B-36EF0618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Corso Big Data a.a. 2020/2021</a:t>
            </a:r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9302C-7037-C740-AC5F-C54FB648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630D-3524-F747-9A9B-B7FBAF1194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9598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DC79-A097-E34B-B5F8-9DC521A3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EBD3D-7B1E-8D4A-9561-1AD50B7CE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F14C2-10D0-BE4E-AA45-94C196B6B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717AC-1A39-1C47-BB8C-01546C6A3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B91816-9102-4B4A-921E-600EE861B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8EB20-3FF4-C34F-8693-88C0C907A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D280-D34E-FD4E-ADD1-DD6F1285C83B}" type="datetime1">
              <a:rPr lang="it-IT" smtClean="0"/>
              <a:t>22/07/21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606304-AAF5-8C4A-8CCA-0F822030D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Corso Big Data a.a. 2020/2021</a:t>
            </a:r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3F08A1-75C7-514C-92EA-3064510A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630D-3524-F747-9A9B-B7FBAF1194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5036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A88B8-87DB-634C-812A-069446411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42592F-7C6D-E04A-8DD5-EB7E9835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AEE1-2965-1149-8539-4FC06383A97E}" type="datetime1">
              <a:rPr lang="it-IT" smtClean="0"/>
              <a:t>22/07/21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CFECF-4660-7846-AD62-975DC897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Corso Big Data a.a. 2020/2021</a:t>
            </a:r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478D-9CAC-104E-8E57-762ABF1B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630D-3524-F747-9A9B-B7FBAF1194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07854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CBF983-F17E-A446-B65D-4E947BE49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9909-895E-854E-9A65-D11C44199B61}" type="datetime1">
              <a:rPr lang="it-IT" smtClean="0"/>
              <a:t>22/07/21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B26A4E-952C-9C4E-9F88-CA1C109D3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Corso Big Data a.a. 2020/2021</a:t>
            </a:r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25FCA-1FE9-5F47-98FB-872BE0B0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630D-3524-F747-9A9B-B7FBAF1194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2758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5F06-D589-9C46-B1AD-51805F3A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50D45-F1DC-CC4D-BACA-BBCC26A22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A2AF2-5C27-3A47-9950-6582A4E19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FFD58-FCB6-2C43-9986-7434AD7D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F69E1-A301-0144-9790-D7B6AD694CCD}" type="datetime1">
              <a:rPr lang="it-IT" smtClean="0"/>
              <a:t>22/07/21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98886-C1BE-5344-A053-4DDAA5D8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Corso Big Data a.a. 2020/2021</a:t>
            </a:r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D8C2E-C067-0440-AF3C-DEDE1AA3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630D-3524-F747-9A9B-B7FBAF1194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6611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FF9D-1445-C345-9693-1C268E48B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31ED87-564C-1749-BFD7-E2092BCDA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9CBED-F20B-E94A-84E2-F9DFE34E7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A7141-5657-5B40-A2D0-44D6BE46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9562-4D6B-A045-96FA-46B7B1033020}" type="datetime1">
              <a:rPr lang="it-IT" smtClean="0"/>
              <a:t>22/07/21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BEA11-F3AE-B342-BC96-205BD927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Corso Big Data a.a. 2020/2021</a:t>
            </a:r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EE35C-3647-8046-8F1B-ED648614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630D-3524-F747-9A9B-B7FBAF1194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3102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ED909-508D-1D4B-A5C2-75423DAB3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A503-1219-354A-955B-50142CF73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C790-1764-E445-807F-577D04C02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41000-4F41-9E48-AF30-7D5051E91707}" type="datetime1">
              <a:rPr lang="it-IT" smtClean="0"/>
              <a:t>22/07/21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75FF5-46F3-A643-B6D0-72ADA69AA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Corso Big Data a.a. 2020/2021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28162-A276-4C48-9F5F-6BBE15A30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7630D-3524-F747-9A9B-B7FBAF1194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0602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94C5-5313-A345-B6A4-F27F5A7F2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854" y="539888"/>
            <a:ext cx="9144000" cy="1269357"/>
          </a:xfrm>
        </p:spPr>
        <p:txBody>
          <a:bodyPr>
            <a:normAutofit fontScale="90000"/>
          </a:bodyPr>
          <a:lstStyle/>
          <a:p>
            <a:r>
              <a:rPr lang="en-IT" dirty="0"/>
              <a:t>Presentazione Secondo Progetto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68961-87AE-8540-AEB4-166D4351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1377"/>
            <a:ext cx="9144000" cy="1655762"/>
          </a:xfrm>
        </p:spPr>
        <p:txBody>
          <a:bodyPr/>
          <a:lstStyle/>
          <a:p>
            <a:r>
              <a:rPr lang="en-IT" dirty="0"/>
              <a:t>Autori: Davide Massuda, Giulio Raponi</a:t>
            </a:r>
          </a:p>
          <a:p>
            <a:r>
              <a:rPr lang="en-GB" dirty="0"/>
              <a:t>G</a:t>
            </a:r>
            <a:r>
              <a:rPr lang="en-IT" dirty="0"/>
              <a:t>ruppo: Linkin Path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DA3C3-FDB7-A447-A9B9-74CE3DA0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Corso Big Data a.a. 2020/2021</a:t>
            </a:r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6666F-204B-0546-8E2E-54FAAF11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630D-3524-F747-9A9B-B7FBAF11941C}" type="slidenum">
              <a:rPr lang="en-IT" smtClean="0"/>
              <a:t>1</a:t>
            </a:fld>
            <a:endParaRPr lang="en-IT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20DBAEB-9F66-4144-90CE-09DC5774409F}"/>
              </a:ext>
            </a:extLst>
          </p:cNvPr>
          <p:cNvSpPr txBox="1">
            <a:spLocks/>
          </p:cNvSpPr>
          <p:nvPr/>
        </p:nvSpPr>
        <p:spPr>
          <a:xfrm>
            <a:off x="1524000" y="2540292"/>
            <a:ext cx="9144000" cy="12693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0" i="0" dirty="0">
                <a:effectLst/>
              </a:rPr>
              <a:t>Implementazione di un’Architettura Lambda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285531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9C5478-AE27-4099-9229-23F62D50A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Serving Layer e Visualizzazione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119E20-A1C2-4D75-9E2B-E46DCB89E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2400" b="0" i="0" dirty="0">
                <a:effectLst/>
                <a:latin typeface="Calibri (Corpo)"/>
              </a:rPr>
              <a:t>L’ultimo step di questa pipeline ha riguardato l’interrogazione dei dati e la creazione di un’interfaccia grafica che permettesse la visualizzazione delle informazioni. </a:t>
            </a:r>
          </a:p>
          <a:p>
            <a:r>
              <a:rPr lang="it-IT" sz="2400" dirty="0">
                <a:latin typeface="Calibri (Corpo)"/>
              </a:rPr>
              <a:t>I framework utilizzati sono stati </a:t>
            </a:r>
            <a:r>
              <a:rPr lang="it-IT" sz="2400" b="0" i="0" dirty="0">
                <a:effectLst/>
                <a:latin typeface="Calibri (Corpo)"/>
              </a:rPr>
              <a:t>Elasticsearch e Kibana.</a:t>
            </a:r>
          </a:p>
          <a:p>
            <a:r>
              <a:rPr lang="it-IT" sz="2400" b="0" i="0" dirty="0">
                <a:effectLst/>
                <a:latin typeface="Calibri (Corpo)"/>
              </a:rPr>
              <a:t>Elasticsearch:</a:t>
            </a:r>
            <a:r>
              <a:rPr lang="it-IT" sz="2400" dirty="0">
                <a:latin typeface="Calibri (Corpo)"/>
              </a:rPr>
              <a:t> responsabile della memorizzazione degli output provenienti da Speed Layer e Batch Layer, </a:t>
            </a:r>
            <a:r>
              <a:rPr lang="it-IT" sz="2400" b="0" i="0" dirty="0">
                <a:effectLst/>
                <a:latin typeface="Calibri (Corpo)"/>
              </a:rPr>
              <a:t>permette di memorizzare, cercare e analizzare grandi volumi di dati rapidamente. </a:t>
            </a:r>
          </a:p>
          <a:p>
            <a:r>
              <a:rPr lang="it-IT" sz="2400" dirty="0">
                <a:latin typeface="Calibri (Corpo)"/>
              </a:rPr>
              <a:t>Kibana: mette a disposizione strumenti per la visualizzazione dei dati presenti su Elasticsearch, offrendo un’interfaccia utente in grado di creare Dashboard interattive.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6B98890-0596-4F91-AF61-95EB1DBC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Corso Big Data a.a. 2020/2021</a:t>
            </a:r>
            <a:endParaRPr lang="en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5CAFFCD-45E2-44FB-801D-1CB3228E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630D-3524-F747-9A9B-B7FBAF11941C}" type="slidenum">
              <a:rPr lang="en-IT" smtClean="0"/>
              <a:t>10</a:t>
            </a:fld>
            <a:endParaRPr lang="en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84186C0-EC4A-45B2-A3AA-05EC8916E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254" y="384044"/>
            <a:ext cx="1502229" cy="150222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AA0573F-B7BE-4B72-8EA2-6CD1F7B26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741" y="440696"/>
            <a:ext cx="2184918" cy="48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22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B5C74C-0F1F-4BF0-9F04-5AD8A13AE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Visualizzazione delle informazioni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077F9A5-A9D9-4E8D-9263-7FAB2841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Corso Big Data a.a. 2020/2021</a:t>
            </a:r>
            <a:endParaRPr lang="en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23F3042-A77E-4772-918C-5C418026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630D-3524-F747-9A9B-B7FBAF11941C}" type="slidenum">
              <a:rPr lang="en-IT" smtClean="0"/>
              <a:t>11</a:t>
            </a:fld>
            <a:endParaRPr lang="en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7426459-CA5F-43BF-BB62-FAC8B55AC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99" y="1690688"/>
            <a:ext cx="4775963" cy="225616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F166F3D-E79A-4730-91FF-D8F46AE3A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978" y="1676602"/>
            <a:ext cx="6354048" cy="88457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7A602C96-1577-4915-8F4D-5FA662292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320" y="2818768"/>
            <a:ext cx="6354048" cy="270252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2B37B1A-BDCE-4F46-B663-09FAE4A7D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399" y="4100189"/>
            <a:ext cx="4775963" cy="214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80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ED0931-DF81-487A-BF70-94107E67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Valutazioni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AC4CF1-F504-46FE-9260-8CBA08092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743"/>
            <a:ext cx="6859555" cy="1682685"/>
          </a:xfrm>
        </p:spPr>
        <p:txBody>
          <a:bodyPr>
            <a:normAutofit/>
          </a:bodyPr>
          <a:lstStyle/>
          <a:p>
            <a:r>
              <a:rPr lang="it-IT" sz="2400" dirty="0"/>
              <a:t>Durata raccolta dati: 66 ore</a:t>
            </a:r>
          </a:p>
          <a:p>
            <a:r>
              <a:rPr lang="it-IT" sz="2400" dirty="0"/>
              <a:t>Totale record processati: 536.498</a:t>
            </a:r>
          </a:p>
          <a:p>
            <a:r>
              <a:rPr lang="it-IT" sz="2400" dirty="0"/>
              <a:t>Totale record in output da Flink: </a:t>
            </a:r>
            <a:r>
              <a:rPr lang="it-IT" sz="2400" b="0" i="0" dirty="0">
                <a:effectLst/>
                <a:latin typeface="Calibri (Corpo)"/>
              </a:rPr>
              <a:t>30.519</a:t>
            </a:r>
          </a:p>
          <a:p>
            <a:endParaRPr lang="it-IT" sz="24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198A6A6-7ACE-4320-9355-5B56C6D3A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Corso Big Data a.a. 2020/2021</a:t>
            </a:r>
            <a:endParaRPr lang="en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E52108-A3BF-4891-AC39-026B9FB1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630D-3524-F747-9A9B-B7FBAF11941C}" type="slidenum">
              <a:rPr lang="en-IT" smtClean="0"/>
              <a:t>12</a:t>
            </a:fld>
            <a:endParaRPr lang="en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00A9BE5-4728-4E69-8F5E-BFE3C2026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095" y="2583402"/>
            <a:ext cx="4355002" cy="359267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01878AD-5BB8-49C8-B1BA-0C9735918441}"/>
              </a:ext>
            </a:extLst>
          </p:cNvPr>
          <p:cNvSpPr txBox="1"/>
          <p:nvPr/>
        </p:nvSpPr>
        <p:spPr>
          <a:xfrm>
            <a:off x="944733" y="3958990"/>
            <a:ext cx="56691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0" i="0" dirty="0">
                <a:effectLst/>
                <a:latin typeface="Calibri (Corpo)"/>
              </a:rPr>
              <a:t>Per quanto riguarda la parte Batch sono state effettuate statistiche giornaliere al fine di ottenere stime sui tempi di esecuzione al crescere delle dimensioni dell’input.</a:t>
            </a:r>
            <a:endParaRPr lang="it-IT" sz="2400" dirty="0">
              <a:latin typeface="Calibri (Corpo)"/>
            </a:endParaRPr>
          </a:p>
        </p:txBody>
      </p:sp>
    </p:spTree>
    <p:extLst>
      <p:ext uri="{BB962C8B-B14F-4D97-AF65-F5344CB8AC3E}">
        <p14:creationId xmlns:p14="http://schemas.microsoft.com/office/powerpoint/2010/main" val="2531340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94C5-5313-A345-B6A4-F27F5A7F2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882" y="1923095"/>
            <a:ext cx="10834817" cy="1791730"/>
          </a:xfrm>
        </p:spPr>
        <p:txBody>
          <a:bodyPr>
            <a:normAutofit/>
          </a:bodyPr>
          <a:lstStyle/>
          <a:p>
            <a:r>
              <a:rPr lang="en-GB" sz="8800" dirty="0" err="1"/>
              <a:t>Grazie</a:t>
            </a:r>
            <a:r>
              <a:rPr lang="en-GB" sz="8800" dirty="0"/>
              <a:t> per </a:t>
            </a:r>
            <a:r>
              <a:rPr lang="en-GB" sz="8800" dirty="0" err="1"/>
              <a:t>l’attenzione</a:t>
            </a:r>
            <a:endParaRPr lang="en-IT" sz="8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DA3C3-FDB7-A447-A9B9-74CE3DA0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Corso Big Data a.a. 2020/2021</a:t>
            </a:r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6666F-204B-0546-8E2E-54FAAF11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630D-3524-F747-9A9B-B7FBAF11941C}" type="slidenum">
              <a:rPr lang="en-IT" smtClean="0"/>
              <a:t>13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3089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94C5-5313-A345-B6A4-F27F5A7F2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83" y="271848"/>
            <a:ext cx="6759147" cy="972795"/>
          </a:xfrm>
        </p:spPr>
        <p:txBody>
          <a:bodyPr>
            <a:normAutofit/>
          </a:bodyPr>
          <a:lstStyle/>
          <a:p>
            <a:pPr algn="l"/>
            <a:r>
              <a:rPr lang="en-IT" sz="5400" dirty="0"/>
              <a:t>Architettura Lambda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DA3C3-FDB7-A447-A9B9-74CE3DA0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Corso Big Data a.a. 2020/2021</a:t>
            </a:r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6666F-204B-0546-8E2E-54FAAF11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630D-3524-F747-9A9B-B7FBAF11941C}" type="slidenum">
              <a:rPr lang="en-IT" smtClean="0"/>
              <a:t>2</a:t>
            </a:fld>
            <a:endParaRPr lang="en-I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2A5F7-DB72-8F4E-A8C4-21BCD36EE82F}"/>
              </a:ext>
            </a:extLst>
          </p:cNvPr>
          <p:cNvSpPr txBox="1"/>
          <p:nvPr/>
        </p:nvSpPr>
        <p:spPr>
          <a:xfrm>
            <a:off x="451531" y="1548403"/>
            <a:ext cx="1108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Soluzione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unisce</a:t>
            </a:r>
            <a:r>
              <a:rPr lang="en-GB" dirty="0"/>
              <a:t> </a:t>
            </a:r>
            <a:r>
              <a:rPr lang="en-GB" dirty="0" err="1"/>
              <a:t>sia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vantaggi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tecniche</a:t>
            </a:r>
            <a:r>
              <a:rPr lang="en-GB" dirty="0"/>
              <a:t> di </a:t>
            </a:r>
            <a:r>
              <a:rPr lang="en-GB" dirty="0" err="1"/>
              <a:t>elaborazione</a:t>
            </a:r>
            <a:r>
              <a:rPr lang="en-GB" dirty="0"/>
              <a:t> batch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quelli</a:t>
            </a:r>
            <a:r>
              <a:rPr lang="en-GB" dirty="0"/>
              <a:t> streaming</a:t>
            </a:r>
            <a:endParaRPr lang="en-IT" dirty="0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2D43E2DD-2FAF-1143-AFB6-5B02CD963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794" y="2527069"/>
            <a:ext cx="9499590" cy="334509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A6C0287-57EF-604D-A01E-5A0F7018C41A}"/>
              </a:ext>
            </a:extLst>
          </p:cNvPr>
          <p:cNvSpPr txBox="1"/>
          <p:nvPr/>
        </p:nvSpPr>
        <p:spPr>
          <a:xfrm>
            <a:off x="518983" y="2199852"/>
            <a:ext cx="21802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Tre layer </a:t>
            </a:r>
            <a:r>
              <a:rPr lang="en-GB" dirty="0" err="1"/>
              <a:t>principali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Speed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Batch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Serving Layer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904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94C5-5313-A345-B6A4-F27F5A7F2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83" y="271848"/>
            <a:ext cx="10834817" cy="1791730"/>
          </a:xfrm>
        </p:spPr>
        <p:txBody>
          <a:bodyPr>
            <a:normAutofit/>
          </a:bodyPr>
          <a:lstStyle/>
          <a:p>
            <a:pPr algn="l"/>
            <a:r>
              <a:rPr lang="en-GB" sz="5400" dirty="0"/>
              <a:t>Proposta per il progetto</a:t>
            </a:r>
            <a:br>
              <a:rPr lang="en-GB" dirty="0"/>
            </a:br>
            <a:endParaRPr lang="en-IT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68961-87AE-8540-AEB4-166D4351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983" y="1637313"/>
            <a:ext cx="10070758" cy="358959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Il progetto proposto riguarda l’analisi batch e near real-time di dati inerenti alla </a:t>
            </a:r>
            <a:r>
              <a:rPr lang="en-GB" dirty="0" err="1"/>
              <a:t>criptovaluta</a:t>
            </a:r>
            <a:r>
              <a:rPr lang="en-GB" dirty="0"/>
              <a:t> Bitcoin, </a:t>
            </a:r>
            <a:r>
              <a:rPr lang="en-GB" dirty="0" err="1"/>
              <a:t>attraverso</a:t>
            </a:r>
            <a:r>
              <a:rPr lang="en-GB" dirty="0"/>
              <a:t> </a:t>
            </a:r>
            <a:r>
              <a:rPr lang="en-GB" dirty="0" err="1"/>
              <a:t>l'uso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API </a:t>
            </a:r>
            <a:r>
              <a:rPr lang="en-GB" dirty="0" err="1"/>
              <a:t>messe</a:t>
            </a:r>
            <a:r>
              <a:rPr lang="en-GB" dirty="0"/>
              <a:t> a </a:t>
            </a:r>
            <a:r>
              <a:rPr lang="en-GB" dirty="0" err="1"/>
              <a:t>disposizione</a:t>
            </a:r>
            <a:r>
              <a:rPr lang="en-GB" dirty="0"/>
              <a:t> da </a:t>
            </a:r>
            <a:r>
              <a:rPr lang="en-GB" dirty="0" err="1"/>
              <a:t>coinbase</a:t>
            </a:r>
            <a:r>
              <a:rPr lang="en-GB" dirty="0"/>
              <a:t> Pro.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La </a:t>
            </a:r>
            <a:r>
              <a:rPr lang="en-GB" dirty="0" err="1"/>
              <a:t>fase</a:t>
            </a:r>
            <a:r>
              <a:rPr lang="en-GB" dirty="0"/>
              <a:t> di ingestion è </a:t>
            </a:r>
            <a:r>
              <a:rPr lang="en-GB" dirty="0" err="1"/>
              <a:t>stata</a:t>
            </a:r>
            <a:r>
              <a:rPr lang="en-GB" dirty="0"/>
              <a:t> </a:t>
            </a:r>
            <a:r>
              <a:rPr lang="en-GB" dirty="0" err="1"/>
              <a:t>effettuata</a:t>
            </a:r>
            <a:r>
              <a:rPr lang="en-GB" dirty="0"/>
              <a:t> da Apache Kafka.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La </a:t>
            </a:r>
            <a:r>
              <a:rPr lang="en-GB" dirty="0" err="1"/>
              <a:t>parte</a:t>
            </a:r>
            <a:r>
              <a:rPr lang="en-GB" dirty="0"/>
              <a:t> di </a:t>
            </a:r>
            <a:r>
              <a:rPr lang="en-GB" dirty="0" err="1"/>
              <a:t>analisi</a:t>
            </a:r>
            <a:r>
              <a:rPr lang="en-GB" dirty="0"/>
              <a:t> streaming è </a:t>
            </a:r>
            <a:r>
              <a:rPr lang="en-GB" dirty="0" err="1"/>
              <a:t>stata</a:t>
            </a:r>
            <a:r>
              <a:rPr lang="en-GB" dirty="0"/>
              <a:t> </a:t>
            </a:r>
            <a:r>
              <a:rPr lang="en-GB" dirty="0" err="1"/>
              <a:t>affidata</a:t>
            </a:r>
            <a:r>
              <a:rPr lang="en-GB" dirty="0"/>
              <a:t> ad Apache </a:t>
            </a:r>
            <a:r>
              <a:rPr lang="en-GB" dirty="0" err="1"/>
              <a:t>Flink</a:t>
            </a:r>
            <a:r>
              <a:rPr lang="en-GB" dirty="0"/>
              <a:t>, </a:t>
            </a:r>
            <a:r>
              <a:rPr lang="en-GB" dirty="0" err="1"/>
              <a:t>mentre</a:t>
            </a:r>
            <a:r>
              <a:rPr lang="en-GB" dirty="0"/>
              <a:t> per </a:t>
            </a:r>
            <a:r>
              <a:rPr lang="en-GB" dirty="0" err="1"/>
              <a:t>quanto</a:t>
            </a:r>
            <a:r>
              <a:rPr lang="en-GB" dirty="0"/>
              <a:t> riguarda l’analisi batch, </a:t>
            </a:r>
            <a:r>
              <a:rPr lang="en-GB" dirty="0" err="1"/>
              <a:t>i</a:t>
            </a:r>
            <a:r>
              <a:rPr lang="en-GB" dirty="0"/>
              <a:t> dati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stati</a:t>
            </a:r>
            <a:r>
              <a:rPr lang="en-GB" dirty="0"/>
              <a:t> prima </a:t>
            </a:r>
            <a:r>
              <a:rPr lang="en-GB" dirty="0" err="1"/>
              <a:t>salvati</a:t>
            </a:r>
            <a:r>
              <a:rPr lang="en-GB" dirty="0"/>
              <a:t> “as is” </a:t>
            </a:r>
            <a:r>
              <a:rPr lang="en-GB" dirty="0" err="1"/>
              <a:t>su</a:t>
            </a:r>
            <a:r>
              <a:rPr lang="en-GB" dirty="0"/>
              <a:t> MongoDB e </a:t>
            </a:r>
            <a:r>
              <a:rPr lang="en-GB" dirty="0" err="1"/>
              <a:t>successivamente</a:t>
            </a:r>
            <a:r>
              <a:rPr lang="en-GB" dirty="0"/>
              <a:t> </a:t>
            </a:r>
            <a:r>
              <a:rPr lang="en-GB" dirty="0" err="1"/>
              <a:t>analizzati</a:t>
            </a:r>
            <a:r>
              <a:rPr lang="en-GB" dirty="0"/>
              <a:t> </a:t>
            </a:r>
            <a:r>
              <a:rPr lang="en-GB" dirty="0" err="1"/>
              <a:t>tramite</a:t>
            </a:r>
            <a:r>
              <a:rPr lang="en-GB" dirty="0"/>
              <a:t> Apache Spark SQL.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Come ultima </a:t>
            </a:r>
            <a:r>
              <a:rPr lang="en-GB" dirty="0" err="1"/>
              <a:t>fase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è </a:t>
            </a:r>
            <a:r>
              <a:rPr lang="en-GB" dirty="0" err="1"/>
              <a:t>scelto</a:t>
            </a:r>
            <a:r>
              <a:rPr lang="en-GB" dirty="0"/>
              <a:t> di </a:t>
            </a:r>
            <a:r>
              <a:rPr lang="en-GB" dirty="0" err="1"/>
              <a:t>utilizzare</a:t>
            </a:r>
            <a:r>
              <a:rPr lang="en-GB" dirty="0"/>
              <a:t> Elasticsearch e Kibana per una </a:t>
            </a:r>
            <a:r>
              <a:rPr lang="en-GB" dirty="0" err="1"/>
              <a:t>memorizzazione</a:t>
            </a:r>
            <a:r>
              <a:rPr lang="en-GB" dirty="0"/>
              <a:t> e </a:t>
            </a:r>
            <a:r>
              <a:rPr lang="en-GB" dirty="0" err="1"/>
              <a:t>visualizzazione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risultati</a:t>
            </a:r>
            <a:r>
              <a:rPr lang="en-GB" dirty="0"/>
              <a:t> </a:t>
            </a:r>
            <a:r>
              <a:rPr lang="en-GB" dirty="0" err="1"/>
              <a:t>ottenuti</a:t>
            </a:r>
            <a:r>
              <a:rPr lang="en-GB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DA3C3-FDB7-A447-A9B9-74CE3DA0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Corso Big Data a.a. 2020/2021</a:t>
            </a:r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6666F-204B-0546-8E2E-54FAAF11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630D-3524-F747-9A9B-B7FBAF11941C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909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94C5-5313-A345-B6A4-F27F5A7F2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83" y="271848"/>
            <a:ext cx="5970594" cy="972795"/>
          </a:xfrm>
        </p:spPr>
        <p:txBody>
          <a:bodyPr>
            <a:normAutofit/>
          </a:bodyPr>
          <a:lstStyle/>
          <a:p>
            <a:pPr algn="l"/>
            <a:r>
              <a:rPr lang="en-IT" sz="5400" dirty="0"/>
              <a:t>Architettura</a:t>
            </a:r>
            <a:r>
              <a:rPr lang="it-IT" sz="5400" dirty="0"/>
              <a:t> Lambda</a:t>
            </a:r>
            <a:endParaRPr lang="en-IT" sz="5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DA3C3-FDB7-A447-A9B9-74CE3DA0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Corso Big Data a.a. 2020/2021</a:t>
            </a:r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6666F-204B-0546-8E2E-54FAAF11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630D-3524-F747-9A9B-B7FBAF11941C}" type="slidenum">
              <a:rPr lang="en-IT" smtClean="0"/>
              <a:t>4</a:t>
            </a:fld>
            <a:endParaRPr lang="en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AC17AE5-E7CB-4505-90E5-3C69CE070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51" y="1244643"/>
            <a:ext cx="9894903" cy="498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8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ECDB878-12D6-4B45-BC07-591C0958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Corso Big Data a.a. 2020/2021</a:t>
            </a:r>
            <a:endParaRPr lang="en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26AD515-F506-4850-B6B8-6926B47D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630D-3524-F747-9A9B-B7FBAF11941C}" type="slidenum">
              <a:rPr lang="en-IT" smtClean="0"/>
              <a:t>5</a:t>
            </a:fld>
            <a:endParaRPr lang="en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421344D-3362-488D-AA58-A37AAEAB9109}"/>
              </a:ext>
            </a:extLst>
          </p:cNvPr>
          <p:cNvSpPr txBox="1"/>
          <p:nvPr/>
        </p:nvSpPr>
        <p:spPr>
          <a:xfrm>
            <a:off x="762007" y="502663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Cluster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B523CAC-5E24-4C69-A001-2CA65A18229A}"/>
              </a:ext>
            </a:extLst>
          </p:cNvPr>
          <p:cNvSpPr txBox="1"/>
          <p:nvPr/>
        </p:nvSpPr>
        <p:spPr>
          <a:xfrm>
            <a:off x="521785" y="1846508"/>
            <a:ext cx="6074324" cy="17430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La </a:t>
            </a:r>
            <a:r>
              <a:rPr lang="en-US" sz="2400" dirty="0" err="1"/>
              <a:t>realizzazione</a:t>
            </a:r>
            <a:r>
              <a:rPr lang="en-US" sz="2400" dirty="0"/>
              <a:t> di </a:t>
            </a:r>
            <a:r>
              <a:rPr lang="en-US" sz="2400" dirty="0" err="1"/>
              <a:t>questa</a:t>
            </a:r>
            <a:r>
              <a:rPr lang="en-US" sz="2400" dirty="0"/>
              <a:t> </a:t>
            </a:r>
            <a:r>
              <a:rPr lang="en-US" sz="2400" dirty="0" err="1"/>
              <a:t>architettura</a:t>
            </a:r>
            <a:r>
              <a:rPr lang="en-US" sz="2400" dirty="0"/>
              <a:t> ha </a:t>
            </a:r>
            <a:r>
              <a:rPr lang="en-US" sz="2400" dirty="0" err="1"/>
              <a:t>compreso</a:t>
            </a:r>
            <a:r>
              <a:rPr lang="en-US" sz="2400" dirty="0"/>
              <a:t> </a:t>
            </a:r>
            <a:r>
              <a:rPr lang="en-US" sz="2400" dirty="0" err="1"/>
              <a:t>l’utilizzo</a:t>
            </a:r>
            <a:r>
              <a:rPr lang="en-US" sz="2400" dirty="0"/>
              <a:t> di un cluster </a:t>
            </a:r>
            <a:r>
              <a:rPr lang="en-US" sz="2400" dirty="0" err="1"/>
              <a:t>composto</a:t>
            </a:r>
            <a:r>
              <a:rPr lang="en-US" sz="2400" dirty="0"/>
              <a:t> da 6 nodi.  Il </a:t>
            </a:r>
            <a:r>
              <a:rPr lang="en-US" sz="2400" dirty="0" err="1"/>
              <a:t>tutto</a:t>
            </a:r>
            <a:r>
              <a:rPr lang="en-US" sz="2400" dirty="0"/>
              <a:t> è </a:t>
            </a:r>
            <a:r>
              <a:rPr lang="en-US" sz="2400" dirty="0" err="1"/>
              <a:t>stato</a:t>
            </a:r>
            <a:r>
              <a:rPr lang="en-US" sz="2400" dirty="0"/>
              <a:t> </a:t>
            </a:r>
            <a:r>
              <a:rPr lang="en-US" sz="2400" dirty="0" err="1"/>
              <a:t>possibile</a:t>
            </a:r>
            <a:r>
              <a:rPr lang="en-US" sz="2400" dirty="0"/>
              <a:t> </a:t>
            </a:r>
            <a:r>
              <a:rPr lang="en-US" sz="2400" dirty="0" err="1"/>
              <a:t>grazie</a:t>
            </a:r>
            <a:r>
              <a:rPr lang="en-US" sz="2400" dirty="0"/>
              <a:t> a quattro Raspberry pi3 e due personal computer.  Di </a:t>
            </a:r>
            <a:r>
              <a:rPr lang="en-US" sz="2400" dirty="0" err="1"/>
              <a:t>seguito</a:t>
            </a:r>
            <a:r>
              <a:rPr lang="en-US" sz="2400" dirty="0"/>
              <a:t> </a:t>
            </a:r>
            <a:r>
              <a:rPr lang="en-US" sz="2400" dirty="0" err="1"/>
              <a:t>riportiamo</a:t>
            </a:r>
            <a:r>
              <a:rPr lang="en-US" sz="2400" dirty="0"/>
              <a:t> le </a:t>
            </a:r>
            <a:r>
              <a:rPr lang="en-US" sz="2400" dirty="0" err="1"/>
              <a:t>specifiche</a:t>
            </a:r>
            <a:r>
              <a:rPr lang="en-US" sz="2400" dirty="0"/>
              <a:t> </a:t>
            </a:r>
            <a:r>
              <a:rPr lang="en-US" sz="2400" dirty="0" err="1"/>
              <a:t>tecniche</a:t>
            </a:r>
            <a:r>
              <a:rPr lang="en-US" sz="2400" dirty="0"/>
              <a:t>: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0D84726-A4F2-4A95-A516-89F28CF12B0E}"/>
              </a:ext>
            </a:extLst>
          </p:cNvPr>
          <p:cNvSpPr txBox="1"/>
          <p:nvPr/>
        </p:nvSpPr>
        <p:spPr>
          <a:xfrm>
            <a:off x="521785" y="4485045"/>
            <a:ext cx="108320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0" i="0" dirty="0">
                <a:effectLst/>
                <a:latin typeface="Calibri (Corpo)"/>
              </a:rPr>
              <a:t>4x </a:t>
            </a:r>
            <a:r>
              <a:rPr lang="it-IT" sz="2400" b="0" i="0" dirty="0" err="1">
                <a:effectLst/>
                <a:latin typeface="Calibri (Corpo)"/>
              </a:rPr>
              <a:t>Raspberry</a:t>
            </a:r>
            <a:r>
              <a:rPr lang="it-IT" sz="2400" b="0" i="0" dirty="0">
                <a:effectLst/>
                <a:latin typeface="Calibri (Corpo)"/>
              </a:rPr>
              <a:t> pi3: 1.2 GHz ARM Cortex-A53 CPU</a:t>
            </a:r>
            <a:endParaRPr lang="it-IT" sz="2400" dirty="0">
              <a:latin typeface="Calibri (Corpo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0" i="0" dirty="0">
                <a:effectLst/>
                <a:latin typeface="Calibri (Corpo)"/>
              </a:rPr>
              <a:t>1x Asus </a:t>
            </a:r>
            <a:r>
              <a:rPr lang="it-IT" sz="2400" b="0" i="0" dirty="0" err="1">
                <a:effectLst/>
                <a:latin typeface="Calibri (Corpo)"/>
              </a:rPr>
              <a:t>VivoBook</a:t>
            </a:r>
            <a:r>
              <a:rPr lang="it-IT" sz="2400" b="0" i="0" dirty="0">
                <a:effectLst/>
                <a:latin typeface="Calibri (Corpo)"/>
              </a:rPr>
              <a:t> S15: Intel Core i7-8565U Processor 1.8 GHz, 16GB di RAM, GPU </a:t>
            </a:r>
            <a:r>
              <a:rPr lang="it-IT" sz="2400" b="0" i="0" dirty="0" err="1">
                <a:effectLst/>
                <a:latin typeface="Calibri (Corpo)"/>
              </a:rPr>
              <a:t>GeForce</a:t>
            </a:r>
            <a:r>
              <a:rPr lang="it-IT" sz="2400" b="0" i="0" dirty="0">
                <a:effectLst/>
                <a:latin typeface="Calibri (Corpo)"/>
              </a:rPr>
              <a:t> MX150</a:t>
            </a:r>
            <a:endParaRPr lang="it-IT" sz="2400" dirty="0">
              <a:latin typeface="Calibri (Corpo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0" i="0" dirty="0">
                <a:effectLst/>
                <a:latin typeface="Calibri (Corpo)"/>
              </a:rPr>
              <a:t>1x MacBook Air: 1,1 GHz Quad-Core Intel Core i5, 8 GB di RAM, Intel Iris Plus Graphics 1536 MB</a:t>
            </a:r>
            <a:endParaRPr lang="it-IT" sz="2400" dirty="0">
              <a:latin typeface="Calibri (Corpo)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A408B77-67AD-4C36-833F-3DDAED5EA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501" y="493949"/>
            <a:ext cx="3842470" cy="33767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2621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DBC4EC3-FBA2-4D58-9DCE-6FAAC12C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630D-3524-F747-9A9B-B7FBAF11941C}" type="slidenum">
              <a:rPr lang="en-IT" smtClean="0"/>
              <a:t>6</a:t>
            </a:fld>
            <a:endParaRPr lang="en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300BC9D-02EB-4AA4-BF24-40B47E85A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698" y="635072"/>
            <a:ext cx="9819120" cy="546165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9D7DF4E-29E3-472C-806B-2C5B67E7303B}"/>
              </a:ext>
            </a:extLst>
          </p:cNvPr>
          <p:cNvSpPr txBox="1"/>
          <p:nvPr/>
        </p:nvSpPr>
        <p:spPr>
          <a:xfrm>
            <a:off x="762007" y="502663"/>
            <a:ext cx="29754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119955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CE75AA-F194-42CE-A8BC-01A9988F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46543"/>
            <a:ext cx="9518511" cy="1325563"/>
          </a:xfrm>
        </p:spPr>
        <p:txBody>
          <a:bodyPr/>
          <a:lstStyle/>
          <a:p>
            <a:r>
              <a:rPr lang="it-IT" dirty="0"/>
              <a:t>Scelta delle sorgenti e Ingestion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97C5CE-0382-49C1-A6AA-C21B76D84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76041"/>
            <a:ext cx="10515600" cy="2728620"/>
          </a:xfrm>
        </p:spPr>
        <p:txBody>
          <a:bodyPr>
            <a:normAutofit/>
          </a:bodyPr>
          <a:lstStyle/>
          <a:p>
            <a:pPr algn="l"/>
            <a:r>
              <a:rPr lang="it-IT" sz="2400" b="0" i="0" dirty="0">
                <a:solidFill>
                  <a:srgbClr val="000000"/>
                </a:solidFill>
                <a:effectLst/>
                <a:latin typeface="Calibri (Corpo)"/>
              </a:rPr>
              <a:t>Si richiedeva l’utilizzo di sorgenti che garantissero un flusso costante di dati e per questo si è scelto di utilizzare </a:t>
            </a:r>
            <a:r>
              <a:rPr lang="it-IT" sz="2400" dirty="0">
                <a:solidFill>
                  <a:srgbClr val="000000"/>
                </a:solidFill>
                <a:latin typeface="Calibri (Corpo)"/>
              </a:rPr>
              <a:t>quelli 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Calibri (Corpo)"/>
              </a:rPr>
              <a:t>provenienti dalla vendita e acquisto di Bitcoin (ticker). </a:t>
            </a:r>
          </a:p>
          <a:p>
            <a:pPr algn="l"/>
            <a:r>
              <a:rPr lang="it-IT" sz="2400" b="0" i="0" dirty="0">
                <a:solidFill>
                  <a:srgbClr val="000000"/>
                </a:solidFill>
                <a:effectLst/>
                <a:latin typeface="Calibri (Corpo)"/>
              </a:rPr>
              <a:t>Questi sono stati recuperati attraverso l’utilizzo delle API fornite dal sito </a:t>
            </a:r>
            <a:r>
              <a:rPr lang="it-IT" sz="2400" b="0" i="0" dirty="0" err="1">
                <a:solidFill>
                  <a:srgbClr val="000000"/>
                </a:solidFill>
                <a:effectLst/>
                <a:latin typeface="Calibri (Corpo)"/>
              </a:rPr>
              <a:t>Coinbase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Calibri (Corpo)"/>
              </a:rPr>
              <a:t> Pro. </a:t>
            </a:r>
          </a:p>
          <a:p>
            <a:pPr algn="l"/>
            <a:r>
              <a:rPr lang="it-IT" sz="2400" b="0" i="0" dirty="0">
                <a:solidFill>
                  <a:srgbClr val="000000"/>
                </a:solidFill>
                <a:effectLst/>
                <a:latin typeface="Calibri (Corpo)"/>
              </a:rPr>
              <a:t>Tramite Nodejs si è creato un Kafka Producer che recuperasse i dati provenienti dalla sorgente e li inserisse in un topic Kafka. 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3D7E7CE-DE42-4035-A348-553CCEB93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Corso Big Data a.a. 2020/2021</a:t>
            </a:r>
            <a:endParaRPr lang="en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70DEB96-1147-44EF-9A3E-D6CFF5BA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630D-3524-F747-9A9B-B7FBAF11941C}" type="slidenum">
              <a:rPr lang="en-IT" smtClean="0"/>
              <a:t>7</a:t>
            </a:fld>
            <a:endParaRPr lang="en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54F79-B374-4369-9431-19C1CEC3E77D}"/>
              </a:ext>
            </a:extLst>
          </p:cNvPr>
          <p:cNvSpPr txBox="1"/>
          <p:nvPr/>
        </p:nvSpPr>
        <p:spPr>
          <a:xfrm>
            <a:off x="838198" y="5370991"/>
            <a:ext cx="108536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i="1" dirty="0">
                <a:effectLst/>
                <a:latin typeface="+mj-lt"/>
              </a:rPr>
              <a:t>{"</a:t>
            </a:r>
            <a:r>
              <a:rPr lang="en-US" sz="1500" b="0" i="1" dirty="0" err="1">
                <a:effectLst/>
                <a:latin typeface="+mj-lt"/>
              </a:rPr>
              <a:t>type":"ticker</a:t>
            </a:r>
            <a:r>
              <a:rPr lang="en-US" sz="1500" b="0" i="1" dirty="0">
                <a:effectLst/>
                <a:latin typeface="+mj-lt"/>
              </a:rPr>
              <a:t>", "sequence":12037843028, "</a:t>
            </a:r>
            <a:r>
              <a:rPr lang="en-US" sz="1500" b="0" i="1" dirty="0" err="1">
                <a:effectLst/>
                <a:latin typeface="+mj-lt"/>
              </a:rPr>
              <a:t>product_id":"BTC-USD</a:t>
            </a:r>
            <a:r>
              <a:rPr lang="en-US" sz="1500" b="0" i="1" dirty="0">
                <a:effectLst/>
                <a:latin typeface="+mj-lt"/>
              </a:rPr>
              <a:t>", "price":"26504.67", "open_24h":"26960.72", "volume_24h":"941.58122430", "low_24h":"26371.64", "high_24h":"27223.71", "volume_30d":"42454.67276770", "best_bid":"26501.30", "best_ask":"26504.67", "</a:t>
            </a:r>
            <a:r>
              <a:rPr lang="en-US" sz="1500" b="0" i="1" dirty="0" err="1">
                <a:effectLst/>
                <a:latin typeface="+mj-lt"/>
              </a:rPr>
              <a:t>side":"buy</a:t>
            </a:r>
            <a:r>
              <a:rPr lang="en-US" sz="1500" b="0" i="1" dirty="0">
                <a:effectLst/>
                <a:latin typeface="+mj-lt"/>
              </a:rPr>
              <a:t>", "time":"2021-07-16T10:52:24.828693Z", "trade_id":46746298, "last_size":"0.00058888"}</a:t>
            </a:r>
            <a:endParaRPr lang="it-IT" sz="1500" i="1" dirty="0">
              <a:latin typeface="+mj-lt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2989121-DD6D-4183-93BD-251BC8AE6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227" y="1379207"/>
            <a:ext cx="701089" cy="70108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CC044D3-BB70-421F-9FCA-0E92583E5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532" y="1474572"/>
            <a:ext cx="974333" cy="596018"/>
          </a:xfrm>
          <a:prstGeom prst="rect">
            <a:avLst/>
          </a:prstGeom>
        </p:spPr>
      </p:pic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C36D9C9D-2D60-4E9E-BED5-15ED07B2A274}"/>
              </a:ext>
            </a:extLst>
          </p:cNvPr>
          <p:cNvSpPr/>
          <p:nvPr/>
        </p:nvSpPr>
        <p:spPr>
          <a:xfrm>
            <a:off x="5531440" y="1651901"/>
            <a:ext cx="974333" cy="248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06E44456-31ED-4638-A4C8-F91AA8987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078" y="1335338"/>
            <a:ext cx="1557047" cy="86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34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4366A5-6419-4E12-A063-E720543DE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Speed Layer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F2B0FE-9F45-4FF8-A20B-B835B0371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94950"/>
          </a:xfrm>
        </p:spPr>
        <p:txBody>
          <a:bodyPr>
            <a:noAutofit/>
          </a:bodyPr>
          <a:lstStyle/>
          <a:p>
            <a:r>
              <a:rPr lang="it-IT" sz="2400" b="0" i="0" dirty="0">
                <a:effectLst/>
                <a:latin typeface="Calibri (Corpo)"/>
              </a:rPr>
              <a:t>Per questo livello si è deciso di utilizzare Apache Flink come framework di elaborazione.</a:t>
            </a:r>
          </a:p>
          <a:p>
            <a:r>
              <a:rPr lang="it-IT" sz="2400" b="0" i="0" dirty="0">
                <a:effectLst/>
                <a:latin typeface="Calibri (Corpo)"/>
              </a:rPr>
              <a:t>Questo sistema fornisce un ”connector” che gli permette di collegarsi al topic Kafka e consumare i dati come subscriber. </a:t>
            </a:r>
          </a:p>
          <a:p>
            <a:r>
              <a:rPr lang="it-IT" sz="2400" b="0" i="0" dirty="0">
                <a:effectLst/>
                <a:latin typeface="Calibri (Corpo)"/>
              </a:rPr>
              <a:t>I dati sono stati prima ”parsati” e poi attraverso un aggregazione con finestra temporale di un minuto, è stato creato un modello OHLC estraendo i valori di open, close, high, low per ogni intervallo.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BE6DDD2-6824-4C19-BEEC-79AA067BF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Corso Big Data a.a. 2020/2021</a:t>
            </a:r>
            <a:endParaRPr lang="en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4EE7428-C4DE-4A6A-AE1A-AFD46A4B6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630D-3524-F747-9A9B-B7FBAF11941C}" type="slidenum">
              <a:rPr lang="en-IT" smtClean="0"/>
              <a:t>8</a:t>
            </a:fld>
            <a:endParaRPr lang="en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363C40D-9001-4CBE-BC5A-B7B16F29CB3D}"/>
              </a:ext>
            </a:extLst>
          </p:cNvPr>
          <p:cNvSpPr txBox="1"/>
          <p:nvPr/>
        </p:nvSpPr>
        <p:spPr>
          <a:xfrm>
            <a:off x="1180730" y="4959738"/>
            <a:ext cx="9365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+mj-lt"/>
              </a:rPr>
              <a:t>{high=31738.22, low=31685.25, close=31730.19, open=31691.14, timestamp=1.626653039675E12}</a:t>
            </a:r>
            <a:endParaRPr lang="it-IT" sz="1800" i="1" dirty="0">
              <a:latin typeface="+mj-lt"/>
            </a:endParaRPr>
          </a:p>
        </p:txBody>
      </p:sp>
      <p:pic>
        <p:nvPicPr>
          <p:cNvPr id="9" name="Immagine 8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2FE65698-2FE9-4F15-84AB-234539E30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343" y="347372"/>
            <a:ext cx="1823713" cy="89333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C90EB16-2AA7-4249-A8B0-0659750F5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0312"/>
            <a:ext cx="1557047" cy="865026"/>
          </a:xfrm>
          <a:prstGeom prst="rect">
            <a:avLst/>
          </a:prstGeom>
        </p:spPr>
      </p:pic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7777F88D-27D5-4C25-88DE-A25E119C0EC4}"/>
              </a:ext>
            </a:extLst>
          </p:cNvPr>
          <p:cNvSpPr/>
          <p:nvPr/>
        </p:nvSpPr>
        <p:spPr>
          <a:xfrm>
            <a:off x="7874528" y="828175"/>
            <a:ext cx="974333" cy="248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5476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5ADB7F-99BF-4877-860D-1F880B01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08177" cy="1325563"/>
          </a:xfrm>
        </p:spPr>
        <p:txBody>
          <a:bodyPr/>
          <a:lstStyle/>
          <a:p>
            <a:r>
              <a:rPr lang="it-IT" dirty="0"/>
              <a:t>Batch Layer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44C555-1A66-421E-9E52-B074C1445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2400" b="0" i="0" dirty="0">
                <a:effectLst/>
                <a:latin typeface="Calibri (Corpo)"/>
              </a:rPr>
              <a:t>In questa fase si è creato, attraverso l’utilizzo di Nodejs, un kafka consumer che riuscisse a recuperare i dati del topic, ed instaurando una connessione con database MongoDB, salvasse </a:t>
            </a:r>
            <a:r>
              <a:rPr lang="it-IT" sz="2400" dirty="0">
                <a:latin typeface="Calibri (Corpo)"/>
              </a:rPr>
              <a:t>questi </a:t>
            </a:r>
            <a:r>
              <a:rPr lang="it-IT" sz="2400" b="0" i="0" dirty="0">
                <a:effectLst/>
                <a:latin typeface="Calibri (Corpo)"/>
              </a:rPr>
              <a:t>”as is” nel sistema. </a:t>
            </a:r>
          </a:p>
          <a:p>
            <a:r>
              <a:rPr lang="it-IT" sz="2400" b="0" i="0" dirty="0">
                <a:effectLst/>
                <a:latin typeface="Calibri (Corpo)"/>
              </a:rPr>
              <a:t>I record sono stati in un secondo momento recuperati da Apache Spark SQL ed inviati, dopo varie elaborazioni, ad Elasticsearch. </a:t>
            </a:r>
          </a:p>
          <a:p>
            <a:r>
              <a:rPr lang="it-IT" sz="2400" dirty="0">
                <a:latin typeface="Calibri (Corpo)"/>
              </a:rPr>
              <a:t>I job </a:t>
            </a:r>
            <a:r>
              <a:rPr lang="it-IT" sz="2400" b="0" i="0" dirty="0">
                <a:effectLst/>
                <a:latin typeface="Calibri (Corpo)"/>
              </a:rPr>
              <a:t>svolti sui dati hanno riguardato: </a:t>
            </a:r>
          </a:p>
          <a:p>
            <a:pPr lvl="1"/>
            <a:r>
              <a:rPr lang="it-IT" sz="2000" b="0" i="0" dirty="0">
                <a:effectLst/>
                <a:latin typeface="Calibri (Corpo)"/>
              </a:rPr>
              <a:t>recupero del prezzo minimo e massimo;</a:t>
            </a:r>
          </a:p>
          <a:p>
            <a:pPr lvl="1"/>
            <a:r>
              <a:rPr lang="it-IT" sz="2000" b="0" i="0" dirty="0">
                <a:effectLst/>
                <a:latin typeface="Calibri (Corpo)"/>
              </a:rPr>
              <a:t>calcolo della variazione percentuale;</a:t>
            </a:r>
          </a:p>
          <a:p>
            <a:pPr lvl="1"/>
            <a:r>
              <a:rPr lang="it-IT" sz="2000" b="0" i="0" dirty="0">
                <a:effectLst/>
                <a:latin typeface="Calibri (Corpo)"/>
              </a:rPr>
              <a:t>calcolo della distribuzione cumulativa;</a:t>
            </a:r>
          </a:p>
          <a:p>
            <a:pPr lvl="1"/>
            <a:r>
              <a:rPr lang="it-IT" sz="2000" b="0" i="0" dirty="0">
                <a:effectLst/>
                <a:latin typeface="Calibri (Corpo)"/>
              </a:rPr>
              <a:t>conteggio dei record salvati nel database.</a:t>
            </a:r>
            <a:endParaRPr lang="it-IT" sz="2000" dirty="0">
              <a:latin typeface="Calibri (Corpo)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D2AD540-1BCC-404E-83D5-0CAA5830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Corso Big Data a.a. 2020/2021</a:t>
            </a:r>
            <a:endParaRPr lang="en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91F1C51-E577-4443-8171-D4F3D786E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630D-3524-F747-9A9B-B7FBAF11941C}" type="slidenum">
              <a:rPr lang="en-IT" smtClean="0"/>
              <a:t>9</a:t>
            </a:fld>
            <a:endParaRPr lang="en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1885B29-C05B-400B-8573-4F3B07FE1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265" y="532578"/>
            <a:ext cx="2153708" cy="58049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89B5713-B44A-4223-B831-FEED98C80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532578"/>
            <a:ext cx="1738604" cy="139088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44AEA0B-D0DF-4CCE-AE2F-91C15B1FB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953" y="613471"/>
            <a:ext cx="1557047" cy="865026"/>
          </a:xfrm>
          <a:prstGeom prst="rect">
            <a:avLst/>
          </a:prstGeom>
        </p:spPr>
      </p:pic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6239C848-8E36-4A1D-8C16-A48ED695F461}"/>
              </a:ext>
            </a:extLst>
          </p:cNvPr>
          <p:cNvSpPr/>
          <p:nvPr/>
        </p:nvSpPr>
        <p:spPr>
          <a:xfrm>
            <a:off x="6382356" y="971334"/>
            <a:ext cx="974333" cy="248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062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859</Words>
  <Application>Microsoft Macintosh PowerPoint</Application>
  <PresentationFormat>Widescreen</PresentationFormat>
  <Paragraphs>78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(Corpo)</vt:lpstr>
      <vt:lpstr>Calibri Light</vt:lpstr>
      <vt:lpstr>Office Theme</vt:lpstr>
      <vt:lpstr>Presentazione Secondo Progetto </vt:lpstr>
      <vt:lpstr>Architettura Lambda</vt:lpstr>
      <vt:lpstr>Proposta per il progetto </vt:lpstr>
      <vt:lpstr>Architettura Lambda</vt:lpstr>
      <vt:lpstr>PowerPoint Presentation</vt:lpstr>
      <vt:lpstr>PowerPoint Presentation</vt:lpstr>
      <vt:lpstr>Scelta delle sorgenti e Ingestion dei dati</vt:lpstr>
      <vt:lpstr>Speed Layer</vt:lpstr>
      <vt:lpstr>Batch Layer</vt:lpstr>
      <vt:lpstr>Serving Layer e Visualizzazione</vt:lpstr>
      <vt:lpstr>Visualizzazione delle informazioni</vt:lpstr>
      <vt:lpstr>Valutazioni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Secondo Progetto </dc:title>
  <dc:creator>GIULIO RAPONI</dc:creator>
  <cp:lastModifiedBy>GIULIO RAPONI</cp:lastModifiedBy>
  <cp:revision>15</cp:revision>
  <dcterms:created xsi:type="dcterms:W3CDTF">2021-06-10T07:22:32Z</dcterms:created>
  <dcterms:modified xsi:type="dcterms:W3CDTF">2021-07-22T14:17:32Z</dcterms:modified>
</cp:coreProperties>
</file>