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5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4" r:id="rId12"/>
    <p:sldId id="266" r:id="rId13"/>
    <p:sldId id="267" r:id="rId14"/>
    <p:sldId id="268" r:id="rId15"/>
    <p:sldId id="269" r:id="rId16"/>
    <p:sldId id="265" r:id="rId17"/>
    <p:sldId id="270" r:id="rId18"/>
    <p:sldId id="271" r:id="rId19"/>
    <p:sldId id="272" r:id="rId20"/>
    <p:sldId id="273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O RAPONI" initials="GR" lastIdx="1" clrIdx="0">
    <p:extLst>
      <p:ext uri="{19B8F6BF-5375-455C-9EA6-DF929625EA0E}">
        <p15:presenceInfo xmlns:p15="http://schemas.microsoft.com/office/powerpoint/2012/main" userId="S::giu.raponi3@stud.uniroma3.it::950a2479-6b29-4268-b028-e1aed07411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16:05:44.80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AF596-FA9B-4B2D-AA38-5CA1ADFB6320}" type="datetimeFigureOut">
              <a:rPr lang="it-IT" smtClean="0"/>
              <a:t>16/01/2021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7AD8-07DE-4C22-BA1F-5B11ED97B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2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B21CC-A80B-4F52-B05F-AF7A8CAA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8E9EB1-385D-4895-AFCA-1FE3CD445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24F3F-A641-4F43-8244-F5EAFAFE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7DC-15CA-4ABE-B764-F90F20995441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44FE7-B86A-495F-813E-B97CD7F5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E18B7A-FE4E-4899-9275-DA281948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B1386-826E-4B02-BF22-CBDA4218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8291D0-CC4B-4ACD-B50D-6E6FB4CD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431E78-1C3F-4ABF-9B23-96C90493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D7B-44B9-4D5A-9EB9-3AD7E82B6A13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7EB03-A1AC-455A-BF5B-17D4B1F1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E5C7A6-A441-4DE8-9983-DE38FA30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3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F5FC64-B8DE-46F2-9E5D-C08949BB3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CD8AE9-3ECD-4303-9BB4-43D82544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272DE4-B374-4216-8901-49077090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EFE-C684-47A8-9497-D4295DC670F1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77F67B-A2F2-48A7-8A33-0560938C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B2140-F3E4-45E0-90D0-2FC3CD5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6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53F5B-638E-4E14-BD0B-93D6404F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C340B-5913-43C9-A421-6FDB139D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E4DC7A-3970-461D-9B3A-89703017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B3EF-1984-4760-ADD1-F5FD5C8B67C1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48254-CFCF-4D19-A8A6-232C4384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1A345-B387-426B-A700-66F56E0B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4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F34D0-A99E-44E1-B4E0-DE4538D3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8DAD94-0D59-4CD9-8BC5-4C8600E8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D1892-DEB7-4AE5-BE51-933EFF47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FF5-7B2F-44A5-A1EE-EE899C20D026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C0458-852A-4B79-8694-14376C8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D2F07-64CE-4D94-8E8A-7F23FF8B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1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C8375-BD57-4199-A7A4-289967D9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01713-5AEE-4B2F-81D0-F5AE0DD3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C62CBA-1E17-4A13-A421-D5B57FA3E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9E6F49-66E7-41BB-AF8C-A1C11EA5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097B-F014-4F80-84E0-4E1F74D734FA}" type="datetime1">
              <a:rPr lang="it-IT" smtClean="0"/>
              <a:t>16/01/2021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1769BD-33D2-4437-BB5A-EF4FCB71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E6F338-5E27-478F-AC7B-887302E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17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73420-F2FF-4984-9140-58115677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0F7954-E099-4820-8BD9-B5BDE06E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97D9D7-DC33-42F9-87EB-2C7097E73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CB8102-F983-464E-BF61-89978F1E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359A5A-15B6-4051-8B4A-20B1B738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95848B-756D-47D3-8611-FEAF1914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1432-39B4-452A-96C3-460CDD3CA527}" type="datetime1">
              <a:rPr lang="it-IT" smtClean="0"/>
              <a:t>16/01/2021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C2B0A4-F7ED-4EF4-A911-347F3561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029CFD-F009-453F-92C0-EE879EC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8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90EEF-5F72-4B98-8032-6DD6286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742410-3BD3-4842-9944-E2494E08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8FDB-92DB-4F1D-958F-6025CA60F071}" type="datetime1">
              <a:rPr lang="it-IT" smtClean="0"/>
              <a:t>16/01/2021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1D867D-7119-455F-9FA2-A3BBAEAC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27781D-732D-434C-9E43-23385A8A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1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A81174-0BAF-4CB2-9BC1-DD50F5C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6FF-CE91-454C-81B4-85710DAF7151}" type="datetime1">
              <a:rPr lang="it-IT" smtClean="0"/>
              <a:t>16/01/2021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F03B24-4037-4212-94AD-46DFED6B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E54EB8-019C-423F-AF6B-A7C68071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2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7103C-AD64-4049-A2CD-3C57DAEC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C6933D-5D81-4E90-A0F1-FF6C8AD5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D8135-ED04-4114-B95F-8C9864BB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6FD473-1075-4FD9-8507-BBED4EE8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E67A-1DCC-425B-98D4-AB91692F881E}" type="datetime1">
              <a:rPr lang="it-IT" smtClean="0"/>
              <a:t>16/01/2021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B95E59-B3FA-4D9A-B656-4FD1E001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CE380-AED6-4DF4-815B-4757CD9F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5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8D1B1-BFA2-49D4-B449-AA5BEAD3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8F3AB1-B877-4A29-8AFD-CCE53CD85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4C138-738F-451F-8C8F-DF7E8F43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E52064-D79F-4262-9C3B-71469D6F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664B-65BB-47D3-BD6E-73E2C04FEE9B}" type="datetime1">
              <a:rPr lang="it-IT" smtClean="0"/>
              <a:t>16/01/2021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FE1A1C-CA2D-418B-97EB-13F3EC53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7B7EFE-0F39-484B-A4AF-1225E151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1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417483-B841-4CD7-BF2C-40AB4AA2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CEC5FC-18A7-4608-AE2F-87C1BE78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FCBB9-4883-4593-AC4C-D60FD7B12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DD74-3F91-4280-BBC5-66ECBDE4E459}" type="datetime1">
              <a:rPr lang="it-IT" smtClean="0"/>
              <a:t>16/01/2021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E34E7C-046E-4638-BC52-C8EEF63C1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63E267-2564-4BCB-8865-944D2DFB2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1C21-E63B-4327-8552-6AAB01476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0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.eu/" TargetMode="External"/><Relationship Id="rId2" Type="http://schemas.openxmlformats.org/officeDocument/2006/relationships/hyperlink" Target="https://www.themovied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otoworld.com/" TargetMode="External"/><Relationship Id="rId4" Type="http://schemas.openxmlformats.org/officeDocument/2006/relationships/hyperlink" Target="https://www.guide2research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html/htmledition/evaluation-of-clustering-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3C7D3-E35E-47B0-80CC-8E473986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498" y="1275126"/>
            <a:ext cx="8724550" cy="1661021"/>
          </a:xfrm>
        </p:spPr>
        <p:txBody>
          <a:bodyPr/>
          <a:lstStyle/>
          <a:p>
            <a:pPr algn="ctr"/>
            <a:r>
              <a:rPr lang="it-IT" sz="7200" dirty="0" err="1"/>
              <a:t>Vertex</a:t>
            </a:r>
            <a:r>
              <a:rPr lang="it-IT" sz="7200" dirty="0"/>
              <a:t> </a:t>
            </a:r>
            <a:r>
              <a:rPr lang="it-IT" sz="7200" dirty="0" err="1"/>
              <a:t>Clusterization</a:t>
            </a:r>
            <a:endParaRPr lang="it-IT" sz="7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B052DA-DBB0-E045-8282-F02F40A8A016}"/>
              </a:ext>
            </a:extLst>
          </p:cNvPr>
          <p:cNvSpPr txBox="1"/>
          <p:nvPr/>
        </p:nvSpPr>
        <p:spPr>
          <a:xfrm>
            <a:off x="3634451" y="3921854"/>
            <a:ext cx="46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Marco D’Elia , Davide </a:t>
            </a:r>
            <a:r>
              <a:rPr lang="it-IT" dirty="0" err="1"/>
              <a:t>Massuda</a:t>
            </a:r>
            <a:r>
              <a:rPr lang="it-IT" dirty="0"/>
              <a:t> , Giulio Raponi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639A39-5231-9E4F-B17A-066BFA0C5C5F}"/>
              </a:ext>
            </a:extLst>
          </p:cNvPr>
          <p:cNvSpPr txBox="1"/>
          <p:nvPr/>
        </p:nvSpPr>
        <p:spPr>
          <a:xfrm>
            <a:off x="614363" y="6169580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Analisi e Gestione dell’Informazione su Web, A.A 2020/2021</a:t>
            </a:r>
          </a:p>
        </p:txBody>
      </p:sp>
    </p:spTree>
    <p:extLst>
      <p:ext uri="{BB962C8B-B14F-4D97-AF65-F5344CB8AC3E}">
        <p14:creationId xmlns:p14="http://schemas.microsoft.com/office/powerpoint/2010/main" val="94982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3164551"/>
            <a:ext cx="3993776" cy="175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DF8637-7B44-442E-8392-FB8F7085C967}"/>
              </a:ext>
            </a:extLst>
          </p:cNvPr>
          <p:cNvSpPr txBox="1"/>
          <p:nvPr/>
        </p:nvSpPr>
        <p:spPr>
          <a:xfrm>
            <a:off x="443753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[8, 5, 1, 9, 0, 11, 7, 42] 	1</a:t>
            </a:r>
          </a:p>
          <a:p>
            <a:r>
              <a:rPr lang="it-IT" dirty="0"/>
              <a:t>[2, 6, 3, 8, 11, 9, 7, 42] 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8, 25]	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26E2D88-F47B-4555-A8A0-8769D66ACF12}"/>
              </a:ext>
            </a:extLst>
          </p:cNvPr>
          <p:cNvSpPr/>
          <p:nvPr/>
        </p:nvSpPr>
        <p:spPr>
          <a:xfrm>
            <a:off x="443753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E33CB56-99B4-41E2-9428-671ECF8D091F}"/>
              </a:ext>
            </a:extLst>
          </p:cNvPr>
          <p:cNvCxnSpPr>
            <a:cxnSpLocks/>
          </p:cNvCxnSpPr>
          <p:nvPr/>
        </p:nvCxnSpPr>
        <p:spPr>
          <a:xfrm>
            <a:off x="2710465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9FD7CE5-8D66-4EF7-99BE-E59436E2E694}"/>
              </a:ext>
            </a:extLst>
          </p:cNvPr>
          <p:cNvCxnSpPr>
            <a:cxnSpLocks/>
          </p:cNvCxnSpPr>
          <p:nvPr/>
        </p:nvCxnSpPr>
        <p:spPr>
          <a:xfrm>
            <a:off x="2704296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65E9843-B138-4D28-BEC6-8FDF9FE3776C}"/>
              </a:ext>
            </a:extLst>
          </p:cNvPr>
          <p:cNvCxnSpPr>
            <a:cxnSpLocks/>
          </p:cNvCxnSpPr>
          <p:nvPr/>
        </p:nvCxnSpPr>
        <p:spPr>
          <a:xfrm>
            <a:off x="2710465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olo 1">
            <a:extLst>
              <a:ext uri="{FF2B5EF4-FFF2-40B4-BE49-F238E27FC236}">
                <a16:creationId xmlns:a16="http://schemas.microsoft.com/office/drawing/2014/main" id="{D4DF9FA4-72AC-48D1-AE73-12915F0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Second Pass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D53CCD-BB33-4D59-8644-D92F58D0D527}"/>
              </a:ext>
            </a:extLst>
          </p:cNvPr>
          <p:cNvSpPr txBox="1"/>
          <p:nvPr/>
        </p:nvSpPr>
        <p:spPr>
          <a:xfrm>
            <a:off x="3887189" y="358749"/>
            <a:ext cx="389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Def</a:t>
            </a:r>
            <a:r>
              <a:rPr lang="it-IT" sz="1400" dirty="0"/>
              <a:t>: Dati due vettori v e v’, v </a:t>
            </a:r>
            <a:r>
              <a:rPr lang="it-IT" sz="1400" i="1" dirty="0"/>
              <a:t>copre</a:t>
            </a:r>
            <a:r>
              <a:rPr lang="it-IT" sz="1400" dirty="0"/>
              <a:t> v’ se per ogni elemento </a:t>
            </a:r>
            <a:r>
              <a:rPr lang="it-IT" sz="1400" i="1" dirty="0"/>
              <a:t>i</a:t>
            </a:r>
            <a:r>
              <a:rPr lang="it-IT" sz="1400" dirty="0"/>
              <a:t>, i corrispettivi valori sono uguali o uno dei due valori è una wild-card, ovvero</a:t>
            </a:r>
            <a:endParaRPr lang="it-IT" sz="1400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9FF535B-1397-4D54-A7B6-4AC8DEE0E4D4}"/>
              </a:ext>
            </a:extLst>
          </p:cNvPr>
          <p:cNvSpPr txBox="1"/>
          <p:nvPr/>
        </p:nvSpPr>
        <p:spPr>
          <a:xfrm>
            <a:off x="3887188" y="27145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MV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34FF8F6-5066-4EE6-A44C-77FDDCBD8299}"/>
              </a:ext>
            </a:extLst>
          </p:cNvPr>
          <p:cNvSpPr txBox="1"/>
          <p:nvPr/>
        </p:nvSpPr>
        <p:spPr>
          <a:xfrm>
            <a:off x="60936" y="27013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6BEAB4-E5F0-49D0-952A-A863782B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5" y="1034762"/>
            <a:ext cx="2057687" cy="28579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C42C37E-231A-4E64-B044-8C601A6F97A0}"/>
              </a:ext>
            </a:extLst>
          </p:cNvPr>
          <p:cNvSpPr/>
          <p:nvPr/>
        </p:nvSpPr>
        <p:spPr>
          <a:xfrm>
            <a:off x="3887188" y="383303"/>
            <a:ext cx="3692019" cy="9372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1757431-65B3-4535-8B0B-1A5ECAD0ED53}"/>
              </a:ext>
            </a:extLst>
          </p:cNvPr>
          <p:cNvSpPr txBox="1"/>
          <p:nvPr/>
        </p:nvSpPr>
        <p:spPr>
          <a:xfrm>
            <a:off x="443753" y="1695189"/>
            <a:ext cx="6549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v in V, si individua il vettore v’ in MV che copre v con </a:t>
            </a:r>
            <a:r>
              <a:rPr lang="it-IT" dirty="0" err="1"/>
              <a:t>count</a:t>
            </a:r>
            <a:r>
              <a:rPr lang="it-IT" dirty="0"/>
              <a:t> maggiore, e si decrementa il valore </a:t>
            </a:r>
            <a:r>
              <a:rPr lang="it-IT" dirty="0" err="1"/>
              <a:t>count</a:t>
            </a:r>
            <a:r>
              <a:rPr lang="it-IT" dirty="0"/>
              <a:t> di ogni altro elemento in MV che copre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AAA5238-4974-442B-8519-75111F905F66}"/>
              </a:ext>
            </a:extLst>
          </p:cNvPr>
          <p:cNvSpPr txBox="1"/>
          <p:nvPr/>
        </p:nvSpPr>
        <p:spPr>
          <a:xfrm>
            <a:off x="4268983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08FCF14-E125-4525-8076-842CD5646443}"/>
              </a:ext>
            </a:extLst>
          </p:cNvPr>
          <p:cNvSpPr/>
          <p:nvPr/>
        </p:nvSpPr>
        <p:spPr>
          <a:xfrm>
            <a:off x="4268983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DFC3F67-9DE6-482C-A3A5-DBABAB1044FF}"/>
              </a:ext>
            </a:extLst>
          </p:cNvPr>
          <p:cNvCxnSpPr/>
          <p:nvPr/>
        </p:nvCxnSpPr>
        <p:spPr>
          <a:xfrm>
            <a:off x="6535695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090EABA-D5CA-4639-AB86-8683210E2675}"/>
              </a:ext>
            </a:extLst>
          </p:cNvPr>
          <p:cNvCxnSpPr/>
          <p:nvPr/>
        </p:nvCxnSpPr>
        <p:spPr>
          <a:xfrm>
            <a:off x="6529526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BBCB0C-0C7A-4BA4-9533-0222E14A2785}"/>
              </a:ext>
            </a:extLst>
          </p:cNvPr>
          <p:cNvCxnSpPr/>
          <p:nvPr/>
        </p:nvCxnSpPr>
        <p:spPr>
          <a:xfrm>
            <a:off x="6535695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FE9C8231-5223-4925-A625-FDBAE42AEE9D}"/>
              </a:ext>
            </a:extLst>
          </p:cNvPr>
          <p:cNvSpPr/>
          <p:nvPr/>
        </p:nvSpPr>
        <p:spPr>
          <a:xfrm>
            <a:off x="503339" y="3164551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A51D405-4065-4363-96AD-5AD0C66A56BC}"/>
              </a:ext>
            </a:extLst>
          </p:cNvPr>
          <p:cNvSpPr txBox="1"/>
          <p:nvPr/>
        </p:nvSpPr>
        <p:spPr>
          <a:xfrm>
            <a:off x="1411250" y="2650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B82D16C-79F2-48B3-B6BA-64F830A47A93}"/>
              </a:ext>
            </a:extLst>
          </p:cNvPr>
          <p:cNvCxnSpPr>
            <a:cxnSpLocks/>
          </p:cNvCxnSpPr>
          <p:nvPr/>
        </p:nvCxnSpPr>
        <p:spPr>
          <a:xfrm flipH="1">
            <a:off x="1043940" y="2875371"/>
            <a:ext cx="400596" cy="282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AC303270-38C4-47ED-8B97-0F250D7C0CB9}"/>
              </a:ext>
            </a:extLst>
          </p:cNvPr>
          <p:cNvSpPr/>
          <p:nvPr/>
        </p:nvSpPr>
        <p:spPr>
          <a:xfrm>
            <a:off x="4331525" y="3426249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788FC87-7331-4F63-8613-48C2BD675925}"/>
              </a:ext>
            </a:extLst>
          </p:cNvPr>
          <p:cNvSpPr/>
          <p:nvPr/>
        </p:nvSpPr>
        <p:spPr>
          <a:xfrm>
            <a:off x="8134060" y="4039725"/>
            <a:ext cx="3614187" cy="3541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E6C5B49-28A1-49AA-ACB8-1FC68C0D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91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3164551"/>
            <a:ext cx="3993776" cy="175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DF8637-7B44-442E-8392-FB8F7085C967}"/>
              </a:ext>
            </a:extLst>
          </p:cNvPr>
          <p:cNvSpPr txBox="1"/>
          <p:nvPr/>
        </p:nvSpPr>
        <p:spPr>
          <a:xfrm>
            <a:off x="443753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[8, 5, 1, 9, 0, 11, 7, 42] 	1</a:t>
            </a:r>
          </a:p>
          <a:p>
            <a:r>
              <a:rPr lang="it-IT" dirty="0"/>
              <a:t>[2, 6, 3, 8, 11, 9, 7, 42] 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8, 25]	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26E2D88-F47B-4555-A8A0-8769D66ACF12}"/>
              </a:ext>
            </a:extLst>
          </p:cNvPr>
          <p:cNvSpPr/>
          <p:nvPr/>
        </p:nvSpPr>
        <p:spPr>
          <a:xfrm>
            <a:off x="443753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E33CB56-99B4-41E2-9428-671ECF8D091F}"/>
              </a:ext>
            </a:extLst>
          </p:cNvPr>
          <p:cNvCxnSpPr>
            <a:cxnSpLocks/>
          </p:cNvCxnSpPr>
          <p:nvPr/>
        </p:nvCxnSpPr>
        <p:spPr>
          <a:xfrm>
            <a:off x="2710465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9FD7CE5-8D66-4EF7-99BE-E59436E2E694}"/>
              </a:ext>
            </a:extLst>
          </p:cNvPr>
          <p:cNvCxnSpPr>
            <a:cxnSpLocks/>
          </p:cNvCxnSpPr>
          <p:nvPr/>
        </p:nvCxnSpPr>
        <p:spPr>
          <a:xfrm>
            <a:off x="2704296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65E9843-B138-4D28-BEC6-8FDF9FE3776C}"/>
              </a:ext>
            </a:extLst>
          </p:cNvPr>
          <p:cNvCxnSpPr>
            <a:cxnSpLocks/>
          </p:cNvCxnSpPr>
          <p:nvPr/>
        </p:nvCxnSpPr>
        <p:spPr>
          <a:xfrm>
            <a:off x="2710465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olo 1">
            <a:extLst>
              <a:ext uri="{FF2B5EF4-FFF2-40B4-BE49-F238E27FC236}">
                <a16:creationId xmlns:a16="http://schemas.microsoft.com/office/drawing/2014/main" id="{D4DF9FA4-72AC-48D1-AE73-12915F0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Second Pass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D53CCD-BB33-4D59-8644-D92F58D0D527}"/>
              </a:ext>
            </a:extLst>
          </p:cNvPr>
          <p:cNvSpPr txBox="1"/>
          <p:nvPr/>
        </p:nvSpPr>
        <p:spPr>
          <a:xfrm>
            <a:off x="3887189" y="358749"/>
            <a:ext cx="389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Def</a:t>
            </a:r>
            <a:r>
              <a:rPr lang="it-IT" sz="1400" dirty="0"/>
              <a:t>: Dati due vettori v e v’, v </a:t>
            </a:r>
            <a:r>
              <a:rPr lang="it-IT" sz="1400" i="1" dirty="0"/>
              <a:t>copre</a:t>
            </a:r>
            <a:r>
              <a:rPr lang="it-IT" sz="1400" dirty="0"/>
              <a:t> v’ se per ogni elemento </a:t>
            </a:r>
            <a:r>
              <a:rPr lang="it-IT" sz="1400" i="1" dirty="0"/>
              <a:t>i</a:t>
            </a:r>
            <a:r>
              <a:rPr lang="it-IT" sz="1400" dirty="0"/>
              <a:t>, i corrispettivi valori sono uguali o uno dei due valori è una wild-card, ovvero</a:t>
            </a:r>
            <a:endParaRPr lang="it-IT" sz="1400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9FF535B-1397-4D54-A7B6-4AC8DEE0E4D4}"/>
              </a:ext>
            </a:extLst>
          </p:cNvPr>
          <p:cNvSpPr txBox="1"/>
          <p:nvPr/>
        </p:nvSpPr>
        <p:spPr>
          <a:xfrm>
            <a:off x="3887188" y="27145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MV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34FF8F6-5066-4EE6-A44C-77FDDCBD8299}"/>
              </a:ext>
            </a:extLst>
          </p:cNvPr>
          <p:cNvSpPr txBox="1"/>
          <p:nvPr/>
        </p:nvSpPr>
        <p:spPr>
          <a:xfrm>
            <a:off x="60936" y="27013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6BEAB4-E5F0-49D0-952A-A863782B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5" y="1034762"/>
            <a:ext cx="2057687" cy="28579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C42C37E-231A-4E64-B044-8C601A6F97A0}"/>
              </a:ext>
            </a:extLst>
          </p:cNvPr>
          <p:cNvSpPr/>
          <p:nvPr/>
        </p:nvSpPr>
        <p:spPr>
          <a:xfrm>
            <a:off x="3887188" y="383303"/>
            <a:ext cx="3692019" cy="9372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1757431-65B3-4535-8B0B-1A5ECAD0ED53}"/>
              </a:ext>
            </a:extLst>
          </p:cNvPr>
          <p:cNvSpPr txBox="1"/>
          <p:nvPr/>
        </p:nvSpPr>
        <p:spPr>
          <a:xfrm>
            <a:off x="443753" y="1695189"/>
            <a:ext cx="6549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v in V, si individua il vettore v’ in MV che copre v con </a:t>
            </a:r>
            <a:r>
              <a:rPr lang="it-IT" dirty="0" err="1"/>
              <a:t>count</a:t>
            </a:r>
            <a:r>
              <a:rPr lang="it-IT" dirty="0"/>
              <a:t> maggiore, e si decrementa il valore </a:t>
            </a:r>
            <a:r>
              <a:rPr lang="it-IT" dirty="0" err="1"/>
              <a:t>count</a:t>
            </a:r>
            <a:r>
              <a:rPr lang="it-IT" dirty="0"/>
              <a:t> di ogni altro elemento in MV che copre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AAA5238-4974-442B-8519-75111F905F66}"/>
              </a:ext>
            </a:extLst>
          </p:cNvPr>
          <p:cNvSpPr txBox="1"/>
          <p:nvPr/>
        </p:nvSpPr>
        <p:spPr>
          <a:xfrm>
            <a:off x="4268983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</a:t>
            </a:r>
            <a:r>
              <a:rPr lang="it-IT" dirty="0">
                <a:solidFill>
                  <a:srgbClr val="FF0000"/>
                </a:solidFill>
              </a:rPr>
              <a:t>2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08FCF14-E125-4525-8076-842CD5646443}"/>
              </a:ext>
            </a:extLst>
          </p:cNvPr>
          <p:cNvSpPr/>
          <p:nvPr/>
        </p:nvSpPr>
        <p:spPr>
          <a:xfrm>
            <a:off x="4268983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DFC3F67-9DE6-482C-A3A5-DBABAB1044FF}"/>
              </a:ext>
            </a:extLst>
          </p:cNvPr>
          <p:cNvCxnSpPr/>
          <p:nvPr/>
        </p:nvCxnSpPr>
        <p:spPr>
          <a:xfrm>
            <a:off x="6535695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090EABA-D5CA-4639-AB86-8683210E2675}"/>
              </a:ext>
            </a:extLst>
          </p:cNvPr>
          <p:cNvCxnSpPr/>
          <p:nvPr/>
        </p:nvCxnSpPr>
        <p:spPr>
          <a:xfrm>
            <a:off x="6529526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BBCB0C-0C7A-4BA4-9533-0222E14A2785}"/>
              </a:ext>
            </a:extLst>
          </p:cNvPr>
          <p:cNvCxnSpPr/>
          <p:nvPr/>
        </p:nvCxnSpPr>
        <p:spPr>
          <a:xfrm>
            <a:off x="6535695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FE9C8231-5223-4925-A625-FDBAE42AEE9D}"/>
              </a:ext>
            </a:extLst>
          </p:cNvPr>
          <p:cNvSpPr/>
          <p:nvPr/>
        </p:nvSpPr>
        <p:spPr>
          <a:xfrm>
            <a:off x="503339" y="3164551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A51D405-4065-4363-96AD-5AD0C66A56BC}"/>
              </a:ext>
            </a:extLst>
          </p:cNvPr>
          <p:cNvSpPr txBox="1"/>
          <p:nvPr/>
        </p:nvSpPr>
        <p:spPr>
          <a:xfrm>
            <a:off x="1411250" y="2650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B82D16C-79F2-48B3-B6BA-64F830A47A93}"/>
              </a:ext>
            </a:extLst>
          </p:cNvPr>
          <p:cNvCxnSpPr>
            <a:cxnSpLocks/>
          </p:cNvCxnSpPr>
          <p:nvPr/>
        </p:nvCxnSpPr>
        <p:spPr>
          <a:xfrm flipH="1">
            <a:off x="1043940" y="2875371"/>
            <a:ext cx="400596" cy="282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AC303270-38C4-47ED-8B97-0F250D7C0CB9}"/>
              </a:ext>
            </a:extLst>
          </p:cNvPr>
          <p:cNvSpPr/>
          <p:nvPr/>
        </p:nvSpPr>
        <p:spPr>
          <a:xfrm>
            <a:off x="4331525" y="3426249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002658C-4434-4DE3-B78E-82632A0000A1}"/>
              </a:ext>
            </a:extLst>
          </p:cNvPr>
          <p:cNvSpPr/>
          <p:nvPr/>
        </p:nvSpPr>
        <p:spPr>
          <a:xfrm>
            <a:off x="8134060" y="4039725"/>
            <a:ext cx="3614187" cy="3541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0877281-0DEE-4C82-AF6D-E4CB90BB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11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3164551"/>
            <a:ext cx="3993776" cy="175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D4DF9FA4-72AC-48D1-AE73-12915F0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Second Pass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D53CCD-BB33-4D59-8644-D92F58D0D527}"/>
              </a:ext>
            </a:extLst>
          </p:cNvPr>
          <p:cNvSpPr txBox="1"/>
          <p:nvPr/>
        </p:nvSpPr>
        <p:spPr>
          <a:xfrm>
            <a:off x="3887189" y="358749"/>
            <a:ext cx="389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Def</a:t>
            </a:r>
            <a:r>
              <a:rPr lang="it-IT" sz="1400" dirty="0"/>
              <a:t>: Dati due vettori v e v’, v </a:t>
            </a:r>
            <a:r>
              <a:rPr lang="it-IT" sz="1400" i="1" dirty="0"/>
              <a:t>copre</a:t>
            </a:r>
            <a:r>
              <a:rPr lang="it-IT" sz="1400" dirty="0"/>
              <a:t> v’ se per ogni elemento </a:t>
            </a:r>
            <a:r>
              <a:rPr lang="it-IT" sz="1400" i="1" dirty="0"/>
              <a:t>i</a:t>
            </a:r>
            <a:r>
              <a:rPr lang="it-IT" sz="1400" dirty="0"/>
              <a:t>, i corrispettivi valori sono uguali o uno dei due valori è una wild-card, ovvero</a:t>
            </a:r>
            <a:endParaRPr lang="it-IT" sz="1400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9FF535B-1397-4D54-A7B6-4AC8DEE0E4D4}"/>
              </a:ext>
            </a:extLst>
          </p:cNvPr>
          <p:cNvSpPr txBox="1"/>
          <p:nvPr/>
        </p:nvSpPr>
        <p:spPr>
          <a:xfrm>
            <a:off x="915388" y="316455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MV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6BEAB4-E5F0-49D0-952A-A863782B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5" y="1034762"/>
            <a:ext cx="2057687" cy="28579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C42C37E-231A-4E64-B044-8C601A6F97A0}"/>
              </a:ext>
            </a:extLst>
          </p:cNvPr>
          <p:cNvSpPr/>
          <p:nvPr/>
        </p:nvSpPr>
        <p:spPr>
          <a:xfrm>
            <a:off x="3887188" y="383303"/>
            <a:ext cx="3692019" cy="9372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1757431-65B3-4535-8B0B-1A5ECAD0ED53}"/>
              </a:ext>
            </a:extLst>
          </p:cNvPr>
          <p:cNvSpPr txBox="1"/>
          <p:nvPr/>
        </p:nvSpPr>
        <p:spPr>
          <a:xfrm>
            <a:off x="443753" y="1695189"/>
            <a:ext cx="654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eliminano da MV tutti i vettori con </a:t>
            </a:r>
            <a:r>
              <a:rPr lang="it-IT" dirty="0" err="1"/>
              <a:t>count</a:t>
            </a:r>
            <a:r>
              <a:rPr lang="it-IT" dirty="0"/>
              <a:t> inferiore ad una soglia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AAA5238-4974-442B-8519-75111F905F66}"/>
              </a:ext>
            </a:extLst>
          </p:cNvPr>
          <p:cNvSpPr txBox="1"/>
          <p:nvPr/>
        </p:nvSpPr>
        <p:spPr>
          <a:xfrm>
            <a:off x="1297183" y="3534252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2</a:t>
            </a:r>
          </a:p>
          <a:p>
            <a:endParaRPr lang="it-IT" dirty="0"/>
          </a:p>
          <a:p>
            <a:r>
              <a:rPr lang="it-IT" dirty="0"/>
              <a:t>[2, 5, 1, 9, 0, 11, *, *]	0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08FCF14-E125-4525-8076-842CD5646443}"/>
              </a:ext>
            </a:extLst>
          </p:cNvPr>
          <p:cNvSpPr/>
          <p:nvPr/>
        </p:nvSpPr>
        <p:spPr>
          <a:xfrm>
            <a:off x="1297183" y="3534006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DFC3F67-9DE6-482C-A3A5-DBABAB1044FF}"/>
              </a:ext>
            </a:extLst>
          </p:cNvPr>
          <p:cNvCxnSpPr/>
          <p:nvPr/>
        </p:nvCxnSpPr>
        <p:spPr>
          <a:xfrm>
            <a:off x="3563895" y="37134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090EABA-D5CA-4639-AB86-8683210E2675}"/>
              </a:ext>
            </a:extLst>
          </p:cNvPr>
          <p:cNvCxnSpPr/>
          <p:nvPr/>
        </p:nvCxnSpPr>
        <p:spPr>
          <a:xfrm>
            <a:off x="3557726" y="4553732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BBCB0C-0C7A-4BA4-9533-0222E14A2785}"/>
              </a:ext>
            </a:extLst>
          </p:cNvPr>
          <p:cNvCxnSpPr/>
          <p:nvPr/>
        </p:nvCxnSpPr>
        <p:spPr>
          <a:xfrm>
            <a:off x="3563895" y="4008448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7002658C-4434-4DE3-B78E-82632A0000A1}"/>
              </a:ext>
            </a:extLst>
          </p:cNvPr>
          <p:cNvSpPr/>
          <p:nvPr/>
        </p:nvSpPr>
        <p:spPr>
          <a:xfrm>
            <a:off x="7989088" y="4560718"/>
            <a:ext cx="3614187" cy="3303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6747E86-074C-46B0-97E1-9682996F5310}"/>
              </a:ext>
            </a:extLst>
          </p:cNvPr>
          <p:cNvSpPr txBox="1"/>
          <p:nvPr/>
        </p:nvSpPr>
        <p:spPr>
          <a:xfrm>
            <a:off x="4807260" y="3649824"/>
            <a:ext cx="159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count</a:t>
            </a:r>
            <a:r>
              <a:rPr lang="it-IT" dirty="0"/>
              <a:t> &gt;= soglia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5669A96-DB60-4C35-AB56-376EF361D7A4}"/>
              </a:ext>
            </a:extLst>
          </p:cNvPr>
          <p:cNvCxnSpPr>
            <a:cxnSpLocks/>
          </p:cNvCxnSpPr>
          <p:nvPr/>
        </p:nvCxnSpPr>
        <p:spPr>
          <a:xfrm flipH="1">
            <a:off x="1172030" y="4304763"/>
            <a:ext cx="4476322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A13BBD-1DC8-4C7B-849D-64E242944D03}"/>
              </a:ext>
            </a:extLst>
          </p:cNvPr>
          <p:cNvSpPr txBox="1"/>
          <p:nvPr/>
        </p:nvSpPr>
        <p:spPr>
          <a:xfrm>
            <a:off x="2477469" y="39669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56BE6C6-0749-4670-9C9E-905BED76977A}"/>
              </a:ext>
            </a:extLst>
          </p:cNvPr>
          <p:cNvSpPr txBox="1"/>
          <p:nvPr/>
        </p:nvSpPr>
        <p:spPr>
          <a:xfrm>
            <a:off x="2477469" y="4160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89B455-7355-43F5-AEC9-690BA7D39780}"/>
              </a:ext>
            </a:extLst>
          </p:cNvPr>
          <p:cNvSpPr txBox="1"/>
          <p:nvPr/>
        </p:nvSpPr>
        <p:spPr>
          <a:xfrm>
            <a:off x="4823371" y="4345004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count</a:t>
            </a:r>
            <a:r>
              <a:rPr lang="it-IT" dirty="0"/>
              <a:t> &lt; soglia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B80D704-0939-4DF1-8374-1D23BF28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04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4904573"/>
            <a:ext cx="3904129" cy="141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FA4A00A5-5D2D-48B4-B0D7-C3A9E73F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Third Pass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9BFE26-BA40-4B42-95A6-08508002100B}"/>
              </a:ext>
            </a:extLst>
          </p:cNvPr>
          <p:cNvSpPr txBox="1"/>
          <p:nvPr/>
        </p:nvSpPr>
        <p:spPr>
          <a:xfrm>
            <a:off x="486137" y="1504709"/>
            <a:ext cx="5609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v’ appartenente a MV, viene creato un cluster C</a:t>
            </a:r>
            <a:r>
              <a:rPr lang="it-IT" baseline="-25000" dirty="0"/>
              <a:t>v’</a:t>
            </a:r>
            <a:r>
              <a:rPr lang="it-IT" dirty="0"/>
              <a:t>, inizialmente vuoto.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pagina </a:t>
            </a:r>
            <a:r>
              <a:rPr lang="it-IT" i="1" dirty="0" err="1"/>
              <a:t>p</a:t>
            </a:r>
            <a:r>
              <a:rPr lang="it-IT" dirty="0"/>
              <a:t> del sito web considerato con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v: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Sia v’ il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in MV con valore di 	</a:t>
            </a:r>
            <a:r>
              <a:rPr lang="it-IT" dirty="0" err="1"/>
              <a:t>count</a:t>
            </a:r>
            <a:r>
              <a:rPr lang="it-IT" dirty="0"/>
              <a:t> massimo, si aggiunge </a:t>
            </a:r>
            <a:r>
              <a:rPr lang="it-IT" i="1" dirty="0" err="1"/>
              <a:t>p</a:t>
            </a:r>
            <a:r>
              <a:rPr lang="it-IT" dirty="0"/>
              <a:t> al cluster C</a:t>
            </a:r>
            <a:r>
              <a:rPr lang="it-IT" baseline="-25000" dirty="0"/>
              <a:t>v’.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B556A2-9971-7E4E-AED3-4223DA4BC7C0}"/>
              </a:ext>
            </a:extLst>
          </p:cNvPr>
          <p:cNvSpPr txBox="1"/>
          <p:nvPr/>
        </p:nvSpPr>
        <p:spPr>
          <a:xfrm>
            <a:off x="533399" y="4535241"/>
            <a:ext cx="545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risultato verrà restituito l’insieme dei cluster e per ognuno di essi il vettore v associato al cluster con il relativo valore </a:t>
            </a:r>
            <a:r>
              <a:rPr lang="it-IT" dirty="0" err="1"/>
              <a:t>count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CFEB75-17DD-44A7-B3C1-96C3AD35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29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7625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Valutazione:  </a:t>
            </a:r>
            <a:r>
              <a:rPr lang="it-IT" sz="4000" i="1" dirty="0" err="1">
                <a:latin typeface="+mn-lt"/>
              </a:rPr>
              <a:t>ground-truth</a:t>
            </a:r>
            <a:r>
              <a:rPr lang="it-IT" sz="4000" i="1" dirty="0">
                <a:latin typeface="+mn-lt"/>
              </a:rPr>
              <a:t> </a:t>
            </a:r>
            <a:r>
              <a:rPr lang="it-IT" sz="4000" i="1" dirty="0" err="1">
                <a:latin typeface="+mn-lt"/>
              </a:rPr>
              <a:t>dataset</a:t>
            </a:r>
            <a:r>
              <a:rPr lang="it-IT" dirty="0">
                <a:latin typeface="+mn-lt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73FAF-838E-A44C-A9F8-110CF44EA1E1}"/>
              </a:ext>
            </a:extLst>
          </p:cNvPr>
          <p:cNvSpPr txBox="1"/>
          <p:nvPr/>
        </p:nvSpPr>
        <p:spPr>
          <a:xfrm>
            <a:off x="838200" y="1875099"/>
            <a:ext cx="90058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Nello studio di caso sono stati costruiti quattro </a:t>
            </a:r>
            <a:r>
              <a:rPr lang="it-IT" dirty="0" err="1"/>
              <a:t>dataset</a:t>
            </a:r>
            <a:r>
              <a:rPr lang="it-IT" dirty="0"/>
              <a:t> di pagine html D</a:t>
            </a:r>
            <a:r>
              <a:rPr lang="it-IT" baseline="-25000" dirty="0"/>
              <a:t>1 </a:t>
            </a:r>
            <a:r>
              <a:rPr lang="it-IT" dirty="0"/>
              <a:t>, D</a:t>
            </a:r>
            <a:r>
              <a:rPr lang="it-IT" baseline="-25000" dirty="0"/>
              <a:t>2 </a:t>
            </a:r>
            <a:r>
              <a:rPr lang="it-IT" dirty="0"/>
              <a:t>, D</a:t>
            </a:r>
            <a:r>
              <a:rPr lang="it-IT" baseline="-25000" dirty="0"/>
              <a:t>3 </a:t>
            </a:r>
            <a:r>
              <a:rPr lang="it-IT" dirty="0"/>
              <a:t>, D</a:t>
            </a:r>
            <a:r>
              <a:rPr lang="it-IT" baseline="-25000" dirty="0"/>
              <a:t>4</a:t>
            </a:r>
            <a:r>
              <a:rPr lang="it-IT" dirty="0"/>
              <a:t> a partire da tre siti web data intensive, rispettivamente:</a:t>
            </a:r>
          </a:p>
          <a:p>
            <a:r>
              <a:rPr lang="it-IT" dirty="0"/>
              <a:t>	- </a:t>
            </a:r>
            <a:r>
              <a:rPr lang="it-IT" dirty="0">
                <a:hlinkClick r:id="rId2"/>
              </a:rPr>
              <a:t>https://www.themoviedb.org/</a:t>
            </a:r>
            <a:endParaRPr lang="it-IT" dirty="0"/>
          </a:p>
          <a:p>
            <a:r>
              <a:rPr lang="it-IT" dirty="0"/>
              <a:t>	- </a:t>
            </a:r>
            <a:r>
              <a:rPr lang="it-IT" dirty="0">
                <a:hlinkClick r:id="rId3"/>
              </a:rPr>
              <a:t>https://www.study.eu/</a:t>
            </a:r>
            <a:endParaRPr lang="it-IT" dirty="0"/>
          </a:p>
          <a:p>
            <a:r>
              <a:rPr lang="it-IT" dirty="0"/>
              <a:t>	- </a:t>
            </a:r>
            <a:r>
              <a:rPr lang="it-IT" dirty="0">
                <a:hlinkClick r:id="rId4"/>
              </a:rPr>
              <a:t>https://www.guide2research.com/</a:t>
            </a:r>
            <a:r>
              <a:rPr lang="it-IT" dirty="0"/>
              <a:t> </a:t>
            </a:r>
          </a:p>
          <a:p>
            <a:r>
              <a:rPr lang="it-IT" dirty="0"/>
              <a:t>	- </a:t>
            </a:r>
            <a:r>
              <a:rPr lang="it-IT" dirty="0">
                <a:hlinkClick r:id="rId5"/>
              </a:rPr>
              <a:t>https://www.rotoworld.com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endParaRPr lang="it-IT" baseline="-25000" dirty="0"/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0A43AC7B-CE17-C641-9901-6CED488B4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03724"/>
              </p:ext>
            </p:extLst>
          </p:nvPr>
        </p:nvGraphicFramePr>
        <p:xfrm>
          <a:off x="866654" y="4095955"/>
          <a:ext cx="22051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0">
                  <a:extLst>
                    <a:ext uri="{9D8B030D-6E8A-4147-A177-3AD203B41FA5}">
                      <a16:colId xmlns:a16="http://schemas.microsoft.com/office/drawing/2014/main" val="3002046151"/>
                    </a:ext>
                  </a:extLst>
                </a:gridCol>
                <a:gridCol w="1102580">
                  <a:extLst>
                    <a:ext uri="{9D8B030D-6E8A-4147-A177-3AD203B41FA5}">
                      <a16:colId xmlns:a16="http://schemas.microsoft.com/office/drawing/2014/main" val="8055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 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#Entità Attese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8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2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78449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D3A714-8740-9247-8537-949B7D5835DF}"/>
              </a:ext>
            </a:extLst>
          </p:cNvPr>
          <p:cNvSpPr txBox="1"/>
          <p:nvPr/>
        </p:nvSpPr>
        <p:spPr>
          <a:xfrm>
            <a:off x="8737416" y="3721813"/>
            <a:ext cx="4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4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9C616B-EA05-5C48-83D1-9CC5B969CDFB}"/>
              </a:ext>
            </a:extLst>
          </p:cNvPr>
          <p:cNvSpPr txBox="1"/>
          <p:nvPr/>
        </p:nvSpPr>
        <p:spPr>
          <a:xfrm>
            <a:off x="544334" y="3756269"/>
            <a:ext cx="4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46262F-8CD7-CA4D-8C0E-B0184F122D3B}"/>
              </a:ext>
            </a:extLst>
          </p:cNvPr>
          <p:cNvSpPr txBox="1"/>
          <p:nvPr/>
        </p:nvSpPr>
        <p:spPr>
          <a:xfrm>
            <a:off x="3342381" y="3756269"/>
            <a:ext cx="4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graphicFrame>
        <p:nvGraphicFramePr>
          <p:cNvPr id="19" name="Tabella 12">
            <a:extLst>
              <a:ext uri="{FF2B5EF4-FFF2-40B4-BE49-F238E27FC236}">
                <a16:creationId xmlns:a16="http://schemas.microsoft.com/office/drawing/2014/main" id="{F3ACDF2D-CEEE-D842-951F-445B5E65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76704"/>
              </p:ext>
            </p:extLst>
          </p:nvPr>
        </p:nvGraphicFramePr>
        <p:xfrm>
          <a:off x="3611348" y="4095955"/>
          <a:ext cx="22051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0">
                  <a:extLst>
                    <a:ext uri="{9D8B030D-6E8A-4147-A177-3AD203B41FA5}">
                      <a16:colId xmlns:a16="http://schemas.microsoft.com/office/drawing/2014/main" val="3002046151"/>
                    </a:ext>
                  </a:extLst>
                </a:gridCol>
                <a:gridCol w="1102580">
                  <a:extLst>
                    <a:ext uri="{9D8B030D-6E8A-4147-A177-3AD203B41FA5}">
                      <a16:colId xmlns:a16="http://schemas.microsoft.com/office/drawing/2014/main" val="8055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 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#Entità Attese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8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2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78449"/>
                  </a:ext>
                </a:extLst>
              </a:tr>
            </a:tbl>
          </a:graphicData>
        </a:graphic>
      </p:graphicFrame>
      <p:graphicFrame>
        <p:nvGraphicFramePr>
          <p:cNvPr id="21" name="Tabella 12">
            <a:extLst>
              <a:ext uri="{FF2B5EF4-FFF2-40B4-BE49-F238E27FC236}">
                <a16:creationId xmlns:a16="http://schemas.microsoft.com/office/drawing/2014/main" id="{0906926B-FBD1-E446-AE6C-566740FD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07289"/>
              </p:ext>
            </p:extLst>
          </p:nvPr>
        </p:nvGraphicFramePr>
        <p:xfrm>
          <a:off x="6288667" y="4095955"/>
          <a:ext cx="22051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0">
                  <a:extLst>
                    <a:ext uri="{9D8B030D-6E8A-4147-A177-3AD203B41FA5}">
                      <a16:colId xmlns:a16="http://schemas.microsoft.com/office/drawing/2014/main" val="3002046151"/>
                    </a:ext>
                  </a:extLst>
                </a:gridCol>
                <a:gridCol w="1102580">
                  <a:extLst>
                    <a:ext uri="{9D8B030D-6E8A-4147-A177-3AD203B41FA5}">
                      <a16:colId xmlns:a16="http://schemas.microsoft.com/office/drawing/2014/main" val="8055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 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#Entità Attese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8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2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78449"/>
                  </a:ext>
                </a:extLst>
              </a:tr>
            </a:tbl>
          </a:graphicData>
        </a:graphic>
      </p:graphicFrame>
      <p:graphicFrame>
        <p:nvGraphicFramePr>
          <p:cNvPr id="22" name="Tabella 12">
            <a:extLst>
              <a:ext uri="{FF2B5EF4-FFF2-40B4-BE49-F238E27FC236}">
                <a16:creationId xmlns:a16="http://schemas.microsoft.com/office/drawing/2014/main" id="{45019B49-F1C8-264B-B772-5CE61E2F8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6351"/>
              </p:ext>
            </p:extLst>
          </p:nvPr>
        </p:nvGraphicFramePr>
        <p:xfrm>
          <a:off x="8965986" y="4095955"/>
          <a:ext cx="22051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0">
                  <a:extLst>
                    <a:ext uri="{9D8B030D-6E8A-4147-A177-3AD203B41FA5}">
                      <a16:colId xmlns:a16="http://schemas.microsoft.com/office/drawing/2014/main" val="3002046151"/>
                    </a:ext>
                  </a:extLst>
                </a:gridCol>
                <a:gridCol w="1102580">
                  <a:extLst>
                    <a:ext uri="{9D8B030D-6E8A-4147-A177-3AD203B41FA5}">
                      <a16:colId xmlns:a16="http://schemas.microsoft.com/office/drawing/2014/main" val="8055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 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#Entità Attese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8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2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  <a:r>
                        <a:rPr lang="it-IT" baseline="-25000" dirty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78449"/>
                  </a:ext>
                </a:extLst>
              </a:tr>
            </a:tbl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3679AC6-8B9A-3F4F-AFE3-596C0ED147E1}"/>
              </a:ext>
            </a:extLst>
          </p:cNvPr>
          <p:cNvSpPr txBox="1"/>
          <p:nvPr/>
        </p:nvSpPr>
        <p:spPr>
          <a:xfrm>
            <a:off x="6017368" y="3762822"/>
            <a:ext cx="4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49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Valutazione: </a:t>
            </a:r>
            <a:r>
              <a:rPr lang="it-IT" i="1" dirty="0">
                <a:latin typeface="+mn-lt"/>
              </a:rPr>
              <a:t>descrizione metriche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15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73FAF-838E-A44C-A9F8-110CF44EA1E1}"/>
              </a:ext>
            </a:extLst>
          </p:cNvPr>
          <p:cNvSpPr txBox="1"/>
          <p:nvPr/>
        </p:nvSpPr>
        <p:spPr>
          <a:xfrm>
            <a:off x="838199" y="1875099"/>
            <a:ext cx="10515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criterio di valutazione adottato è basato su [1], il quale estende le metriche ampiamente utilizzate nell’ambito dell’Information </a:t>
            </a:r>
            <a:r>
              <a:rPr lang="it-IT" sz="2000" dirty="0" err="1"/>
              <a:t>Retrieval</a:t>
            </a:r>
            <a:r>
              <a:rPr lang="it-IT" sz="2000" dirty="0"/>
              <a:t> ad un problema di </a:t>
            </a:r>
            <a:r>
              <a:rPr lang="it-IT" sz="2000" dirty="0" err="1"/>
              <a:t>clustering</a:t>
            </a:r>
            <a:r>
              <a:rPr lang="it-IT" sz="2000" dirty="0"/>
              <a:t>, interpretandolo come una serie di decisioni, una per ogni coppia di pagine web presenti nel </a:t>
            </a:r>
            <a:r>
              <a:rPr lang="it-IT" sz="2000" dirty="0" err="1"/>
              <a:t>dataset</a:t>
            </a:r>
            <a:r>
              <a:rPr lang="it-IT" sz="2000" dirty="0"/>
              <a:t> .</a:t>
            </a:r>
          </a:p>
          <a:p>
            <a:endParaRPr lang="it-IT" sz="2000" dirty="0"/>
          </a:p>
          <a:p>
            <a:r>
              <a:rPr lang="it-IT" sz="2000" dirty="0"/>
              <a:t>In particolare, per il calcolo di Precision, </a:t>
            </a:r>
            <a:r>
              <a:rPr lang="it-IT" sz="2000" dirty="0" err="1"/>
              <a:t>Recall</a:t>
            </a:r>
            <a:r>
              <a:rPr lang="it-IT" sz="2000" dirty="0"/>
              <a:t> e </a:t>
            </a:r>
            <a:r>
              <a:rPr lang="it-IT" sz="2000" dirty="0" err="1"/>
              <a:t>F_Measure</a:t>
            </a:r>
            <a:r>
              <a:rPr lang="it-IT" sz="2000" dirty="0"/>
              <a:t> è necessario definire: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TP (</a:t>
            </a:r>
            <a:r>
              <a:rPr lang="it-IT" sz="2000" i="1" dirty="0"/>
              <a:t>True Positive</a:t>
            </a:r>
            <a:r>
              <a:rPr lang="it-IT" sz="2000" dirty="0"/>
              <a:t>): quando due documenti strutturalmente simili vengono assegnati allo stesso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FP (</a:t>
            </a:r>
            <a:r>
              <a:rPr lang="it-IT" sz="2000" i="1" dirty="0"/>
              <a:t>False Positive</a:t>
            </a:r>
            <a:r>
              <a:rPr lang="it-IT" sz="2000" dirty="0"/>
              <a:t>): quando due documenti strutturalmente diversi vengono assegnati allo stesso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FN (</a:t>
            </a:r>
            <a:r>
              <a:rPr lang="it-IT" sz="2000" i="1" dirty="0"/>
              <a:t>False Negative</a:t>
            </a:r>
            <a:r>
              <a:rPr lang="it-IT" sz="2000" dirty="0"/>
              <a:t>): quando due documenti strutturalmente simili vengono assegnati a due cluster diversi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TN (</a:t>
            </a:r>
            <a:r>
              <a:rPr lang="it-IT" sz="2000" i="1" dirty="0"/>
              <a:t>True Negative</a:t>
            </a:r>
            <a:r>
              <a:rPr lang="it-IT" sz="2000" dirty="0"/>
              <a:t>): quando due documenti strutturalmente diversi vengono assegnati a due cluster diversi (non necessario ai fini della valutazione).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endParaRPr lang="it-IT" baseline="-25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6F37B9-BED7-9D4D-B8D4-6698C5D2B590}"/>
              </a:ext>
            </a:extLst>
          </p:cNvPr>
          <p:cNvSpPr txBox="1"/>
          <p:nvPr/>
        </p:nvSpPr>
        <p:spPr>
          <a:xfrm>
            <a:off x="209550" y="6234536"/>
            <a:ext cx="87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[1] </a:t>
            </a:r>
            <a:r>
              <a:rPr lang="it-IT" sz="1600" dirty="0">
                <a:hlinkClick r:id="rId2" tooltip="https://nlp.stanford.edu/ir-book/html/htmledition/evaluation-of-clustering-1.html"/>
              </a:rPr>
              <a:t>https://nlp.stanford.edu/IR-book/html/htmledition/evaluation-of-clustering-1.html</a:t>
            </a:r>
            <a:endParaRPr lang="it-IT" sz="1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6735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i="1" dirty="0">
                <a:latin typeface="+mn-lt"/>
              </a:rPr>
              <a:t>descrizione metriche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16</a:t>
            </a:fld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D9BF0D-3BE3-FB42-9A85-050A7BCFD9C8}"/>
              </a:ext>
            </a:extLst>
          </p:cNvPr>
          <p:cNvSpPr txBox="1"/>
          <p:nvPr/>
        </p:nvSpPr>
        <p:spPr>
          <a:xfrm>
            <a:off x="838199" y="1690688"/>
            <a:ext cx="741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TP, FP ed FN vengono calcolate sulla base di queste formule: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54A275-433D-024A-9A0A-93C1C5A2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68" y="2313679"/>
            <a:ext cx="2184400" cy="939800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2716DC-23E0-5C44-90A0-E19738481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68" y="3604522"/>
            <a:ext cx="1917700" cy="825500"/>
          </a:xfrm>
          <a:prstGeom prst="rect">
            <a:avLst/>
          </a:prstGeom>
        </p:spPr>
      </p:pic>
      <p:pic>
        <p:nvPicPr>
          <p:cNvPr id="31" name="Immagine 30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5845CA66-D5D5-EC4F-B6D9-3C6A3302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68" y="4767203"/>
            <a:ext cx="3048000" cy="939800"/>
          </a:xfrm>
          <a:prstGeom prst="rect">
            <a:avLst/>
          </a:prstGeom>
        </p:spPr>
      </p:pic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AE782616-B087-0340-9BAF-7B5BDC314747}"/>
              </a:ext>
            </a:extLst>
          </p:cNvPr>
          <p:cNvCxnSpPr/>
          <p:nvPr/>
        </p:nvCxnSpPr>
        <p:spPr>
          <a:xfrm>
            <a:off x="5843588" y="2313679"/>
            <a:ext cx="0" cy="3571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AA2629-A5ED-B94B-9DE3-CD0C71CB629B}"/>
              </a:ext>
            </a:extLst>
          </p:cNvPr>
          <p:cNvSpPr txBox="1"/>
          <p:nvPr/>
        </p:nvSpPr>
        <p:spPr>
          <a:xfrm>
            <a:off x="6280947" y="2411974"/>
            <a:ext cx="5300662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 rappresenta il numero di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n</a:t>
            </a:r>
            <a:r>
              <a:rPr lang="it-IT" sz="2000" i="1" baseline="-25000" dirty="0"/>
              <a:t>i</a:t>
            </a:r>
            <a:r>
              <a:rPr lang="it-IT" sz="2000" baseline="-25000" dirty="0"/>
              <a:t>  </a:t>
            </a:r>
            <a:r>
              <a:rPr lang="it-IT" sz="2000" dirty="0"/>
              <a:t>: cardinalità del cluster </a:t>
            </a:r>
            <a:r>
              <a:rPr lang="it-IT" sz="2000" i="1" dirty="0"/>
              <a:t>i</a:t>
            </a:r>
            <a:r>
              <a:rPr lang="it-IT" sz="2000" dirty="0"/>
              <a:t>-esimo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 indica il numero di cluster attesi, sulla base della </a:t>
            </a:r>
            <a:r>
              <a:rPr lang="it-IT" sz="2000" dirty="0" err="1"/>
              <a:t>ground-truth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/>
              <a:t>n</a:t>
            </a:r>
            <a:r>
              <a:rPr lang="it-IT" sz="2000" i="1" baseline="-25000" dirty="0" err="1"/>
              <a:t>ik</a:t>
            </a:r>
            <a:r>
              <a:rPr lang="it-IT" sz="2000" dirty="0"/>
              <a:t> :</a:t>
            </a:r>
            <a:r>
              <a:rPr lang="it-IT" sz="2000" i="1" baseline="-25000" dirty="0"/>
              <a:t>  </a:t>
            </a:r>
            <a:r>
              <a:rPr lang="it-IT" sz="2000" dirty="0"/>
              <a:t>numero di pagine nel cluster i strutturalmente simili a pagine della tipologia dell’entità k (con k definito sulla base della </a:t>
            </a:r>
            <a:r>
              <a:rPr lang="it-IT" sz="2000" dirty="0" err="1"/>
              <a:t>ground-truth</a:t>
            </a:r>
            <a:r>
              <a:rPr lang="it-IT" sz="2000" dirty="0"/>
              <a:t>)</a:t>
            </a:r>
            <a:endParaRPr lang="it-IT" sz="2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15691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</a:t>
            </a:r>
            <a:r>
              <a:rPr lang="it-IT" dirty="0"/>
              <a:t>: </a:t>
            </a:r>
            <a:r>
              <a:rPr lang="it-IT" i="1" dirty="0">
                <a:latin typeface="+mn-lt"/>
              </a:rPr>
              <a:t>descrizione metriche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73FAF-838E-A44C-A9F8-110CF44EA1E1}"/>
              </a:ext>
            </a:extLst>
          </p:cNvPr>
          <p:cNvSpPr txBox="1"/>
          <p:nvPr/>
        </p:nvSpPr>
        <p:spPr>
          <a:xfrm>
            <a:off x="838200" y="182197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Definiamo Precision </a:t>
            </a:r>
            <a:r>
              <a:rPr lang="it-IT" sz="2000" dirty="0" err="1"/>
              <a:t>P</a:t>
            </a:r>
            <a:r>
              <a:rPr lang="it-IT" sz="2000" dirty="0"/>
              <a:t> , </a:t>
            </a:r>
            <a:r>
              <a:rPr lang="it-IT" sz="2000" dirty="0" err="1"/>
              <a:t>Recall</a:t>
            </a:r>
            <a:r>
              <a:rPr lang="it-IT" sz="2000" dirty="0"/>
              <a:t> </a:t>
            </a:r>
            <a:r>
              <a:rPr lang="it-IT" sz="2000" dirty="0" err="1"/>
              <a:t>R</a:t>
            </a:r>
            <a:r>
              <a:rPr lang="it-IT" sz="2000" dirty="0"/>
              <a:t> e </a:t>
            </a:r>
            <a:r>
              <a:rPr lang="it-IT" sz="2000" dirty="0" err="1"/>
              <a:t>F-Measure</a:t>
            </a:r>
            <a:r>
              <a:rPr lang="it-IT" sz="2000" dirty="0"/>
              <a:t> come segue: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endParaRPr lang="it-IT" baseline="-25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29F6F6B-42E9-E24E-B00D-2884F173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6" y="2432913"/>
            <a:ext cx="7213600" cy="711200"/>
          </a:xfrm>
          <a:prstGeom prst="rect">
            <a:avLst/>
          </a:prstGeom>
        </p:spPr>
      </p:pic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CCBF01B4-0765-A14C-8C6E-F4A9F21C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87580"/>
              </p:ext>
            </p:extLst>
          </p:nvPr>
        </p:nvGraphicFramePr>
        <p:xfrm>
          <a:off x="838200" y="3835702"/>
          <a:ext cx="5132388" cy="22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97">
                  <a:extLst>
                    <a:ext uri="{9D8B030D-6E8A-4147-A177-3AD203B41FA5}">
                      <a16:colId xmlns:a16="http://schemas.microsoft.com/office/drawing/2014/main" val="2026250745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02571955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109664900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119720434"/>
                    </a:ext>
                  </a:extLst>
                </a:gridCol>
              </a:tblGrid>
              <a:tr h="4544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 err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it-IT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</a:rPr>
                        <a:t>F_Measure</a:t>
                      </a:r>
                      <a:endParaRPr lang="it-IT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46368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54780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45833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03939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48342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4435232B-C02F-984A-BA75-6EB4B7FB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253160"/>
            <a:ext cx="4622799" cy="30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</a:t>
            </a:r>
            <a:r>
              <a:rPr lang="it-IT" dirty="0"/>
              <a:t>: </a:t>
            </a:r>
            <a:r>
              <a:rPr lang="it-IT" i="1" dirty="0">
                <a:latin typeface="+mn-lt"/>
              </a:rPr>
              <a:t>descrizione metriche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73FAF-838E-A44C-A9F8-110CF44EA1E1}"/>
              </a:ext>
            </a:extLst>
          </p:cNvPr>
          <p:cNvSpPr txBox="1"/>
          <p:nvPr/>
        </p:nvSpPr>
        <p:spPr>
          <a:xfrm>
            <a:off x="838200" y="182197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Definiamo Precision </a:t>
            </a:r>
            <a:r>
              <a:rPr lang="it-IT" sz="2000" dirty="0" err="1"/>
              <a:t>P</a:t>
            </a:r>
            <a:r>
              <a:rPr lang="it-IT" sz="2000" dirty="0"/>
              <a:t> , </a:t>
            </a:r>
            <a:r>
              <a:rPr lang="it-IT" sz="2000" dirty="0" err="1"/>
              <a:t>Recall</a:t>
            </a:r>
            <a:r>
              <a:rPr lang="it-IT" sz="2000" dirty="0"/>
              <a:t> </a:t>
            </a:r>
            <a:r>
              <a:rPr lang="it-IT" sz="2000" dirty="0" err="1"/>
              <a:t>R</a:t>
            </a:r>
            <a:r>
              <a:rPr lang="it-IT" sz="2000" dirty="0"/>
              <a:t> e </a:t>
            </a:r>
            <a:r>
              <a:rPr lang="it-IT" sz="2000" dirty="0" err="1"/>
              <a:t>F-Measure</a:t>
            </a:r>
            <a:r>
              <a:rPr lang="it-IT" sz="2000" dirty="0"/>
              <a:t> come segue: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endParaRPr lang="it-IT" baseline="-25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29F6F6B-42E9-E24E-B00D-2884F173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6" y="2432913"/>
            <a:ext cx="7213600" cy="711200"/>
          </a:xfrm>
          <a:prstGeom prst="rect">
            <a:avLst/>
          </a:prstGeom>
        </p:spPr>
      </p:pic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CCBF01B4-0765-A14C-8C6E-F4A9F21C7C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35702"/>
          <a:ext cx="5132388" cy="22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97">
                  <a:extLst>
                    <a:ext uri="{9D8B030D-6E8A-4147-A177-3AD203B41FA5}">
                      <a16:colId xmlns:a16="http://schemas.microsoft.com/office/drawing/2014/main" val="2026250745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02571955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109664900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119720434"/>
                    </a:ext>
                  </a:extLst>
                </a:gridCol>
              </a:tblGrid>
              <a:tr h="4544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 err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it-IT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</a:rPr>
                        <a:t>F_Measure</a:t>
                      </a:r>
                      <a:endParaRPr lang="it-IT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46368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54780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45833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03939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48342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4435232B-C02F-984A-BA75-6EB4B7FB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253160"/>
            <a:ext cx="4622799" cy="3093366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D27C3E49-9A03-964D-B94A-1CEEE056BEB0}"/>
              </a:ext>
            </a:extLst>
          </p:cNvPr>
          <p:cNvSpPr/>
          <p:nvPr/>
        </p:nvSpPr>
        <p:spPr>
          <a:xfrm>
            <a:off x="3629025" y="4228343"/>
            <a:ext cx="900113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17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</a:t>
            </a:r>
            <a:r>
              <a:rPr lang="it-IT" dirty="0"/>
              <a:t>: </a:t>
            </a:r>
            <a:r>
              <a:rPr lang="it-IT" i="1" dirty="0">
                <a:latin typeface="+mn-lt"/>
              </a:rPr>
              <a:t>descrizione metriche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73FAF-838E-A44C-A9F8-110CF44EA1E1}"/>
              </a:ext>
            </a:extLst>
          </p:cNvPr>
          <p:cNvSpPr txBox="1"/>
          <p:nvPr/>
        </p:nvSpPr>
        <p:spPr>
          <a:xfrm>
            <a:off x="838200" y="182197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Definiamo Precision </a:t>
            </a:r>
            <a:r>
              <a:rPr lang="it-IT" sz="2000" dirty="0" err="1"/>
              <a:t>P</a:t>
            </a:r>
            <a:r>
              <a:rPr lang="it-IT" sz="2000" dirty="0"/>
              <a:t> , </a:t>
            </a:r>
            <a:r>
              <a:rPr lang="it-IT" sz="2000" dirty="0" err="1"/>
              <a:t>Recall</a:t>
            </a:r>
            <a:r>
              <a:rPr lang="it-IT" sz="2000" dirty="0"/>
              <a:t> </a:t>
            </a:r>
            <a:r>
              <a:rPr lang="it-IT" sz="2000" dirty="0" err="1"/>
              <a:t>R</a:t>
            </a:r>
            <a:r>
              <a:rPr lang="it-IT" sz="2000" dirty="0"/>
              <a:t> e </a:t>
            </a:r>
            <a:r>
              <a:rPr lang="it-IT" sz="2000" dirty="0" err="1"/>
              <a:t>F-Measure</a:t>
            </a:r>
            <a:r>
              <a:rPr lang="it-IT" sz="2000" dirty="0"/>
              <a:t> come segue: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endParaRPr lang="it-IT" baseline="-25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29F6F6B-42E9-E24E-B00D-2884F173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6" y="2432913"/>
            <a:ext cx="7213600" cy="711200"/>
          </a:xfrm>
          <a:prstGeom prst="rect">
            <a:avLst/>
          </a:prstGeom>
        </p:spPr>
      </p:pic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CCBF01B4-0765-A14C-8C6E-F4A9F21C7C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35702"/>
          <a:ext cx="5132388" cy="22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97">
                  <a:extLst>
                    <a:ext uri="{9D8B030D-6E8A-4147-A177-3AD203B41FA5}">
                      <a16:colId xmlns:a16="http://schemas.microsoft.com/office/drawing/2014/main" val="2026250745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02571955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1096649008"/>
                    </a:ext>
                  </a:extLst>
                </a:gridCol>
                <a:gridCol w="1283097">
                  <a:extLst>
                    <a:ext uri="{9D8B030D-6E8A-4147-A177-3AD203B41FA5}">
                      <a16:colId xmlns:a16="http://schemas.microsoft.com/office/drawing/2014/main" val="2119720434"/>
                    </a:ext>
                  </a:extLst>
                </a:gridCol>
              </a:tblGrid>
              <a:tr h="4544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 err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it-IT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</a:rPr>
                        <a:t>F_Measure</a:t>
                      </a:r>
                      <a:endParaRPr lang="it-IT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46368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54780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45833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03939"/>
                  </a:ext>
                </a:extLst>
              </a:tr>
              <a:tr h="4544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r>
                        <a:rPr lang="it-IT" baseline="-25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48342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4435232B-C02F-984A-BA75-6EB4B7FB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253160"/>
            <a:ext cx="4622799" cy="3093366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D27C3E49-9A03-964D-B94A-1CEEE056BEB0}"/>
              </a:ext>
            </a:extLst>
          </p:cNvPr>
          <p:cNvSpPr/>
          <p:nvPr/>
        </p:nvSpPr>
        <p:spPr>
          <a:xfrm>
            <a:off x="3629025" y="4228343"/>
            <a:ext cx="900113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A4BDDAC-3A51-4C47-B763-3A7AF1111996}"/>
              </a:ext>
            </a:extLst>
          </p:cNvPr>
          <p:cNvCxnSpPr>
            <a:cxnSpLocks/>
          </p:cNvCxnSpPr>
          <p:nvPr/>
        </p:nvCxnSpPr>
        <p:spPr>
          <a:xfrm flipV="1">
            <a:off x="4529138" y="3144113"/>
            <a:ext cx="2201862" cy="1199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95EAEE4-EBA3-EA45-9585-D59F8EFBD568}"/>
              </a:ext>
            </a:extLst>
          </p:cNvPr>
          <p:cNvSpPr/>
          <p:nvPr/>
        </p:nvSpPr>
        <p:spPr>
          <a:xfrm>
            <a:off x="6731000" y="1043061"/>
            <a:ext cx="4300537" cy="22002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E3FC15-A146-7C44-A445-FB96E1038144}"/>
              </a:ext>
            </a:extLst>
          </p:cNvPr>
          <p:cNvSpPr txBox="1"/>
          <p:nvPr/>
        </p:nvSpPr>
        <p:spPr>
          <a:xfrm>
            <a:off x="6800849" y="1327590"/>
            <a:ext cx="4300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Questo valore di </a:t>
            </a:r>
            <a:r>
              <a:rPr lang="it-IT" sz="2000" dirty="0" err="1"/>
              <a:t>Recall</a:t>
            </a:r>
            <a:r>
              <a:rPr lang="it-IT" sz="2000" dirty="0"/>
              <a:t> è dovuto a cluster contenenti pagine relative a tipologie di entità differenti, ma strutturalmente simili tra di loro (nello specifico entità di tipo </a:t>
            </a:r>
            <a:r>
              <a:rPr lang="it-IT" sz="2000" i="1" dirty="0"/>
              <a:t>movie </a:t>
            </a:r>
            <a:r>
              <a:rPr lang="it-IT" sz="2000" dirty="0"/>
              <a:t>e </a:t>
            </a:r>
            <a:r>
              <a:rPr lang="it-IT" sz="2000" i="1" dirty="0" err="1"/>
              <a:t>person</a:t>
            </a:r>
            <a:r>
              <a:rPr lang="it-IT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6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Cos’è Vertex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FF0B0F-37E5-4A87-B063-CCAB7D39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Vertex è un sistema supervisionato </a:t>
            </a:r>
            <a:r>
              <a:rPr lang="it-IT" dirty="0" err="1"/>
              <a:t>Wrapper</a:t>
            </a:r>
            <a:r>
              <a:rPr lang="it-IT" dirty="0"/>
              <a:t> </a:t>
            </a:r>
            <a:r>
              <a:rPr lang="it-IT" dirty="0" err="1"/>
              <a:t>Induction</a:t>
            </a:r>
            <a:r>
              <a:rPr lang="it-IT" dirty="0"/>
              <a:t> sviluppato in Yahoo! per l’estrazione di record strutturati da pagine web </a:t>
            </a:r>
            <a:r>
              <a:rPr lang="it-IT" dirty="0" err="1"/>
              <a:t>template-based</a:t>
            </a:r>
            <a:r>
              <a:rPr lang="it-IT" dirty="0"/>
              <a:t>;</a:t>
            </a:r>
          </a:p>
          <a:p>
            <a:r>
              <a:rPr lang="it-IT" dirty="0"/>
              <a:t>Prende in input un DOM e produce in output tabelle relazionali;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83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6E95-9A97-46BD-AB67-DF5668E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Valutazione: </a:t>
            </a:r>
            <a:r>
              <a:rPr lang="it-IT" i="1" dirty="0">
                <a:latin typeface="+mn-lt"/>
              </a:rPr>
              <a:t>efficacia algoritmo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3DD8E0-FB59-49E9-A955-9A6DD54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20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E378FE2-51C9-C246-9BEF-A4B1D52648DD}"/>
                  </a:ext>
                </a:extLst>
              </p:cNvPr>
              <p:cNvSpPr txBox="1"/>
              <p:nvPr/>
            </p:nvSpPr>
            <p:spPr>
              <a:xfrm>
                <a:off x="838200" y="1814513"/>
                <a:ext cx="10891838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tabella seguente rappresenta i tempi di </a:t>
                </a:r>
                <a:r>
                  <a:rPr lang="it-IT" sz="2000" dirty="0" err="1"/>
                  <a:t>processamento</a:t>
                </a:r>
                <a:r>
                  <a:rPr lang="it-IT" sz="2000" dirty="0"/>
                  <a:t> (relativi ad esecuzione su macchina i7-4770, 16GB RAM, SSD) rispetto al numero di pagine elaborate, in particolare: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 </a:t>
                </a:r>
                <a:r>
                  <a:rPr lang="it-IT" sz="2000" dirty="0" err="1"/>
                  <a:t>T</a:t>
                </a:r>
                <a:r>
                  <a:rPr lang="it-IT" sz="2000" baseline="-25000" dirty="0" err="1"/>
                  <a:t>tot</a:t>
                </a:r>
                <a:r>
                  <a:rPr lang="it-IT" sz="2000" dirty="0"/>
                  <a:t> (espresso in secondi) identifica il tempo totale dell’esecuzione dell’algoritmo.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𝑝𝑎𝑔𝑖𝑛𝑒</m:t>
                        </m:r>
                      </m:num>
                      <m:den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𝑠𝑒𝑐𝑜𝑛𝑑𝑜</m:t>
                        </m:r>
                      </m:den>
                    </m:f>
                  </m:oMath>
                </a14:m>
                <a:r>
                  <a:rPr lang="it-IT" sz="2000" dirty="0"/>
                  <a:t>  rappresenta la frequenza di elaborazione inerente al </a:t>
                </a:r>
                <a:r>
                  <a:rPr lang="it-IT" sz="2000" i="1" dirty="0"/>
                  <a:t>First Pass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E378FE2-51C9-C246-9BEF-A4B1D526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513"/>
                <a:ext cx="10891838" cy="2694584"/>
              </a:xfrm>
              <a:prstGeom prst="rect">
                <a:avLst/>
              </a:prstGeom>
              <a:blipFill>
                <a:blip r:embed="rId2"/>
                <a:stretch>
                  <a:fillRect l="-699" t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2BB36908-2AD7-1B42-B0B2-1D0CCBA121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427047"/>
                  </p:ext>
                </p:extLst>
              </p:nvPr>
            </p:nvGraphicFramePr>
            <p:xfrm>
              <a:off x="1254125" y="4201320"/>
              <a:ext cx="8940800" cy="17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8160">
                      <a:extLst>
                        <a:ext uri="{9D8B030D-6E8A-4147-A177-3AD203B41FA5}">
                          <a16:colId xmlns:a16="http://schemas.microsoft.com/office/drawing/2014/main" val="280581074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306697817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1546196466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113747205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32287075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 marL="100584" marR="10058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459379"/>
                      </a:ext>
                    </a:extLst>
                  </a:tr>
                  <a:tr h="4357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#pagine</a:t>
                          </a:r>
                          <a:r>
                            <a:rPr lang="it-IT" baseline="-25000" dirty="0"/>
                            <a:t> 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825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1204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8775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1485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8252404"/>
                      </a:ext>
                    </a:extLst>
                  </a:tr>
                  <a:tr h="479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 err="1"/>
                            <a:t>T</a:t>
                          </a:r>
                          <a:r>
                            <a:rPr lang="it-IT" baseline="-25000" dirty="0" err="1"/>
                            <a:t>tot</a:t>
                          </a:r>
                          <a:endParaRPr lang="it-IT" baseline="-25000" dirty="0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127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7557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baseline="0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it-IT" sz="1400" b="0" i="1" baseline="0" smtClean="0">
                                        <a:latin typeface="Cambria Math" panose="02040503050406030204" pitchFamily="18" charset="0"/>
                                      </a:rPr>
                                      <m:t>𝑝𝑎𝑔𝑖𝑛𝑒</m:t>
                                    </m:r>
                                  </m:num>
                                  <m:den>
                                    <m:r>
                                      <a:rPr lang="it-IT" sz="1400" b="0" i="1" baseline="0" smtClean="0">
                                        <a:latin typeface="Cambria Math" panose="02040503050406030204" pitchFamily="18" charset="0"/>
                                      </a:rPr>
                                      <m:t>𝑠𝑒𝑐𝑜𝑛𝑑𝑜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aseline="0" dirty="0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38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76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70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73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2BB36908-2AD7-1B42-B0B2-1D0CCBA121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427047"/>
                  </p:ext>
                </p:extLst>
              </p:nvPr>
            </p:nvGraphicFramePr>
            <p:xfrm>
              <a:off x="1254125" y="4201320"/>
              <a:ext cx="8940800" cy="17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8160">
                      <a:extLst>
                        <a:ext uri="{9D8B030D-6E8A-4147-A177-3AD203B41FA5}">
                          <a16:colId xmlns:a16="http://schemas.microsoft.com/office/drawing/2014/main" val="280581074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306697817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1546196466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1137472053"/>
                        </a:ext>
                      </a:extLst>
                    </a:gridCol>
                    <a:gridCol w="1788160">
                      <a:extLst>
                        <a:ext uri="{9D8B030D-6E8A-4147-A177-3AD203B41FA5}">
                          <a16:colId xmlns:a16="http://schemas.microsoft.com/office/drawing/2014/main" val="32287075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 marL="100584" marR="10058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D1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D2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D3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D4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459379"/>
                      </a:ext>
                    </a:extLst>
                  </a:tr>
                  <a:tr h="4357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#pagine</a:t>
                          </a:r>
                          <a:r>
                            <a:rPr lang="it-IT" baseline="-25000" dirty="0"/>
                            <a:t> 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825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1204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8775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1485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8252404"/>
                      </a:ext>
                    </a:extLst>
                  </a:tr>
                  <a:tr h="479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 err="1"/>
                            <a:t>T</a:t>
                          </a:r>
                          <a:r>
                            <a:rPr lang="it-IT" baseline="-25000" dirty="0" err="1"/>
                            <a:t>tot</a:t>
                          </a:r>
                          <a:endParaRPr lang="it-IT" baseline="-25000" dirty="0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127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65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7557519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9" t="-266667" r="-40141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38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76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70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</a:t>
                          </a: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73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846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FD741-C9B6-4E9D-84E1-B5C1C6A4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0" y="233590"/>
            <a:ext cx="5309880" cy="1325563"/>
          </a:xfrm>
        </p:spPr>
        <p:txBody>
          <a:bodyPr/>
          <a:lstStyle/>
          <a:p>
            <a:r>
              <a:rPr lang="it-IT" b="1" dirty="0"/>
              <a:t>Componenti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C5CAC-88FE-46D4-9C62-EE37CED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79" y="1843480"/>
            <a:ext cx="719739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400" b="1" dirty="0"/>
              <a:t>Page Clustering</a:t>
            </a:r>
            <a:r>
              <a:rPr lang="it-IT" sz="2400" dirty="0"/>
              <a:t>: Prende in input un insieme di pagine e le raggruppa sulla base della loro struttura. Assunzione        stessa struttura = stesso contenuto (dati con stessa semantica)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b="1" dirty="0"/>
              <a:t>Page </a:t>
            </a:r>
            <a:r>
              <a:rPr lang="it-IT" sz="2400" b="1" dirty="0" err="1"/>
              <a:t>Annotation</a:t>
            </a:r>
            <a:r>
              <a:rPr lang="it-IT" sz="2400" dirty="0"/>
              <a:t>: viene svolta in modo manuale, per ogni cluster, ci si preoccupa di annotare le pagine campione con più varianti possibili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b="1" dirty="0" err="1"/>
              <a:t>Extraction</a:t>
            </a:r>
            <a:r>
              <a:rPr lang="it-IT" sz="2400" dirty="0"/>
              <a:t> </a:t>
            </a:r>
            <a:r>
              <a:rPr lang="it-IT" sz="2400" b="1" dirty="0"/>
              <a:t>Rule Learning</a:t>
            </a:r>
            <a:r>
              <a:rPr lang="it-IT" sz="2400" dirty="0"/>
              <a:t>: vengono generate molteplici regole </a:t>
            </a:r>
            <a:r>
              <a:rPr lang="it-IT" sz="2400" dirty="0" err="1"/>
              <a:t>XPath</a:t>
            </a:r>
            <a:r>
              <a:rPr lang="it-IT" sz="2400" dirty="0"/>
              <a:t> partendo da nodi ‘robusti’ fino a quelli annotati dall’utente. Si combinano queste espressioni con l’obiettivo di ottenere </a:t>
            </a:r>
            <a:r>
              <a:rPr lang="it-IT" sz="2400" dirty="0" err="1"/>
              <a:t>Recall</a:t>
            </a:r>
            <a:r>
              <a:rPr lang="it-IT" sz="2400" dirty="0"/>
              <a:t> 1 e massima Precision.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34BF348-C1D5-4E25-B885-0E935597BCB0}"/>
              </a:ext>
            </a:extLst>
          </p:cNvPr>
          <p:cNvSpPr/>
          <p:nvPr/>
        </p:nvSpPr>
        <p:spPr>
          <a:xfrm>
            <a:off x="9374348" y="1521989"/>
            <a:ext cx="1921778" cy="6962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Page Clustering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FC0FE81-C55E-40DE-9F59-F6B09F2C65AA}"/>
              </a:ext>
            </a:extLst>
          </p:cNvPr>
          <p:cNvCxnSpPr>
            <a:cxnSpLocks/>
          </p:cNvCxnSpPr>
          <p:nvPr/>
        </p:nvCxnSpPr>
        <p:spPr>
          <a:xfrm>
            <a:off x="10335237" y="835967"/>
            <a:ext cx="0" cy="61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947145-303A-4A62-B869-4CD585622A24}"/>
              </a:ext>
            </a:extLst>
          </p:cNvPr>
          <p:cNvSpPr txBox="1"/>
          <p:nvPr/>
        </p:nvSpPr>
        <p:spPr>
          <a:xfrm>
            <a:off x="9194336" y="455095"/>
            <a:ext cx="22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Input: Pagine sito web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377A5EA-C80F-4580-9A75-BC2C24765D9C}"/>
              </a:ext>
            </a:extLst>
          </p:cNvPr>
          <p:cNvSpPr/>
          <p:nvPr/>
        </p:nvSpPr>
        <p:spPr>
          <a:xfrm>
            <a:off x="9374348" y="3028048"/>
            <a:ext cx="1921778" cy="6962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Page </a:t>
            </a:r>
            <a:r>
              <a:rPr lang="it-IT" b="1" dirty="0" err="1">
                <a:solidFill>
                  <a:schemeClr val="tx1"/>
                </a:solidFill>
              </a:rPr>
              <a:t>Annotation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FECE7D-8E4A-4E25-961D-5656232432AD}"/>
              </a:ext>
            </a:extLst>
          </p:cNvPr>
          <p:cNvSpPr/>
          <p:nvPr/>
        </p:nvSpPr>
        <p:spPr>
          <a:xfrm>
            <a:off x="9367357" y="4511663"/>
            <a:ext cx="1921778" cy="6962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Extraction</a:t>
            </a:r>
            <a:r>
              <a:rPr lang="it-IT" b="1" dirty="0">
                <a:solidFill>
                  <a:schemeClr val="tx1"/>
                </a:solidFill>
              </a:rPr>
              <a:t> Rule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D183BB-E93C-439A-8481-F1E920CC5380}"/>
              </a:ext>
            </a:extLst>
          </p:cNvPr>
          <p:cNvSpPr txBox="1"/>
          <p:nvPr/>
        </p:nvSpPr>
        <p:spPr>
          <a:xfrm>
            <a:off x="9283298" y="2384614"/>
            <a:ext cx="10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C6BA67-B6F5-46C9-A6A3-690AD0CAD98D}"/>
              </a:ext>
            </a:extLst>
          </p:cNvPr>
          <p:cNvSpPr txBox="1"/>
          <p:nvPr/>
        </p:nvSpPr>
        <p:spPr>
          <a:xfrm>
            <a:off x="8835008" y="3890673"/>
            <a:ext cx="149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Sample Pages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2E04C39-6634-47F8-B732-DEBE70725897}"/>
              </a:ext>
            </a:extLst>
          </p:cNvPr>
          <p:cNvCxnSpPr>
            <a:cxnSpLocks/>
          </p:cNvCxnSpPr>
          <p:nvPr/>
        </p:nvCxnSpPr>
        <p:spPr>
          <a:xfrm>
            <a:off x="10335237" y="2330727"/>
            <a:ext cx="0" cy="61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63A0A51-A6C1-41AB-BA99-6777209D1AF2}"/>
              </a:ext>
            </a:extLst>
          </p:cNvPr>
          <p:cNvCxnSpPr>
            <a:cxnSpLocks/>
          </p:cNvCxnSpPr>
          <p:nvPr/>
        </p:nvCxnSpPr>
        <p:spPr>
          <a:xfrm>
            <a:off x="10328246" y="3811854"/>
            <a:ext cx="0" cy="61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847E78-BCF3-4D66-8AD6-6AA84E43A552}"/>
              </a:ext>
            </a:extLst>
          </p:cNvPr>
          <p:cNvCxnSpPr>
            <a:cxnSpLocks/>
          </p:cNvCxnSpPr>
          <p:nvPr/>
        </p:nvCxnSpPr>
        <p:spPr>
          <a:xfrm>
            <a:off x="10328246" y="5298103"/>
            <a:ext cx="0" cy="61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022B57-3AFB-4994-88EF-5FE87FA26110}"/>
              </a:ext>
            </a:extLst>
          </p:cNvPr>
          <p:cNvSpPr txBox="1"/>
          <p:nvPr/>
        </p:nvSpPr>
        <p:spPr>
          <a:xfrm>
            <a:off x="9481833" y="5921932"/>
            <a:ext cx="170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 Record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417A8C-63AE-4F00-9405-5549EF8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3</a:t>
            </a:fld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B06DA7F-1423-7F4C-BB68-FE3D4074F517}"/>
              </a:ext>
            </a:extLst>
          </p:cNvPr>
          <p:cNvCxnSpPr/>
          <p:nvPr/>
        </p:nvCxnSpPr>
        <p:spPr>
          <a:xfrm>
            <a:off x="2657475" y="2711082"/>
            <a:ext cx="4000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07116-3786-4A64-806E-E7E6BC1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5" y="240225"/>
            <a:ext cx="3745567" cy="1325563"/>
          </a:xfrm>
        </p:spPr>
        <p:txBody>
          <a:bodyPr/>
          <a:lstStyle/>
          <a:p>
            <a:r>
              <a:rPr lang="it-IT" i="1" dirty="0"/>
              <a:t>Page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99BF77-C002-4BDC-9085-57DFE0C30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788"/>
                <a:ext cx="10515600" cy="4960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/>
                  <a:t>Input</a:t>
                </a:r>
                <a:r>
                  <a:rPr lang="it-IT" dirty="0"/>
                  <a:t>: pagine di uno stesso sito web</a:t>
                </a:r>
              </a:p>
              <a:p>
                <a:pPr marL="0" indent="0">
                  <a:buNone/>
                </a:pPr>
                <a:r>
                  <a:rPr lang="it-IT" b="1" dirty="0"/>
                  <a:t>Output</a:t>
                </a:r>
                <a:r>
                  <a:rPr lang="it-IT" dirty="0"/>
                  <a:t>: clusters di pagine strutturalmente simili</a:t>
                </a:r>
              </a:p>
              <a:p>
                <a:endParaRPr lang="it-IT" dirty="0"/>
              </a:p>
              <a:p>
                <a:r>
                  <a:rPr lang="it-IT" dirty="0" err="1"/>
                  <a:t>Shingle</a:t>
                </a:r>
                <a:r>
                  <a:rPr lang="it-IT" dirty="0"/>
                  <a:t> := sequenza continua di n tag html</a:t>
                </a:r>
              </a:p>
              <a:p>
                <a:r>
                  <a:rPr lang="it-IT" dirty="0"/>
                  <a:t>Per ogni pagina html si considerano solo i tag e si costruisce un insieme di </a:t>
                </a:r>
                <a:r>
                  <a:rPr lang="it-IT" dirty="0" err="1"/>
                  <a:t>shingles</a:t>
                </a:r>
                <a:r>
                  <a:rPr lang="it-IT" dirty="0"/>
                  <a:t> S calcolato facendo scorrere una finestra di lunghezza n</a:t>
                </a:r>
              </a:p>
              <a:p>
                <a:r>
                  <a:rPr lang="it-IT" dirty="0"/>
                  <a:t> La similarità tra due pagine aventi </a:t>
                </a:r>
                <a:r>
                  <a:rPr lang="it-IT" dirty="0" err="1"/>
                  <a:t>shingle</a:t>
                </a:r>
                <a:r>
                  <a:rPr lang="it-IT" dirty="0"/>
                  <a:t> set S</a:t>
                </a:r>
                <a:r>
                  <a:rPr lang="it-IT" baseline="-25000" dirty="0"/>
                  <a:t>1</a:t>
                </a:r>
                <a:r>
                  <a:rPr lang="it-IT" dirty="0"/>
                  <a:t> e S</a:t>
                </a:r>
                <a:r>
                  <a:rPr lang="it-IT" baseline="-25000" dirty="0"/>
                  <a:t>2</a:t>
                </a:r>
                <a:r>
                  <a:rPr lang="it-IT" dirty="0"/>
                  <a:t>, è calcolata sulla falsa riga della similarità di Jaccard: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it-IT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99BF77-C002-4BDC-9085-57DFE0C30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788"/>
                <a:ext cx="10515600" cy="4960517"/>
              </a:xfrm>
              <a:blipFill>
                <a:blip r:embed="rId2"/>
                <a:stretch>
                  <a:fillRect l="-1206" t="-2041" r="-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4D137D3B-7561-4B17-89C9-845E877B20D5}"/>
              </a:ext>
            </a:extLst>
          </p:cNvPr>
          <p:cNvSpPr txBox="1">
            <a:spLocks/>
          </p:cNvSpPr>
          <p:nvPr/>
        </p:nvSpPr>
        <p:spPr>
          <a:xfrm>
            <a:off x="-1" y="240225"/>
            <a:ext cx="6729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b="1" dirty="0"/>
              <a:t>Definizione del problema: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AF1978-D77B-40FA-88EB-A7AE7FB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1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F5AE0-6221-4925-9633-D40535A3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First Pass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878541"/>
            <a:ext cx="3904129" cy="2277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CDD655-B4E8-4356-9751-495D1689A18E}"/>
              </a:ext>
            </a:extLst>
          </p:cNvPr>
          <p:cNvSpPr txBox="1"/>
          <p:nvPr/>
        </p:nvSpPr>
        <p:spPr>
          <a:xfrm>
            <a:off x="573741" y="1604682"/>
            <a:ext cx="6633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primo passaggio per ogni pagina web presente nel sito, si costruisce lo </a:t>
            </a:r>
            <a:r>
              <a:rPr lang="it-IT" dirty="0" err="1"/>
              <a:t>shingle</a:t>
            </a:r>
            <a:r>
              <a:rPr lang="it-IT" dirty="0"/>
              <a:t> set </a:t>
            </a:r>
            <a:r>
              <a:rPr lang="it-IT" dirty="0" err="1"/>
              <a:t>S</a:t>
            </a:r>
            <a:r>
              <a:rPr lang="it-IT" dirty="0"/>
              <a:t> e lo si trasforma nella sua rappresentazione compatta ad 8 </a:t>
            </a:r>
            <a:r>
              <a:rPr lang="it-IT" dirty="0" err="1"/>
              <a:t>bytes</a:t>
            </a:r>
            <a:r>
              <a:rPr lang="it-IT" dirty="0"/>
              <a:t> (detta </a:t>
            </a:r>
            <a:r>
              <a:rPr lang="it-IT" b="1" dirty="0" err="1"/>
              <a:t>shingle</a:t>
            </a:r>
            <a:r>
              <a:rPr lang="it-IT" b="1" dirty="0"/>
              <a:t> </a:t>
            </a:r>
            <a:r>
              <a:rPr lang="it-IT" b="1" dirty="0" err="1"/>
              <a:t>vector</a:t>
            </a:r>
            <a:r>
              <a:rPr lang="it-IT" b="1" dirty="0"/>
              <a:t> </a:t>
            </a:r>
            <a:r>
              <a:rPr lang="it-IT" dirty="0"/>
              <a:t>v):</a:t>
            </a:r>
          </a:p>
          <a:p>
            <a:r>
              <a:rPr lang="it-IT" dirty="0"/>
              <a:t>[[‘html head </a:t>
            </a:r>
            <a:r>
              <a:rPr lang="it-IT" dirty="0" err="1"/>
              <a:t>tb</a:t>
            </a:r>
            <a:r>
              <a:rPr lang="it-IT" dirty="0"/>
              <a:t> …’], [‘head </a:t>
            </a:r>
            <a:r>
              <a:rPr lang="it-IT" dirty="0" err="1"/>
              <a:t>tb</a:t>
            </a:r>
            <a:r>
              <a:rPr lang="it-IT" dirty="0"/>
              <a:t> …’], … ]          [2, 5, 1, 9, 0, 11, 7, 42] </a:t>
            </a: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8B266B53-BB0A-4D74-BCE6-BD42E63C3DCD}"/>
              </a:ext>
            </a:extLst>
          </p:cNvPr>
          <p:cNvSpPr/>
          <p:nvPr/>
        </p:nvSpPr>
        <p:spPr>
          <a:xfrm rot="16200000">
            <a:off x="2211105" y="1221460"/>
            <a:ext cx="297543" cy="3417569"/>
          </a:xfrm>
          <a:prstGeom prst="leftBrace">
            <a:avLst>
              <a:gd name="adj1" fmla="val 8333"/>
              <a:gd name="adj2" fmla="val 5024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BF98FC3-6D22-4729-8023-68E03B70C282}"/>
              </a:ext>
            </a:extLst>
          </p:cNvPr>
          <p:cNvSpPr/>
          <p:nvPr/>
        </p:nvSpPr>
        <p:spPr>
          <a:xfrm rot="16200000">
            <a:off x="5483443" y="1899678"/>
            <a:ext cx="297543" cy="2056021"/>
          </a:xfrm>
          <a:prstGeom prst="leftBrace">
            <a:avLst>
              <a:gd name="adj1" fmla="val 8333"/>
              <a:gd name="adj2" fmla="val 5024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C139A4-5411-4629-854B-31AB29A75FBD}"/>
              </a:ext>
            </a:extLst>
          </p:cNvPr>
          <p:cNvSpPr txBox="1"/>
          <p:nvPr/>
        </p:nvSpPr>
        <p:spPr>
          <a:xfrm>
            <a:off x="2214645" y="30764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6BB8E-E509-427E-ADC6-9FBC214DCD2F}"/>
              </a:ext>
            </a:extLst>
          </p:cNvPr>
          <p:cNvSpPr txBox="1"/>
          <p:nvPr/>
        </p:nvSpPr>
        <p:spPr>
          <a:xfrm>
            <a:off x="5586495" y="30571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F34191-09D6-4616-9E6B-CF38C048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37" y="4253285"/>
            <a:ext cx="4044357" cy="51820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20FEF-95AD-44F1-87F6-F98EDAF8190F}"/>
              </a:ext>
            </a:extLst>
          </p:cNvPr>
          <p:cNvSpPr txBox="1"/>
          <p:nvPr/>
        </p:nvSpPr>
        <p:spPr>
          <a:xfrm>
            <a:off x="503339" y="3429000"/>
            <a:ext cx="66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ogni </a:t>
            </a:r>
            <a:r>
              <a:rPr lang="it-IT" dirty="0" err="1"/>
              <a:t>shingle</a:t>
            </a:r>
            <a:r>
              <a:rPr lang="it-IT" dirty="0"/>
              <a:t> presente nella pagina si prendono i valori minori ottenuti attraverso </a:t>
            </a:r>
            <a:r>
              <a:rPr lang="it-IT" i="1" dirty="0"/>
              <a:t>i</a:t>
            </a:r>
            <a:r>
              <a:rPr lang="it-IT" dirty="0"/>
              <a:t> funzioni </a:t>
            </a:r>
            <a:r>
              <a:rPr lang="it-IT" dirty="0" err="1"/>
              <a:t>hash</a:t>
            </a:r>
            <a:r>
              <a:rPr lang="it-IT" dirty="0"/>
              <a:t> applicate ad ogni </a:t>
            </a:r>
            <a:r>
              <a:rPr lang="it-IT" dirty="0" err="1"/>
              <a:t>shingle</a:t>
            </a:r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0F47B64-F8A8-444F-A433-65593D487E7A}"/>
              </a:ext>
            </a:extLst>
          </p:cNvPr>
          <p:cNvCxnSpPr>
            <a:cxnSpLocks/>
          </p:cNvCxnSpPr>
          <p:nvPr/>
        </p:nvCxnSpPr>
        <p:spPr>
          <a:xfrm>
            <a:off x="4179919" y="2634553"/>
            <a:ext cx="347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7EB095B-0021-41DD-8E6B-5BE2B242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5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942CB2-9C8F-4BE8-8FB3-E0D4B2F98F2D}"/>
              </a:ext>
            </a:extLst>
          </p:cNvPr>
          <p:cNvSpPr/>
          <p:nvPr/>
        </p:nvSpPr>
        <p:spPr>
          <a:xfrm>
            <a:off x="8128932" y="1409350"/>
            <a:ext cx="2231472" cy="195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4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878541"/>
            <a:ext cx="3904129" cy="2277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CDD655-B4E8-4356-9751-495D1689A18E}"/>
              </a:ext>
            </a:extLst>
          </p:cNvPr>
          <p:cNvSpPr txBox="1"/>
          <p:nvPr/>
        </p:nvSpPr>
        <p:spPr>
          <a:xfrm>
            <a:off x="268448" y="1604682"/>
            <a:ext cx="7181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Dato v si definiscono tutti i vettori v’ (</a:t>
            </a:r>
            <a:r>
              <a:rPr lang="it-IT" b="1" dirty="0" err="1"/>
              <a:t>masked</a:t>
            </a:r>
            <a:r>
              <a:rPr lang="it-IT" b="1" dirty="0"/>
              <a:t> </a:t>
            </a:r>
            <a:r>
              <a:rPr lang="it-IT" b="1" dirty="0" err="1"/>
              <a:t>shingle</a:t>
            </a:r>
            <a:r>
              <a:rPr lang="it-IT" b="1" dirty="0"/>
              <a:t> </a:t>
            </a:r>
            <a:r>
              <a:rPr lang="it-IT" b="1" dirty="0" err="1"/>
              <a:t>vector</a:t>
            </a:r>
            <a:r>
              <a:rPr lang="it-IT" dirty="0"/>
              <a:t>) ottenuti da v sostituendo rispettivamente 0, 1, 2 wild-cards (‘ * ’) in ogni posizione possibile:</a:t>
            </a:r>
          </a:p>
          <a:p>
            <a:endParaRPr lang="it-IT" dirty="0"/>
          </a:p>
          <a:p>
            <a:r>
              <a:rPr lang="it-IT" dirty="0"/>
              <a:t>v = [2, 5, 1, 9, 0, 11, 7, 42] </a:t>
            </a:r>
          </a:p>
          <a:p>
            <a:endParaRPr lang="it-IT" dirty="0"/>
          </a:p>
          <a:p>
            <a:r>
              <a:rPr lang="it-IT" dirty="0"/>
              <a:t>[2, 5, 1, 9, 0, 11, 7, 42] ,</a:t>
            </a:r>
          </a:p>
          <a:p>
            <a:endParaRPr lang="it-IT" dirty="0"/>
          </a:p>
          <a:p>
            <a:r>
              <a:rPr lang="it-IT" dirty="0"/>
              <a:t>[*, 5, 1, 9, 0, 11, 7, 42] , [2, *, 1, 9, 0, 11, 7, 42] , [2, 5, *, 9, 0, 11, 7, 42], …, [2, 5, 1, 9, 0, 11, 7, *] , </a:t>
            </a:r>
          </a:p>
          <a:p>
            <a:endParaRPr lang="it-IT" dirty="0"/>
          </a:p>
          <a:p>
            <a:r>
              <a:rPr lang="it-IT" dirty="0"/>
              <a:t>[*, *, 1, 9, 0, 11, 7, 42] , [*, 5, *, 9, 0, 11, 7, 42] , [*, 5, 1, *, 0, 11, 7, 42], …,</a:t>
            </a:r>
          </a:p>
          <a:p>
            <a:r>
              <a:rPr lang="it-IT" dirty="0"/>
              <a:t>[2, 5, 1, 9, 0, 11, *, *]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172C5B5-4D7E-4B76-9332-F6A29BD7BA66}"/>
              </a:ext>
            </a:extLst>
          </p:cNvPr>
          <p:cNvCxnSpPr>
            <a:cxnSpLocks/>
          </p:cNvCxnSpPr>
          <p:nvPr/>
        </p:nvCxnSpPr>
        <p:spPr>
          <a:xfrm flipH="1">
            <a:off x="2676089" y="3155576"/>
            <a:ext cx="1543573" cy="273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13C8161-9335-467A-B39D-29261041B097}"/>
              </a:ext>
            </a:extLst>
          </p:cNvPr>
          <p:cNvCxnSpPr>
            <a:cxnSpLocks/>
          </p:cNvCxnSpPr>
          <p:nvPr/>
        </p:nvCxnSpPr>
        <p:spPr>
          <a:xfrm flipH="1" flipV="1">
            <a:off x="3995032" y="4217400"/>
            <a:ext cx="1256476" cy="170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8BB5564-47CA-4377-96D3-A664DE02F29E}"/>
              </a:ext>
            </a:extLst>
          </p:cNvPr>
          <p:cNvCxnSpPr>
            <a:cxnSpLocks/>
          </p:cNvCxnSpPr>
          <p:nvPr/>
        </p:nvCxnSpPr>
        <p:spPr>
          <a:xfrm flipH="1" flipV="1">
            <a:off x="3957980" y="5110113"/>
            <a:ext cx="1278622" cy="256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710BF0-0C31-45C0-A83C-23CC24C1366D}"/>
              </a:ext>
            </a:extLst>
          </p:cNvPr>
          <p:cNvSpPr txBox="1"/>
          <p:nvPr/>
        </p:nvSpPr>
        <p:spPr>
          <a:xfrm>
            <a:off x="4321774" y="2930245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0 wild-cards (8/8)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24B1D6-5078-4AC6-BA22-F7620DFA373F}"/>
              </a:ext>
            </a:extLst>
          </p:cNvPr>
          <p:cNvSpPr txBox="1"/>
          <p:nvPr/>
        </p:nvSpPr>
        <p:spPr>
          <a:xfrm>
            <a:off x="5286710" y="4233553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wild-card (7/8)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7A7829-8D6B-4AE3-85C9-3BF6DFBA769B}"/>
              </a:ext>
            </a:extLst>
          </p:cNvPr>
          <p:cNvSpPr txBox="1"/>
          <p:nvPr/>
        </p:nvSpPr>
        <p:spPr>
          <a:xfrm>
            <a:off x="5282270" y="5206281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 wild-cards (6/8)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90CC2AE6-AD7F-47AF-8290-11D62784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6</a:t>
            </a:fld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9CEF4EE-B201-494C-B5B1-D8B31231874A}"/>
              </a:ext>
            </a:extLst>
          </p:cNvPr>
          <p:cNvSpPr/>
          <p:nvPr/>
        </p:nvSpPr>
        <p:spPr>
          <a:xfrm>
            <a:off x="8112154" y="1604682"/>
            <a:ext cx="3390843" cy="13901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7C45533D-C347-4D95-8F5D-6D70068F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First Pass</a:t>
            </a:r>
          </a:p>
        </p:txBody>
      </p:sp>
    </p:spTree>
    <p:extLst>
      <p:ext uri="{BB962C8B-B14F-4D97-AF65-F5344CB8AC3E}">
        <p14:creationId xmlns:p14="http://schemas.microsoft.com/office/powerpoint/2010/main" val="148982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878541"/>
            <a:ext cx="3904129" cy="2277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CDD655-B4E8-4356-9751-495D1689A18E}"/>
              </a:ext>
            </a:extLst>
          </p:cNvPr>
          <p:cNvSpPr txBox="1"/>
          <p:nvPr/>
        </p:nvSpPr>
        <p:spPr>
          <a:xfrm>
            <a:off x="2344930" y="4230588"/>
            <a:ext cx="308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[2, 5, 1, 9, 0, 11, 7, 42] 	3</a:t>
            </a:r>
          </a:p>
          <a:p>
            <a:r>
              <a:rPr lang="it-IT" dirty="0"/>
              <a:t>[*, 5, 1, 9, 0, 11, 7, 42]	3</a:t>
            </a:r>
          </a:p>
          <a:p>
            <a:r>
              <a:rPr lang="it-IT" dirty="0"/>
              <a:t>[2, *, 1, 9, 0, 11, 7, 42]	2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90CC2AE6-AD7F-47AF-8290-11D62784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7</a:t>
            </a:fld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EB459AC-80CA-4372-A176-65E8C62210B8}"/>
              </a:ext>
            </a:extLst>
          </p:cNvPr>
          <p:cNvCxnSpPr/>
          <p:nvPr/>
        </p:nvCxnSpPr>
        <p:spPr>
          <a:xfrm>
            <a:off x="4580389" y="4430702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6B1BBA-5263-4FAA-957B-5B5E3AF1BABA}"/>
              </a:ext>
            </a:extLst>
          </p:cNvPr>
          <p:cNvCxnSpPr/>
          <p:nvPr/>
        </p:nvCxnSpPr>
        <p:spPr>
          <a:xfrm>
            <a:off x="4580389" y="4723618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5ECFD2A-2138-438F-88F7-2487ADF80BA5}"/>
              </a:ext>
            </a:extLst>
          </p:cNvPr>
          <p:cNvCxnSpPr/>
          <p:nvPr/>
        </p:nvCxnSpPr>
        <p:spPr>
          <a:xfrm>
            <a:off x="4580389" y="55478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510F3A9-74B2-4882-A91C-421DC7461302}"/>
              </a:ext>
            </a:extLst>
          </p:cNvPr>
          <p:cNvCxnSpPr/>
          <p:nvPr/>
        </p:nvCxnSpPr>
        <p:spPr>
          <a:xfrm>
            <a:off x="4580389" y="5840752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254F418-120B-4C36-8EDD-F310DBB6B310}"/>
              </a:ext>
            </a:extLst>
          </p:cNvPr>
          <p:cNvCxnSpPr/>
          <p:nvPr/>
        </p:nvCxnSpPr>
        <p:spPr>
          <a:xfrm>
            <a:off x="4580389" y="5001853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B9847FD-7311-4242-9DB2-D7189F9CC1A0}"/>
              </a:ext>
            </a:extLst>
          </p:cNvPr>
          <p:cNvCxnSpPr/>
          <p:nvPr/>
        </p:nvCxnSpPr>
        <p:spPr>
          <a:xfrm>
            <a:off x="4580389" y="6377647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623C0A-2B2A-4EDB-A77D-1184948DE2A8}"/>
              </a:ext>
            </a:extLst>
          </p:cNvPr>
          <p:cNvSpPr txBox="1"/>
          <p:nvPr/>
        </p:nvSpPr>
        <p:spPr>
          <a:xfrm>
            <a:off x="759281" y="2456926"/>
            <a:ext cx="6258445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[2, 5, 1, 9, 0, 11, 7, 42] ,</a:t>
            </a:r>
          </a:p>
          <a:p>
            <a:endParaRPr lang="it-IT" sz="1200" dirty="0"/>
          </a:p>
          <a:p>
            <a:r>
              <a:rPr lang="it-IT" sz="1200" dirty="0"/>
              <a:t>[*, 5, 1, 9, 0, 11, 7, 42] , [2, *, 1, 9, 0, 11, 7, 42] , [2, 5, *, 9, 0, 11, 7, 42], …, [2, 5, 1, 9, 0, 11, 7, *] , </a:t>
            </a:r>
          </a:p>
          <a:p>
            <a:endParaRPr lang="it-IT" sz="1200" dirty="0"/>
          </a:p>
          <a:p>
            <a:r>
              <a:rPr lang="it-IT" sz="1200" dirty="0"/>
              <a:t>[*, *, 1, 9, 0, 11, 7, 42] , [*, 5, *, 9, 0, 11, 7, 42] , [*, 5, 1, *, 0, 11, 7, 42], …, [2, 5, 1, 9, 0, 11, *, *]</a:t>
            </a:r>
          </a:p>
          <a:p>
            <a:endParaRPr lang="it-IT" sz="105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9DB836-18BC-415E-93EA-3C8B26580CF1}"/>
              </a:ext>
            </a:extLst>
          </p:cNvPr>
          <p:cNvSpPr txBox="1"/>
          <p:nvPr/>
        </p:nvSpPr>
        <p:spPr>
          <a:xfrm>
            <a:off x="443753" y="1695189"/>
            <a:ext cx="670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ogni v’ viene incrementato (o inizializzato) il valore di un contatore associato a v’ in una tabella hash H(v’,</a:t>
            </a:r>
            <a:r>
              <a:rPr lang="it-IT" dirty="0" err="1"/>
              <a:t>count</a:t>
            </a:r>
            <a:r>
              <a:rPr lang="it-IT" dirty="0"/>
              <a:t>):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4D3AAE8-3C65-4A42-9BE0-445E9B4D7A6F}"/>
              </a:ext>
            </a:extLst>
          </p:cNvPr>
          <p:cNvSpPr/>
          <p:nvPr/>
        </p:nvSpPr>
        <p:spPr>
          <a:xfrm>
            <a:off x="3607266" y="3674378"/>
            <a:ext cx="740617" cy="55621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E66FF0C-2C7A-4417-B02D-FFB3A6B09D4F}"/>
              </a:ext>
            </a:extLst>
          </p:cNvPr>
          <p:cNvSpPr/>
          <p:nvPr/>
        </p:nvSpPr>
        <p:spPr>
          <a:xfrm>
            <a:off x="2344930" y="4230588"/>
            <a:ext cx="3087148" cy="2315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B476BC-B4D4-44A0-B147-6786A787CF5B}"/>
              </a:ext>
            </a:extLst>
          </p:cNvPr>
          <p:cNvSpPr txBox="1"/>
          <p:nvPr/>
        </p:nvSpPr>
        <p:spPr>
          <a:xfrm>
            <a:off x="1134727" y="4099099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H(v’,</a:t>
            </a:r>
            <a:r>
              <a:rPr lang="it-IT" dirty="0" err="1"/>
              <a:t>count</a:t>
            </a:r>
            <a:r>
              <a:rPr lang="it-IT" dirty="0"/>
              <a:t>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9E18F51-A68A-45B6-B50A-AFFCA3B51F8E}"/>
              </a:ext>
            </a:extLst>
          </p:cNvPr>
          <p:cNvSpPr/>
          <p:nvPr/>
        </p:nvSpPr>
        <p:spPr>
          <a:xfrm>
            <a:off x="8112154" y="1604682"/>
            <a:ext cx="3390843" cy="13901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2BD6A380-5A14-43F9-9403-86A40136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First Pass</a:t>
            </a:r>
          </a:p>
        </p:txBody>
      </p:sp>
    </p:spTree>
    <p:extLst>
      <p:ext uri="{BB962C8B-B14F-4D97-AF65-F5344CB8AC3E}">
        <p14:creationId xmlns:p14="http://schemas.microsoft.com/office/powerpoint/2010/main" val="51955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3164551"/>
            <a:ext cx="3993776" cy="175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800B81-481F-477C-B164-8FF4992D0A73}"/>
              </a:ext>
            </a:extLst>
          </p:cNvPr>
          <p:cNvSpPr txBox="1"/>
          <p:nvPr/>
        </p:nvSpPr>
        <p:spPr>
          <a:xfrm>
            <a:off x="287780" y="3641008"/>
            <a:ext cx="30473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[2, 5, 1, 9, 0, 11, 7, 42] 	3</a:t>
            </a:r>
          </a:p>
          <a:p>
            <a:r>
              <a:rPr lang="it-IT" dirty="0"/>
              <a:t>[*, 5, 1, 9, 0, 11, 7, 42]	3</a:t>
            </a:r>
          </a:p>
          <a:p>
            <a:r>
              <a:rPr lang="it-IT" dirty="0"/>
              <a:t>[2, *, 1, 9, 0, 11, 7, 42]	2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E92D3F-E988-426E-AC2C-61685ECF5C8A}"/>
              </a:ext>
            </a:extLst>
          </p:cNvPr>
          <p:cNvSpPr/>
          <p:nvPr/>
        </p:nvSpPr>
        <p:spPr>
          <a:xfrm>
            <a:off x="247933" y="3658687"/>
            <a:ext cx="3087148" cy="2315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3E19BB7-73CA-43E4-B9A4-E60EBE54FE57}"/>
              </a:ext>
            </a:extLst>
          </p:cNvPr>
          <p:cNvCxnSpPr/>
          <p:nvPr/>
        </p:nvCxnSpPr>
        <p:spPr>
          <a:xfrm>
            <a:off x="2514645" y="3834369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0C2D007-EF8E-477D-A6D8-F4952B36E568}"/>
              </a:ext>
            </a:extLst>
          </p:cNvPr>
          <p:cNvCxnSpPr/>
          <p:nvPr/>
        </p:nvCxnSpPr>
        <p:spPr>
          <a:xfrm>
            <a:off x="2514645" y="4127285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B935C5-304A-45F5-AD63-05A75E89EBAF}"/>
              </a:ext>
            </a:extLst>
          </p:cNvPr>
          <p:cNvCxnSpPr/>
          <p:nvPr/>
        </p:nvCxnSpPr>
        <p:spPr>
          <a:xfrm>
            <a:off x="2514645" y="4951503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E7D85B0-C45F-4504-8FAC-2879D4A30488}"/>
              </a:ext>
            </a:extLst>
          </p:cNvPr>
          <p:cNvCxnSpPr/>
          <p:nvPr/>
        </p:nvCxnSpPr>
        <p:spPr>
          <a:xfrm>
            <a:off x="2514645" y="5244419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B9CACA2-731D-4C6F-ADFA-A7F54850DC99}"/>
              </a:ext>
            </a:extLst>
          </p:cNvPr>
          <p:cNvCxnSpPr/>
          <p:nvPr/>
        </p:nvCxnSpPr>
        <p:spPr>
          <a:xfrm>
            <a:off x="2514645" y="440552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232FBE1-EB43-48D8-ACBE-42B7530634E8}"/>
              </a:ext>
            </a:extLst>
          </p:cNvPr>
          <p:cNvCxnSpPr/>
          <p:nvPr/>
        </p:nvCxnSpPr>
        <p:spPr>
          <a:xfrm>
            <a:off x="2514645" y="578131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4937195-8C9D-44E7-9845-3390B7CD2B6E}"/>
              </a:ext>
            </a:extLst>
          </p:cNvPr>
          <p:cNvSpPr txBox="1"/>
          <p:nvPr/>
        </p:nvSpPr>
        <p:spPr>
          <a:xfrm>
            <a:off x="4212534" y="3429246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6F35FC7-BE20-496E-B601-C8F03E9DC5E4}"/>
              </a:ext>
            </a:extLst>
          </p:cNvPr>
          <p:cNvSpPr/>
          <p:nvPr/>
        </p:nvSpPr>
        <p:spPr>
          <a:xfrm>
            <a:off x="4212534" y="3429000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348CF80-2E9B-4FDA-96AA-757507E6C8F1}"/>
              </a:ext>
            </a:extLst>
          </p:cNvPr>
          <p:cNvCxnSpPr/>
          <p:nvPr/>
        </p:nvCxnSpPr>
        <p:spPr>
          <a:xfrm>
            <a:off x="6479246" y="3608428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DE415E3-869A-4A2F-87E9-E6B1C79F28BB}"/>
              </a:ext>
            </a:extLst>
          </p:cNvPr>
          <p:cNvCxnSpPr/>
          <p:nvPr/>
        </p:nvCxnSpPr>
        <p:spPr>
          <a:xfrm>
            <a:off x="6473077" y="444872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307EC74-FA6C-476A-9535-F6ABCC4632A5}"/>
              </a:ext>
            </a:extLst>
          </p:cNvPr>
          <p:cNvCxnSpPr/>
          <p:nvPr/>
        </p:nvCxnSpPr>
        <p:spPr>
          <a:xfrm>
            <a:off x="6479246" y="3903442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C2C63D97-22E4-41A8-B064-FFB73CC42E1F}"/>
              </a:ext>
            </a:extLst>
          </p:cNvPr>
          <p:cNvSpPr/>
          <p:nvPr/>
        </p:nvSpPr>
        <p:spPr>
          <a:xfrm rot="14679988">
            <a:off x="3625599" y="3862713"/>
            <a:ext cx="328542" cy="85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DF8637-7B44-442E-8392-FB8F7085C967}"/>
              </a:ext>
            </a:extLst>
          </p:cNvPr>
          <p:cNvSpPr txBox="1"/>
          <p:nvPr/>
        </p:nvSpPr>
        <p:spPr>
          <a:xfrm>
            <a:off x="4212534" y="5234280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[8, 5, 1, 9, 0, 11, 7, 42] 	1</a:t>
            </a:r>
          </a:p>
          <a:p>
            <a:r>
              <a:rPr lang="it-IT" dirty="0"/>
              <a:t>[2, 6, 3, 8, 11, 9, 7, 42] 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8, 25]	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26E2D88-F47B-4555-A8A0-8769D66ACF12}"/>
              </a:ext>
            </a:extLst>
          </p:cNvPr>
          <p:cNvSpPr/>
          <p:nvPr/>
        </p:nvSpPr>
        <p:spPr>
          <a:xfrm>
            <a:off x="4212534" y="5234034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E33CB56-99B4-41E2-9428-671ECF8D091F}"/>
              </a:ext>
            </a:extLst>
          </p:cNvPr>
          <p:cNvCxnSpPr>
            <a:cxnSpLocks/>
          </p:cNvCxnSpPr>
          <p:nvPr/>
        </p:nvCxnSpPr>
        <p:spPr>
          <a:xfrm>
            <a:off x="6479246" y="5413462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9FD7CE5-8D66-4EF7-99BE-E59436E2E694}"/>
              </a:ext>
            </a:extLst>
          </p:cNvPr>
          <p:cNvCxnSpPr>
            <a:cxnSpLocks/>
          </p:cNvCxnSpPr>
          <p:nvPr/>
        </p:nvCxnSpPr>
        <p:spPr>
          <a:xfrm>
            <a:off x="6473077" y="625376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65E9843-B138-4D28-BEC6-8FDF9FE3776C}"/>
              </a:ext>
            </a:extLst>
          </p:cNvPr>
          <p:cNvCxnSpPr>
            <a:cxnSpLocks/>
          </p:cNvCxnSpPr>
          <p:nvPr/>
        </p:nvCxnSpPr>
        <p:spPr>
          <a:xfrm>
            <a:off x="6479246" y="570847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olo 1">
            <a:extLst>
              <a:ext uri="{FF2B5EF4-FFF2-40B4-BE49-F238E27FC236}">
                <a16:creationId xmlns:a16="http://schemas.microsoft.com/office/drawing/2014/main" id="{D4DF9FA4-72AC-48D1-AE73-12915F0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Second Pass</a:t>
            </a:r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985ED4E9-01FC-4C86-8B03-CF0B510FD243}"/>
              </a:ext>
            </a:extLst>
          </p:cNvPr>
          <p:cNvSpPr/>
          <p:nvPr/>
        </p:nvSpPr>
        <p:spPr>
          <a:xfrm rot="17927558">
            <a:off x="3622654" y="5279745"/>
            <a:ext cx="328542" cy="85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D53CCD-BB33-4D59-8644-D92F58D0D527}"/>
              </a:ext>
            </a:extLst>
          </p:cNvPr>
          <p:cNvSpPr txBox="1"/>
          <p:nvPr/>
        </p:nvSpPr>
        <p:spPr>
          <a:xfrm>
            <a:off x="443753" y="1695189"/>
            <a:ext cx="654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semplicità la tabella H viene divisa in due tabelle V e MV contenenti rispettivamente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8/8 (con 0 wild-cards) ordinati in modo crescente 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6/8 e 7/8 (1 o 2 wild-cards) ordinati in modo decrescente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9FF535B-1397-4D54-A7B6-4AC8DEE0E4D4}"/>
              </a:ext>
            </a:extLst>
          </p:cNvPr>
          <p:cNvSpPr txBox="1"/>
          <p:nvPr/>
        </p:nvSpPr>
        <p:spPr>
          <a:xfrm>
            <a:off x="3757745" y="30595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MV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34FF8F6-5066-4EE6-A44C-77FDDCBD8299}"/>
              </a:ext>
            </a:extLst>
          </p:cNvPr>
          <p:cNvSpPr txBox="1"/>
          <p:nvPr/>
        </p:nvSpPr>
        <p:spPr>
          <a:xfrm>
            <a:off x="3829717" y="485134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509D170-7F6D-4F43-B3C9-A3AA181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18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432568-E2CA-4947-BA6F-F4F6CBC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312335"/>
            <a:ext cx="3904129" cy="6233330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A3B11DC-FD90-468A-BE5A-2BA43ED6EDE6}"/>
              </a:ext>
            </a:extLst>
          </p:cNvPr>
          <p:cNvSpPr/>
          <p:nvPr/>
        </p:nvSpPr>
        <p:spPr>
          <a:xfrm>
            <a:off x="7754471" y="3164551"/>
            <a:ext cx="3993776" cy="175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4937195-8C9D-44E7-9845-3390B7CD2B6E}"/>
              </a:ext>
            </a:extLst>
          </p:cNvPr>
          <p:cNvSpPr txBox="1"/>
          <p:nvPr/>
        </p:nvSpPr>
        <p:spPr>
          <a:xfrm>
            <a:off x="4273397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[*, *, 1, 9, 0, 11, 7, 42]	4</a:t>
            </a:r>
          </a:p>
          <a:p>
            <a:r>
              <a:rPr lang="it-IT" dirty="0"/>
              <a:t>[*, 5, *, 9, 0, 11, 7, 42]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*, *]	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6F35FC7-BE20-496E-B601-C8F03E9DC5E4}"/>
              </a:ext>
            </a:extLst>
          </p:cNvPr>
          <p:cNvSpPr/>
          <p:nvPr/>
        </p:nvSpPr>
        <p:spPr>
          <a:xfrm>
            <a:off x="4273397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348CF80-2E9B-4FDA-96AA-757507E6C8F1}"/>
              </a:ext>
            </a:extLst>
          </p:cNvPr>
          <p:cNvCxnSpPr/>
          <p:nvPr/>
        </p:nvCxnSpPr>
        <p:spPr>
          <a:xfrm>
            <a:off x="6540109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DE415E3-869A-4A2F-87E9-E6B1C79F28BB}"/>
              </a:ext>
            </a:extLst>
          </p:cNvPr>
          <p:cNvCxnSpPr/>
          <p:nvPr/>
        </p:nvCxnSpPr>
        <p:spPr>
          <a:xfrm>
            <a:off x="6533940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307EC74-FA6C-476A-9535-F6ABCC4632A5}"/>
              </a:ext>
            </a:extLst>
          </p:cNvPr>
          <p:cNvCxnSpPr/>
          <p:nvPr/>
        </p:nvCxnSpPr>
        <p:spPr>
          <a:xfrm>
            <a:off x="6540109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DF8637-7B44-442E-8392-FB8F7085C967}"/>
              </a:ext>
            </a:extLst>
          </p:cNvPr>
          <p:cNvSpPr txBox="1"/>
          <p:nvPr/>
        </p:nvSpPr>
        <p:spPr>
          <a:xfrm>
            <a:off x="443753" y="3084254"/>
            <a:ext cx="304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[8, 5, 1, 9, 0, 11, 7, 42] 	1</a:t>
            </a:r>
          </a:p>
          <a:p>
            <a:r>
              <a:rPr lang="it-IT" dirty="0"/>
              <a:t>[2, 6, 3, 8, 11, 9, 7, 42] 	3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[2, 5, 1, 9, 0, 11, 8, 25]	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26E2D88-F47B-4555-A8A0-8769D66ACF12}"/>
              </a:ext>
            </a:extLst>
          </p:cNvPr>
          <p:cNvSpPr/>
          <p:nvPr/>
        </p:nvSpPr>
        <p:spPr>
          <a:xfrm>
            <a:off x="443753" y="3084008"/>
            <a:ext cx="3087148" cy="128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E33CB56-99B4-41E2-9428-671ECF8D091F}"/>
              </a:ext>
            </a:extLst>
          </p:cNvPr>
          <p:cNvCxnSpPr>
            <a:cxnSpLocks/>
          </p:cNvCxnSpPr>
          <p:nvPr/>
        </p:nvCxnSpPr>
        <p:spPr>
          <a:xfrm>
            <a:off x="2710465" y="3263436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9FD7CE5-8D66-4EF7-99BE-E59436E2E694}"/>
              </a:ext>
            </a:extLst>
          </p:cNvPr>
          <p:cNvCxnSpPr>
            <a:cxnSpLocks/>
          </p:cNvCxnSpPr>
          <p:nvPr/>
        </p:nvCxnSpPr>
        <p:spPr>
          <a:xfrm>
            <a:off x="2704296" y="4103734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65E9843-B138-4D28-BEC6-8FDF9FE3776C}"/>
              </a:ext>
            </a:extLst>
          </p:cNvPr>
          <p:cNvCxnSpPr>
            <a:cxnSpLocks/>
          </p:cNvCxnSpPr>
          <p:nvPr/>
        </p:nvCxnSpPr>
        <p:spPr>
          <a:xfrm>
            <a:off x="2710465" y="3558450"/>
            <a:ext cx="520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olo 1">
            <a:extLst>
              <a:ext uri="{FF2B5EF4-FFF2-40B4-BE49-F238E27FC236}">
                <a16:creationId xmlns:a16="http://schemas.microsoft.com/office/drawing/2014/main" id="{D4DF9FA4-72AC-48D1-AE73-12915F0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64824" cy="1325563"/>
          </a:xfrm>
        </p:spPr>
        <p:txBody>
          <a:bodyPr>
            <a:normAutofit/>
          </a:bodyPr>
          <a:lstStyle/>
          <a:p>
            <a:r>
              <a:rPr lang="it-IT" b="1" dirty="0"/>
              <a:t>	Second Pass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D53CCD-BB33-4D59-8644-D92F58D0D527}"/>
              </a:ext>
            </a:extLst>
          </p:cNvPr>
          <p:cNvSpPr txBox="1"/>
          <p:nvPr/>
        </p:nvSpPr>
        <p:spPr>
          <a:xfrm>
            <a:off x="3887189" y="358749"/>
            <a:ext cx="389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Def</a:t>
            </a:r>
            <a:r>
              <a:rPr lang="it-IT" sz="1400" dirty="0"/>
              <a:t>: Dati due vettori v e v’, v </a:t>
            </a:r>
            <a:r>
              <a:rPr lang="it-IT" sz="1400" i="1" dirty="0"/>
              <a:t>copre</a:t>
            </a:r>
            <a:r>
              <a:rPr lang="it-IT" sz="1400" dirty="0"/>
              <a:t> v’ se per ogni elemento </a:t>
            </a:r>
            <a:r>
              <a:rPr lang="it-IT" sz="1400" i="1" dirty="0"/>
              <a:t>i</a:t>
            </a:r>
            <a:r>
              <a:rPr lang="it-IT" sz="1400" dirty="0"/>
              <a:t>, i corrispettivi valori sono uguali o uno dei due valori è una wild-card, ovvero</a:t>
            </a:r>
            <a:endParaRPr lang="it-IT" sz="1400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9FF535B-1397-4D54-A7B6-4AC8DEE0E4D4}"/>
              </a:ext>
            </a:extLst>
          </p:cNvPr>
          <p:cNvSpPr txBox="1"/>
          <p:nvPr/>
        </p:nvSpPr>
        <p:spPr>
          <a:xfrm>
            <a:off x="3887188" y="27145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MV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34FF8F6-5066-4EE6-A44C-77FDDCBD8299}"/>
              </a:ext>
            </a:extLst>
          </p:cNvPr>
          <p:cNvSpPr txBox="1"/>
          <p:nvPr/>
        </p:nvSpPr>
        <p:spPr>
          <a:xfrm>
            <a:off x="60936" y="27013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6BEAB4-E5F0-49D0-952A-A863782B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5" y="1034762"/>
            <a:ext cx="2057687" cy="28579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C42C37E-231A-4E64-B044-8C601A6F97A0}"/>
              </a:ext>
            </a:extLst>
          </p:cNvPr>
          <p:cNvSpPr/>
          <p:nvPr/>
        </p:nvSpPr>
        <p:spPr>
          <a:xfrm>
            <a:off x="3887188" y="383303"/>
            <a:ext cx="3692019" cy="9372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1757431-65B3-4535-8B0B-1A5ECAD0ED53}"/>
              </a:ext>
            </a:extLst>
          </p:cNvPr>
          <p:cNvSpPr txBox="1"/>
          <p:nvPr/>
        </p:nvSpPr>
        <p:spPr>
          <a:xfrm>
            <a:off x="443753" y="1695189"/>
            <a:ext cx="6549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v in V, si individua il vettore v’ in MV che copre v con </a:t>
            </a:r>
            <a:r>
              <a:rPr lang="it-IT" dirty="0" err="1"/>
              <a:t>count</a:t>
            </a:r>
            <a:r>
              <a:rPr lang="it-IT" dirty="0"/>
              <a:t> maggiore, e si decrementa il valore </a:t>
            </a:r>
            <a:r>
              <a:rPr lang="it-IT" dirty="0" err="1"/>
              <a:t>count</a:t>
            </a:r>
            <a:r>
              <a:rPr lang="it-IT" dirty="0"/>
              <a:t> di ogni altro elemento in MV che copre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9C8231-5223-4925-A625-FDBAE42AEE9D}"/>
              </a:ext>
            </a:extLst>
          </p:cNvPr>
          <p:cNvSpPr/>
          <p:nvPr/>
        </p:nvSpPr>
        <p:spPr>
          <a:xfrm>
            <a:off x="503339" y="3164551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C9EEF83-6D57-4FBD-BFAB-6CD06A1F4D9B}"/>
              </a:ext>
            </a:extLst>
          </p:cNvPr>
          <p:cNvSpPr/>
          <p:nvPr/>
        </p:nvSpPr>
        <p:spPr>
          <a:xfrm>
            <a:off x="4328006" y="3157675"/>
            <a:ext cx="2167279" cy="264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A51D405-4065-4363-96AD-5AD0C66A56BC}"/>
              </a:ext>
            </a:extLst>
          </p:cNvPr>
          <p:cNvSpPr txBox="1"/>
          <p:nvPr/>
        </p:nvSpPr>
        <p:spPr>
          <a:xfrm>
            <a:off x="1411250" y="2650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B82D16C-79F2-48B3-B6BA-64F830A47A93}"/>
              </a:ext>
            </a:extLst>
          </p:cNvPr>
          <p:cNvCxnSpPr>
            <a:cxnSpLocks/>
          </p:cNvCxnSpPr>
          <p:nvPr/>
        </p:nvCxnSpPr>
        <p:spPr>
          <a:xfrm flipH="1">
            <a:off x="1043940" y="2875371"/>
            <a:ext cx="400596" cy="282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1C79813-1CBF-4B5F-8F54-92B53D56471D}"/>
              </a:ext>
            </a:extLst>
          </p:cNvPr>
          <p:cNvSpPr txBox="1"/>
          <p:nvPr/>
        </p:nvSpPr>
        <p:spPr>
          <a:xfrm>
            <a:off x="5683529" y="2640296"/>
            <a:ext cx="3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v’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6EEE013-0B03-4079-BFCE-2D0723C5CB99}"/>
              </a:ext>
            </a:extLst>
          </p:cNvPr>
          <p:cNvCxnSpPr>
            <a:cxnSpLocks/>
          </p:cNvCxnSpPr>
          <p:nvPr/>
        </p:nvCxnSpPr>
        <p:spPr>
          <a:xfrm flipH="1">
            <a:off x="5270499" y="2865110"/>
            <a:ext cx="400596" cy="282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49DDB327-C18D-4760-B5EA-98CBD9C7C1DA}"/>
              </a:ext>
            </a:extLst>
          </p:cNvPr>
          <p:cNvSpPr/>
          <p:nvPr/>
        </p:nvSpPr>
        <p:spPr>
          <a:xfrm>
            <a:off x="8126634" y="3684418"/>
            <a:ext cx="3390843" cy="3541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1EFB93A-48B2-428C-B334-2E2F3FBA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C21-E63B-4327-8552-6AAB01476C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351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0" ma:contentTypeDescription="Creare un nuovo documento." ma:contentTypeScope="" ma:versionID="1ad8cbb268cddeaedf236687f204e23d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9e4e5728f1a14d861940c324f27fea3e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22D7B-CDE0-44D5-A982-9D519B672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7a78c-ebd1-4b8e-b94b-7acbb09560d1"/>
    <ds:schemaRef ds:uri="c8d8867b-9144-4820-a959-3365945bb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A1FFBB-9ADD-496A-BFA0-5CD1FAE3B8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87B0FE-A2B3-47F7-ACC9-E6BDBBAE4830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b7d7a78c-ebd1-4b8e-b94b-7acbb09560d1"/>
    <ds:schemaRef ds:uri="http://schemas.microsoft.com/office/2006/metadata/properties"/>
    <ds:schemaRef ds:uri="c8d8867b-9144-4820-a959-3365945bb6b6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2453</Words>
  <Application>Microsoft Office PowerPoint</Application>
  <PresentationFormat>Widescreen</PresentationFormat>
  <Paragraphs>326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Vertex Clusterization</vt:lpstr>
      <vt:lpstr>Cos’è Vertex</vt:lpstr>
      <vt:lpstr>Componenti principali</vt:lpstr>
      <vt:lpstr>Page Clustering</vt:lpstr>
      <vt:lpstr> First Pass</vt:lpstr>
      <vt:lpstr> First Pass</vt:lpstr>
      <vt:lpstr> First Pass</vt:lpstr>
      <vt:lpstr> Second Pass</vt:lpstr>
      <vt:lpstr> Second Pass</vt:lpstr>
      <vt:lpstr> Second Pass</vt:lpstr>
      <vt:lpstr> Second Pass</vt:lpstr>
      <vt:lpstr> Second Pass</vt:lpstr>
      <vt:lpstr> Third Pass</vt:lpstr>
      <vt:lpstr>Valutazione:  ground-truth dataset    </vt:lpstr>
      <vt:lpstr>Valutazione: descrizione metriche</vt:lpstr>
      <vt:lpstr>Valutazione: descrizione metriche</vt:lpstr>
      <vt:lpstr>Valutazione: descrizione metriche</vt:lpstr>
      <vt:lpstr>Valutazione: descrizione metriche</vt:lpstr>
      <vt:lpstr>Valutazione: descrizione metriche</vt:lpstr>
      <vt:lpstr>Valutazione: efficacia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clusterization</dc:title>
  <dc:creator>DAVIDE MASSUDA</dc:creator>
  <cp:lastModifiedBy>MARCO D'ELIA</cp:lastModifiedBy>
  <cp:revision>65</cp:revision>
  <dcterms:created xsi:type="dcterms:W3CDTF">2021-01-15T08:50:01Z</dcterms:created>
  <dcterms:modified xsi:type="dcterms:W3CDTF">2021-01-16T15:35:05Z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