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0" r:id="rId9"/>
    <p:sldId id="272" r:id="rId10"/>
    <p:sldId id="264" r:id="rId11"/>
    <p:sldId id="265" r:id="rId12"/>
    <p:sldId id="266"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0C3"/>
    <a:srgbClr val="016608"/>
    <a:srgbClr val="4BD4E6"/>
    <a:srgbClr val="4A79E3"/>
    <a:srgbClr val="47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A50674-B3D6-4878-BB71-7274F7598F5D}" v="244" dt="2020-12-05T17:48:54.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3" d="100"/>
          <a:sy n="83" d="100"/>
        </p:scale>
        <p:origin x="63"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5AEA-FFDA-4CB7-BD3D-A901B60C0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CFF149-600E-4763-8584-8B058500D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F4C09-9FE9-41E3-8EC4-9B76587EDD70}"/>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5" name="Footer Placeholder 4">
            <a:extLst>
              <a:ext uri="{FF2B5EF4-FFF2-40B4-BE49-F238E27FC236}">
                <a16:creationId xmlns:a16="http://schemas.microsoft.com/office/drawing/2014/main" id="{64B860C9-759B-4B6B-AB29-E836F07904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414C8C-6AC2-4B9F-8602-55A05E2C0636}"/>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138337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7A8B-58DB-4896-B613-07A1FED780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B88A4-24D1-4595-89A6-2D56CDBE5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96E21-8098-466F-910E-9349C557BAEC}"/>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5" name="Footer Placeholder 4">
            <a:extLst>
              <a:ext uri="{FF2B5EF4-FFF2-40B4-BE49-F238E27FC236}">
                <a16:creationId xmlns:a16="http://schemas.microsoft.com/office/drawing/2014/main" id="{FC754366-9D2E-4E94-A341-EC5A96B5B8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81CAAA-A7FB-4230-BBCE-7569BD623655}"/>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88755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3F6B0-6D6E-4187-99B8-8870C2EE81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5112E-4A27-4DCA-A593-B0F85AFE1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EA5E-6D1F-4FC1-9957-7F226236C7A3}"/>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5" name="Footer Placeholder 4">
            <a:extLst>
              <a:ext uri="{FF2B5EF4-FFF2-40B4-BE49-F238E27FC236}">
                <a16:creationId xmlns:a16="http://schemas.microsoft.com/office/drawing/2014/main" id="{239C86CD-DCCE-49D6-AB59-2063DBFA4E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06AD24-A9D3-4650-9C82-FF2A11BAB625}"/>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63908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9BE6-00B0-4A57-B9F0-3CB60C523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00677-7C41-443E-966C-A41344F80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85F29-5A31-437D-ACB7-B7D59E771170}"/>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5" name="Footer Placeholder 4">
            <a:extLst>
              <a:ext uri="{FF2B5EF4-FFF2-40B4-BE49-F238E27FC236}">
                <a16:creationId xmlns:a16="http://schemas.microsoft.com/office/drawing/2014/main" id="{91582F2B-41FF-4EF0-9421-7D292BB735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20F7DD-ACC2-4ABD-A032-3976ABE1723D}"/>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92953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D5C-D24A-4D90-B7DC-D4A111A4B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3E221-45CA-41A2-A932-1ED9E3BD4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30BBC-A1D8-49A1-9D43-9F05C3A0E4BB}"/>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5" name="Footer Placeholder 4">
            <a:extLst>
              <a:ext uri="{FF2B5EF4-FFF2-40B4-BE49-F238E27FC236}">
                <a16:creationId xmlns:a16="http://schemas.microsoft.com/office/drawing/2014/main" id="{E869A106-A9F4-40A0-8531-3D805A6310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A1062E-7B5B-4EF0-ADD5-A2A9DF649591}"/>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115044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6EC0-2BE4-472D-B7EA-5EF1F8DEC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6F2E2-AA8E-4E36-AE66-B2AAF690C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4DB2-BBE5-4544-BCB2-937C94117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CC48E2-6084-4F9C-BE4A-B9CF25FF61CC}"/>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6" name="Footer Placeholder 5">
            <a:extLst>
              <a:ext uri="{FF2B5EF4-FFF2-40B4-BE49-F238E27FC236}">
                <a16:creationId xmlns:a16="http://schemas.microsoft.com/office/drawing/2014/main" id="{169ED86E-ED02-4239-A679-71109C169C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189FF4-7E5A-413B-B6C2-00486E66073C}"/>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8211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31F2-6171-469E-B6BA-7B2369CB6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2DC4C1-3A5E-419A-90AD-CD8BAACAF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0BC2A-9195-4D7E-A8F7-2BAD5C2AC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A5322-2604-4DFD-AD3E-9EE7F27DA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F0104-A865-4E5A-B90A-14B10FF1F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24852-7969-4430-9C83-7E7E4795D8E6}"/>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8" name="Footer Placeholder 7">
            <a:extLst>
              <a:ext uri="{FF2B5EF4-FFF2-40B4-BE49-F238E27FC236}">
                <a16:creationId xmlns:a16="http://schemas.microsoft.com/office/drawing/2014/main" id="{CA89CF2F-2091-4935-BC68-D3D54AD03F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92C47CF-1982-473D-B1BB-3FF02DF3CF8A}"/>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64535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FA7C-A586-46A6-90CE-64315193F8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6B2AA-19D2-4883-9A1D-9852E2D2934D}"/>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4" name="Footer Placeholder 3">
            <a:extLst>
              <a:ext uri="{FF2B5EF4-FFF2-40B4-BE49-F238E27FC236}">
                <a16:creationId xmlns:a16="http://schemas.microsoft.com/office/drawing/2014/main" id="{E01F3DB9-8DA7-42FE-B0A5-37776B1E67E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AA977E-9212-4CC6-9AB9-43C21851259A}"/>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2844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EF7BE-DB1B-42FB-BAE2-3076DBDD8042}"/>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3" name="Footer Placeholder 2">
            <a:extLst>
              <a:ext uri="{FF2B5EF4-FFF2-40B4-BE49-F238E27FC236}">
                <a16:creationId xmlns:a16="http://schemas.microsoft.com/office/drawing/2014/main" id="{46C6C546-A299-48B7-AC26-580B0F1A9D1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C4C5ADD-B444-4AD4-A8B7-4AF2F3F05F60}"/>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174392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2FDC-788A-418C-9C8F-88B1E179D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41C77-520E-4133-8914-344A2E007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A8179E-D316-488D-84A1-54E5051EA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770B9-F5EF-4E75-B46F-B1B116D17968}"/>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6" name="Footer Placeholder 5">
            <a:extLst>
              <a:ext uri="{FF2B5EF4-FFF2-40B4-BE49-F238E27FC236}">
                <a16:creationId xmlns:a16="http://schemas.microsoft.com/office/drawing/2014/main" id="{BD758437-A75B-407A-9763-38E4BF4AFD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F97A1F-E111-4556-9FCC-B248AE86798B}"/>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90162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A18D-E9ED-4594-B08A-4FCB0DB3C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D3D17-1DB4-45A7-9CB5-8745125CC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C6D3ADE-AD5F-45BB-B468-15A282475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0C6CF-F79D-495B-9E36-4453C8DA8450}"/>
              </a:ext>
            </a:extLst>
          </p:cNvPr>
          <p:cNvSpPr>
            <a:spLocks noGrp="1"/>
          </p:cNvSpPr>
          <p:nvPr>
            <p:ph type="dt" sz="half" idx="10"/>
          </p:nvPr>
        </p:nvSpPr>
        <p:spPr/>
        <p:txBody>
          <a:bodyPr/>
          <a:lstStyle/>
          <a:p>
            <a:fld id="{EAE051F2-A0CE-4DC6-BD42-8C6B62F9D93A}" type="datetimeFigureOut">
              <a:rPr lang="en-US" smtClean="0"/>
              <a:t>12/5/2020</a:t>
            </a:fld>
            <a:endParaRPr lang="en-US" dirty="0"/>
          </a:p>
        </p:txBody>
      </p:sp>
      <p:sp>
        <p:nvSpPr>
          <p:cNvPr id="6" name="Footer Placeholder 5">
            <a:extLst>
              <a:ext uri="{FF2B5EF4-FFF2-40B4-BE49-F238E27FC236}">
                <a16:creationId xmlns:a16="http://schemas.microsoft.com/office/drawing/2014/main" id="{C1E36B2F-6E74-4CAC-B738-21C684CA06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B5BAC3-BA1C-439F-94ED-E4348B67110E}"/>
              </a:ext>
            </a:extLst>
          </p:cNvPr>
          <p:cNvSpPr>
            <a:spLocks noGrp="1"/>
          </p:cNvSpPr>
          <p:nvPr>
            <p:ph type="sldNum" sz="quarter" idx="12"/>
          </p:nvPr>
        </p:nvSpPr>
        <p:spPr/>
        <p:txBody>
          <a:bodyPr/>
          <a:lstStyle/>
          <a:p>
            <a:fld id="{27053F24-33D9-44E9-97C7-0F4C5F4C05EB}" type="slidenum">
              <a:rPr lang="en-US" smtClean="0"/>
              <a:t>‹#›</a:t>
            </a:fld>
            <a:endParaRPr lang="en-US" dirty="0"/>
          </a:p>
        </p:txBody>
      </p:sp>
    </p:spTree>
    <p:extLst>
      <p:ext uri="{BB962C8B-B14F-4D97-AF65-F5344CB8AC3E}">
        <p14:creationId xmlns:p14="http://schemas.microsoft.com/office/powerpoint/2010/main" val="333026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79883-A33A-4988-9595-DF6D8B645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377154-7ACC-4B3E-9C54-4E2C391CA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46680-38E7-47F6-8388-F8CE21EB4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051F2-A0CE-4DC6-BD42-8C6B62F9D93A}" type="datetimeFigureOut">
              <a:rPr lang="en-US" smtClean="0"/>
              <a:t>12/5/2020</a:t>
            </a:fld>
            <a:endParaRPr lang="en-US" dirty="0"/>
          </a:p>
        </p:txBody>
      </p:sp>
      <p:sp>
        <p:nvSpPr>
          <p:cNvPr id="5" name="Footer Placeholder 4">
            <a:extLst>
              <a:ext uri="{FF2B5EF4-FFF2-40B4-BE49-F238E27FC236}">
                <a16:creationId xmlns:a16="http://schemas.microsoft.com/office/drawing/2014/main" id="{27052E4C-9B17-4CE5-933A-FCDFE638C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7F40BD0-C3CE-42E3-96D2-8DA066A37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53F24-33D9-44E9-97C7-0F4C5F4C05EB}" type="slidenum">
              <a:rPr lang="en-US" smtClean="0"/>
              <a:t>‹#›</a:t>
            </a:fld>
            <a:endParaRPr lang="en-US" dirty="0"/>
          </a:p>
        </p:txBody>
      </p:sp>
    </p:spTree>
    <p:extLst>
      <p:ext uri="{BB962C8B-B14F-4D97-AF65-F5344CB8AC3E}">
        <p14:creationId xmlns:p14="http://schemas.microsoft.com/office/powerpoint/2010/main" val="169115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3.sv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sv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scikit-learn.org/stable/auto_examples/cluster/plot_kmeans_silhouette_analysis.html" TargetMode="External"/><Relationship Id="rId10" Type="http://schemas.openxmlformats.org/officeDocument/2006/relationships/image" Target="../media/image22.png"/><Relationship Id="rId4" Type="http://schemas.openxmlformats.org/officeDocument/2006/relationships/hyperlink" Target="https://www.techopedia.com/definition/32057/k-means-clustering#:~:text=K-means%20clustering%20is%20a%20simple%20unsupervised%20learning%20algorithm,by%20the%20letter%20%22k%2C%22%20which%20is%20fixed%20beforehand." TargetMode="External"/><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sp>
        <p:nvSpPr>
          <p:cNvPr id="86" name="Rectangle 8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pic>
        <p:nvPicPr>
          <p:cNvPr id="4" name="Picture 6" descr="Route Planner App: a Cost-Effective Delivery Solution, or a Stopgap?">
            <a:extLst>
              <a:ext uri="{FF2B5EF4-FFF2-40B4-BE49-F238E27FC236}">
                <a16:creationId xmlns:a16="http://schemas.microsoft.com/office/drawing/2014/main" id="{46651939-CECD-4392-9807-B8CB7D05DF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82" r="1" b="19539"/>
          <a:stretch/>
        </p:blipFill>
        <p:spPr bwMode="auto">
          <a:xfrm rot="430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64CC1D-1822-4EC2-81DA-692C1298DC01}"/>
              </a:ext>
            </a:extLst>
          </p:cNvPr>
          <p:cNvSpPr txBox="1"/>
          <p:nvPr/>
        </p:nvSpPr>
        <p:spPr>
          <a:xfrm rot="-120000">
            <a:off x="974786" y="798914"/>
            <a:ext cx="355578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Route Automation with Clustering</a:t>
            </a:r>
          </a:p>
        </p:txBody>
      </p:sp>
      <p:sp>
        <p:nvSpPr>
          <p:cNvPr id="41" name="TextBox 40">
            <a:extLst>
              <a:ext uri="{FF2B5EF4-FFF2-40B4-BE49-F238E27FC236}">
                <a16:creationId xmlns:a16="http://schemas.microsoft.com/office/drawing/2014/main" id="{1598EFAA-3705-4B30-8C7A-8D77CF7532FB}"/>
              </a:ext>
            </a:extLst>
          </p:cNvPr>
          <p:cNvSpPr txBox="1"/>
          <p:nvPr/>
        </p:nvSpPr>
        <p:spPr>
          <a:xfrm>
            <a:off x="4225620" y="6270835"/>
            <a:ext cx="1850186"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Cristobal </a:t>
            </a:r>
            <a:r>
              <a:rPr lang="en-US" dirty="0" err="1"/>
              <a:t>Bugeda</a:t>
            </a:r>
            <a:endParaRPr lang="en-US" dirty="0"/>
          </a:p>
        </p:txBody>
      </p:sp>
      <p:sp>
        <p:nvSpPr>
          <p:cNvPr id="42" name="TextBox 41">
            <a:extLst>
              <a:ext uri="{FF2B5EF4-FFF2-40B4-BE49-F238E27FC236}">
                <a16:creationId xmlns:a16="http://schemas.microsoft.com/office/drawing/2014/main" id="{48449163-2939-4D3D-B886-EDF1612C5B7E}"/>
              </a:ext>
            </a:extLst>
          </p:cNvPr>
          <p:cNvSpPr txBox="1"/>
          <p:nvPr/>
        </p:nvSpPr>
        <p:spPr>
          <a:xfrm>
            <a:off x="6196261" y="6270835"/>
            <a:ext cx="1665841"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Eduardo Garza</a:t>
            </a:r>
          </a:p>
        </p:txBody>
      </p:sp>
      <p:sp>
        <p:nvSpPr>
          <p:cNvPr id="43" name="TextBox 42">
            <a:extLst>
              <a:ext uri="{FF2B5EF4-FFF2-40B4-BE49-F238E27FC236}">
                <a16:creationId xmlns:a16="http://schemas.microsoft.com/office/drawing/2014/main" id="{5EF8DBAB-4793-447A-9160-263B6FF5A21E}"/>
              </a:ext>
            </a:extLst>
          </p:cNvPr>
          <p:cNvSpPr txBox="1"/>
          <p:nvPr/>
        </p:nvSpPr>
        <p:spPr>
          <a:xfrm>
            <a:off x="7976804" y="6270835"/>
            <a:ext cx="1829064"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Ana Laura </a:t>
            </a:r>
            <a:r>
              <a:rPr lang="es-MX" dirty="0"/>
              <a:t>Pérez</a:t>
            </a:r>
            <a:endParaRPr lang="en-US" dirty="0"/>
          </a:p>
        </p:txBody>
      </p:sp>
      <p:sp>
        <p:nvSpPr>
          <p:cNvPr id="44" name="TextBox 43">
            <a:extLst>
              <a:ext uri="{FF2B5EF4-FFF2-40B4-BE49-F238E27FC236}">
                <a16:creationId xmlns:a16="http://schemas.microsoft.com/office/drawing/2014/main" id="{43A7ED4D-1F52-419F-8150-3E4421572B7C}"/>
              </a:ext>
            </a:extLst>
          </p:cNvPr>
          <p:cNvSpPr txBox="1"/>
          <p:nvPr/>
        </p:nvSpPr>
        <p:spPr>
          <a:xfrm>
            <a:off x="9903318" y="6270835"/>
            <a:ext cx="166103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s-MX" dirty="0"/>
              <a:t>Cintia Mercado</a:t>
            </a:r>
            <a:endParaRPr lang="en-US" dirty="0"/>
          </a:p>
        </p:txBody>
      </p:sp>
      <p:sp>
        <p:nvSpPr>
          <p:cNvPr id="52" name="TextBox 51">
            <a:extLst>
              <a:ext uri="{FF2B5EF4-FFF2-40B4-BE49-F238E27FC236}">
                <a16:creationId xmlns:a16="http://schemas.microsoft.com/office/drawing/2014/main" id="{480541C2-0DEA-4A9A-BEAE-A028FC0F9062}"/>
              </a:ext>
            </a:extLst>
          </p:cNvPr>
          <p:cNvSpPr txBox="1"/>
          <p:nvPr/>
        </p:nvSpPr>
        <p:spPr>
          <a:xfrm rot="21383554">
            <a:off x="9831573" y="5600399"/>
            <a:ext cx="1321196" cy="369332"/>
          </a:xfrm>
          <a:prstGeom prst="rect">
            <a:avLst/>
          </a:prstGeom>
          <a:noFill/>
        </p:spPr>
        <p:txBody>
          <a:bodyPr wrap="none" rtlCol="0">
            <a:spAutoFit/>
          </a:bodyPr>
          <a:lstStyle/>
          <a:p>
            <a:r>
              <a:rPr lang="en-US" b="1" dirty="0">
                <a:latin typeface="Bradley Hand ITC" panose="03070402050302030203" pitchFamily="66" charset="0"/>
              </a:rPr>
              <a:t>Dec 5, 2020</a:t>
            </a:r>
          </a:p>
        </p:txBody>
      </p:sp>
      <p:pic>
        <p:nvPicPr>
          <p:cNvPr id="53" name="Graphic 52" descr="Marker with solid fill">
            <a:extLst>
              <a:ext uri="{FF2B5EF4-FFF2-40B4-BE49-F238E27FC236}">
                <a16:creationId xmlns:a16="http://schemas.microsoft.com/office/drawing/2014/main" id="{5206C329-A9F4-4C00-A70B-63093A1AE9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8744" y="6347364"/>
            <a:ext cx="180000" cy="180000"/>
          </a:xfrm>
          <a:prstGeom prst="rect">
            <a:avLst/>
          </a:prstGeom>
        </p:spPr>
      </p:pic>
      <p:pic>
        <p:nvPicPr>
          <p:cNvPr id="54" name="Graphic 53" descr="Marker with solid fill">
            <a:extLst>
              <a:ext uri="{FF2B5EF4-FFF2-40B4-BE49-F238E27FC236}">
                <a16:creationId xmlns:a16="http://schemas.microsoft.com/office/drawing/2014/main" id="{C22946E9-DFCD-4778-9B0D-09029E6B3D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16463" y="6347364"/>
            <a:ext cx="180000" cy="180000"/>
          </a:xfrm>
          <a:prstGeom prst="rect">
            <a:avLst/>
          </a:prstGeom>
        </p:spPr>
      </p:pic>
      <p:pic>
        <p:nvPicPr>
          <p:cNvPr id="55" name="Graphic 54" descr="Marker with solid fill">
            <a:extLst>
              <a:ext uri="{FF2B5EF4-FFF2-40B4-BE49-F238E27FC236}">
                <a16:creationId xmlns:a16="http://schemas.microsoft.com/office/drawing/2014/main" id="{B8498B60-C13A-4BDD-94BA-D79CBCB6D1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4057" y="6347364"/>
            <a:ext cx="180000" cy="180000"/>
          </a:xfrm>
          <a:prstGeom prst="rect">
            <a:avLst/>
          </a:prstGeom>
        </p:spPr>
      </p:pic>
      <p:pic>
        <p:nvPicPr>
          <p:cNvPr id="56" name="Graphic 55" descr="Marker with solid fill">
            <a:extLst>
              <a:ext uri="{FF2B5EF4-FFF2-40B4-BE49-F238E27FC236}">
                <a16:creationId xmlns:a16="http://schemas.microsoft.com/office/drawing/2014/main" id="{E2725B78-1FEA-4F54-9D16-7E5C60875C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1040" y="6347364"/>
            <a:ext cx="180000" cy="180000"/>
          </a:xfrm>
          <a:prstGeom prst="rect">
            <a:avLst/>
          </a:prstGeom>
        </p:spPr>
      </p:pic>
    </p:spTree>
    <p:extLst>
      <p:ext uri="{BB962C8B-B14F-4D97-AF65-F5344CB8AC3E}">
        <p14:creationId xmlns:p14="http://schemas.microsoft.com/office/powerpoint/2010/main" val="299387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9973" y="6136376"/>
            <a:ext cx="263214" cy="276999"/>
          </a:xfrm>
          <a:prstGeom prst="rect">
            <a:avLst/>
          </a:prstGeom>
          <a:noFill/>
        </p:spPr>
        <p:txBody>
          <a:bodyPr wrap="square" rtlCol="0">
            <a:spAutoFit/>
          </a:bodyPr>
          <a:lstStyle/>
          <a:p>
            <a:r>
              <a:rPr lang="es-MX" sz="1200" b="1" dirty="0"/>
              <a:t>9</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40256"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Coding &gt; app.py</a:t>
            </a:r>
          </a:p>
        </p:txBody>
      </p:sp>
      <p:sp>
        <p:nvSpPr>
          <p:cNvPr id="9" name="TextBox 8">
            <a:extLst>
              <a:ext uri="{FF2B5EF4-FFF2-40B4-BE49-F238E27FC236}">
                <a16:creationId xmlns:a16="http://schemas.microsoft.com/office/drawing/2014/main" id="{5BF6B441-FF37-4DEE-9FD0-9141274C050D}"/>
              </a:ext>
            </a:extLst>
          </p:cNvPr>
          <p:cNvSpPr txBox="1"/>
          <p:nvPr/>
        </p:nvSpPr>
        <p:spPr>
          <a:xfrm>
            <a:off x="735132" y="1528657"/>
            <a:ext cx="7189667" cy="3970318"/>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Requirements (libraries) </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Connect to DB</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Render template: </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@app.route(“/cluster”)</a:t>
            </a:r>
          </a:p>
          <a:p>
            <a:pPr marL="742950" lvl="1"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Extract destinations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KMeans</a:t>
            </a:r>
            <a:r>
              <a:rPr lang="en-US" dirty="0"/>
              <a:t> logic</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@app.route(“/api/map/&lt;size&gt;/&lt;seed&gt;/&lt;cargomax&gt;/&lt;vehicles&gt;“)</a:t>
            </a: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Jsonify</a:t>
            </a:r>
            <a:r>
              <a:rPr lang="en-US" dirty="0"/>
              <a:t> results</a:t>
            </a:r>
          </a:p>
        </p:txBody>
      </p:sp>
    </p:spTree>
    <p:extLst>
      <p:ext uri="{BB962C8B-B14F-4D97-AF65-F5344CB8AC3E}">
        <p14:creationId xmlns:p14="http://schemas.microsoft.com/office/powerpoint/2010/main" val="233032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0705" y="6137449"/>
            <a:ext cx="465891" cy="276999"/>
          </a:xfrm>
          <a:prstGeom prst="rect">
            <a:avLst/>
          </a:prstGeom>
          <a:noFill/>
        </p:spPr>
        <p:txBody>
          <a:bodyPr wrap="square" rtlCol="0">
            <a:spAutoFit/>
          </a:bodyPr>
          <a:lstStyle/>
          <a:p>
            <a:r>
              <a:rPr lang="es-MX" sz="1200" b="1" dirty="0"/>
              <a:t>1</a:t>
            </a:r>
            <a:r>
              <a:rPr lang="en-US" sz="1200" b="1" dirty="0"/>
              <a:t>0</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Coding &gt; html / </a:t>
            </a:r>
            <a:r>
              <a:rPr lang="en-US" sz="2400" b="1" dirty="0" err="1">
                <a:solidFill>
                  <a:schemeClr val="bg1"/>
                </a:solidFill>
              </a:rPr>
              <a:t>css</a:t>
            </a:r>
            <a:r>
              <a:rPr lang="en-US" sz="2400" b="1" dirty="0">
                <a:solidFill>
                  <a:schemeClr val="bg1"/>
                </a:solidFill>
              </a:rPr>
              <a:t> / .</a:t>
            </a:r>
            <a:r>
              <a:rPr lang="en-US" sz="2400" b="1" dirty="0" err="1">
                <a:solidFill>
                  <a:schemeClr val="bg1"/>
                </a:solidFill>
              </a:rPr>
              <a:t>js</a:t>
            </a:r>
            <a:endParaRPr lang="en-US" sz="2400" b="1" dirty="0">
              <a:solidFill>
                <a:schemeClr val="bg1"/>
              </a:solidFill>
            </a:endParaRPr>
          </a:p>
        </p:txBody>
      </p:sp>
      <p:sp>
        <p:nvSpPr>
          <p:cNvPr id="7" name="TextBox 6">
            <a:extLst>
              <a:ext uri="{FF2B5EF4-FFF2-40B4-BE49-F238E27FC236}">
                <a16:creationId xmlns:a16="http://schemas.microsoft.com/office/drawing/2014/main" id="{8FEB001C-6A56-4175-8570-F1F50580B799}"/>
              </a:ext>
            </a:extLst>
          </p:cNvPr>
          <p:cNvSpPr txBox="1"/>
          <p:nvPr/>
        </p:nvSpPr>
        <p:spPr>
          <a:xfrm>
            <a:off x="676818" y="1954230"/>
            <a:ext cx="3028550" cy="3139321"/>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err="1"/>
              <a:t>Bootswatch</a:t>
            </a:r>
            <a:r>
              <a:rPr lang="en-US" dirty="0"/>
              <a:t> (template)</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MapBox</a:t>
            </a:r>
            <a:r>
              <a:rPr lang="en-US" dirty="0"/>
              <a:t> / Leaflet</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Colors for Markers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Color results per route</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Map Legends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Alerts</a:t>
            </a:r>
          </a:p>
        </p:txBody>
      </p:sp>
    </p:spTree>
    <p:extLst>
      <p:ext uri="{BB962C8B-B14F-4D97-AF65-F5344CB8AC3E}">
        <p14:creationId xmlns:p14="http://schemas.microsoft.com/office/powerpoint/2010/main" val="254570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5564" y="6137449"/>
            <a:ext cx="349885" cy="276999"/>
          </a:xfrm>
          <a:prstGeom prst="rect">
            <a:avLst/>
          </a:prstGeom>
          <a:noFill/>
        </p:spPr>
        <p:txBody>
          <a:bodyPr wrap="square" rtlCol="0">
            <a:spAutoFit/>
          </a:bodyPr>
          <a:lstStyle/>
          <a:p>
            <a:r>
              <a:rPr lang="es-MX" sz="1200" b="1" dirty="0"/>
              <a:t>1</a:t>
            </a:r>
            <a:r>
              <a:rPr lang="en-US" sz="1200" b="1" dirty="0"/>
              <a:t>1</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Our Demo</a:t>
            </a:r>
          </a:p>
        </p:txBody>
      </p:sp>
      <p:sp>
        <p:nvSpPr>
          <p:cNvPr id="7" name="TextBox 6">
            <a:extLst>
              <a:ext uri="{FF2B5EF4-FFF2-40B4-BE49-F238E27FC236}">
                <a16:creationId xmlns:a16="http://schemas.microsoft.com/office/drawing/2014/main" id="{EF2606DA-8969-4474-BBF4-71F6B9C482ED}"/>
              </a:ext>
            </a:extLst>
          </p:cNvPr>
          <p:cNvSpPr txBox="1"/>
          <p:nvPr/>
        </p:nvSpPr>
        <p:spPr>
          <a:xfrm>
            <a:off x="2091593" y="6291147"/>
            <a:ext cx="7209430" cy="461665"/>
          </a:xfrm>
          <a:prstGeom prst="rect">
            <a:avLst/>
          </a:prstGeom>
          <a:noFill/>
        </p:spPr>
        <p:txBody>
          <a:bodyPr wrap="square">
            <a:spAutoFit/>
          </a:bodyPr>
          <a:lstStyle/>
          <a:p>
            <a:pPr algn="ctr"/>
            <a:r>
              <a:rPr lang="en-US" sz="2400" b="1" dirty="0">
                <a:solidFill>
                  <a:srgbClr val="0130C3"/>
                </a:solidFill>
              </a:rPr>
              <a:t>https://logistic-clustering.herokuapp.com/cluster</a:t>
            </a:r>
          </a:p>
        </p:txBody>
      </p:sp>
      <p:pic>
        <p:nvPicPr>
          <p:cNvPr id="2" name="Picture 1">
            <a:extLst>
              <a:ext uri="{FF2B5EF4-FFF2-40B4-BE49-F238E27FC236}">
                <a16:creationId xmlns:a16="http://schemas.microsoft.com/office/drawing/2014/main" id="{90D9CA8E-C749-40A6-A98E-25F1D4BBA473}"/>
              </a:ext>
            </a:extLst>
          </p:cNvPr>
          <p:cNvPicPr>
            <a:picLocks noChangeAspect="1"/>
          </p:cNvPicPr>
          <p:nvPr/>
        </p:nvPicPr>
        <p:blipFill rotWithShape="1">
          <a:blip r:embed="rId4"/>
          <a:srcRect l="498" r="1"/>
          <a:stretch/>
        </p:blipFill>
        <p:spPr>
          <a:xfrm>
            <a:off x="580845" y="933856"/>
            <a:ext cx="10230927" cy="5312059"/>
          </a:xfrm>
          <a:prstGeom prst="rect">
            <a:avLst/>
          </a:prstGeom>
          <a:ln>
            <a:solidFill>
              <a:schemeClr val="accent1"/>
            </a:solidFill>
          </a:ln>
        </p:spPr>
      </p:pic>
    </p:spTree>
    <p:extLst>
      <p:ext uri="{BB962C8B-B14F-4D97-AF65-F5344CB8AC3E}">
        <p14:creationId xmlns:p14="http://schemas.microsoft.com/office/powerpoint/2010/main" val="94803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2228" y="6135303"/>
            <a:ext cx="505418" cy="276999"/>
          </a:xfrm>
          <a:prstGeom prst="rect">
            <a:avLst/>
          </a:prstGeom>
          <a:noFill/>
        </p:spPr>
        <p:txBody>
          <a:bodyPr wrap="square" rtlCol="0">
            <a:spAutoFit/>
          </a:bodyPr>
          <a:lstStyle/>
          <a:p>
            <a:r>
              <a:rPr lang="en-US" sz="1200" b="1" dirty="0"/>
              <a:t>12</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Conclusions</a:t>
            </a:r>
          </a:p>
        </p:txBody>
      </p:sp>
      <p:sp>
        <p:nvSpPr>
          <p:cNvPr id="7" name="TextBox 6">
            <a:extLst>
              <a:ext uri="{FF2B5EF4-FFF2-40B4-BE49-F238E27FC236}">
                <a16:creationId xmlns:a16="http://schemas.microsoft.com/office/drawing/2014/main" id="{9C66CDBA-1B9D-439F-9C23-DEAADFF89A83}"/>
              </a:ext>
            </a:extLst>
          </p:cNvPr>
          <p:cNvSpPr txBox="1"/>
          <p:nvPr/>
        </p:nvSpPr>
        <p:spPr>
          <a:xfrm>
            <a:off x="825135" y="1240503"/>
            <a:ext cx="10787093" cy="5355312"/>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The demo has proven to be a solution that would reduce time and cost for long route projects and quotes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The solution works best applying many destinations in a contained geography (e.g. city)</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Avoid outliers, else </a:t>
            </a:r>
            <a:r>
              <a:rPr lang="en-US" i="1" dirty="0"/>
              <a:t>K </a:t>
            </a:r>
            <a:r>
              <a:rPr lang="en-US" dirty="0"/>
              <a:t>would must likely equal 2 (e.g. 1 destination in Quer</a:t>
            </a:r>
            <a:r>
              <a:rPr lang="es-MX" dirty="0"/>
              <a:t>étaro</a:t>
            </a:r>
            <a:r>
              <a:rPr lang="en-US" dirty="0"/>
              <a:t> and the rest in Monterrey)</a:t>
            </a:r>
          </a:p>
          <a:p>
            <a:pPr>
              <a:buClr>
                <a:srgbClr val="0130C3"/>
              </a:buClr>
            </a:pPr>
            <a:endParaRPr lang="en-US" dirty="0"/>
          </a:p>
          <a:p>
            <a:pPr>
              <a:buClr>
                <a:srgbClr val="0130C3"/>
              </a:buClr>
            </a:pPr>
            <a:endParaRPr lang="en-US" dirty="0"/>
          </a:p>
          <a:p>
            <a:pPr marL="285750" indent="-285750">
              <a:buClr>
                <a:srgbClr val="0130C3"/>
              </a:buClr>
              <a:buFont typeface="Wingdings" panose="05000000000000000000" pitchFamily="2" charset="2"/>
              <a:buChar char="§"/>
            </a:pPr>
            <a:r>
              <a:rPr lang="en-US" dirty="0"/>
              <a:t>From </a:t>
            </a:r>
            <a:r>
              <a:rPr lang="en-US" i="1" dirty="0"/>
              <a:t>demo </a:t>
            </a:r>
            <a:r>
              <a:rPr lang="en-US" dirty="0"/>
              <a:t>to final product: </a:t>
            </a:r>
          </a:p>
          <a:p>
            <a:pPr marL="742950" lvl="1" indent="-285750">
              <a:buClr>
                <a:srgbClr val="0130C3"/>
              </a:buClr>
              <a:buFont typeface="Wingdings" panose="05000000000000000000" pitchFamily="2" charset="2"/>
              <a:buChar char="§"/>
            </a:pPr>
            <a:r>
              <a:rPr lang="en-US" dirty="0"/>
              <a:t>Each cluster (route) needs to be optimized using google maps or </a:t>
            </a:r>
            <a:r>
              <a:rPr lang="en-US" dirty="0" err="1"/>
              <a:t>mapbox</a:t>
            </a:r>
            <a:r>
              <a:rPr lang="en-US" dirty="0"/>
              <a:t> </a:t>
            </a:r>
            <a:r>
              <a:rPr lang="en-US" i="1" dirty="0" err="1"/>
              <a:t>apis</a:t>
            </a:r>
            <a:endParaRPr lang="en-US" i="1" dirty="0"/>
          </a:p>
          <a:p>
            <a:pPr marL="742950" lvl="1" indent="-285750">
              <a:buClr>
                <a:srgbClr val="0130C3"/>
              </a:buClr>
              <a:buFont typeface="Wingdings" panose="05000000000000000000" pitchFamily="2" charset="2"/>
              <a:buChar char="§"/>
            </a:pPr>
            <a:r>
              <a:rPr lang="en-US" dirty="0"/>
              <a:t>UI/UX to import addresses by dispatch team </a:t>
            </a:r>
          </a:p>
          <a:p>
            <a:pPr marL="742950" lvl="1" indent="-285750">
              <a:buClr>
                <a:srgbClr val="0130C3"/>
              </a:buClr>
              <a:buFont typeface="Wingdings" panose="05000000000000000000" pitchFamily="2" charset="2"/>
              <a:buChar char="§"/>
            </a:pPr>
            <a:r>
              <a:rPr lang="en-US" dirty="0"/>
              <a:t>Test real-life results based on the company’s cost and price equations</a:t>
            </a:r>
          </a:p>
          <a:p>
            <a:pPr marL="742950" lvl="1" indent="-285750">
              <a:buClr>
                <a:srgbClr val="0130C3"/>
              </a:buClr>
              <a:buFont typeface="Wingdings" panose="05000000000000000000" pitchFamily="2" charset="2"/>
              <a:buChar char="§"/>
            </a:pPr>
            <a:r>
              <a:rPr lang="en-US" dirty="0"/>
              <a:t>Caliber scenarios (set limits) on when cluster automation makes business sense (e.g. # destinations)</a:t>
            </a:r>
          </a:p>
          <a:p>
            <a:pPr marL="742950" lvl="1" indent="-285750">
              <a:buClr>
                <a:srgbClr val="0130C3"/>
              </a:buClr>
              <a:buFont typeface="Wingdings" panose="05000000000000000000" pitchFamily="2" charset="2"/>
              <a:buChar char="§"/>
            </a:pPr>
            <a:r>
              <a:rPr lang="en-US" dirty="0"/>
              <a:t>Caliber </a:t>
            </a:r>
            <a:r>
              <a:rPr lang="en-US" i="1" dirty="0"/>
              <a:t>k </a:t>
            </a:r>
            <a:r>
              <a:rPr lang="en-US" dirty="0"/>
              <a:t>range (limited to 50)</a:t>
            </a:r>
          </a:p>
          <a:p>
            <a:pPr marL="742950" lvl="1" indent="-285750">
              <a:buClr>
                <a:srgbClr val="0130C3"/>
              </a:buClr>
              <a:buFont typeface="Wingdings" panose="05000000000000000000" pitchFamily="2" charset="2"/>
              <a:buChar char="§"/>
            </a:pPr>
            <a:r>
              <a:rPr lang="en-US" dirty="0"/>
              <a:t>Include other variables for optimization as for example </a:t>
            </a:r>
            <a:r>
              <a:rPr lang="en-US" i="1" dirty="0"/>
              <a:t>time restriction</a:t>
            </a:r>
          </a:p>
          <a:p>
            <a:pPr marL="742950" lvl="1" indent="-285750">
              <a:buClr>
                <a:srgbClr val="0130C3"/>
              </a:buClr>
              <a:buFont typeface="Wingdings" panose="05000000000000000000" pitchFamily="2" charset="2"/>
              <a:buChar char="§"/>
            </a:pPr>
            <a:r>
              <a:rPr lang="en-US" dirty="0"/>
              <a:t>Detect </a:t>
            </a:r>
            <a:r>
              <a:rPr lang="en-US" i="1" dirty="0"/>
              <a:t>outliers, </a:t>
            </a:r>
            <a:r>
              <a:rPr lang="en-US" dirty="0"/>
              <a:t>assign vehicles by geography, identify distribution centers</a:t>
            </a:r>
          </a:p>
          <a:p>
            <a:pPr lvl="1">
              <a:buClr>
                <a:srgbClr val="0130C3"/>
              </a:buClr>
            </a:pPr>
            <a:endParaRPr lang="en-US" dirty="0"/>
          </a:p>
          <a:p>
            <a:pPr marL="742950" lvl="1" indent="-285750">
              <a:buClr>
                <a:srgbClr val="0130C3"/>
              </a:buClr>
              <a:buFont typeface="Wingdings" panose="05000000000000000000" pitchFamily="2" charset="2"/>
              <a:buChar char="§"/>
            </a:pPr>
            <a:endParaRPr lang="en-US" i="1" dirty="0"/>
          </a:p>
        </p:txBody>
      </p:sp>
    </p:spTree>
    <p:extLst>
      <p:ext uri="{BB962C8B-B14F-4D97-AF65-F5344CB8AC3E}">
        <p14:creationId xmlns:p14="http://schemas.microsoft.com/office/powerpoint/2010/main" val="414682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sp>
        <p:nvSpPr>
          <p:cNvPr id="86" name="Rectangle 8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pic>
        <p:nvPicPr>
          <p:cNvPr id="4" name="Picture 6" descr="Route Planner App: a Cost-Effective Delivery Solution, or a Stopgap?">
            <a:extLst>
              <a:ext uri="{FF2B5EF4-FFF2-40B4-BE49-F238E27FC236}">
                <a16:creationId xmlns:a16="http://schemas.microsoft.com/office/drawing/2014/main" id="{46651939-CECD-4392-9807-B8CB7D05DF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82" r="1" b="19539"/>
          <a:stretch/>
        </p:blipFill>
        <p:spPr bwMode="auto">
          <a:xfrm rot="430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64CC1D-1822-4EC2-81DA-692C1298DC01}"/>
              </a:ext>
            </a:extLst>
          </p:cNvPr>
          <p:cNvSpPr txBox="1"/>
          <p:nvPr/>
        </p:nvSpPr>
        <p:spPr>
          <a:xfrm rot="-120000">
            <a:off x="974786" y="798914"/>
            <a:ext cx="355578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rPr>
              <a:t>Route Automation with Clustering</a:t>
            </a:r>
          </a:p>
        </p:txBody>
      </p:sp>
      <p:sp>
        <p:nvSpPr>
          <p:cNvPr id="41" name="TextBox 40">
            <a:extLst>
              <a:ext uri="{FF2B5EF4-FFF2-40B4-BE49-F238E27FC236}">
                <a16:creationId xmlns:a16="http://schemas.microsoft.com/office/drawing/2014/main" id="{1598EFAA-3705-4B30-8C7A-8D77CF7532FB}"/>
              </a:ext>
            </a:extLst>
          </p:cNvPr>
          <p:cNvSpPr txBox="1"/>
          <p:nvPr/>
        </p:nvSpPr>
        <p:spPr>
          <a:xfrm>
            <a:off x="9067916" y="6053961"/>
            <a:ext cx="2492990" cy="646331"/>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rPr>
              <a:t>Thank you!</a:t>
            </a:r>
          </a:p>
        </p:txBody>
      </p:sp>
      <p:sp>
        <p:nvSpPr>
          <p:cNvPr id="52" name="TextBox 51">
            <a:extLst>
              <a:ext uri="{FF2B5EF4-FFF2-40B4-BE49-F238E27FC236}">
                <a16:creationId xmlns:a16="http://schemas.microsoft.com/office/drawing/2014/main" id="{480541C2-0DEA-4A9A-BEAE-A028FC0F9062}"/>
              </a:ext>
            </a:extLst>
          </p:cNvPr>
          <p:cNvSpPr txBox="1"/>
          <p:nvPr/>
        </p:nvSpPr>
        <p:spPr>
          <a:xfrm rot="21383554">
            <a:off x="9831573" y="5600399"/>
            <a:ext cx="13211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Bradley Hand ITC" panose="03070402050302030203" pitchFamily="66" charset="0"/>
                <a:ea typeface="+mn-ea"/>
                <a:cs typeface="+mn-cs"/>
              </a:rPr>
              <a:t>Dec 5, 2020</a:t>
            </a:r>
            <a:endParaRPr kumimoji="0" lang="en-US" sz="18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68304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1</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The Problem</a:t>
            </a:r>
          </a:p>
        </p:txBody>
      </p:sp>
      <p:sp>
        <p:nvSpPr>
          <p:cNvPr id="14" name="TextBox 13">
            <a:extLst>
              <a:ext uri="{FF2B5EF4-FFF2-40B4-BE49-F238E27FC236}">
                <a16:creationId xmlns:a16="http://schemas.microsoft.com/office/drawing/2014/main" id="{63EE68E3-B4CF-4D0D-9B62-018D0D75039F}"/>
              </a:ext>
            </a:extLst>
          </p:cNvPr>
          <p:cNvSpPr txBox="1"/>
          <p:nvPr/>
        </p:nvSpPr>
        <p:spPr>
          <a:xfrm>
            <a:off x="143773" y="1104179"/>
            <a:ext cx="6152797" cy="5632311"/>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A last mile delivery company has several routing tools (optimization, etc.)</a:t>
            </a:r>
          </a:p>
          <a:p>
            <a:pPr>
              <a:buClr>
                <a:srgbClr val="0130C3"/>
              </a:buClr>
            </a:pPr>
            <a:endParaRPr lang="en-US" dirty="0"/>
          </a:p>
          <a:p>
            <a:pPr marL="285750" indent="-285750">
              <a:buClr>
                <a:srgbClr val="0130C3"/>
              </a:buClr>
              <a:buFont typeface="Wingdings" panose="05000000000000000000" pitchFamily="2" charset="2"/>
              <a:buChar char="§"/>
            </a:pPr>
            <a:r>
              <a:rPr lang="en-US" dirty="0"/>
              <a:t>Yet, for long routes (40+ destinations), where usually more than 1 vehicle is needed, a plan management tool was developed in which the team manually connects delivery markers to dispatch deliveries in several routes/vehicles:</a:t>
            </a:r>
          </a:p>
          <a:p>
            <a:pPr marL="285750"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High cost if iterating all possible routes in google maps to minimize distance </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The team relies solely on the human eye to identify clusters, connect markers and then optimize each route</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It is a time-consuming practice with not necessarily the best routing solution</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Unpractical, cost and time consuming to quote and implement high-volume projects (e.g. 2000 deliveries)</a:t>
            </a:r>
          </a:p>
          <a:p>
            <a:pPr marL="742950" lvl="1" indent="-285750">
              <a:buClr>
                <a:srgbClr val="0130C3"/>
              </a:buClr>
              <a:buFont typeface="Wingdings" panose="05000000000000000000" pitchFamily="2" charset="2"/>
              <a:buChar char="§"/>
            </a:pPr>
            <a:endParaRPr lang="en-US" dirty="0"/>
          </a:p>
        </p:txBody>
      </p:sp>
      <p:pic>
        <p:nvPicPr>
          <p:cNvPr id="11" name="Picture 10">
            <a:extLst>
              <a:ext uri="{FF2B5EF4-FFF2-40B4-BE49-F238E27FC236}">
                <a16:creationId xmlns:a16="http://schemas.microsoft.com/office/drawing/2014/main" id="{AFEC5A28-5894-4634-951B-364122904AE3}"/>
              </a:ext>
            </a:extLst>
          </p:cNvPr>
          <p:cNvPicPr>
            <a:picLocks noChangeAspect="1"/>
          </p:cNvPicPr>
          <p:nvPr/>
        </p:nvPicPr>
        <p:blipFill rotWithShape="1">
          <a:blip r:embed="rId4"/>
          <a:srcRect l="2144"/>
          <a:stretch/>
        </p:blipFill>
        <p:spPr>
          <a:xfrm>
            <a:off x="6556447" y="2108798"/>
            <a:ext cx="4988201" cy="3258702"/>
          </a:xfrm>
          <a:prstGeom prst="rect">
            <a:avLst/>
          </a:prstGeom>
          <a:ln w="28575">
            <a:solidFill>
              <a:srgbClr val="0130C3"/>
            </a:solidFill>
          </a:ln>
        </p:spPr>
      </p:pic>
    </p:spTree>
    <p:extLst>
      <p:ext uri="{BB962C8B-B14F-4D97-AF65-F5344CB8AC3E}">
        <p14:creationId xmlns:p14="http://schemas.microsoft.com/office/powerpoint/2010/main" val="117193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2</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Our Proposal</a:t>
            </a:r>
          </a:p>
        </p:txBody>
      </p:sp>
      <p:sp>
        <p:nvSpPr>
          <p:cNvPr id="7" name="TextBox 6">
            <a:extLst>
              <a:ext uri="{FF2B5EF4-FFF2-40B4-BE49-F238E27FC236}">
                <a16:creationId xmlns:a16="http://schemas.microsoft.com/office/drawing/2014/main" id="{A862B54D-DFD5-477D-9D49-D4D512B45D2F}"/>
              </a:ext>
            </a:extLst>
          </p:cNvPr>
          <p:cNvSpPr txBox="1"/>
          <p:nvPr/>
        </p:nvSpPr>
        <p:spPr>
          <a:xfrm>
            <a:off x="1357223" y="2890391"/>
            <a:ext cx="9362535" cy="1077218"/>
          </a:xfrm>
          <a:prstGeom prst="rect">
            <a:avLst/>
          </a:prstGeom>
          <a:noFill/>
        </p:spPr>
        <p:txBody>
          <a:bodyPr wrap="square" rtlCol="0">
            <a:spAutoFit/>
          </a:bodyPr>
          <a:lstStyle/>
          <a:p>
            <a:pPr algn="ctr">
              <a:buClr>
                <a:srgbClr val="0130C3"/>
              </a:buClr>
            </a:pPr>
            <a:r>
              <a:rPr lang="en-US" sz="3200" dirty="0"/>
              <a:t>Using Machine Learning to optimize routes based on total deliveries, available vehicles and cargo capacity.</a:t>
            </a:r>
          </a:p>
        </p:txBody>
      </p:sp>
    </p:spTree>
    <p:extLst>
      <p:ext uri="{BB962C8B-B14F-4D97-AF65-F5344CB8AC3E}">
        <p14:creationId xmlns:p14="http://schemas.microsoft.com/office/powerpoint/2010/main" val="8349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3</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Mockups</a:t>
            </a:r>
          </a:p>
        </p:txBody>
      </p:sp>
      <p:pic>
        <p:nvPicPr>
          <p:cNvPr id="2" name="Picture 1">
            <a:extLst>
              <a:ext uri="{FF2B5EF4-FFF2-40B4-BE49-F238E27FC236}">
                <a16:creationId xmlns:a16="http://schemas.microsoft.com/office/drawing/2014/main" id="{7D394801-177B-42A0-8761-59285EAEBF99}"/>
              </a:ext>
            </a:extLst>
          </p:cNvPr>
          <p:cNvPicPr>
            <a:picLocks noChangeAspect="1"/>
          </p:cNvPicPr>
          <p:nvPr/>
        </p:nvPicPr>
        <p:blipFill>
          <a:blip r:embed="rId4"/>
          <a:stretch>
            <a:fillRect/>
          </a:stretch>
        </p:blipFill>
        <p:spPr>
          <a:xfrm>
            <a:off x="675431" y="2130854"/>
            <a:ext cx="3083024" cy="2160000"/>
          </a:xfrm>
          <a:prstGeom prst="rect">
            <a:avLst/>
          </a:prstGeom>
          <a:ln>
            <a:solidFill>
              <a:srgbClr val="0130C3"/>
            </a:solidFill>
          </a:ln>
        </p:spPr>
      </p:pic>
      <p:sp>
        <p:nvSpPr>
          <p:cNvPr id="4" name="TextBox 3">
            <a:extLst>
              <a:ext uri="{FF2B5EF4-FFF2-40B4-BE49-F238E27FC236}">
                <a16:creationId xmlns:a16="http://schemas.microsoft.com/office/drawing/2014/main" id="{54DE971D-CEFA-428A-AFA6-0F4ABAFD5FB2}"/>
              </a:ext>
            </a:extLst>
          </p:cNvPr>
          <p:cNvSpPr txBox="1"/>
          <p:nvPr/>
        </p:nvSpPr>
        <p:spPr>
          <a:xfrm>
            <a:off x="675431" y="4290854"/>
            <a:ext cx="1799532" cy="369332"/>
          </a:xfrm>
          <a:prstGeom prst="rect">
            <a:avLst/>
          </a:prstGeom>
          <a:noFill/>
        </p:spPr>
        <p:txBody>
          <a:bodyPr wrap="none" rtlCol="0">
            <a:spAutoFit/>
          </a:bodyPr>
          <a:lstStyle/>
          <a:p>
            <a:r>
              <a:rPr lang="en-US" b="1" dirty="0"/>
              <a:t>1. Add addresses</a:t>
            </a:r>
          </a:p>
        </p:txBody>
      </p:sp>
      <p:pic>
        <p:nvPicPr>
          <p:cNvPr id="8" name="Picture 7">
            <a:extLst>
              <a:ext uri="{FF2B5EF4-FFF2-40B4-BE49-F238E27FC236}">
                <a16:creationId xmlns:a16="http://schemas.microsoft.com/office/drawing/2014/main" id="{5C6E1CA0-FE87-47C9-8D7B-115DC530711A}"/>
              </a:ext>
            </a:extLst>
          </p:cNvPr>
          <p:cNvPicPr>
            <a:picLocks noChangeAspect="1"/>
          </p:cNvPicPr>
          <p:nvPr/>
        </p:nvPicPr>
        <p:blipFill>
          <a:blip r:embed="rId4"/>
          <a:stretch>
            <a:fillRect/>
          </a:stretch>
        </p:blipFill>
        <p:spPr>
          <a:xfrm>
            <a:off x="4318655" y="2130854"/>
            <a:ext cx="3083024" cy="2160000"/>
          </a:xfrm>
          <a:prstGeom prst="rect">
            <a:avLst/>
          </a:prstGeom>
          <a:ln>
            <a:solidFill>
              <a:srgbClr val="0130C3"/>
            </a:solidFill>
          </a:ln>
        </p:spPr>
      </p:pic>
      <p:sp>
        <p:nvSpPr>
          <p:cNvPr id="9" name="TextBox 8">
            <a:extLst>
              <a:ext uri="{FF2B5EF4-FFF2-40B4-BE49-F238E27FC236}">
                <a16:creationId xmlns:a16="http://schemas.microsoft.com/office/drawing/2014/main" id="{A0EF95D6-8FA8-4F20-940B-AC55869F16B1}"/>
              </a:ext>
            </a:extLst>
          </p:cNvPr>
          <p:cNvSpPr txBox="1"/>
          <p:nvPr/>
        </p:nvSpPr>
        <p:spPr>
          <a:xfrm>
            <a:off x="4318656" y="4290854"/>
            <a:ext cx="3083024" cy="923330"/>
          </a:xfrm>
          <a:prstGeom prst="rect">
            <a:avLst/>
          </a:prstGeom>
          <a:noFill/>
        </p:spPr>
        <p:txBody>
          <a:bodyPr wrap="square" rtlCol="0">
            <a:spAutoFit/>
          </a:bodyPr>
          <a:lstStyle/>
          <a:p>
            <a:r>
              <a:rPr lang="en-US" b="1" dirty="0"/>
              <a:t>2. Determine best-fit </a:t>
            </a:r>
            <a:r>
              <a:rPr lang="en-US" b="1" i="1" dirty="0"/>
              <a:t>k </a:t>
            </a:r>
            <a:r>
              <a:rPr lang="en-US" b="1" dirty="0"/>
              <a:t>based on number of destinations</a:t>
            </a:r>
            <a:r>
              <a:rPr lang="en-US" b="1" i="1" dirty="0"/>
              <a:t> </a:t>
            </a:r>
          </a:p>
          <a:p>
            <a:r>
              <a:rPr lang="en-US" b="1" i="1" dirty="0"/>
              <a:t>(# clusters)</a:t>
            </a:r>
          </a:p>
        </p:txBody>
      </p:sp>
      <p:sp>
        <p:nvSpPr>
          <p:cNvPr id="12" name="TextBox 11">
            <a:extLst>
              <a:ext uri="{FF2B5EF4-FFF2-40B4-BE49-F238E27FC236}">
                <a16:creationId xmlns:a16="http://schemas.microsoft.com/office/drawing/2014/main" id="{C8DBCFD5-2404-426A-A963-DB21AFEE0D89}"/>
              </a:ext>
            </a:extLst>
          </p:cNvPr>
          <p:cNvSpPr txBox="1"/>
          <p:nvPr/>
        </p:nvSpPr>
        <p:spPr>
          <a:xfrm>
            <a:off x="7975138" y="4284147"/>
            <a:ext cx="3210302" cy="1200329"/>
          </a:xfrm>
          <a:prstGeom prst="rect">
            <a:avLst/>
          </a:prstGeom>
          <a:noFill/>
        </p:spPr>
        <p:txBody>
          <a:bodyPr wrap="none" rtlCol="0">
            <a:spAutoFit/>
          </a:bodyPr>
          <a:lstStyle/>
          <a:p>
            <a:r>
              <a:rPr lang="en-US" b="1" dirty="0"/>
              <a:t>3. Show cluster (cluster = route)</a:t>
            </a:r>
            <a:endParaRPr lang="en-US" b="1" i="1" dirty="0"/>
          </a:p>
          <a:p>
            <a:r>
              <a:rPr lang="en-US" b="1" i="1" dirty="0"/>
              <a:t>(e.g. k = 2)</a:t>
            </a:r>
          </a:p>
          <a:p>
            <a:r>
              <a:rPr lang="en-US" b="1" i="1" dirty="0"/>
              <a:t>3.1 What is the optimal k?</a:t>
            </a:r>
          </a:p>
          <a:p>
            <a:r>
              <a:rPr lang="en-US" b="1" i="1" dirty="0"/>
              <a:t>3.2 Create routes </a:t>
            </a:r>
          </a:p>
        </p:txBody>
      </p:sp>
      <p:pic>
        <p:nvPicPr>
          <p:cNvPr id="5" name="Picture 4">
            <a:extLst>
              <a:ext uri="{FF2B5EF4-FFF2-40B4-BE49-F238E27FC236}">
                <a16:creationId xmlns:a16="http://schemas.microsoft.com/office/drawing/2014/main" id="{E4E97E7F-269A-420F-AAEF-4B1C4CF2BC89}"/>
              </a:ext>
            </a:extLst>
          </p:cNvPr>
          <p:cNvPicPr>
            <a:picLocks noChangeAspect="1"/>
          </p:cNvPicPr>
          <p:nvPr/>
        </p:nvPicPr>
        <p:blipFill>
          <a:blip r:embed="rId5"/>
          <a:stretch>
            <a:fillRect/>
          </a:stretch>
        </p:blipFill>
        <p:spPr>
          <a:xfrm>
            <a:off x="7975138" y="2130854"/>
            <a:ext cx="3103494" cy="2160000"/>
          </a:xfrm>
          <a:prstGeom prst="rect">
            <a:avLst/>
          </a:prstGeom>
          <a:ln>
            <a:solidFill>
              <a:srgbClr val="0130C3"/>
            </a:solidFill>
          </a:ln>
        </p:spPr>
      </p:pic>
    </p:spTree>
    <p:extLst>
      <p:ext uri="{BB962C8B-B14F-4D97-AF65-F5344CB8AC3E}">
        <p14:creationId xmlns:p14="http://schemas.microsoft.com/office/powerpoint/2010/main" val="205168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4</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3003"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Data Set</a:t>
            </a:r>
          </a:p>
        </p:txBody>
      </p:sp>
      <p:sp>
        <p:nvSpPr>
          <p:cNvPr id="7" name="TextBox 6">
            <a:extLst>
              <a:ext uri="{FF2B5EF4-FFF2-40B4-BE49-F238E27FC236}">
                <a16:creationId xmlns:a16="http://schemas.microsoft.com/office/drawing/2014/main" id="{D88E307B-02B2-4D15-A65D-618245400500}"/>
              </a:ext>
            </a:extLst>
          </p:cNvPr>
          <p:cNvSpPr txBox="1"/>
          <p:nvPr/>
        </p:nvSpPr>
        <p:spPr>
          <a:xfrm>
            <a:off x="281032" y="1796884"/>
            <a:ext cx="6152797" cy="3693319"/>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1,724 random addresses from previous deliveries were provided by the company in an excel file:</a:t>
            </a:r>
          </a:p>
          <a:p>
            <a:pPr marL="742950" lvl="1" indent="-285750">
              <a:buClr>
                <a:srgbClr val="0130C3"/>
              </a:buClr>
              <a:buFont typeface="Wingdings" panose="05000000000000000000" pitchFamily="2" charset="2"/>
              <a:buChar char="§"/>
            </a:pPr>
            <a:r>
              <a:rPr lang="en-US" dirty="0"/>
              <a:t>ID</a:t>
            </a:r>
          </a:p>
          <a:p>
            <a:pPr marL="742950" lvl="1" indent="-285750">
              <a:buClr>
                <a:srgbClr val="0130C3"/>
              </a:buClr>
              <a:buFont typeface="Wingdings" panose="05000000000000000000" pitchFamily="2" charset="2"/>
              <a:buChar char="§"/>
            </a:pPr>
            <a:r>
              <a:rPr lang="en-US" dirty="0"/>
              <a:t>Address</a:t>
            </a:r>
          </a:p>
          <a:p>
            <a:pPr marL="742950" lvl="1" indent="-285750">
              <a:buClr>
                <a:srgbClr val="0130C3"/>
              </a:buClr>
              <a:buFont typeface="Wingdings" panose="05000000000000000000" pitchFamily="2" charset="2"/>
              <a:buChar char="§"/>
            </a:pPr>
            <a:r>
              <a:rPr lang="en-US" dirty="0"/>
              <a:t>Lat</a:t>
            </a:r>
          </a:p>
          <a:p>
            <a:pPr marL="742950" lvl="1" indent="-285750">
              <a:buClr>
                <a:srgbClr val="0130C3"/>
              </a:buClr>
              <a:buFont typeface="Wingdings" panose="05000000000000000000" pitchFamily="2" charset="2"/>
              <a:buChar char="§"/>
            </a:pPr>
            <a:r>
              <a:rPr lang="en-US" dirty="0"/>
              <a:t>Lon</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ETL:</a:t>
            </a:r>
          </a:p>
          <a:p>
            <a:pPr marL="742950" lvl="1" indent="-285750">
              <a:buClr>
                <a:srgbClr val="0130C3"/>
              </a:buClr>
              <a:buFont typeface="Wingdings" panose="05000000000000000000" pitchFamily="2" charset="2"/>
              <a:buChar char="§"/>
            </a:pPr>
            <a:r>
              <a:rPr lang="en-US" dirty="0"/>
              <a:t>Clean addresses outside Monterrey metropolitan area</a:t>
            </a:r>
          </a:p>
          <a:p>
            <a:pPr marL="742950" lvl="1" indent="-285750">
              <a:buClr>
                <a:srgbClr val="0130C3"/>
              </a:buClr>
              <a:buFont typeface="Wingdings" panose="05000000000000000000" pitchFamily="2" charset="2"/>
              <a:buChar char="§"/>
            </a:pPr>
            <a:r>
              <a:rPr lang="en-US" dirty="0"/>
              <a:t>Import data to PostgreSQL database</a:t>
            </a:r>
          </a:p>
          <a:p>
            <a:pPr>
              <a:buClr>
                <a:srgbClr val="0130C3"/>
              </a:buClr>
            </a:pPr>
            <a:endParaRPr lang="en-US" dirty="0"/>
          </a:p>
          <a:p>
            <a:pPr marL="285750" indent="-285750">
              <a:buClr>
                <a:srgbClr val="0130C3"/>
              </a:buClr>
              <a:buFont typeface="Wingdings" panose="05000000000000000000" pitchFamily="2" charset="2"/>
              <a:buChar char="§"/>
            </a:pPr>
            <a:r>
              <a:rPr lang="en-US" dirty="0"/>
              <a:t>The demo randomly selects addresses from the DB based on the number of destinations </a:t>
            </a:r>
          </a:p>
        </p:txBody>
      </p:sp>
      <p:pic>
        <p:nvPicPr>
          <p:cNvPr id="8" name="Picture 22" descr="Wal-e, backup continuo en postgresql | Blog">
            <a:extLst>
              <a:ext uri="{FF2B5EF4-FFF2-40B4-BE49-F238E27FC236}">
                <a16:creationId xmlns:a16="http://schemas.microsoft.com/office/drawing/2014/main" id="{01F36D4C-2D08-4C67-8668-D7CCBAF9B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914" y="2551872"/>
            <a:ext cx="4756569" cy="218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9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5</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3003"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Architecture</a:t>
            </a:r>
          </a:p>
        </p:txBody>
      </p:sp>
      <p:sp>
        <p:nvSpPr>
          <p:cNvPr id="80" name="Rectangle 79">
            <a:extLst>
              <a:ext uri="{FF2B5EF4-FFF2-40B4-BE49-F238E27FC236}">
                <a16:creationId xmlns:a16="http://schemas.microsoft.com/office/drawing/2014/main" id="{3BBEE28A-F820-4258-9DD4-76E08BFF4268}"/>
              </a:ext>
            </a:extLst>
          </p:cNvPr>
          <p:cNvSpPr/>
          <p:nvPr/>
        </p:nvSpPr>
        <p:spPr>
          <a:xfrm>
            <a:off x="961503" y="1431058"/>
            <a:ext cx="1368727" cy="131826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FRONT END</a:t>
            </a:r>
            <a:endParaRPr lang="en-US" b="1" dirty="0"/>
          </a:p>
        </p:txBody>
      </p:sp>
      <p:sp>
        <p:nvSpPr>
          <p:cNvPr id="81" name="TextBox 80">
            <a:extLst>
              <a:ext uri="{FF2B5EF4-FFF2-40B4-BE49-F238E27FC236}">
                <a16:creationId xmlns:a16="http://schemas.microsoft.com/office/drawing/2014/main" id="{A3D9A779-CF28-4B3D-9759-9128AE580210}"/>
              </a:ext>
            </a:extLst>
          </p:cNvPr>
          <p:cNvSpPr txBox="1"/>
          <p:nvPr/>
        </p:nvSpPr>
        <p:spPr>
          <a:xfrm>
            <a:off x="2717595" y="1693515"/>
            <a:ext cx="736099" cy="369332"/>
          </a:xfrm>
          <a:prstGeom prst="rect">
            <a:avLst/>
          </a:prstGeom>
          <a:noFill/>
        </p:spPr>
        <p:txBody>
          <a:bodyPr wrap="none" rtlCol="0">
            <a:spAutoFit/>
          </a:bodyPr>
          <a:lstStyle/>
          <a:p>
            <a:r>
              <a:rPr lang="es-MX" i="1" dirty="0"/>
              <a:t>HTML</a:t>
            </a:r>
            <a:endParaRPr lang="en-US" i="1" dirty="0"/>
          </a:p>
        </p:txBody>
      </p:sp>
      <p:sp>
        <p:nvSpPr>
          <p:cNvPr id="82" name="Rectangle 81">
            <a:extLst>
              <a:ext uri="{FF2B5EF4-FFF2-40B4-BE49-F238E27FC236}">
                <a16:creationId xmlns:a16="http://schemas.microsoft.com/office/drawing/2014/main" id="{D656A64C-F8B0-4152-9409-7AA29D9098A1}"/>
              </a:ext>
            </a:extLst>
          </p:cNvPr>
          <p:cNvSpPr/>
          <p:nvPr/>
        </p:nvSpPr>
        <p:spPr>
          <a:xfrm>
            <a:off x="961503" y="3683853"/>
            <a:ext cx="1368727" cy="13176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BACK END</a:t>
            </a:r>
            <a:endParaRPr lang="en-US" b="1" dirty="0"/>
          </a:p>
        </p:txBody>
      </p:sp>
      <p:sp>
        <p:nvSpPr>
          <p:cNvPr id="83" name="TextBox 82">
            <a:extLst>
              <a:ext uri="{FF2B5EF4-FFF2-40B4-BE49-F238E27FC236}">
                <a16:creationId xmlns:a16="http://schemas.microsoft.com/office/drawing/2014/main" id="{C2BB4DFB-6CDD-4CD9-81B1-B3E03ADE1C70}"/>
              </a:ext>
            </a:extLst>
          </p:cNvPr>
          <p:cNvSpPr txBox="1"/>
          <p:nvPr/>
        </p:nvSpPr>
        <p:spPr>
          <a:xfrm>
            <a:off x="2665612" y="4137663"/>
            <a:ext cx="818301" cy="369332"/>
          </a:xfrm>
          <a:prstGeom prst="rect">
            <a:avLst/>
          </a:prstGeom>
          <a:noFill/>
        </p:spPr>
        <p:txBody>
          <a:bodyPr wrap="none" rtlCol="0">
            <a:spAutoFit/>
          </a:bodyPr>
          <a:lstStyle/>
          <a:p>
            <a:r>
              <a:rPr lang="es-MX" i="1" dirty="0"/>
              <a:t>app.py</a:t>
            </a:r>
            <a:endParaRPr lang="en-US" i="1" dirty="0"/>
          </a:p>
        </p:txBody>
      </p:sp>
      <p:sp>
        <p:nvSpPr>
          <p:cNvPr id="84" name="Rectangle 83">
            <a:extLst>
              <a:ext uri="{FF2B5EF4-FFF2-40B4-BE49-F238E27FC236}">
                <a16:creationId xmlns:a16="http://schemas.microsoft.com/office/drawing/2014/main" id="{F946D641-2B54-4E03-965F-31FC22BC77D5}"/>
              </a:ext>
            </a:extLst>
          </p:cNvPr>
          <p:cNvSpPr/>
          <p:nvPr/>
        </p:nvSpPr>
        <p:spPr>
          <a:xfrm>
            <a:off x="2573018" y="1611365"/>
            <a:ext cx="1017917" cy="505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FF4C0A0-C49E-4B55-A317-2A5048567E61}"/>
              </a:ext>
            </a:extLst>
          </p:cNvPr>
          <p:cNvSpPr/>
          <p:nvPr/>
        </p:nvSpPr>
        <p:spPr>
          <a:xfrm>
            <a:off x="2573018" y="4143808"/>
            <a:ext cx="1017917" cy="365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57E5545B-00F6-4D82-8FEE-EC7CC9960C02}"/>
              </a:ext>
            </a:extLst>
          </p:cNvPr>
          <p:cNvSpPr txBox="1"/>
          <p:nvPr/>
        </p:nvSpPr>
        <p:spPr>
          <a:xfrm>
            <a:off x="5508290" y="1671159"/>
            <a:ext cx="1124603" cy="369332"/>
          </a:xfrm>
          <a:prstGeom prst="rect">
            <a:avLst/>
          </a:prstGeom>
          <a:noFill/>
        </p:spPr>
        <p:txBody>
          <a:bodyPr wrap="none" rtlCol="0">
            <a:spAutoFit/>
          </a:bodyPr>
          <a:lstStyle/>
          <a:p>
            <a:r>
              <a:rPr lang="es-MX" i="1" dirty="0"/>
              <a:t>JavaScript</a:t>
            </a:r>
            <a:endParaRPr lang="en-US" i="1" dirty="0"/>
          </a:p>
        </p:txBody>
      </p:sp>
      <p:sp>
        <p:nvSpPr>
          <p:cNvPr id="87" name="TextBox 86">
            <a:extLst>
              <a:ext uri="{FF2B5EF4-FFF2-40B4-BE49-F238E27FC236}">
                <a16:creationId xmlns:a16="http://schemas.microsoft.com/office/drawing/2014/main" id="{0FBCBFE2-B019-48B2-9C73-B43DC55DD50E}"/>
              </a:ext>
            </a:extLst>
          </p:cNvPr>
          <p:cNvSpPr txBox="1"/>
          <p:nvPr/>
        </p:nvSpPr>
        <p:spPr>
          <a:xfrm>
            <a:off x="4290090" y="3050767"/>
            <a:ext cx="662361" cy="369332"/>
          </a:xfrm>
          <a:prstGeom prst="rect">
            <a:avLst/>
          </a:prstGeom>
          <a:noFill/>
        </p:spPr>
        <p:txBody>
          <a:bodyPr wrap="none" rtlCol="0">
            <a:spAutoFit/>
          </a:bodyPr>
          <a:lstStyle/>
          <a:p>
            <a:r>
              <a:rPr lang="es-MX" i="1" dirty="0"/>
              <a:t>JSON</a:t>
            </a:r>
            <a:endParaRPr lang="en-US" i="1" dirty="0"/>
          </a:p>
        </p:txBody>
      </p:sp>
      <p:sp>
        <p:nvSpPr>
          <p:cNvPr id="88" name="Rectangle 87">
            <a:extLst>
              <a:ext uri="{FF2B5EF4-FFF2-40B4-BE49-F238E27FC236}">
                <a16:creationId xmlns:a16="http://schemas.microsoft.com/office/drawing/2014/main" id="{E01C3061-AEFA-4F79-A2C4-BCA2A7577A0A}"/>
              </a:ext>
            </a:extLst>
          </p:cNvPr>
          <p:cNvSpPr/>
          <p:nvPr/>
        </p:nvSpPr>
        <p:spPr>
          <a:xfrm>
            <a:off x="4112312" y="3032692"/>
            <a:ext cx="1017917" cy="365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ylinder 88">
            <a:extLst>
              <a:ext uri="{FF2B5EF4-FFF2-40B4-BE49-F238E27FC236}">
                <a16:creationId xmlns:a16="http://schemas.microsoft.com/office/drawing/2014/main" id="{521F1B24-DF91-4677-8550-ABB8DEEF85F6}"/>
              </a:ext>
            </a:extLst>
          </p:cNvPr>
          <p:cNvSpPr/>
          <p:nvPr/>
        </p:nvSpPr>
        <p:spPr>
          <a:xfrm>
            <a:off x="4468871" y="3891607"/>
            <a:ext cx="1017917" cy="8700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PostgreSQL</a:t>
            </a:r>
            <a:endParaRPr lang="en-US" sz="1400" dirty="0"/>
          </a:p>
        </p:txBody>
      </p:sp>
      <p:cxnSp>
        <p:nvCxnSpPr>
          <p:cNvPr id="90" name="Straight Arrow Connector 89">
            <a:extLst>
              <a:ext uri="{FF2B5EF4-FFF2-40B4-BE49-F238E27FC236}">
                <a16:creationId xmlns:a16="http://schemas.microsoft.com/office/drawing/2014/main" id="{62954BAC-F17F-40A0-B6D2-239B9512FC6E}"/>
              </a:ext>
            </a:extLst>
          </p:cNvPr>
          <p:cNvCxnSpPr>
            <a:cxnSpLocks/>
            <a:stCxn id="84" idx="2"/>
            <a:endCxn id="83" idx="0"/>
          </p:cNvCxnSpPr>
          <p:nvPr/>
        </p:nvCxnSpPr>
        <p:spPr>
          <a:xfrm flipH="1">
            <a:off x="3074763" y="2117332"/>
            <a:ext cx="7214" cy="2020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C2D756DE-7198-41A2-A988-F14278C1B61A}"/>
              </a:ext>
            </a:extLst>
          </p:cNvPr>
          <p:cNvCxnSpPr>
            <a:cxnSpLocks/>
            <a:stCxn id="85" idx="3"/>
            <a:endCxn id="88" idx="1"/>
          </p:cNvCxnSpPr>
          <p:nvPr/>
        </p:nvCxnSpPr>
        <p:spPr>
          <a:xfrm flipV="1">
            <a:off x="3590935" y="3215579"/>
            <a:ext cx="521377" cy="11111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A2BBF60E-AC85-4A1E-92E7-D63F669C49D3}"/>
              </a:ext>
            </a:extLst>
          </p:cNvPr>
          <p:cNvCxnSpPr>
            <a:cxnSpLocks/>
            <a:stCxn id="88" idx="3"/>
            <a:endCxn id="140" idx="2"/>
          </p:cNvCxnSpPr>
          <p:nvPr/>
        </p:nvCxnSpPr>
        <p:spPr>
          <a:xfrm flipV="1">
            <a:off x="5130229" y="2117333"/>
            <a:ext cx="922181" cy="1098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C4BF258-D2DD-4872-9970-DB03D8461F02}"/>
              </a:ext>
            </a:extLst>
          </p:cNvPr>
          <p:cNvSpPr/>
          <p:nvPr/>
        </p:nvSpPr>
        <p:spPr>
          <a:xfrm>
            <a:off x="961503" y="2774402"/>
            <a:ext cx="1368727" cy="92866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“MIDDLEWARE”</a:t>
            </a:r>
            <a:endParaRPr lang="en-US" sz="1200" b="1" dirty="0"/>
          </a:p>
        </p:txBody>
      </p:sp>
      <p:sp>
        <p:nvSpPr>
          <p:cNvPr id="94" name="Rectangle 93">
            <a:extLst>
              <a:ext uri="{FF2B5EF4-FFF2-40B4-BE49-F238E27FC236}">
                <a16:creationId xmlns:a16="http://schemas.microsoft.com/office/drawing/2014/main" id="{03C268A1-4DE7-4078-8E48-5B43E3D05459}"/>
              </a:ext>
            </a:extLst>
          </p:cNvPr>
          <p:cNvSpPr/>
          <p:nvPr/>
        </p:nvSpPr>
        <p:spPr>
          <a:xfrm>
            <a:off x="837530" y="1082705"/>
            <a:ext cx="5998234" cy="5575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AF7942ED-0C4F-4969-9AE1-C357042B449E}"/>
              </a:ext>
            </a:extLst>
          </p:cNvPr>
          <p:cNvCxnSpPr>
            <a:cxnSpLocks/>
          </p:cNvCxnSpPr>
          <p:nvPr/>
        </p:nvCxnSpPr>
        <p:spPr>
          <a:xfrm flipV="1">
            <a:off x="2368163" y="2749325"/>
            <a:ext cx="4351400" cy="25077"/>
          </a:xfrm>
          <a:prstGeom prst="line">
            <a:avLst/>
          </a:prstGeom>
          <a:ln w="12700">
            <a:prstDash val="sysDash"/>
          </a:ln>
        </p:spPr>
        <p:style>
          <a:lnRef idx="1">
            <a:schemeClr val="accent2"/>
          </a:lnRef>
          <a:fillRef idx="0">
            <a:schemeClr val="accent2"/>
          </a:fillRef>
          <a:effectRef idx="0">
            <a:schemeClr val="accent2"/>
          </a:effectRef>
          <a:fontRef idx="minor">
            <a:schemeClr val="tx1"/>
          </a:fontRef>
        </p:style>
      </p:cxnSp>
      <p:cxnSp>
        <p:nvCxnSpPr>
          <p:cNvPr id="96" name="Straight Connector 95">
            <a:extLst>
              <a:ext uri="{FF2B5EF4-FFF2-40B4-BE49-F238E27FC236}">
                <a16:creationId xmlns:a16="http://schemas.microsoft.com/office/drawing/2014/main" id="{A9CB986F-C8E4-4367-B320-81A9ABF8E6BB}"/>
              </a:ext>
            </a:extLst>
          </p:cNvPr>
          <p:cNvCxnSpPr>
            <a:cxnSpLocks/>
          </p:cNvCxnSpPr>
          <p:nvPr/>
        </p:nvCxnSpPr>
        <p:spPr>
          <a:xfrm flipV="1">
            <a:off x="2368163" y="3676610"/>
            <a:ext cx="4351400" cy="25077"/>
          </a:xfrm>
          <a:prstGeom prst="line">
            <a:avLst/>
          </a:prstGeom>
          <a:ln w="12700">
            <a:prstDash val="sysDash"/>
          </a:ln>
        </p:spPr>
        <p:style>
          <a:lnRef idx="1">
            <a:schemeClr val="accent2"/>
          </a:lnRef>
          <a:fillRef idx="0">
            <a:schemeClr val="accent2"/>
          </a:fillRef>
          <a:effectRef idx="0">
            <a:schemeClr val="accent2"/>
          </a:effectRef>
          <a:fontRef idx="minor">
            <a:schemeClr val="tx1"/>
          </a:fontRef>
        </p:style>
      </p:cxnSp>
      <p:sp>
        <p:nvSpPr>
          <p:cNvPr id="97" name="TextBox 96">
            <a:extLst>
              <a:ext uri="{FF2B5EF4-FFF2-40B4-BE49-F238E27FC236}">
                <a16:creationId xmlns:a16="http://schemas.microsoft.com/office/drawing/2014/main" id="{382B0DD9-6EA8-400F-A628-DB5387BB6DE7}"/>
              </a:ext>
            </a:extLst>
          </p:cNvPr>
          <p:cNvSpPr txBox="1"/>
          <p:nvPr/>
        </p:nvSpPr>
        <p:spPr>
          <a:xfrm>
            <a:off x="973948" y="5347414"/>
            <a:ext cx="3113939" cy="307777"/>
          </a:xfrm>
          <a:prstGeom prst="rect">
            <a:avLst/>
          </a:prstGeom>
          <a:noFill/>
        </p:spPr>
        <p:txBody>
          <a:bodyPr wrap="square" rtlCol="0">
            <a:spAutoFit/>
          </a:bodyPr>
          <a:lstStyle/>
          <a:p>
            <a:r>
              <a:rPr lang="es-MX" sz="1400" i="1" dirty="0"/>
              <a:t>api</a:t>
            </a:r>
            <a:r>
              <a:rPr lang="en-US" sz="1400" i="1" dirty="0"/>
              <a:t>/&lt;size&gt;/&lt;seed&gt;/&lt;cargo&gt;/&lt;vehicles&gt;</a:t>
            </a:r>
          </a:p>
        </p:txBody>
      </p:sp>
      <p:sp>
        <p:nvSpPr>
          <p:cNvPr id="98" name="TextBox 97">
            <a:extLst>
              <a:ext uri="{FF2B5EF4-FFF2-40B4-BE49-F238E27FC236}">
                <a16:creationId xmlns:a16="http://schemas.microsoft.com/office/drawing/2014/main" id="{F07753BF-C720-47D8-B3E2-74E6E7BEAB21}"/>
              </a:ext>
            </a:extLst>
          </p:cNvPr>
          <p:cNvSpPr txBox="1"/>
          <p:nvPr/>
        </p:nvSpPr>
        <p:spPr>
          <a:xfrm>
            <a:off x="3147322" y="2124550"/>
            <a:ext cx="1070392" cy="523220"/>
          </a:xfrm>
          <a:prstGeom prst="rect">
            <a:avLst/>
          </a:prstGeom>
          <a:noFill/>
        </p:spPr>
        <p:txBody>
          <a:bodyPr wrap="square" rtlCol="0">
            <a:spAutoFit/>
          </a:bodyPr>
          <a:lstStyle/>
          <a:p>
            <a:r>
              <a:rPr lang="en-US" sz="1400" i="1" dirty="0"/>
              <a:t>home.html</a:t>
            </a:r>
          </a:p>
          <a:p>
            <a:r>
              <a:rPr lang="en-US" sz="1400" i="1" dirty="0"/>
              <a:t>cluster.html</a:t>
            </a:r>
          </a:p>
        </p:txBody>
      </p:sp>
      <p:pic>
        <p:nvPicPr>
          <p:cNvPr id="99" name="Picture 4" descr="Heroku Logo Download Vector">
            <a:extLst>
              <a:ext uri="{FF2B5EF4-FFF2-40B4-BE49-F238E27FC236}">
                <a16:creationId xmlns:a16="http://schemas.microsoft.com/office/drawing/2014/main" id="{46E63020-1EF1-4386-806C-807E08F7F6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404" b="34088"/>
          <a:stretch/>
        </p:blipFill>
        <p:spPr bwMode="auto">
          <a:xfrm>
            <a:off x="7180936" y="6193817"/>
            <a:ext cx="1002230" cy="325800"/>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a:extLst>
              <a:ext uri="{FF2B5EF4-FFF2-40B4-BE49-F238E27FC236}">
                <a16:creationId xmlns:a16="http://schemas.microsoft.com/office/drawing/2014/main" id="{403D1D1A-589B-421E-9A3F-BB968ECF68E8}"/>
              </a:ext>
            </a:extLst>
          </p:cNvPr>
          <p:cNvSpPr/>
          <p:nvPr/>
        </p:nvSpPr>
        <p:spPr>
          <a:xfrm>
            <a:off x="7013543" y="1091827"/>
            <a:ext cx="2691942" cy="5575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raphic 100" descr="Open folder">
            <a:extLst>
              <a:ext uri="{FF2B5EF4-FFF2-40B4-BE49-F238E27FC236}">
                <a16:creationId xmlns:a16="http://schemas.microsoft.com/office/drawing/2014/main" id="{74A72044-C6FA-422B-8902-9A9B497F4E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28714" y="2224750"/>
            <a:ext cx="360000" cy="360000"/>
          </a:xfrm>
          <a:prstGeom prst="rect">
            <a:avLst/>
          </a:prstGeom>
        </p:spPr>
      </p:pic>
      <p:pic>
        <p:nvPicPr>
          <p:cNvPr id="102" name="Graphic 101" descr="Paper">
            <a:extLst>
              <a:ext uri="{FF2B5EF4-FFF2-40B4-BE49-F238E27FC236}">
                <a16:creationId xmlns:a16="http://schemas.microsoft.com/office/drawing/2014/main" id="{26C33C4D-E7AE-421A-ACB1-B509F16631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252082"/>
            <a:ext cx="270000" cy="270000"/>
          </a:xfrm>
          <a:prstGeom prst="rect">
            <a:avLst/>
          </a:prstGeom>
        </p:spPr>
      </p:pic>
      <p:sp>
        <p:nvSpPr>
          <p:cNvPr id="103" name="TextBox 102">
            <a:extLst>
              <a:ext uri="{FF2B5EF4-FFF2-40B4-BE49-F238E27FC236}">
                <a16:creationId xmlns:a16="http://schemas.microsoft.com/office/drawing/2014/main" id="{AF74A61D-6C29-4FB4-8812-F9C927CE5DB1}"/>
              </a:ext>
            </a:extLst>
          </p:cNvPr>
          <p:cNvSpPr txBox="1"/>
          <p:nvPr/>
        </p:nvSpPr>
        <p:spPr>
          <a:xfrm>
            <a:off x="7456304" y="1231250"/>
            <a:ext cx="693460" cy="307777"/>
          </a:xfrm>
          <a:prstGeom prst="rect">
            <a:avLst/>
          </a:prstGeom>
          <a:noFill/>
        </p:spPr>
        <p:txBody>
          <a:bodyPr wrap="none" rtlCol="0">
            <a:spAutoFit/>
          </a:bodyPr>
          <a:lstStyle/>
          <a:p>
            <a:r>
              <a:rPr lang="en-US" sz="1400" b="1" dirty="0"/>
              <a:t>app.py</a:t>
            </a:r>
          </a:p>
        </p:txBody>
      </p:sp>
      <p:pic>
        <p:nvPicPr>
          <p:cNvPr id="104" name="Graphic 103" descr="Paper">
            <a:extLst>
              <a:ext uri="{FF2B5EF4-FFF2-40B4-BE49-F238E27FC236}">
                <a16:creationId xmlns:a16="http://schemas.microsoft.com/office/drawing/2014/main" id="{E5DE2968-DF89-4036-9420-B9F039051C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570782"/>
            <a:ext cx="270000" cy="270000"/>
          </a:xfrm>
          <a:prstGeom prst="rect">
            <a:avLst/>
          </a:prstGeom>
        </p:spPr>
      </p:pic>
      <p:sp>
        <p:nvSpPr>
          <p:cNvPr id="105" name="TextBox 104">
            <a:extLst>
              <a:ext uri="{FF2B5EF4-FFF2-40B4-BE49-F238E27FC236}">
                <a16:creationId xmlns:a16="http://schemas.microsoft.com/office/drawing/2014/main" id="{CE45AF9F-27BD-49BC-9A97-52F32A522773}"/>
              </a:ext>
            </a:extLst>
          </p:cNvPr>
          <p:cNvSpPr txBox="1"/>
          <p:nvPr/>
        </p:nvSpPr>
        <p:spPr>
          <a:xfrm>
            <a:off x="7456304" y="1549950"/>
            <a:ext cx="749949" cy="307777"/>
          </a:xfrm>
          <a:prstGeom prst="rect">
            <a:avLst/>
          </a:prstGeom>
          <a:noFill/>
        </p:spPr>
        <p:txBody>
          <a:bodyPr wrap="none" rtlCol="0">
            <a:spAutoFit/>
          </a:bodyPr>
          <a:lstStyle/>
          <a:p>
            <a:r>
              <a:rPr lang="en-US" sz="1400" b="1" dirty="0" err="1"/>
              <a:t>Procfile</a:t>
            </a:r>
            <a:endParaRPr lang="en-US" sz="1400" b="1" dirty="0"/>
          </a:p>
        </p:txBody>
      </p:sp>
      <p:pic>
        <p:nvPicPr>
          <p:cNvPr id="106" name="Graphic 105" descr="Paper">
            <a:extLst>
              <a:ext uri="{FF2B5EF4-FFF2-40B4-BE49-F238E27FC236}">
                <a16:creationId xmlns:a16="http://schemas.microsoft.com/office/drawing/2014/main" id="{84F84F0D-1DE0-4E1E-BFC0-4503B639C7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910229"/>
            <a:ext cx="270000" cy="270000"/>
          </a:xfrm>
          <a:prstGeom prst="rect">
            <a:avLst/>
          </a:prstGeom>
        </p:spPr>
      </p:pic>
      <p:sp>
        <p:nvSpPr>
          <p:cNvPr id="107" name="TextBox 106">
            <a:extLst>
              <a:ext uri="{FF2B5EF4-FFF2-40B4-BE49-F238E27FC236}">
                <a16:creationId xmlns:a16="http://schemas.microsoft.com/office/drawing/2014/main" id="{FC6C52CF-82E0-4343-9866-DEA08C772370}"/>
              </a:ext>
            </a:extLst>
          </p:cNvPr>
          <p:cNvSpPr txBox="1"/>
          <p:nvPr/>
        </p:nvSpPr>
        <p:spPr>
          <a:xfrm>
            <a:off x="7456304" y="1889397"/>
            <a:ext cx="1405128" cy="307777"/>
          </a:xfrm>
          <a:prstGeom prst="rect">
            <a:avLst/>
          </a:prstGeom>
          <a:noFill/>
        </p:spPr>
        <p:txBody>
          <a:bodyPr wrap="none" rtlCol="0">
            <a:spAutoFit/>
          </a:bodyPr>
          <a:lstStyle/>
          <a:p>
            <a:r>
              <a:rPr lang="en-US" sz="1400" b="1" dirty="0"/>
              <a:t>Requirement.txt</a:t>
            </a:r>
          </a:p>
        </p:txBody>
      </p:sp>
      <p:sp>
        <p:nvSpPr>
          <p:cNvPr id="108" name="TextBox 107">
            <a:extLst>
              <a:ext uri="{FF2B5EF4-FFF2-40B4-BE49-F238E27FC236}">
                <a16:creationId xmlns:a16="http://schemas.microsoft.com/office/drawing/2014/main" id="{94B10DC4-A2A7-4336-B5DC-59A5D0A1C8F3}"/>
              </a:ext>
            </a:extLst>
          </p:cNvPr>
          <p:cNvSpPr txBox="1"/>
          <p:nvPr/>
        </p:nvSpPr>
        <p:spPr>
          <a:xfrm>
            <a:off x="7456304" y="2246790"/>
            <a:ext cx="942759" cy="307777"/>
          </a:xfrm>
          <a:prstGeom prst="rect">
            <a:avLst/>
          </a:prstGeom>
          <a:noFill/>
        </p:spPr>
        <p:txBody>
          <a:bodyPr wrap="none" rtlCol="0">
            <a:spAutoFit/>
          </a:bodyPr>
          <a:lstStyle/>
          <a:p>
            <a:r>
              <a:rPr lang="en-US" sz="1400" b="1" dirty="0"/>
              <a:t>Templates</a:t>
            </a:r>
          </a:p>
        </p:txBody>
      </p:sp>
      <p:pic>
        <p:nvPicPr>
          <p:cNvPr id="109" name="Graphic 108" descr="Paper">
            <a:extLst>
              <a:ext uri="{FF2B5EF4-FFF2-40B4-BE49-F238E27FC236}">
                <a16:creationId xmlns:a16="http://schemas.microsoft.com/office/drawing/2014/main" id="{04C83D0D-A8D8-4A71-95CD-E2623764FF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4496" y="2609261"/>
            <a:ext cx="270000" cy="270000"/>
          </a:xfrm>
          <a:prstGeom prst="rect">
            <a:avLst/>
          </a:prstGeom>
        </p:spPr>
      </p:pic>
      <p:sp>
        <p:nvSpPr>
          <p:cNvPr id="110" name="TextBox 109">
            <a:extLst>
              <a:ext uri="{FF2B5EF4-FFF2-40B4-BE49-F238E27FC236}">
                <a16:creationId xmlns:a16="http://schemas.microsoft.com/office/drawing/2014/main" id="{398DAE2E-E398-47A9-81EF-56CC3F2077F4}"/>
              </a:ext>
            </a:extLst>
          </p:cNvPr>
          <p:cNvSpPr txBox="1"/>
          <p:nvPr/>
        </p:nvSpPr>
        <p:spPr>
          <a:xfrm>
            <a:off x="8044319" y="2588429"/>
            <a:ext cx="1008546" cy="307777"/>
          </a:xfrm>
          <a:prstGeom prst="rect">
            <a:avLst/>
          </a:prstGeom>
          <a:noFill/>
        </p:spPr>
        <p:txBody>
          <a:bodyPr wrap="none" rtlCol="0">
            <a:spAutoFit/>
          </a:bodyPr>
          <a:lstStyle/>
          <a:p>
            <a:r>
              <a:rPr lang="en-US" sz="1400" b="1" dirty="0"/>
              <a:t>home.html</a:t>
            </a:r>
          </a:p>
        </p:txBody>
      </p:sp>
      <p:pic>
        <p:nvPicPr>
          <p:cNvPr id="111" name="Graphic 110" descr="Paper">
            <a:extLst>
              <a:ext uri="{FF2B5EF4-FFF2-40B4-BE49-F238E27FC236}">
                <a16:creationId xmlns:a16="http://schemas.microsoft.com/office/drawing/2014/main" id="{0C54DDD8-15F7-4601-87BA-9F8AF5CC2A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4496" y="2927961"/>
            <a:ext cx="270000" cy="270000"/>
          </a:xfrm>
          <a:prstGeom prst="rect">
            <a:avLst/>
          </a:prstGeom>
        </p:spPr>
      </p:pic>
      <p:sp>
        <p:nvSpPr>
          <p:cNvPr id="112" name="TextBox 111">
            <a:extLst>
              <a:ext uri="{FF2B5EF4-FFF2-40B4-BE49-F238E27FC236}">
                <a16:creationId xmlns:a16="http://schemas.microsoft.com/office/drawing/2014/main" id="{EF9D387E-A284-4375-B705-DBD396DB17B3}"/>
              </a:ext>
            </a:extLst>
          </p:cNvPr>
          <p:cNvSpPr txBox="1"/>
          <p:nvPr/>
        </p:nvSpPr>
        <p:spPr>
          <a:xfrm>
            <a:off x="8044319" y="2907129"/>
            <a:ext cx="1065548" cy="307777"/>
          </a:xfrm>
          <a:prstGeom prst="rect">
            <a:avLst/>
          </a:prstGeom>
          <a:noFill/>
        </p:spPr>
        <p:txBody>
          <a:bodyPr wrap="none" rtlCol="0">
            <a:spAutoFit/>
          </a:bodyPr>
          <a:lstStyle/>
          <a:p>
            <a:r>
              <a:rPr lang="en-US" sz="1400" b="1" dirty="0"/>
              <a:t>cluster.html</a:t>
            </a:r>
          </a:p>
        </p:txBody>
      </p:sp>
      <p:cxnSp>
        <p:nvCxnSpPr>
          <p:cNvPr id="115" name="Connector: Elbow 114">
            <a:extLst>
              <a:ext uri="{FF2B5EF4-FFF2-40B4-BE49-F238E27FC236}">
                <a16:creationId xmlns:a16="http://schemas.microsoft.com/office/drawing/2014/main" id="{4FE2560D-E02F-4E2F-B132-CEC54CD6FCF8}"/>
              </a:ext>
            </a:extLst>
          </p:cNvPr>
          <p:cNvCxnSpPr>
            <a:cxnSpLocks/>
            <a:stCxn id="101" idx="2"/>
            <a:endCxn id="109" idx="1"/>
          </p:cNvCxnSpPr>
          <p:nvPr/>
        </p:nvCxnSpPr>
        <p:spPr>
          <a:xfrm rot="16200000" flipH="1">
            <a:off x="7481850" y="2411614"/>
            <a:ext cx="159511" cy="505782"/>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pic>
        <p:nvPicPr>
          <p:cNvPr id="116" name="Graphic 115" descr="Open folder">
            <a:extLst>
              <a:ext uri="{FF2B5EF4-FFF2-40B4-BE49-F238E27FC236}">
                <a16:creationId xmlns:a16="http://schemas.microsoft.com/office/drawing/2014/main" id="{5EEF2E2A-DD00-42EE-94FF-4ABCF9C102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8891" y="3369307"/>
            <a:ext cx="360000" cy="360000"/>
          </a:xfrm>
          <a:prstGeom prst="rect">
            <a:avLst/>
          </a:prstGeom>
        </p:spPr>
      </p:pic>
      <p:sp>
        <p:nvSpPr>
          <p:cNvPr id="117" name="TextBox 116">
            <a:extLst>
              <a:ext uri="{FF2B5EF4-FFF2-40B4-BE49-F238E27FC236}">
                <a16:creationId xmlns:a16="http://schemas.microsoft.com/office/drawing/2014/main" id="{B629C55C-0493-4729-92F9-77DAD5114655}"/>
              </a:ext>
            </a:extLst>
          </p:cNvPr>
          <p:cNvSpPr txBox="1"/>
          <p:nvPr/>
        </p:nvSpPr>
        <p:spPr>
          <a:xfrm>
            <a:off x="7496481" y="3391347"/>
            <a:ext cx="599651" cy="307777"/>
          </a:xfrm>
          <a:prstGeom prst="rect">
            <a:avLst/>
          </a:prstGeom>
          <a:noFill/>
        </p:spPr>
        <p:txBody>
          <a:bodyPr wrap="none" rtlCol="0">
            <a:spAutoFit/>
          </a:bodyPr>
          <a:lstStyle/>
          <a:p>
            <a:r>
              <a:rPr lang="en-US" sz="1400" b="1" dirty="0"/>
              <a:t>Static</a:t>
            </a:r>
          </a:p>
        </p:txBody>
      </p:sp>
      <p:pic>
        <p:nvPicPr>
          <p:cNvPr id="118" name="Graphic 117" descr="Open folder">
            <a:extLst>
              <a:ext uri="{FF2B5EF4-FFF2-40B4-BE49-F238E27FC236}">
                <a16:creationId xmlns:a16="http://schemas.microsoft.com/office/drawing/2014/main" id="{1AF67F7B-A986-43B4-BA93-8B7E647D4D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5399" y="3682781"/>
            <a:ext cx="360000" cy="360000"/>
          </a:xfrm>
          <a:prstGeom prst="rect">
            <a:avLst/>
          </a:prstGeom>
        </p:spPr>
      </p:pic>
      <p:sp>
        <p:nvSpPr>
          <p:cNvPr id="119" name="TextBox 118">
            <a:extLst>
              <a:ext uri="{FF2B5EF4-FFF2-40B4-BE49-F238E27FC236}">
                <a16:creationId xmlns:a16="http://schemas.microsoft.com/office/drawing/2014/main" id="{2971BBDF-E8C2-4BBA-988D-C9629833C80F}"/>
              </a:ext>
            </a:extLst>
          </p:cNvPr>
          <p:cNvSpPr txBox="1"/>
          <p:nvPr/>
        </p:nvSpPr>
        <p:spPr>
          <a:xfrm>
            <a:off x="8142989" y="3704821"/>
            <a:ext cx="404278" cy="307777"/>
          </a:xfrm>
          <a:prstGeom prst="rect">
            <a:avLst/>
          </a:prstGeom>
          <a:noFill/>
        </p:spPr>
        <p:txBody>
          <a:bodyPr wrap="none" rtlCol="0">
            <a:spAutoFit/>
          </a:bodyPr>
          <a:lstStyle/>
          <a:p>
            <a:r>
              <a:rPr lang="en-US" sz="1400" b="1" dirty="0" err="1"/>
              <a:t>css</a:t>
            </a:r>
            <a:endParaRPr lang="en-US" sz="1400" b="1" dirty="0"/>
          </a:p>
        </p:txBody>
      </p:sp>
      <p:pic>
        <p:nvPicPr>
          <p:cNvPr id="120" name="Graphic 119" descr="Paper">
            <a:extLst>
              <a:ext uri="{FF2B5EF4-FFF2-40B4-BE49-F238E27FC236}">
                <a16:creationId xmlns:a16="http://schemas.microsoft.com/office/drawing/2014/main" id="{74D35DFE-5E9F-45BB-B581-6D11113D3D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84542" y="4078442"/>
            <a:ext cx="270000" cy="270000"/>
          </a:xfrm>
          <a:prstGeom prst="rect">
            <a:avLst/>
          </a:prstGeom>
        </p:spPr>
      </p:pic>
      <p:sp>
        <p:nvSpPr>
          <p:cNvPr id="121" name="TextBox 120">
            <a:extLst>
              <a:ext uri="{FF2B5EF4-FFF2-40B4-BE49-F238E27FC236}">
                <a16:creationId xmlns:a16="http://schemas.microsoft.com/office/drawing/2014/main" id="{988372B1-C23D-4CFA-A5FB-4116F61BDD29}"/>
              </a:ext>
            </a:extLst>
          </p:cNvPr>
          <p:cNvSpPr txBox="1"/>
          <p:nvPr/>
        </p:nvSpPr>
        <p:spPr>
          <a:xfrm>
            <a:off x="8414365" y="4057610"/>
            <a:ext cx="804644" cy="307777"/>
          </a:xfrm>
          <a:prstGeom prst="rect">
            <a:avLst/>
          </a:prstGeom>
          <a:noFill/>
        </p:spPr>
        <p:txBody>
          <a:bodyPr wrap="none" rtlCol="0">
            <a:spAutoFit/>
          </a:bodyPr>
          <a:lstStyle/>
          <a:p>
            <a:r>
              <a:rPr lang="en-US" sz="1400" b="1" dirty="0"/>
              <a:t>style.css</a:t>
            </a:r>
          </a:p>
        </p:txBody>
      </p:sp>
      <p:cxnSp>
        <p:nvCxnSpPr>
          <p:cNvPr id="122" name="Connector: Elbow 121">
            <a:extLst>
              <a:ext uri="{FF2B5EF4-FFF2-40B4-BE49-F238E27FC236}">
                <a16:creationId xmlns:a16="http://schemas.microsoft.com/office/drawing/2014/main" id="{4D18072F-795F-4574-9992-17B3D489CDF7}"/>
              </a:ext>
            </a:extLst>
          </p:cNvPr>
          <p:cNvCxnSpPr>
            <a:cxnSpLocks/>
            <a:endCxn id="118" idx="1"/>
          </p:cNvCxnSpPr>
          <p:nvPr/>
        </p:nvCxnSpPr>
        <p:spPr>
          <a:xfrm rot="16200000" flipH="1">
            <a:off x="7492404" y="3539786"/>
            <a:ext cx="179482" cy="466508"/>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49395C0A-27E9-4C43-AA34-7D55A6B7C2A6}"/>
              </a:ext>
            </a:extLst>
          </p:cNvPr>
          <p:cNvCxnSpPr>
            <a:cxnSpLocks/>
            <a:stCxn id="118" idx="2"/>
            <a:endCxn id="120" idx="1"/>
          </p:cNvCxnSpPr>
          <p:nvPr/>
        </p:nvCxnSpPr>
        <p:spPr>
          <a:xfrm rot="16200000" flipH="1">
            <a:off x="8004640" y="4033539"/>
            <a:ext cx="170661" cy="18914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pic>
        <p:nvPicPr>
          <p:cNvPr id="124" name="Graphic 123" descr="Open folder">
            <a:extLst>
              <a:ext uri="{FF2B5EF4-FFF2-40B4-BE49-F238E27FC236}">
                <a16:creationId xmlns:a16="http://schemas.microsoft.com/office/drawing/2014/main" id="{B76D21DD-5FA0-432D-978C-CA75ED7C4E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5576" y="4315150"/>
            <a:ext cx="360000" cy="360000"/>
          </a:xfrm>
          <a:prstGeom prst="rect">
            <a:avLst/>
          </a:prstGeom>
        </p:spPr>
      </p:pic>
      <p:sp>
        <p:nvSpPr>
          <p:cNvPr id="125" name="TextBox 124">
            <a:extLst>
              <a:ext uri="{FF2B5EF4-FFF2-40B4-BE49-F238E27FC236}">
                <a16:creationId xmlns:a16="http://schemas.microsoft.com/office/drawing/2014/main" id="{A1F1DF17-A2E8-464E-852B-1BD8DF25BD58}"/>
              </a:ext>
            </a:extLst>
          </p:cNvPr>
          <p:cNvSpPr txBox="1"/>
          <p:nvPr/>
        </p:nvSpPr>
        <p:spPr>
          <a:xfrm>
            <a:off x="8183166" y="4337190"/>
            <a:ext cx="303288" cy="307777"/>
          </a:xfrm>
          <a:prstGeom prst="rect">
            <a:avLst/>
          </a:prstGeom>
          <a:noFill/>
        </p:spPr>
        <p:txBody>
          <a:bodyPr wrap="none" rtlCol="0">
            <a:spAutoFit/>
          </a:bodyPr>
          <a:lstStyle/>
          <a:p>
            <a:r>
              <a:rPr lang="en-US" sz="1400" b="1" dirty="0" err="1"/>
              <a:t>js</a:t>
            </a:r>
            <a:endParaRPr lang="en-US" sz="1400" b="1" dirty="0"/>
          </a:p>
        </p:txBody>
      </p:sp>
      <p:pic>
        <p:nvPicPr>
          <p:cNvPr id="126" name="Graphic 125" descr="Paper">
            <a:extLst>
              <a:ext uri="{FF2B5EF4-FFF2-40B4-BE49-F238E27FC236}">
                <a16:creationId xmlns:a16="http://schemas.microsoft.com/office/drawing/2014/main" id="{928C56B0-C07A-41E2-9171-512C2FA906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24719" y="4710811"/>
            <a:ext cx="270000" cy="270000"/>
          </a:xfrm>
          <a:prstGeom prst="rect">
            <a:avLst/>
          </a:prstGeom>
        </p:spPr>
      </p:pic>
      <p:sp>
        <p:nvSpPr>
          <p:cNvPr id="127" name="TextBox 126">
            <a:extLst>
              <a:ext uri="{FF2B5EF4-FFF2-40B4-BE49-F238E27FC236}">
                <a16:creationId xmlns:a16="http://schemas.microsoft.com/office/drawing/2014/main" id="{913011C2-305C-434D-9652-164CFEB9D929}"/>
              </a:ext>
            </a:extLst>
          </p:cNvPr>
          <p:cNvSpPr txBox="1"/>
          <p:nvPr/>
        </p:nvSpPr>
        <p:spPr>
          <a:xfrm>
            <a:off x="8454542" y="4689979"/>
            <a:ext cx="1078180" cy="307777"/>
          </a:xfrm>
          <a:prstGeom prst="rect">
            <a:avLst/>
          </a:prstGeom>
          <a:noFill/>
        </p:spPr>
        <p:txBody>
          <a:bodyPr wrap="none" rtlCol="0">
            <a:spAutoFit/>
          </a:bodyPr>
          <a:lstStyle/>
          <a:p>
            <a:r>
              <a:rPr lang="en-US" sz="1400" b="1" dirty="0"/>
              <a:t>clustering.js</a:t>
            </a:r>
          </a:p>
        </p:txBody>
      </p:sp>
      <p:cxnSp>
        <p:nvCxnSpPr>
          <p:cNvPr id="128" name="Connector: Elbow 127">
            <a:extLst>
              <a:ext uri="{FF2B5EF4-FFF2-40B4-BE49-F238E27FC236}">
                <a16:creationId xmlns:a16="http://schemas.microsoft.com/office/drawing/2014/main" id="{B280F9AA-A112-4F9D-9976-B467843A6A1C}"/>
              </a:ext>
            </a:extLst>
          </p:cNvPr>
          <p:cNvCxnSpPr>
            <a:cxnSpLocks/>
            <a:stCxn id="116" idx="2"/>
            <a:endCxn id="124" idx="1"/>
          </p:cNvCxnSpPr>
          <p:nvPr/>
        </p:nvCxnSpPr>
        <p:spPr>
          <a:xfrm rot="16200000" flipH="1">
            <a:off x="7219312" y="3858885"/>
            <a:ext cx="765843" cy="506685"/>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A6C82C46-B6A3-4D1B-97DB-EA0753379454}"/>
              </a:ext>
            </a:extLst>
          </p:cNvPr>
          <p:cNvCxnSpPr>
            <a:cxnSpLocks/>
            <a:stCxn id="124" idx="2"/>
            <a:endCxn id="126" idx="1"/>
          </p:cNvCxnSpPr>
          <p:nvPr/>
        </p:nvCxnSpPr>
        <p:spPr>
          <a:xfrm rot="16200000" flipH="1">
            <a:off x="8044817" y="4665908"/>
            <a:ext cx="170661" cy="18914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80E60A9A-5857-4BD2-90FB-21DB1A3FDD2B}"/>
              </a:ext>
            </a:extLst>
          </p:cNvPr>
          <p:cNvCxnSpPr>
            <a:cxnSpLocks/>
            <a:stCxn id="101" idx="2"/>
            <a:endCxn id="111" idx="1"/>
          </p:cNvCxnSpPr>
          <p:nvPr/>
        </p:nvCxnSpPr>
        <p:spPr>
          <a:xfrm rot="16200000" flipH="1">
            <a:off x="7322500" y="2570964"/>
            <a:ext cx="478211" cy="505782"/>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sp>
        <p:nvSpPr>
          <p:cNvPr id="132" name="Cylinder 131">
            <a:extLst>
              <a:ext uri="{FF2B5EF4-FFF2-40B4-BE49-F238E27FC236}">
                <a16:creationId xmlns:a16="http://schemas.microsoft.com/office/drawing/2014/main" id="{D4A47AC0-9E6D-4B4C-8D76-392AEECCE3CA}"/>
              </a:ext>
            </a:extLst>
          </p:cNvPr>
          <p:cNvSpPr/>
          <p:nvPr/>
        </p:nvSpPr>
        <p:spPr>
          <a:xfrm>
            <a:off x="7855576" y="5427211"/>
            <a:ext cx="1002230" cy="7862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PostgreSQL</a:t>
            </a:r>
            <a:endParaRPr lang="en-US" sz="900" dirty="0"/>
          </a:p>
        </p:txBody>
      </p:sp>
      <p:pic>
        <p:nvPicPr>
          <p:cNvPr id="133" name="Picture 6" descr="PostgreSQL - Wikipedia, la enciclopedia libre">
            <a:extLst>
              <a:ext uri="{FF2B5EF4-FFF2-40B4-BE49-F238E27FC236}">
                <a16:creationId xmlns:a16="http://schemas.microsoft.com/office/drawing/2014/main" id="{E660B2EB-E438-48DB-8DE9-9E97879696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0016" y="4528719"/>
            <a:ext cx="396595" cy="409193"/>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8">
            <a:extLst>
              <a:ext uri="{FF2B5EF4-FFF2-40B4-BE49-F238E27FC236}">
                <a16:creationId xmlns:a16="http://schemas.microsoft.com/office/drawing/2014/main" id="{0AA16B50-8582-4545-8EFF-B1E87EE00E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4566" y="3986321"/>
            <a:ext cx="340374" cy="340374"/>
          </a:xfrm>
          <a:prstGeom prst="rect">
            <a:avLst/>
          </a:prstGeom>
          <a:noFill/>
          <a:extLst>
            <a:ext uri="{909E8E84-426E-40DD-AFC4-6F175D3DCCD1}">
              <a14:hiddenFill xmlns:a14="http://schemas.microsoft.com/office/drawing/2010/main">
                <a:solidFill>
                  <a:srgbClr val="FFFFFF"/>
                </a:solidFill>
              </a14:hiddenFill>
            </a:ext>
          </a:extLst>
        </p:spPr>
      </p:pic>
      <p:cxnSp>
        <p:nvCxnSpPr>
          <p:cNvPr id="138" name="Connector: Elbow 137">
            <a:extLst>
              <a:ext uri="{FF2B5EF4-FFF2-40B4-BE49-F238E27FC236}">
                <a16:creationId xmlns:a16="http://schemas.microsoft.com/office/drawing/2014/main" id="{F0E140A9-E4F0-4394-AD1E-594CB7E68622}"/>
              </a:ext>
            </a:extLst>
          </p:cNvPr>
          <p:cNvCxnSpPr>
            <a:cxnSpLocks/>
            <a:stCxn id="85" idx="3"/>
            <a:endCxn id="89" idx="2"/>
          </p:cNvCxnSpPr>
          <p:nvPr/>
        </p:nvCxnSpPr>
        <p:spPr>
          <a:xfrm flipV="1">
            <a:off x="3590935" y="4326624"/>
            <a:ext cx="877936" cy="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2D5545D-9681-425E-8C5C-34D8DEEFB1D9}"/>
              </a:ext>
            </a:extLst>
          </p:cNvPr>
          <p:cNvSpPr txBox="1"/>
          <p:nvPr/>
        </p:nvSpPr>
        <p:spPr>
          <a:xfrm>
            <a:off x="999510" y="5575429"/>
            <a:ext cx="3823906" cy="954107"/>
          </a:xfrm>
          <a:prstGeom prst="rect">
            <a:avLst/>
          </a:prstGeom>
          <a:noFill/>
        </p:spPr>
        <p:txBody>
          <a:bodyPr wrap="square" rtlCol="0">
            <a:spAutoFit/>
          </a:bodyPr>
          <a:lstStyle/>
          <a:p>
            <a:r>
              <a:rPr lang="en-US" sz="1400" i="1" dirty="0"/>
              <a:t>size = # destinations</a:t>
            </a:r>
          </a:p>
          <a:p>
            <a:r>
              <a:rPr lang="en-US" sz="1400" i="1" dirty="0"/>
              <a:t>seed = random state</a:t>
            </a:r>
          </a:p>
          <a:p>
            <a:r>
              <a:rPr lang="en-US" sz="1400" i="1" dirty="0"/>
              <a:t>cargo = Maximum # of packages per vehicle </a:t>
            </a:r>
          </a:p>
          <a:p>
            <a:r>
              <a:rPr lang="en-US" sz="1400" i="1" dirty="0"/>
              <a:t>vehicles = # of available vehicles</a:t>
            </a:r>
          </a:p>
        </p:txBody>
      </p:sp>
      <p:sp>
        <p:nvSpPr>
          <p:cNvPr id="140" name="Rectangle 139">
            <a:extLst>
              <a:ext uri="{FF2B5EF4-FFF2-40B4-BE49-F238E27FC236}">
                <a16:creationId xmlns:a16="http://schemas.microsoft.com/office/drawing/2014/main" id="{3F3E4642-5203-410F-A445-15D8CA52C71F}"/>
              </a:ext>
            </a:extLst>
          </p:cNvPr>
          <p:cNvSpPr/>
          <p:nvPr/>
        </p:nvSpPr>
        <p:spPr>
          <a:xfrm>
            <a:off x="5543451" y="1611365"/>
            <a:ext cx="1017917" cy="505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Arrow Connector 140">
            <a:extLst>
              <a:ext uri="{FF2B5EF4-FFF2-40B4-BE49-F238E27FC236}">
                <a16:creationId xmlns:a16="http://schemas.microsoft.com/office/drawing/2014/main" id="{E7DE202C-4A8B-41F3-8293-77E438F33279}"/>
              </a:ext>
            </a:extLst>
          </p:cNvPr>
          <p:cNvCxnSpPr>
            <a:cxnSpLocks/>
            <a:stCxn id="84" idx="3"/>
            <a:endCxn id="140" idx="1"/>
          </p:cNvCxnSpPr>
          <p:nvPr/>
        </p:nvCxnSpPr>
        <p:spPr>
          <a:xfrm>
            <a:off x="3590935" y="1864349"/>
            <a:ext cx="19525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42" name="Picture 2" descr="Leaflet - a JavaScript library for interactive maps">
            <a:extLst>
              <a:ext uri="{FF2B5EF4-FFF2-40B4-BE49-F238E27FC236}">
                <a16:creationId xmlns:a16="http://schemas.microsoft.com/office/drawing/2014/main" id="{5FF2A578-44F3-4DC6-BBC2-5E1CD716AE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0810" y="1537452"/>
            <a:ext cx="844550" cy="223806"/>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144">
            <a:extLst>
              <a:ext uri="{FF2B5EF4-FFF2-40B4-BE49-F238E27FC236}">
                <a16:creationId xmlns:a16="http://schemas.microsoft.com/office/drawing/2014/main" id="{7A623EC3-A21F-4506-B04A-3C4669215B9D}"/>
              </a:ext>
            </a:extLst>
          </p:cNvPr>
          <p:cNvSpPr txBox="1"/>
          <p:nvPr/>
        </p:nvSpPr>
        <p:spPr>
          <a:xfrm>
            <a:off x="9820656" y="1257323"/>
            <a:ext cx="1718612" cy="1569660"/>
          </a:xfrm>
          <a:prstGeom prst="rect">
            <a:avLst/>
          </a:prstGeom>
          <a:noFill/>
          <a:ln>
            <a:solidFill>
              <a:srgbClr val="0130C3"/>
            </a:solidFill>
          </a:ln>
        </p:spPr>
        <p:txBody>
          <a:bodyPr wrap="square">
            <a:spAutoFit/>
          </a:bodyPr>
          <a:lstStyle/>
          <a:p>
            <a:r>
              <a:rPr lang="en-US" sz="1200" b="0" i="1" dirty="0">
                <a:solidFill>
                  <a:srgbClr val="1D1C1D"/>
                </a:solidFill>
                <a:effectLst/>
                <a:latin typeface="Slack-Lato"/>
              </a:rPr>
              <a:t>Flask==1.1.1</a:t>
            </a:r>
            <a:br>
              <a:rPr lang="en-US" sz="1200" i="1" dirty="0"/>
            </a:br>
            <a:r>
              <a:rPr lang="en-US" sz="1200" b="0" i="1" dirty="0">
                <a:solidFill>
                  <a:srgbClr val="1D1C1D"/>
                </a:solidFill>
                <a:effectLst/>
                <a:latin typeface="Slack-Lato"/>
              </a:rPr>
              <a:t>python-</a:t>
            </a:r>
            <a:r>
              <a:rPr lang="en-US" sz="1200" b="0" i="1" dirty="0" err="1">
                <a:solidFill>
                  <a:srgbClr val="1D1C1D"/>
                </a:solidFill>
                <a:effectLst/>
                <a:latin typeface="Slack-Lato"/>
              </a:rPr>
              <a:t>dotenv</a:t>
            </a:r>
            <a:r>
              <a:rPr lang="en-US" sz="1200" b="0" i="1" dirty="0">
                <a:solidFill>
                  <a:srgbClr val="1D1C1D"/>
                </a:solidFill>
                <a:effectLst/>
                <a:latin typeface="Slack-Lato"/>
              </a:rPr>
              <a:t>==0.14.0</a:t>
            </a:r>
            <a:br>
              <a:rPr lang="en-US" sz="1200" i="1" dirty="0"/>
            </a:br>
            <a:r>
              <a:rPr lang="en-US" sz="1200" b="0" i="1" dirty="0" err="1">
                <a:solidFill>
                  <a:srgbClr val="1D1C1D"/>
                </a:solidFill>
                <a:effectLst/>
                <a:latin typeface="Slack-Lato"/>
              </a:rPr>
              <a:t>SQLAlchemy</a:t>
            </a:r>
            <a:r>
              <a:rPr lang="en-US" sz="1200" b="0" i="1" dirty="0">
                <a:solidFill>
                  <a:srgbClr val="1D1C1D"/>
                </a:solidFill>
                <a:effectLst/>
                <a:latin typeface="Slack-Lato"/>
              </a:rPr>
              <a:t>==1.3.20</a:t>
            </a:r>
            <a:br>
              <a:rPr lang="en-US" sz="1200" i="1" dirty="0"/>
            </a:br>
            <a:r>
              <a:rPr lang="en-US" sz="1200" b="0" i="1" dirty="0">
                <a:solidFill>
                  <a:srgbClr val="1D1C1D"/>
                </a:solidFill>
                <a:effectLst/>
                <a:latin typeface="Slack-Lato"/>
              </a:rPr>
              <a:t>psycopg2==2.8.5</a:t>
            </a:r>
            <a:br>
              <a:rPr lang="en-US" sz="1200" i="1" dirty="0"/>
            </a:br>
            <a:r>
              <a:rPr lang="en-US" sz="1200" b="0" i="1" dirty="0" err="1">
                <a:solidFill>
                  <a:srgbClr val="1D1C1D"/>
                </a:solidFill>
                <a:effectLst/>
                <a:latin typeface="Slack-Lato"/>
              </a:rPr>
              <a:t>gunicorn</a:t>
            </a:r>
            <a:r>
              <a:rPr lang="en-US" sz="1200" b="0" i="1" dirty="0">
                <a:solidFill>
                  <a:srgbClr val="1D1C1D"/>
                </a:solidFill>
                <a:effectLst/>
                <a:latin typeface="Slack-Lato"/>
              </a:rPr>
              <a:t>==20.0.4</a:t>
            </a:r>
            <a:br>
              <a:rPr lang="en-US" sz="1200" i="1" dirty="0"/>
            </a:br>
            <a:r>
              <a:rPr lang="en-US" sz="1200" b="0" i="1" dirty="0" err="1">
                <a:solidFill>
                  <a:srgbClr val="1D1C1D"/>
                </a:solidFill>
                <a:effectLst/>
                <a:latin typeface="Slack-Lato"/>
              </a:rPr>
              <a:t>numpy</a:t>
            </a:r>
            <a:r>
              <a:rPr lang="en-US" sz="1200" b="0" i="1" dirty="0">
                <a:solidFill>
                  <a:srgbClr val="1D1C1D"/>
                </a:solidFill>
                <a:effectLst/>
                <a:latin typeface="Slack-Lato"/>
              </a:rPr>
              <a:t>==1.18.5</a:t>
            </a:r>
            <a:br>
              <a:rPr lang="en-US" sz="1200" i="1" dirty="0"/>
            </a:br>
            <a:r>
              <a:rPr lang="en-US" sz="1200" b="0" i="1" dirty="0">
                <a:solidFill>
                  <a:srgbClr val="1D1C1D"/>
                </a:solidFill>
                <a:effectLst/>
                <a:latin typeface="Slack-Lato"/>
              </a:rPr>
              <a:t>pandas==1.0.5</a:t>
            </a:r>
            <a:br>
              <a:rPr lang="en-US" sz="1200" i="1" dirty="0"/>
            </a:br>
            <a:r>
              <a:rPr lang="en-US" sz="1200" b="0" i="1" dirty="0">
                <a:solidFill>
                  <a:srgbClr val="1D1C1D"/>
                </a:solidFill>
                <a:effectLst/>
                <a:latin typeface="Slack-Lato"/>
              </a:rPr>
              <a:t>scikit-learn==0.23.1</a:t>
            </a:r>
            <a:endParaRPr lang="en-US" sz="1200" i="1" dirty="0"/>
          </a:p>
        </p:txBody>
      </p:sp>
      <p:cxnSp>
        <p:nvCxnSpPr>
          <p:cNvPr id="146" name="Straight Arrow Connector 145">
            <a:extLst>
              <a:ext uri="{FF2B5EF4-FFF2-40B4-BE49-F238E27FC236}">
                <a16:creationId xmlns:a16="http://schemas.microsoft.com/office/drawing/2014/main" id="{7A43DC0A-A029-4EB0-B868-BB56CE64AAB9}"/>
              </a:ext>
            </a:extLst>
          </p:cNvPr>
          <p:cNvCxnSpPr>
            <a:stCxn id="107" idx="3"/>
          </p:cNvCxnSpPr>
          <p:nvPr/>
        </p:nvCxnSpPr>
        <p:spPr>
          <a:xfrm>
            <a:off x="8861432" y="2043286"/>
            <a:ext cx="959224" cy="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2C08A809-49D5-4CD8-8535-EEA81A13B95C}"/>
              </a:ext>
            </a:extLst>
          </p:cNvPr>
          <p:cNvSpPr txBox="1"/>
          <p:nvPr/>
        </p:nvSpPr>
        <p:spPr>
          <a:xfrm>
            <a:off x="4991543" y="2104701"/>
            <a:ext cx="1070392" cy="307777"/>
          </a:xfrm>
          <a:prstGeom prst="rect">
            <a:avLst/>
          </a:prstGeom>
          <a:noFill/>
        </p:spPr>
        <p:txBody>
          <a:bodyPr wrap="square" rtlCol="0">
            <a:spAutoFit/>
          </a:bodyPr>
          <a:lstStyle/>
          <a:p>
            <a:r>
              <a:rPr lang="en-US" sz="1400" i="1" dirty="0"/>
              <a:t>clustering.js</a:t>
            </a:r>
          </a:p>
        </p:txBody>
      </p:sp>
      <p:pic>
        <p:nvPicPr>
          <p:cNvPr id="149" name="Picture 6" descr="PostgreSQL - Wikipedia, la enciclopedia libre">
            <a:extLst>
              <a:ext uri="{FF2B5EF4-FFF2-40B4-BE49-F238E27FC236}">
                <a16:creationId xmlns:a16="http://schemas.microsoft.com/office/drawing/2014/main" id="{FCB1A367-2C7B-4FFB-BD83-4CFBB4A361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7023" y="5908920"/>
            <a:ext cx="396595" cy="40919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A18A221-4D2F-4D1E-86B8-8DA1EC029E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4739" y="1334409"/>
            <a:ext cx="987564" cy="22181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Bootswatch (@bootswatch) | Twitter">
            <a:extLst>
              <a:ext uri="{FF2B5EF4-FFF2-40B4-BE49-F238E27FC236}">
                <a16:creationId xmlns:a16="http://schemas.microsoft.com/office/drawing/2014/main" id="{FBF04ED6-B0DC-4DCB-B70F-5A74716B64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6963" y="1373265"/>
            <a:ext cx="328147" cy="328147"/>
          </a:xfrm>
          <a:prstGeom prst="rect">
            <a:avLst/>
          </a:prstGeom>
          <a:noFill/>
          <a:extLst>
            <a:ext uri="{909E8E84-426E-40DD-AFC4-6F175D3DCCD1}">
              <a14:hiddenFill xmlns:a14="http://schemas.microsoft.com/office/drawing/2010/main">
                <a:solidFill>
                  <a:srgbClr val="FFFFFF"/>
                </a:solidFill>
              </a14:hiddenFill>
            </a:ext>
          </a:extLst>
        </p:spPr>
      </p:pic>
      <p:pic>
        <p:nvPicPr>
          <p:cNvPr id="153" name="Graphic 152" descr="Paper">
            <a:extLst>
              <a:ext uri="{FF2B5EF4-FFF2-40B4-BE49-F238E27FC236}">
                <a16:creationId xmlns:a16="http://schemas.microsoft.com/office/drawing/2014/main" id="{5AFE4AD7-FC36-4FD3-A83D-A4FA161C9B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40639" y="5081579"/>
            <a:ext cx="270000" cy="270000"/>
          </a:xfrm>
          <a:prstGeom prst="rect">
            <a:avLst/>
          </a:prstGeom>
        </p:spPr>
      </p:pic>
      <p:sp>
        <p:nvSpPr>
          <p:cNvPr id="154" name="TextBox 153">
            <a:extLst>
              <a:ext uri="{FF2B5EF4-FFF2-40B4-BE49-F238E27FC236}">
                <a16:creationId xmlns:a16="http://schemas.microsoft.com/office/drawing/2014/main" id="{403124C9-88D0-4D05-BE1D-C7F32A0D7A50}"/>
              </a:ext>
            </a:extLst>
          </p:cNvPr>
          <p:cNvSpPr txBox="1"/>
          <p:nvPr/>
        </p:nvSpPr>
        <p:spPr>
          <a:xfrm>
            <a:off x="8470462" y="5060747"/>
            <a:ext cx="803169" cy="307777"/>
          </a:xfrm>
          <a:prstGeom prst="rect">
            <a:avLst/>
          </a:prstGeom>
          <a:noFill/>
        </p:spPr>
        <p:txBody>
          <a:bodyPr wrap="none" rtlCol="0">
            <a:spAutoFit/>
          </a:bodyPr>
          <a:lstStyle/>
          <a:p>
            <a:r>
              <a:rPr lang="en-US" sz="1400" b="1" dirty="0"/>
              <a:t>config.js</a:t>
            </a:r>
          </a:p>
        </p:txBody>
      </p:sp>
      <p:cxnSp>
        <p:nvCxnSpPr>
          <p:cNvPr id="155" name="Connector: Elbow 154">
            <a:extLst>
              <a:ext uri="{FF2B5EF4-FFF2-40B4-BE49-F238E27FC236}">
                <a16:creationId xmlns:a16="http://schemas.microsoft.com/office/drawing/2014/main" id="{BF958CB9-D1B3-4814-88E1-ACB1BC0F2EE2}"/>
              </a:ext>
            </a:extLst>
          </p:cNvPr>
          <p:cNvCxnSpPr>
            <a:cxnSpLocks/>
            <a:stCxn id="124" idx="2"/>
            <a:endCxn id="153" idx="1"/>
          </p:cNvCxnSpPr>
          <p:nvPr/>
        </p:nvCxnSpPr>
        <p:spPr>
          <a:xfrm rot="16200000" flipH="1">
            <a:off x="7867393" y="4843332"/>
            <a:ext cx="541429" cy="20506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5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6</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K-Means Silhouette Analysis</a:t>
            </a:r>
            <a:endParaRPr lang="en-US" sz="2400" b="1" i="1" dirty="0">
              <a:solidFill>
                <a:schemeClr val="bg1"/>
              </a:solidFill>
            </a:endParaRPr>
          </a:p>
        </p:txBody>
      </p:sp>
      <p:sp>
        <p:nvSpPr>
          <p:cNvPr id="7" name="TextBox 6">
            <a:extLst>
              <a:ext uri="{FF2B5EF4-FFF2-40B4-BE49-F238E27FC236}">
                <a16:creationId xmlns:a16="http://schemas.microsoft.com/office/drawing/2014/main" id="{36D2E383-313F-430B-AACC-A5DE0A1E59CC}"/>
              </a:ext>
            </a:extLst>
          </p:cNvPr>
          <p:cNvSpPr txBox="1"/>
          <p:nvPr/>
        </p:nvSpPr>
        <p:spPr>
          <a:xfrm>
            <a:off x="159630" y="1091030"/>
            <a:ext cx="6015981" cy="5078313"/>
          </a:xfrm>
          <a:prstGeom prst="rect">
            <a:avLst/>
          </a:prstGeom>
          <a:noFill/>
        </p:spPr>
        <p:txBody>
          <a:bodyPr wrap="square" rtlCol="0">
            <a:spAutoFit/>
          </a:bodyPr>
          <a:lstStyle>
            <a:defPPr>
              <a:defRPr lang="en-US"/>
            </a:defPPr>
            <a:lvl1pPr marL="285750" indent="-285750">
              <a:buClr>
                <a:srgbClr val="0130C3"/>
              </a:buClr>
              <a:buFont typeface="Wingdings" panose="05000000000000000000" pitchFamily="2" charset="2"/>
              <a:buChar char="§"/>
            </a:lvl1pPr>
            <a:lvl2pPr marL="742950" lvl="1" indent="-285750">
              <a:buClr>
                <a:srgbClr val="0130C3"/>
              </a:buClr>
              <a:buFont typeface="Wingdings" panose="05000000000000000000" pitchFamily="2" charset="2"/>
              <a:buChar char="§"/>
            </a:lvl2pPr>
          </a:lstStyle>
          <a:p>
            <a:r>
              <a:rPr lang="en-US" dirty="0"/>
              <a:t>“K-means clustering is a simple unsupervised learning algorithm that is used to solve clustering problems.”</a:t>
            </a:r>
          </a:p>
          <a:p>
            <a:endParaRPr lang="en-US" dirty="0"/>
          </a:p>
          <a:p>
            <a:r>
              <a:rPr lang="en-US" b="0" i="0" dirty="0">
                <a:solidFill>
                  <a:srgbClr val="333333"/>
                </a:solidFill>
                <a:effectLst/>
                <a:latin typeface="Open-sans"/>
              </a:rPr>
              <a:t>“The clusters are then positioned as points and all observations or data points are associated with the nearest cluster, computed, adjusted and then the process starts over again, using the new adjustments until a desired result is reached.”</a:t>
            </a:r>
            <a:r>
              <a:rPr lang="en-US" dirty="0"/>
              <a:t> </a:t>
            </a:r>
          </a:p>
          <a:p>
            <a:endParaRPr lang="en-US" dirty="0"/>
          </a:p>
          <a:p>
            <a:r>
              <a:rPr lang="en-US" b="0" i="0" dirty="0">
                <a:solidFill>
                  <a:srgbClr val="212529"/>
                </a:solidFill>
                <a:effectLst/>
                <a:latin typeface="-apple-system"/>
              </a:rPr>
              <a:t>“Silhouette analysis can be used to study the separation distance between the resulting clusters. The silhouette plot displays a measure of how close each point in one cluster is to points in the neighboring clusters and thus provides a way to assess parameters like number of clusters visually.” </a:t>
            </a:r>
          </a:p>
          <a:p>
            <a:endParaRPr lang="en-US" dirty="0">
              <a:solidFill>
                <a:srgbClr val="212529"/>
              </a:solidFill>
              <a:latin typeface="-apple-system"/>
            </a:endParaRPr>
          </a:p>
          <a:p>
            <a:r>
              <a:rPr lang="en-US" dirty="0">
                <a:solidFill>
                  <a:srgbClr val="212529"/>
                </a:solidFill>
                <a:latin typeface="-apple-system"/>
              </a:rPr>
              <a:t>The score is equal to the silhouette score average for the total number of identified clusters, thus a maximum silhouette score is considered the best-fit option</a:t>
            </a:r>
            <a:endParaRPr lang="en-US" dirty="0"/>
          </a:p>
        </p:txBody>
      </p:sp>
      <p:sp>
        <p:nvSpPr>
          <p:cNvPr id="9" name="TextBox 8">
            <a:extLst>
              <a:ext uri="{FF2B5EF4-FFF2-40B4-BE49-F238E27FC236}">
                <a16:creationId xmlns:a16="http://schemas.microsoft.com/office/drawing/2014/main" id="{84572278-075A-4557-8F1E-AECEB8695036}"/>
              </a:ext>
            </a:extLst>
          </p:cNvPr>
          <p:cNvSpPr txBox="1"/>
          <p:nvPr/>
        </p:nvSpPr>
        <p:spPr>
          <a:xfrm>
            <a:off x="426494" y="6155139"/>
            <a:ext cx="8642444" cy="553998"/>
          </a:xfrm>
          <a:prstGeom prst="rect">
            <a:avLst/>
          </a:prstGeom>
          <a:noFill/>
        </p:spPr>
        <p:txBody>
          <a:bodyPr wrap="square">
            <a:spAutoFit/>
          </a:bodyPr>
          <a:lstStyle/>
          <a:p>
            <a:r>
              <a:rPr lang="en-US" sz="1000" dirty="0">
                <a:solidFill>
                  <a:srgbClr val="212529"/>
                </a:solidFill>
                <a:latin typeface="-apple-system"/>
              </a:rPr>
              <a:t>Source:</a:t>
            </a:r>
            <a:endParaRPr lang="en-US" sz="1000" dirty="0">
              <a:hlinkClick r:id="rId4"/>
            </a:endParaRPr>
          </a:p>
          <a:p>
            <a:r>
              <a:rPr lang="en-US" sz="1000" dirty="0">
                <a:hlinkClick r:id="rId4"/>
              </a:rPr>
              <a:t>What is K-Means Clustering? - Definition from Techopedia</a:t>
            </a:r>
            <a:endParaRPr lang="en-US" sz="1000" dirty="0"/>
          </a:p>
          <a:p>
            <a:r>
              <a:rPr lang="en-US" sz="1000" dirty="0">
                <a:hlinkClick r:id="rId5"/>
              </a:rPr>
              <a:t>Selecting the number of clusters with silhouette analysis on </a:t>
            </a:r>
            <a:r>
              <a:rPr lang="en-US" sz="1000" dirty="0" err="1">
                <a:hlinkClick r:id="rId5"/>
              </a:rPr>
              <a:t>KMeans</a:t>
            </a:r>
            <a:r>
              <a:rPr lang="en-US" sz="1000" dirty="0">
                <a:hlinkClick r:id="rId5"/>
              </a:rPr>
              <a:t> clustering — scikit-learn 0.23.2 documentation (scikit-learn.org)</a:t>
            </a:r>
            <a:endParaRPr lang="en-US" sz="1000" dirty="0"/>
          </a:p>
        </p:txBody>
      </p:sp>
      <p:pic>
        <p:nvPicPr>
          <p:cNvPr id="8" name="Picture 7">
            <a:extLst>
              <a:ext uri="{FF2B5EF4-FFF2-40B4-BE49-F238E27FC236}">
                <a16:creationId xmlns:a16="http://schemas.microsoft.com/office/drawing/2014/main" id="{E3BCEF09-7586-4E5C-90A1-CF19FE1DCEC9}"/>
              </a:ext>
            </a:extLst>
          </p:cNvPr>
          <p:cNvPicPr>
            <a:picLocks noChangeAspect="1"/>
          </p:cNvPicPr>
          <p:nvPr/>
        </p:nvPicPr>
        <p:blipFill>
          <a:blip r:embed="rId6"/>
          <a:stretch>
            <a:fillRect/>
          </a:stretch>
        </p:blipFill>
        <p:spPr>
          <a:xfrm>
            <a:off x="6718606" y="1005522"/>
            <a:ext cx="4518737" cy="3730651"/>
          </a:xfrm>
          <a:prstGeom prst="rect">
            <a:avLst/>
          </a:prstGeom>
        </p:spPr>
      </p:pic>
      <p:pic>
        <p:nvPicPr>
          <p:cNvPr id="2" name="Picture 1">
            <a:extLst>
              <a:ext uri="{FF2B5EF4-FFF2-40B4-BE49-F238E27FC236}">
                <a16:creationId xmlns:a16="http://schemas.microsoft.com/office/drawing/2014/main" id="{4450CC71-12AC-4798-AE0F-44DF95EBAAD0}"/>
              </a:ext>
            </a:extLst>
          </p:cNvPr>
          <p:cNvPicPr>
            <a:picLocks noChangeAspect="1"/>
          </p:cNvPicPr>
          <p:nvPr/>
        </p:nvPicPr>
        <p:blipFill>
          <a:blip r:embed="rId7"/>
          <a:stretch>
            <a:fillRect/>
          </a:stretch>
        </p:blipFill>
        <p:spPr>
          <a:xfrm>
            <a:off x="6970935" y="4700473"/>
            <a:ext cx="2243139" cy="614363"/>
          </a:xfrm>
          <a:prstGeom prst="rect">
            <a:avLst/>
          </a:prstGeom>
        </p:spPr>
      </p:pic>
      <p:pic>
        <p:nvPicPr>
          <p:cNvPr id="4" name="Picture 3">
            <a:extLst>
              <a:ext uri="{FF2B5EF4-FFF2-40B4-BE49-F238E27FC236}">
                <a16:creationId xmlns:a16="http://schemas.microsoft.com/office/drawing/2014/main" id="{B25212D1-A941-40BC-B325-AB7323D100BF}"/>
              </a:ext>
            </a:extLst>
          </p:cNvPr>
          <p:cNvPicPr>
            <a:picLocks noChangeAspect="1"/>
          </p:cNvPicPr>
          <p:nvPr/>
        </p:nvPicPr>
        <p:blipFill>
          <a:blip r:embed="rId8"/>
          <a:stretch>
            <a:fillRect/>
          </a:stretch>
        </p:blipFill>
        <p:spPr>
          <a:xfrm>
            <a:off x="9298998" y="4690868"/>
            <a:ext cx="2411661" cy="633572"/>
          </a:xfrm>
          <a:prstGeom prst="rect">
            <a:avLst/>
          </a:prstGeom>
        </p:spPr>
      </p:pic>
      <p:pic>
        <p:nvPicPr>
          <p:cNvPr id="5" name="Picture 4">
            <a:extLst>
              <a:ext uri="{FF2B5EF4-FFF2-40B4-BE49-F238E27FC236}">
                <a16:creationId xmlns:a16="http://schemas.microsoft.com/office/drawing/2014/main" id="{E8C13DA7-6854-4FC5-9649-1A82737D9333}"/>
              </a:ext>
            </a:extLst>
          </p:cNvPr>
          <p:cNvPicPr>
            <a:picLocks noChangeAspect="1"/>
          </p:cNvPicPr>
          <p:nvPr/>
        </p:nvPicPr>
        <p:blipFill>
          <a:blip r:embed="rId9"/>
          <a:stretch>
            <a:fillRect/>
          </a:stretch>
        </p:blipFill>
        <p:spPr>
          <a:xfrm>
            <a:off x="6822122" y="5353850"/>
            <a:ext cx="3074450" cy="637896"/>
          </a:xfrm>
          <a:prstGeom prst="rect">
            <a:avLst/>
          </a:prstGeom>
        </p:spPr>
      </p:pic>
      <p:pic>
        <p:nvPicPr>
          <p:cNvPr id="11" name="Picture 10">
            <a:extLst>
              <a:ext uri="{FF2B5EF4-FFF2-40B4-BE49-F238E27FC236}">
                <a16:creationId xmlns:a16="http://schemas.microsoft.com/office/drawing/2014/main" id="{68559F02-A368-4AB5-A15F-2B4DE2AFCC8D}"/>
              </a:ext>
            </a:extLst>
          </p:cNvPr>
          <p:cNvPicPr>
            <a:picLocks noChangeAspect="1"/>
          </p:cNvPicPr>
          <p:nvPr/>
        </p:nvPicPr>
        <p:blipFill>
          <a:blip r:embed="rId10"/>
          <a:stretch>
            <a:fillRect/>
          </a:stretch>
        </p:blipFill>
        <p:spPr>
          <a:xfrm>
            <a:off x="6907639" y="6014666"/>
            <a:ext cx="1606528" cy="477616"/>
          </a:xfrm>
          <a:prstGeom prst="rect">
            <a:avLst/>
          </a:prstGeom>
        </p:spPr>
      </p:pic>
      <p:sp>
        <p:nvSpPr>
          <p:cNvPr id="12" name="TextBox 11">
            <a:extLst>
              <a:ext uri="{FF2B5EF4-FFF2-40B4-BE49-F238E27FC236}">
                <a16:creationId xmlns:a16="http://schemas.microsoft.com/office/drawing/2014/main" id="{5CD6FE04-DEF3-485E-9904-E8340ED3DAEE}"/>
              </a:ext>
            </a:extLst>
          </p:cNvPr>
          <p:cNvSpPr txBox="1"/>
          <p:nvPr/>
        </p:nvSpPr>
        <p:spPr>
          <a:xfrm>
            <a:off x="6728100" y="4822988"/>
            <a:ext cx="301686" cy="369332"/>
          </a:xfrm>
          <a:prstGeom prst="rect">
            <a:avLst/>
          </a:prstGeom>
          <a:noFill/>
        </p:spPr>
        <p:txBody>
          <a:bodyPr wrap="none" rtlCol="0">
            <a:spAutoFit/>
          </a:bodyPr>
          <a:lstStyle/>
          <a:p>
            <a:r>
              <a:rPr lang="es-MX" b="1" dirty="0"/>
              <a:t>1</a:t>
            </a:r>
            <a:endParaRPr lang="en-US" b="1" dirty="0"/>
          </a:p>
        </p:txBody>
      </p:sp>
      <p:sp>
        <p:nvSpPr>
          <p:cNvPr id="14" name="TextBox 13">
            <a:extLst>
              <a:ext uri="{FF2B5EF4-FFF2-40B4-BE49-F238E27FC236}">
                <a16:creationId xmlns:a16="http://schemas.microsoft.com/office/drawing/2014/main" id="{6EB55C0C-0C48-4D8E-8052-1B5888A45E3C}"/>
              </a:ext>
            </a:extLst>
          </p:cNvPr>
          <p:cNvSpPr txBox="1"/>
          <p:nvPr/>
        </p:nvSpPr>
        <p:spPr>
          <a:xfrm>
            <a:off x="6728100" y="5488132"/>
            <a:ext cx="301686" cy="369332"/>
          </a:xfrm>
          <a:prstGeom prst="rect">
            <a:avLst/>
          </a:prstGeom>
          <a:noFill/>
        </p:spPr>
        <p:txBody>
          <a:bodyPr wrap="none" rtlCol="0">
            <a:spAutoFit/>
          </a:bodyPr>
          <a:lstStyle/>
          <a:p>
            <a:r>
              <a:rPr lang="es-MX" b="1" dirty="0"/>
              <a:t>2</a:t>
            </a:r>
            <a:endParaRPr lang="en-US" b="1" dirty="0"/>
          </a:p>
        </p:txBody>
      </p:sp>
      <p:sp>
        <p:nvSpPr>
          <p:cNvPr id="15" name="TextBox 14">
            <a:extLst>
              <a:ext uri="{FF2B5EF4-FFF2-40B4-BE49-F238E27FC236}">
                <a16:creationId xmlns:a16="http://schemas.microsoft.com/office/drawing/2014/main" id="{E60DEFDF-F1DD-43C0-8882-BA3FDC6CA637}"/>
              </a:ext>
            </a:extLst>
          </p:cNvPr>
          <p:cNvSpPr txBox="1"/>
          <p:nvPr/>
        </p:nvSpPr>
        <p:spPr>
          <a:xfrm>
            <a:off x="6756796" y="6068808"/>
            <a:ext cx="301686" cy="369332"/>
          </a:xfrm>
          <a:prstGeom prst="rect">
            <a:avLst/>
          </a:prstGeom>
          <a:noFill/>
        </p:spPr>
        <p:txBody>
          <a:bodyPr wrap="none" rtlCol="0">
            <a:spAutoFit/>
          </a:bodyPr>
          <a:lstStyle/>
          <a:p>
            <a:r>
              <a:rPr lang="es-MX" b="1" dirty="0"/>
              <a:t>3</a:t>
            </a:r>
            <a:endParaRPr lang="en-US" b="1" dirty="0"/>
          </a:p>
        </p:txBody>
      </p:sp>
    </p:spTree>
    <p:extLst>
      <p:ext uri="{BB962C8B-B14F-4D97-AF65-F5344CB8AC3E}">
        <p14:creationId xmlns:p14="http://schemas.microsoft.com/office/powerpoint/2010/main" val="270220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s-MX" sz="1200" b="1" dirty="0"/>
              <a:t>7</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7839422" cy="461665"/>
          </a:xfrm>
          <a:prstGeom prst="rect">
            <a:avLst/>
          </a:prstGeom>
          <a:noFill/>
        </p:spPr>
        <p:txBody>
          <a:bodyPr wrap="square" rtlCol="0">
            <a:spAutoFit/>
          </a:bodyPr>
          <a:lstStyle/>
          <a:p>
            <a:r>
              <a:rPr lang="en-US" sz="2400" b="1" dirty="0">
                <a:solidFill>
                  <a:schemeClr val="bg1"/>
                </a:solidFill>
              </a:rPr>
              <a:t>K-Means -&gt;  1. Identify best-fit </a:t>
            </a:r>
            <a:r>
              <a:rPr lang="en-US" sz="2400" b="1" i="1" dirty="0">
                <a:solidFill>
                  <a:schemeClr val="bg1"/>
                </a:solidFill>
              </a:rPr>
              <a:t>K </a:t>
            </a:r>
            <a:r>
              <a:rPr lang="en-US" sz="2400" b="1" dirty="0">
                <a:solidFill>
                  <a:schemeClr val="bg1"/>
                </a:solidFill>
              </a:rPr>
              <a:t>with Silhouette Analysis</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6C67B8B-DCE4-46E3-89C5-126DB7F5820C}"/>
                  </a:ext>
                </a:extLst>
              </p:cNvPr>
              <p:cNvSpPr txBox="1"/>
              <p:nvPr/>
            </p:nvSpPr>
            <p:spPr>
              <a:xfrm>
                <a:off x="620868" y="1780567"/>
                <a:ext cx="6563320" cy="3296865"/>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𝑚𝑖𝑛</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𝑚𝑎𝑥</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𝑑𝑒𝑠𝑡𝑖𝑛𝑎𝑡𝑖𝑜𝑛𝑠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𝐶𝑎𝑟𝑔𝑜𝑀𝑎𝑥</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 2]</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rgbClr val="0130C3"/>
                  </a:buClr>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Clr>
                    <a:srgbClr val="0130C3"/>
                  </a:buClr>
                  <a:buFont typeface="Wingdings" panose="05000000000000000000" pitchFamily="2" charset="2"/>
                  <a:buChar char="§"/>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𝑚𝑎𝑥</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𝑚𝑖𝑛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[50,#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𝑑𝑒𝑠𝑡𝑖𝑛𝑎𝑡𝑖𝑜𝑛𝑠</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K-Means for each </a:t>
                </a:r>
                <a:r>
                  <a:rPr lang="en-US" i="1" dirty="0"/>
                  <a:t>k </a:t>
                </a:r>
                <a:r>
                  <a:rPr lang="en-US" dirty="0"/>
                  <a:t>in range to get Silhouette scores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We use the </a:t>
                </a:r>
                <a:r>
                  <a:rPr lang="en-US" i="1" dirty="0"/>
                  <a:t>k </a:t>
                </a:r>
                <a:r>
                  <a:rPr lang="en-US" dirty="0"/>
                  <a:t>value with the highest Silhouette score to determine the number of clusters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If the number of clusters exceeds the total </a:t>
                </a:r>
                <a:r>
                  <a:rPr lang="en-US" i="1" dirty="0"/>
                  <a:t># of vehicles </a:t>
                </a:r>
                <a:r>
                  <a:rPr lang="en-US" dirty="0"/>
                  <a:t>we use the </a:t>
                </a:r>
                <a:r>
                  <a:rPr lang="en-US" i="1" dirty="0"/>
                  <a:t># of vehicles </a:t>
                </a:r>
                <a:r>
                  <a:rPr lang="en-US" dirty="0"/>
                  <a:t>as our cluster variable</a:t>
                </a:r>
              </a:p>
            </p:txBody>
          </p:sp>
        </mc:Choice>
        <mc:Fallback>
          <p:sp>
            <p:nvSpPr>
              <p:cNvPr id="11" name="TextBox 10">
                <a:extLst>
                  <a:ext uri="{FF2B5EF4-FFF2-40B4-BE49-F238E27FC236}">
                    <a16:creationId xmlns:a16="http://schemas.microsoft.com/office/drawing/2014/main" id="{B6C67B8B-DCE4-46E3-89C5-126DB7F5820C}"/>
                  </a:ext>
                </a:extLst>
              </p:cNvPr>
              <p:cNvSpPr txBox="1">
                <a:spLocks noRot="1" noChangeAspect="1" noMove="1" noResize="1" noEditPoints="1" noAdjustHandles="1" noChangeArrowheads="1" noChangeShapeType="1" noTextEdit="1"/>
              </p:cNvSpPr>
              <p:nvPr/>
            </p:nvSpPr>
            <p:spPr>
              <a:xfrm>
                <a:off x="620868" y="1780567"/>
                <a:ext cx="6563320" cy="3296865"/>
              </a:xfrm>
              <a:prstGeom prst="rect">
                <a:avLst/>
              </a:prstGeom>
              <a:blipFill>
                <a:blip r:embed="rId4"/>
                <a:stretch>
                  <a:fillRect l="-650" b="-203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A2BB73DF-0088-4C09-83AC-EDB238ACDB67}"/>
              </a:ext>
            </a:extLst>
          </p:cNvPr>
          <p:cNvPicPr>
            <a:picLocks noChangeAspect="1"/>
          </p:cNvPicPr>
          <p:nvPr/>
        </p:nvPicPr>
        <p:blipFill>
          <a:blip r:embed="rId5"/>
          <a:stretch>
            <a:fillRect/>
          </a:stretch>
        </p:blipFill>
        <p:spPr>
          <a:xfrm>
            <a:off x="7589249" y="1031426"/>
            <a:ext cx="1613741" cy="4980413"/>
          </a:xfrm>
          <a:prstGeom prst="rect">
            <a:avLst/>
          </a:prstGeom>
          <a:ln>
            <a:solidFill>
              <a:srgbClr val="0130C3"/>
            </a:solidFill>
          </a:ln>
        </p:spPr>
      </p:pic>
      <p:sp>
        <p:nvSpPr>
          <p:cNvPr id="14" name="TextBox 13">
            <a:extLst>
              <a:ext uri="{FF2B5EF4-FFF2-40B4-BE49-F238E27FC236}">
                <a16:creationId xmlns:a16="http://schemas.microsoft.com/office/drawing/2014/main" id="{FD3CAA27-BB2B-443B-BF48-D9407E8809CE}"/>
              </a:ext>
            </a:extLst>
          </p:cNvPr>
          <p:cNvSpPr txBox="1"/>
          <p:nvPr/>
        </p:nvSpPr>
        <p:spPr>
          <a:xfrm>
            <a:off x="7550730" y="6011839"/>
            <a:ext cx="1690778" cy="646331"/>
          </a:xfrm>
          <a:prstGeom prst="rect">
            <a:avLst/>
          </a:prstGeom>
          <a:noFill/>
        </p:spPr>
        <p:txBody>
          <a:bodyPr wrap="square">
            <a:spAutoFit/>
          </a:bodyPr>
          <a:lstStyle/>
          <a:p>
            <a:r>
              <a:rPr lang="en-US" sz="1200" b="1" i="1" dirty="0"/>
              <a:t>destinations = 100</a:t>
            </a:r>
          </a:p>
          <a:p>
            <a:r>
              <a:rPr lang="en-US" sz="1200" b="1" i="1" dirty="0" err="1"/>
              <a:t>cargomax</a:t>
            </a:r>
            <a:r>
              <a:rPr lang="en-US" sz="1200" b="1" i="1" dirty="0"/>
              <a:t> = 5</a:t>
            </a:r>
          </a:p>
          <a:p>
            <a:r>
              <a:rPr lang="en-US" sz="1200" b="1" i="1" dirty="0"/>
              <a:t>vehicles = 20</a:t>
            </a:r>
          </a:p>
        </p:txBody>
      </p:sp>
      <p:sp>
        <p:nvSpPr>
          <p:cNvPr id="16" name="TextBox 15">
            <a:extLst>
              <a:ext uri="{FF2B5EF4-FFF2-40B4-BE49-F238E27FC236}">
                <a16:creationId xmlns:a16="http://schemas.microsoft.com/office/drawing/2014/main" id="{0734E819-6664-4131-AC7F-DA288A4750A5}"/>
              </a:ext>
            </a:extLst>
          </p:cNvPr>
          <p:cNvSpPr txBox="1"/>
          <p:nvPr/>
        </p:nvSpPr>
        <p:spPr>
          <a:xfrm>
            <a:off x="9438606" y="6011839"/>
            <a:ext cx="1690778" cy="646331"/>
          </a:xfrm>
          <a:prstGeom prst="rect">
            <a:avLst/>
          </a:prstGeom>
          <a:noFill/>
        </p:spPr>
        <p:txBody>
          <a:bodyPr wrap="square">
            <a:spAutoFit/>
          </a:bodyPr>
          <a:lstStyle/>
          <a:p>
            <a:r>
              <a:rPr lang="en-US" sz="1200" b="1" i="1" dirty="0"/>
              <a:t>destinations = 100</a:t>
            </a:r>
          </a:p>
          <a:p>
            <a:r>
              <a:rPr lang="en-US" sz="1200" b="1" i="1" dirty="0" err="1"/>
              <a:t>cargomax</a:t>
            </a:r>
            <a:r>
              <a:rPr lang="en-US" sz="1200" b="1" i="1" dirty="0"/>
              <a:t> = 20</a:t>
            </a:r>
          </a:p>
          <a:p>
            <a:r>
              <a:rPr lang="en-US" sz="1200" b="1" i="1" dirty="0"/>
              <a:t>vehicles = 100</a:t>
            </a:r>
          </a:p>
        </p:txBody>
      </p:sp>
      <p:pic>
        <p:nvPicPr>
          <p:cNvPr id="17" name="Picture 16">
            <a:extLst>
              <a:ext uri="{FF2B5EF4-FFF2-40B4-BE49-F238E27FC236}">
                <a16:creationId xmlns:a16="http://schemas.microsoft.com/office/drawing/2014/main" id="{01846933-A460-450E-AB0C-3C3B8998F73D}"/>
              </a:ext>
            </a:extLst>
          </p:cNvPr>
          <p:cNvPicPr>
            <a:picLocks noChangeAspect="1"/>
          </p:cNvPicPr>
          <p:nvPr/>
        </p:nvPicPr>
        <p:blipFill>
          <a:blip r:embed="rId6"/>
          <a:stretch>
            <a:fillRect/>
          </a:stretch>
        </p:blipFill>
        <p:spPr>
          <a:xfrm>
            <a:off x="9438606" y="1031426"/>
            <a:ext cx="1285717" cy="4980413"/>
          </a:xfrm>
          <a:prstGeom prst="rect">
            <a:avLst/>
          </a:prstGeom>
          <a:ln>
            <a:solidFill>
              <a:srgbClr val="0130C3"/>
            </a:solidFill>
          </a:ln>
        </p:spPr>
      </p:pic>
    </p:spTree>
    <p:extLst>
      <p:ext uri="{BB962C8B-B14F-4D97-AF65-F5344CB8AC3E}">
        <p14:creationId xmlns:p14="http://schemas.microsoft.com/office/powerpoint/2010/main" val="72145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s-MX" sz="1200" b="1" dirty="0"/>
              <a:t>8</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6399548" cy="830997"/>
          </a:xfrm>
          <a:prstGeom prst="rect">
            <a:avLst/>
          </a:prstGeom>
          <a:noFill/>
        </p:spPr>
        <p:txBody>
          <a:bodyPr wrap="square" rtlCol="0">
            <a:spAutoFit/>
          </a:bodyPr>
          <a:lstStyle/>
          <a:p>
            <a:r>
              <a:rPr lang="en-US" sz="2400" b="1" dirty="0">
                <a:solidFill>
                  <a:schemeClr val="bg1"/>
                </a:solidFill>
              </a:rPr>
              <a:t>K-Means -&gt;  2. Cluster using best-fit </a:t>
            </a:r>
            <a:r>
              <a:rPr lang="en-US" sz="2400" b="1" i="1" dirty="0">
                <a:solidFill>
                  <a:schemeClr val="bg1"/>
                </a:solidFill>
              </a:rPr>
              <a:t>K</a:t>
            </a:r>
          </a:p>
          <a:p>
            <a:r>
              <a:rPr lang="en-US" sz="2400" b="1" dirty="0">
                <a:solidFill>
                  <a:schemeClr val="bg1"/>
                </a:solidFill>
              </a:rPr>
              <a:t>Clustering</a:t>
            </a:r>
          </a:p>
        </p:txBody>
      </p:sp>
      <p:grpSp>
        <p:nvGrpSpPr>
          <p:cNvPr id="2" name="Group 1">
            <a:extLst>
              <a:ext uri="{FF2B5EF4-FFF2-40B4-BE49-F238E27FC236}">
                <a16:creationId xmlns:a16="http://schemas.microsoft.com/office/drawing/2014/main" id="{3D56DDE5-86C2-4C8A-8BCA-5491CD3415B7}"/>
              </a:ext>
            </a:extLst>
          </p:cNvPr>
          <p:cNvGrpSpPr/>
          <p:nvPr/>
        </p:nvGrpSpPr>
        <p:grpSpPr>
          <a:xfrm>
            <a:off x="356214" y="2491959"/>
            <a:ext cx="5102890" cy="2036232"/>
            <a:chOff x="356214" y="2387680"/>
            <a:chExt cx="5102890" cy="2036232"/>
          </a:xfrm>
        </p:grpSpPr>
        <p:sp>
          <p:nvSpPr>
            <p:cNvPr id="11" name="TextBox 10">
              <a:extLst>
                <a:ext uri="{FF2B5EF4-FFF2-40B4-BE49-F238E27FC236}">
                  <a16:creationId xmlns:a16="http://schemas.microsoft.com/office/drawing/2014/main" id="{70F16977-567D-4C4C-8026-53BF0794433E}"/>
                </a:ext>
              </a:extLst>
            </p:cNvPr>
            <p:cNvSpPr txBox="1"/>
            <p:nvPr/>
          </p:nvSpPr>
          <p:spPr>
            <a:xfrm>
              <a:off x="356214" y="2387680"/>
              <a:ext cx="5102890" cy="923330"/>
            </a:xfrm>
            <a:prstGeom prst="rect">
              <a:avLst/>
            </a:prstGeom>
            <a:noFill/>
          </p:spPr>
          <p:txBody>
            <a:bodyPr wrap="square" rtlCol="0">
              <a:spAutoFit/>
            </a:bodyPr>
            <a:lstStyle>
              <a:defPPr>
                <a:defRPr lang="en-US"/>
              </a:defPPr>
              <a:lvl1pPr marL="285750" indent="-285750">
                <a:buClr>
                  <a:srgbClr val="0130C3"/>
                </a:buClr>
                <a:buFont typeface="Wingdings" panose="05000000000000000000" pitchFamily="2" charset="2"/>
                <a:buChar char="§"/>
              </a:lvl1pPr>
            </a:lstStyle>
            <a:p>
              <a:r>
                <a:rPr lang="en-US" dirty="0" err="1"/>
                <a:t>kmeans</a:t>
              </a:r>
              <a:r>
                <a:rPr lang="en-US" dirty="0"/>
                <a:t> = </a:t>
              </a:r>
              <a:r>
                <a:rPr lang="en-US" dirty="0" err="1"/>
                <a:t>KMeans</a:t>
              </a:r>
              <a:r>
                <a:rPr lang="en-US" dirty="0"/>
                <a:t>(</a:t>
              </a:r>
              <a:r>
                <a:rPr lang="en-US" dirty="0" err="1"/>
                <a:t>n_clusters</a:t>
              </a:r>
              <a:r>
                <a:rPr lang="en-US" dirty="0"/>
                <a:t>=index)</a:t>
              </a:r>
            </a:p>
            <a:p>
              <a:r>
                <a:rPr lang="en-US" dirty="0" err="1"/>
                <a:t>kmeans.fit</a:t>
              </a:r>
              <a:r>
                <a:rPr lang="en-US" dirty="0"/>
                <a:t>(X)</a:t>
              </a:r>
            </a:p>
            <a:p>
              <a:r>
                <a:rPr lang="en-US" dirty="0" err="1"/>
                <a:t>predicted_clusters</a:t>
              </a:r>
              <a:r>
                <a:rPr lang="en-US" dirty="0"/>
                <a:t> = </a:t>
              </a:r>
              <a:r>
                <a:rPr lang="en-US" dirty="0" err="1"/>
                <a:t>kmeans.predict</a:t>
              </a:r>
              <a:r>
                <a:rPr lang="en-US" dirty="0"/>
                <a:t>(X)</a:t>
              </a:r>
            </a:p>
          </p:txBody>
        </p:sp>
        <p:pic>
          <p:nvPicPr>
            <p:cNvPr id="12" name="Picture 11">
              <a:extLst>
                <a:ext uri="{FF2B5EF4-FFF2-40B4-BE49-F238E27FC236}">
                  <a16:creationId xmlns:a16="http://schemas.microsoft.com/office/drawing/2014/main" id="{73DA54E6-5615-47EE-B4A2-B1DC126ABAC4}"/>
                </a:ext>
              </a:extLst>
            </p:cNvPr>
            <p:cNvPicPr>
              <a:picLocks noChangeAspect="1"/>
            </p:cNvPicPr>
            <p:nvPr/>
          </p:nvPicPr>
          <p:blipFill>
            <a:blip r:embed="rId4"/>
            <a:stretch>
              <a:fillRect/>
            </a:stretch>
          </p:blipFill>
          <p:spPr>
            <a:xfrm>
              <a:off x="429874" y="3554794"/>
              <a:ext cx="4586387" cy="869118"/>
            </a:xfrm>
            <a:prstGeom prst="rect">
              <a:avLst/>
            </a:prstGeom>
            <a:ln>
              <a:solidFill>
                <a:srgbClr val="0130C3"/>
              </a:solidFill>
            </a:ln>
          </p:spPr>
        </p:pic>
      </p:grpSp>
      <p:pic>
        <p:nvPicPr>
          <p:cNvPr id="14" name="Picture 13">
            <a:extLst>
              <a:ext uri="{FF2B5EF4-FFF2-40B4-BE49-F238E27FC236}">
                <a16:creationId xmlns:a16="http://schemas.microsoft.com/office/drawing/2014/main" id="{2F437297-6AA0-4685-A867-03AF3F4F6ED2}"/>
              </a:ext>
            </a:extLst>
          </p:cNvPr>
          <p:cNvPicPr>
            <a:picLocks noChangeAspect="1"/>
          </p:cNvPicPr>
          <p:nvPr/>
        </p:nvPicPr>
        <p:blipFill>
          <a:blip r:embed="rId5"/>
          <a:stretch>
            <a:fillRect/>
          </a:stretch>
        </p:blipFill>
        <p:spPr>
          <a:xfrm>
            <a:off x="5308979" y="1506336"/>
            <a:ext cx="6134255" cy="4007479"/>
          </a:xfrm>
          <a:prstGeom prst="rect">
            <a:avLst/>
          </a:prstGeom>
        </p:spPr>
      </p:pic>
      <p:sp>
        <p:nvSpPr>
          <p:cNvPr id="16" name="TextBox 15">
            <a:extLst>
              <a:ext uri="{FF2B5EF4-FFF2-40B4-BE49-F238E27FC236}">
                <a16:creationId xmlns:a16="http://schemas.microsoft.com/office/drawing/2014/main" id="{B2A70DB6-160C-4AA3-BCA5-18B8DA0FB854}"/>
              </a:ext>
            </a:extLst>
          </p:cNvPr>
          <p:cNvSpPr txBox="1"/>
          <p:nvPr/>
        </p:nvSpPr>
        <p:spPr>
          <a:xfrm>
            <a:off x="2800723" y="5852061"/>
            <a:ext cx="6469784" cy="461665"/>
          </a:xfrm>
          <a:prstGeom prst="rect">
            <a:avLst/>
          </a:prstGeom>
          <a:noFill/>
        </p:spPr>
        <p:txBody>
          <a:bodyPr wrap="square">
            <a:spAutoFit/>
          </a:bodyPr>
          <a:lstStyle>
            <a:defPPr>
              <a:defRPr lang="en-US"/>
            </a:defPPr>
            <a:lvl1pPr algn="ctr">
              <a:defRPr sz="2400" b="1">
                <a:solidFill>
                  <a:srgbClr val="0130C3"/>
                </a:solidFill>
              </a:defRPr>
            </a:lvl1pPr>
          </a:lstStyle>
          <a:p>
            <a:r>
              <a:rPr lang="en-US" dirty="0"/>
              <a:t>Example for 100 destinations in 20 routes (K = </a:t>
            </a:r>
            <a:r>
              <a:rPr lang="en-US"/>
              <a:t>20)</a:t>
            </a:r>
            <a:endParaRPr lang="en-US" dirty="0"/>
          </a:p>
        </p:txBody>
      </p:sp>
    </p:spTree>
    <p:extLst>
      <p:ext uri="{BB962C8B-B14F-4D97-AF65-F5344CB8AC3E}">
        <p14:creationId xmlns:p14="http://schemas.microsoft.com/office/powerpoint/2010/main" val="1204988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TotalTime>
  <Words>949</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Bradley Hand ITC</vt:lpstr>
      <vt:lpstr>Calibri</vt:lpstr>
      <vt:lpstr>Calibri Light</vt:lpstr>
      <vt:lpstr>Cambria Math</vt:lpstr>
      <vt:lpstr>Impact</vt:lpstr>
      <vt:lpstr>Open-sans</vt:lpstr>
      <vt:lpstr>Slack-Lato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Garza</dc:creator>
  <cp:lastModifiedBy>Eduardo Garza</cp:lastModifiedBy>
  <cp:revision>6</cp:revision>
  <dcterms:created xsi:type="dcterms:W3CDTF">2020-12-03T01:14:07Z</dcterms:created>
  <dcterms:modified xsi:type="dcterms:W3CDTF">2020-12-05T17:53:51Z</dcterms:modified>
</cp:coreProperties>
</file>