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74" r:id="rId8"/>
    <p:sldId id="273" r:id="rId9"/>
    <p:sldId id="275" r:id="rId10"/>
    <p:sldId id="260" r:id="rId11"/>
    <p:sldId id="263" r:id="rId12"/>
    <p:sldId id="266" r:id="rId13"/>
    <p:sldId id="267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C09B-CA89-4CCA-8F25-E72F108A90DB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049-A0D7-4A6B-A5EA-91FF90898E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2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C09B-CA89-4CCA-8F25-E72F108A90DB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049-A0D7-4A6B-A5EA-91FF9089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4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C09B-CA89-4CCA-8F25-E72F108A90DB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049-A0D7-4A6B-A5EA-91FF9089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C09B-CA89-4CCA-8F25-E72F108A90DB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049-A0D7-4A6B-A5EA-91FF9089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9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C09B-CA89-4CCA-8F25-E72F108A90DB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049-A0D7-4A6B-A5EA-91FF90898E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C09B-CA89-4CCA-8F25-E72F108A90DB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049-A0D7-4A6B-A5EA-91FF9089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19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C09B-CA89-4CCA-8F25-E72F108A90DB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049-A0D7-4A6B-A5EA-91FF9089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5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C09B-CA89-4CCA-8F25-E72F108A90DB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049-A0D7-4A6B-A5EA-91FF9089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6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C09B-CA89-4CCA-8F25-E72F108A90DB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049-A0D7-4A6B-A5EA-91FF9089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7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57C09B-CA89-4CCA-8F25-E72F108A90DB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116049-A0D7-4A6B-A5EA-91FF9089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C09B-CA89-4CCA-8F25-E72F108A90DB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049-A0D7-4A6B-A5EA-91FF9089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57C09B-CA89-4CCA-8F25-E72F108A90DB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116049-A0D7-4A6B-A5EA-91FF90898E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2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AD9EE-3139-4900-9705-429EBF643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396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0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수학적 모델링을 이용한 </a:t>
            </a:r>
            <a:r>
              <a:rPr lang="ko-KR" altLang="en-US" sz="4000" b="1" kern="0" spc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효용적인</a:t>
            </a:r>
            <a:r>
              <a:rPr lang="ko-KR" altLang="en-US" sz="40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br>
              <a:rPr lang="en-US" altLang="ko-KR" sz="40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40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차트분석 방법에 대한 연구</a:t>
            </a:r>
            <a:br>
              <a:rPr lang="ko-KR" altLang="en-US" sz="1800" b="1" kern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0F9BA5-D05E-4C3B-8F72-73F8515C8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2905"/>
            <a:ext cx="9144000" cy="1655762"/>
          </a:xfrm>
        </p:spPr>
        <p:txBody>
          <a:bodyPr/>
          <a:lstStyle/>
          <a:p>
            <a:r>
              <a:rPr lang="en-US" altLang="ko-KR" dirty="0"/>
              <a:t>1514 </a:t>
            </a:r>
            <a:r>
              <a:rPr lang="ko-KR" altLang="en-US" dirty="0"/>
              <a:t>이지훈 </a:t>
            </a:r>
            <a:r>
              <a:rPr lang="en-US" altLang="ko-KR" dirty="0"/>
              <a:t>1714 </a:t>
            </a:r>
            <a:r>
              <a:rPr lang="ko-KR" altLang="en-US" dirty="0" err="1"/>
              <a:t>오진택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648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47B8E-DBE0-495C-ABF1-8F79BCE8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유전 알고리즘 모델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F0AB02C-5E20-4CDB-A261-6A7A86057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95233"/>
            <a:ext cx="4661836" cy="4406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A6CD4-A316-46C8-9F50-385BD0C10AF1}"/>
              </a:ext>
            </a:extLst>
          </p:cNvPr>
          <p:cNvSpPr txBox="1"/>
          <p:nvPr/>
        </p:nvSpPr>
        <p:spPr>
          <a:xfrm>
            <a:off x="5935579" y="2165684"/>
            <a:ext cx="52201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일종의 최적화 모델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여러 변수들을 유전자의 형태로 나타내어 세대가 지날 때 마다 적자생존의 원리로 다음 세대로 더 적합한 유전자가 계승된다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교차</a:t>
            </a:r>
            <a:r>
              <a:rPr lang="en-US" altLang="ko-KR" sz="2400" dirty="0"/>
              <a:t>, </a:t>
            </a:r>
            <a:r>
              <a:rPr lang="ko-KR" altLang="en-US" sz="2400" dirty="0"/>
              <a:t>돌연변이</a:t>
            </a:r>
            <a:r>
              <a:rPr lang="en-US" altLang="ko-KR" sz="2400" dirty="0"/>
              <a:t>, </a:t>
            </a:r>
            <a:r>
              <a:rPr lang="ko-KR" altLang="en-US" sz="2400" dirty="0"/>
              <a:t>무작위 교배 등 생물 진화의 여러 원리를 사용한다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2651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0179-8908-4134-87F3-F3B58008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유전 알고리즘 구현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43F72BD-984F-4C19-8754-89A13439BDEC}"/>
              </a:ext>
            </a:extLst>
          </p:cNvPr>
          <p:cNvGrpSpPr/>
          <p:nvPr/>
        </p:nvGrpSpPr>
        <p:grpSpPr>
          <a:xfrm>
            <a:off x="1281418" y="2103695"/>
            <a:ext cx="2063692" cy="1325305"/>
            <a:chOff x="1484849" y="1859976"/>
            <a:chExt cx="2063692" cy="1325305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8547A1B-02D3-4315-B252-2CA2A42C7601}"/>
                </a:ext>
              </a:extLst>
            </p:cNvPr>
            <p:cNvSpPr/>
            <p:nvPr/>
          </p:nvSpPr>
          <p:spPr>
            <a:xfrm>
              <a:off x="1484849" y="1859976"/>
              <a:ext cx="2063692" cy="13253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5284BD-4C39-4D31-B9BA-EAC54B5E365A}"/>
                </a:ext>
              </a:extLst>
            </p:cNvPr>
            <p:cNvSpPr txBox="1"/>
            <p:nvPr/>
          </p:nvSpPr>
          <p:spPr>
            <a:xfrm>
              <a:off x="1600898" y="2215997"/>
              <a:ext cx="18036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K </a:t>
              </a:r>
              <a:r>
                <a:rPr lang="ko-KR" altLang="en-US" sz="3200" dirty="0">
                  <a:solidFill>
                    <a:schemeClr val="bg1"/>
                  </a:solidFill>
                </a:rPr>
                <a:t>값 설정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EC1AAD1-FE3B-4E2C-8470-62E8FBD205FE}"/>
              </a:ext>
            </a:extLst>
          </p:cNvPr>
          <p:cNvGrpSpPr/>
          <p:nvPr/>
        </p:nvGrpSpPr>
        <p:grpSpPr>
          <a:xfrm>
            <a:off x="5310229" y="2103695"/>
            <a:ext cx="2063692" cy="1325305"/>
            <a:chOff x="5064155" y="1845733"/>
            <a:chExt cx="2063692" cy="132530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DE346EA-D16E-4984-A36E-536CF1F5C1BB}"/>
                </a:ext>
              </a:extLst>
            </p:cNvPr>
            <p:cNvSpPr/>
            <p:nvPr/>
          </p:nvSpPr>
          <p:spPr>
            <a:xfrm>
              <a:off x="5064155" y="1845733"/>
              <a:ext cx="2063692" cy="13253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7F83E4-4303-4355-969A-72234B60DC87}"/>
                </a:ext>
              </a:extLst>
            </p:cNvPr>
            <p:cNvSpPr txBox="1"/>
            <p:nvPr/>
          </p:nvSpPr>
          <p:spPr>
            <a:xfrm>
              <a:off x="5217954" y="2291797"/>
              <a:ext cx="1778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수익률 계산</a:t>
              </a:r>
            </a:p>
          </p:txBody>
        </p:sp>
      </p:grpSp>
      <p:sp>
        <p:nvSpPr>
          <p:cNvPr id="13" name="화살표: 오른쪽으로 구부러짐 12">
            <a:extLst>
              <a:ext uri="{FF2B5EF4-FFF2-40B4-BE49-F238E27FC236}">
                <a16:creationId xmlns:a16="http://schemas.microsoft.com/office/drawing/2014/main" id="{DE4B7FDE-E974-44B7-86B8-9CA9B2291E0B}"/>
              </a:ext>
            </a:extLst>
          </p:cNvPr>
          <p:cNvSpPr/>
          <p:nvPr/>
        </p:nvSpPr>
        <p:spPr>
          <a:xfrm rot="5400000" flipH="1">
            <a:off x="3596243" y="2025496"/>
            <a:ext cx="1105064" cy="39554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D0D4537-7173-4C42-820D-B7C3F095A087}"/>
              </a:ext>
            </a:extLst>
          </p:cNvPr>
          <p:cNvSpPr/>
          <p:nvPr/>
        </p:nvSpPr>
        <p:spPr>
          <a:xfrm>
            <a:off x="5844033" y="3698062"/>
            <a:ext cx="4785921" cy="1011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ADC50-5456-460A-B3F2-124F17AD93B8}"/>
              </a:ext>
            </a:extLst>
          </p:cNvPr>
          <p:cNvSpPr txBox="1"/>
          <p:nvPr/>
        </p:nvSpPr>
        <p:spPr>
          <a:xfrm>
            <a:off x="6096000" y="3880816"/>
            <a:ext cx="436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최대수익률을 가졌던 </a:t>
            </a:r>
            <a:r>
              <a:rPr lang="en-US" altLang="ko-KR" dirty="0"/>
              <a:t>k</a:t>
            </a:r>
            <a:r>
              <a:rPr lang="ko-KR" altLang="en-US" dirty="0"/>
              <a:t>값에 대해 다음 </a:t>
            </a:r>
            <a:r>
              <a:rPr lang="en-US" altLang="ko-KR" dirty="0"/>
              <a:t>k</a:t>
            </a:r>
            <a:r>
              <a:rPr lang="ko-KR" altLang="en-US" dirty="0"/>
              <a:t>값을 랜덤하게 설정 </a:t>
            </a:r>
            <a:r>
              <a:rPr lang="en-US" altLang="ko-KR" dirty="0"/>
              <a:t>(1000</a:t>
            </a:r>
            <a:r>
              <a:rPr lang="ko-KR" altLang="en-US" dirty="0"/>
              <a:t>번 반복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C070109-CF95-4E5A-A8FF-276212FE9C93}"/>
              </a:ext>
            </a:extLst>
          </p:cNvPr>
          <p:cNvSpPr/>
          <p:nvPr/>
        </p:nvSpPr>
        <p:spPr>
          <a:xfrm>
            <a:off x="3498909" y="2596747"/>
            <a:ext cx="1736521" cy="310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26E9A-FE81-4481-AB7E-4350DFD2C72C}"/>
              </a:ext>
            </a:extLst>
          </p:cNvPr>
          <p:cNvSpPr txBox="1"/>
          <p:nvPr/>
        </p:nvSpPr>
        <p:spPr>
          <a:xfrm>
            <a:off x="2171070" y="4555733"/>
            <a:ext cx="4935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거의 모든  종목에서 </a:t>
            </a:r>
            <a:r>
              <a:rPr lang="en-US" altLang="ko-KR" dirty="0"/>
              <a:t>k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일 때 수익률이 최대였고</a:t>
            </a:r>
            <a:r>
              <a:rPr lang="en-US" altLang="ko-KR" dirty="0"/>
              <a:t>, </a:t>
            </a:r>
            <a:r>
              <a:rPr lang="ko-KR" altLang="en-US" dirty="0"/>
              <a:t>극소수의 종목에서 </a:t>
            </a:r>
            <a:r>
              <a:rPr lang="en-US" altLang="ko-KR" dirty="0"/>
              <a:t>k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이 아닌 다른 값이었다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50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19FDF-C8D4-4259-98B8-45E4CBCF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엘리어트</a:t>
            </a:r>
            <a:r>
              <a:rPr lang="ko-KR" altLang="en-US" sz="3600" dirty="0"/>
              <a:t>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B45A2-FC31-4065-8AED-D0A2FDD31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149" y="1834334"/>
            <a:ext cx="4986868" cy="4351338"/>
          </a:xfrm>
        </p:spPr>
        <p:txBody>
          <a:bodyPr>
            <a:normAutofit/>
          </a:bodyPr>
          <a:lstStyle/>
          <a:p>
            <a:r>
              <a:rPr lang="ko-KR" altLang="en-US" sz="2500" dirty="0" err="1"/>
              <a:t>시드머니</a:t>
            </a:r>
            <a:r>
              <a:rPr lang="ko-KR" altLang="en-US" sz="2500" dirty="0"/>
              <a:t> </a:t>
            </a:r>
            <a:r>
              <a:rPr lang="en-US" altLang="ko-KR" sz="2500" dirty="0"/>
              <a:t>1</a:t>
            </a:r>
            <a:r>
              <a:rPr lang="ko-KR" altLang="en-US" sz="2500" dirty="0"/>
              <a:t>억 공유</a:t>
            </a:r>
            <a:endParaRPr lang="en-US" altLang="ko-KR" sz="2500" dirty="0"/>
          </a:p>
          <a:p>
            <a:r>
              <a:rPr lang="ko-KR" altLang="en-US" sz="2500" dirty="0"/>
              <a:t>하루가 지날 때마다 그래프를 분석하여 매수</a:t>
            </a:r>
            <a:r>
              <a:rPr lang="en-US" altLang="ko-KR" sz="2500" dirty="0"/>
              <a:t>, </a:t>
            </a:r>
            <a:r>
              <a:rPr lang="ko-KR" altLang="en-US" sz="2500" dirty="0"/>
              <a:t>매도 여부 결정</a:t>
            </a:r>
            <a:endParaRPr lang="en-US" altLang="ko-KR" sz="2500" dirty="0"/>
          </a:p>
          <a:p>
            <a:r>
              <a:rPr lang="ko-KR" altLang="en-US" sz="2500" dirty="0"/>
              <a:t>그날의 매도금으로 다른 주식들을 매수</a:t>
            </a:r>
            <a:endParaRPr lang="en-US" altLang="ko-KR" sz="2500" dirty="0"/>
          </a:p>
          <a:p>
            <a:r>
              <a:rPr lang="ko-KR" altLang="en-US" sz="2500" dirty="0" err="1"/>
              <a:t>골든크로스</a:t>
            </a:r>
            <a:r>
              <a:rPr lang="ko-KR" altLang="en-US" sz="2500" dirty="0"/>
              <a:t> 기법을 우선으로 적용</a:t>
            </a:r>
            <a:endParaRPr lang="en-US" altLang="ko-KR" sz="2500" dirty="0"/>
          </a:p>
          <a:p>
            <a:r>
              <a:rPr lang="ko-KR" altLang="en-US" sz="2500" dirty="0"/>
              <a:t>매수</a:t>
            </a:r>
            <a:r>
              <a:rPr lang="en-US" altLang="ko-KR" sz="2500" dirty="0"/>
              <a:t>,</a:t>
            </a:r>
            <a:r>
              <a:rPr lang="ko-KR" altLang="en-US" sz="2500" dirty="0"/>
              <a:t>매도 결정</a:t>
            </a:r>
            <a:r>
              <a:rPr lang="en-US" altLang="ko-KR" sz="2500" dirty="0"/>
              <a:t>-&gt;</a:t>
            </a:r>
          </a:p>
          <a:p>
            <a:pPr marL="107950" marR="0" indent="0" algn="l" fontAlgn="base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tabLst>
                <a:tab pos="270510" algn="l"/>
                <a:tab pos="270510" algn="l"/>
                <a:tab pos="508000" algn="l"/>
              </a:tabLst>
            </a:pPr>
            <a:endParaRPr lang="en-US" altLang="ko-KR" sz="1800" kern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D40150-DCE4-47DE-B92B-A96E15020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19082777" cy="656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94534200">
            <a:extLst>
              <a:ext uri="{FF2B5EF4-FFF2-40B4-BE49-F238E27FC236}">
                <a16:creationId xmlns:a16="http://schemas.microsoft.com/office/drawing/2014/main" id="{6873AB82-FA57-4983-918E-94511901F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88" y="1938835"/>
            <a:ext cx="5989320" cy="369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08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A00A6-044C-476D-A621-D0B7AAFE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21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엘리어트</a:t>
            </a:r>
            <a:r>
              <a:rPr lang="ko-KR" altLang="en-US" sz="3600" dirty="0"/>
              <a:t> 모델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669B8-C551-4FB9-9F9C-AC9D00C1A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304" y="1815108"/>
            <a:ext cx="4805218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엘리어트</a:t>
            </a:r>
            <a:r>
              <a:rPr lang="ko-KR" altLang="en-US" dirty="0"/>
              <a:t> 시작점 찾기</a:t>
            </a:r>
            <a:endParaRPr lang="en-US" altLang="ko-KR" dirty="0"/>
          </a:p>
          <a:p>
            <a:r>
              <a:rPr lang="ko-KR" altLang="en-US" dirty="0"/>
              <a:t>시작점</a:t>
            </a:r>
            <a:r>
              <a:rPr lang="en-US" altLang="ko-KR" dirty="0"/>
              <a:t>=</a:t>
            </a:r>
            <a:r>
              <a:rPr lang="ko-KR" altLang="en-US" dirty="0"/>
              <a:t>재배열</a:t>
            </a:r>
            <a:r>
              <a:rPr lang="en-US" altLang="ko-KR" dirty="0"/>
              <a:t>(</a:t>
            </a:r>
            <a:r>
              <a:rPr lang="ko-KR" altLang="en-US" dirty="0"/>
              <a:t>주가</a:t>
            </a:r>
            <a:r>
              <a:rPr lang="en-US" altLang="ko-KR" dirty="0"/>
              <a:t>-5-20)</a:t>
            </a:r>
          </a:p>
          <a:p>
            <a:r>
              <a:rPr lang="en-US" altLang="ko-KR" dirty="0"/>
              <a:t>5</a:t>
            </a:r>
            <a:r>
              <a:rPr lang="ko-KR" altLang="en-US" dirty="0" err="1"/>
              <a:t>파도달</a:t>
            </a:r>
            <a:r>
              <a:rPr lang="ko-KR" altLang="en-US" dirty="0"/>
              <a:t> 후 </a:t>
            </a:r>
            <a:r>
              <a:rPr lang="en-US" altLang="ko-KR" dirty="0"/>
              <a:t>7</a:t>
            </a:r>
            <a:r>
              <a:rPr lang="ko-KR" altLang="en-US" dirty="0" err="1"/>
              <a:t>파예상</a:t>
            </a:r>
            <a:r>
              <a:rPr lang="en-US" altLang="ko-KR" dirty="0"/>
              <a:t>-&gt;</a:t>
            </a:r>
            <a:r>
              <a:rPr lang="ko-KR" altLang="en-US" dirty="0"/>
              <a:t>매도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하락</a:t>
            </a:r>
            <a:r>
              <a:rPr lang="en-US" altLang="ko-KR" dirty="0"/>
              <a:t>A</a:t>
            </a:r>
            <a:r>
              <a:rPr lang="ko-KR" altLang="en-US" dirty="0"/>
              <a:t>파 </a:t>
            </a:r>
            <a:r>
              <a:rPr lang="ko-KR" altLang="en-US" dirty="0" err="1"/>
              <a:t>예상시</a:t>
            </a:r>
            <a:r>
              <a:rPr lang="ko-KR" altLang="en-US" dirty="0"/>
              <a:t> </a:t>
            </a:r>
            <a:r>
              <a:rPr lang="en-US" altLang="ko-KR" dirty="0"/>
              <a:t>30:70</a:t>
            </a:r>
            <a:r>
              <a:rPr lang="ko-KR" altLang="en-US" dirty="0"/>
              <a:t>부근에서 전액매도</a:t>
            </a:r>
            <a:endParaRPr lang="en-US" altLang="ko-KR" dirty="0"/>
          </a:p>
          <a:p>
            <a:r>
              <a:rPr lang="ko-KR" altLang="en-US" dirty="0"/>
              <a:t>전액매도 </a:t>
            </a:r>
            <a:r>
              <a:rPr lang="ko-KR" altLang="en-US" dirty="0" err="1"/>
              <a:t>결정후</a:t>
            </a:r>
            <a:r>
              <a:rPr lang="en-US" altLang="ko-KR" dirty="0"/>
              <a:t> -&gt;</a:t>
            </a:r>
            <a:r>
              <a:rPr lang="ko-KR" altLang="en-US" dirty="0"/>
              <a:t>특별한 급상승 외의 상황에서는 장기간 매매 </a:t>
            </a:r>
            <a:r>
              <a:rPr lang="ko-KR" altLang="en-US" dirty="0" err="1"/>
              <a:t>하지않음</a:t>
            </a:r>
            <a:r>
              <a:rPr lang="ko-KR" altLang="en-US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E98CC7C-43EF-4C42-B523-F33024D26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0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94436392">
            <a:extLst>
              <a:ext uri="{FF2B5EF4-FFF2-40B4-BE49-F238E27FC236}">
                <a16:creationId xmlns:a16="http://schemas.microsoft.com/office/drawing/2014/main" id="{D6D81150-DEB7-411A-9F0E-D14F71D87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6809"/>
            <a:ext cx="5032498" cy="466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91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66FB5-7237-4CAD-B546-5BB4435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엘리어트</a:t>
            </a:r>
            <a:r>
              <a:rPr lang="ko-KR" altLang="en-US" sz="3600" dirty="0"/>
              <a:t>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B377C-F22B-46CC-994C-0001E759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5518" y="1766826"/>
            <a:ext cx="12267607" cy="5182613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각 </a:t>
            </a:r>
            <a:r>
              <a:rPr lang="en-US" altLang="ko-KR" dirty="0"/>
              <a:t>yahoo finance</a:t>
            </a:r>
            <a:r>
              <a:rPr lang="ko-KR" altLang="en-US" dirty="0"/>
              <a:t>의 </a:t>
            </a:r>
            <a:r>
              <a:rPr lang="en-US" altLang="ko-KR" dirty="0"/>
              <a:t>100</a:t>
            </a:r>
            <a:r>
              <a:rPr lang="ko-KR" altLang="en-US" dirty="0" err="1"/>
              <a:t>개종목</a:t>
            </a:r>
            <a:r>
              <a:rPr lang="en-US" altLang="ko-KR" dirty="0"/>
              <a:t>, 1</a:t>
            </a:r>
            <a:r>
              <a:rPr lang="ko-KR" altLang="en-US" dirty="0"/>
              <a:t>개의 상승세와 하락세</a:t>
            </a:r>
            <a:r>
              <a:rPr lang="en-US" altLang="ko-KR" dirty="0"/>
              <a:t>, 2</a:t>
            </a:r>
            <a:r>
              <a:rPr lang="ko-KR" altLang="en-US" dirty="0"/>
              <a:t>개의 하락세에 대한 투자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엘리어트</a:t>
            </a:r>
            <a:r>
              <a:rPr lang="ko-KR" altLang="en-US" dirty="0"/>
              <a:t> 파동이론의 상승곡선에 기초한 것이기에</a:t>
            </a:r>
            <a:r>
              <a:rPr lang="en-US" altLang="ko-KR" dirty="0"/>
              <a:t>, </a:t>
            </a:r>
            <a:r>
              <a:rPr lang="ko-KR" altLang="en-US" dirty="0"/>
              <a:t>하락곡선에 대해서는 한번도 매수여부를 결정한 적이 없었다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               수익률 각 </a:t>
            </a:r>
            <a:r>
              <a:rPr lang="en-US" altLang="ko-KR" dirty="0"/>
              <a:t>24</a:t>
            </a:r>
            <a:r>
              <a:rPr lang="en-US" altLang="ko-KR"/>
              <a:t>%                                                                  73%                                                                       -</a:t>
            </a:r>
            <a:r>
              <a:rPr lang="en-US" altLang="ko-KR" dirty="0"/>
              <a:t>3%</a:t>
            </a:r>
            <a:endParaRPr lang="ko-KR" altLang="en-US" dirty="0"/>
          </a:p>
        </p:txBody>
      </p:sp>
      <p:pic>
        <p:nvPicPr>
          <p:cNvPr id="4097" name="_x376382160">
            <a:extLst>
              <a:ext uri="{FF2B5EF4-FFF2-40B4-BE49-F238E27FC236}">
                <a16:creationId xmlns:a16="http://schemas.microsoft.com/office/drawing/2014/main" id="{B6D4DEAC-77A3-4AE2-911F-8973C1367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1" y="1687817"/>
            <a:ext cx="3983117" cy="286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C09F0-EB54-46D6-92A8-83E526139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374617296">
            <a:extLst>
              <a:ext uri="{FF2B5EF4-FFF2-40B4-BE49-F238E27FC236}">
                <a16:creationId xmlns:a16="http://schemas.microsoft.com/office/drawing/2014/main" id="{A10CA042-9109-4CDC-BAA7-262C9EC16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244" y="1738843"/>
            <a:ext cx="4135386" cy="286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1AB47850-A26E-4DC9-9842-517E0FFE8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0" y="1122361"/>
            <a:ext cx="19994204" cy="61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7" name="_x375654720">
            <a:extLst>
              <a:ext uri="{FF2B5EF4-FFF2-40B4-BE49-F238E27FC236}">
                <a16:creationId xmlns:a16="http://schemas.microsoft.com/office/drawing/2014/main" id="{9D6B3423-9D7A-42BD-B2D2-96EF507F1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57" y="1738960"/>
            <a:ext cx="4051243" cy="286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55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CBC21-9842-45BA-8776-896E93F7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BD6E4-4592-49C4-9239-743677F4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여러 매도법의 장점을 종합하니 여러 주식종목의 각각의 상황을 다방면에서 판단하여 </a:t>
            </a:r>
            <a:r>
              <a:rPr lang="ko-KR" altLang="en-US" sz="2400" b="1" kern="0" spc="0" dirty="0">
                <a:solidFill>
                  <a:srgbClr val="FF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수익성과 안전성이 모두 높은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수학적모델을 구현했다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일부 상황에서 발생하는 손해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주식의 변화에 비교적 빠르게 대응하지 못한다는 단점은 앞으로 해결되어야 할 과제이다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2400" b="1" kern="0" spc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단일 알고리즘만을 극도로 발달시킨 기존의 연구와 달리 여러 매도법을 상황에 맞게 바꿔가면서 사용하는 모델의 개발을 통해 기존의 낮은 융통성과 일관된 </a:t>
            </a:r>
            <a:r>
              <a:rPr lang="ko-KR" altLang="en-US" sz="2400" b="1" kern="0" spc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중수익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중수입의 단점을 해결할 것이다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또한 복수알고리즘이라는 새로운 </a:t>
            </a:r>
            <a:r>
              <a:rPr lang="ko-KR" altLang="en-US" sz="2400" b="1" kern="0" spc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로보어드바이저의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개발동향에 관한 여러 후속연구가 진행될 것이다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2400" b="1" kern="0" spc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ko-KR" altLang="en-US" sz="1800" b="1" kern="0" spc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07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E08DB-6D4D-414E-9B08-9D4F8C1D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9351F-D497-4BE0-92F5-4747A0E40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53036" cy="4023360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 동기 및 목표</a:t>
            </a:r>
            <a:endParaRPr lang="en-US" altLang="ko-KR" sz="3200" dirty="0"/>
          </a:p>
          <a:p>
            <a:r>
              <a:rPr lang="en-US" altLang="ko-KR" sz="3200" dirty="0"/>
              <a:t>2. </a:t>
            </a:r>
            <a:r>
              <a:rPr lang="ko-KR" altLang="en-US" sz="3200" dirty="0"/>
              <a:t>사용한 이론 소개</a:t>
            </a:r>
            <a:r>
              <a:rPr lang="en-US" altLang="ko-KR" sz="3200" dirty="0"/>
              <a:t>: 5</a:t>
            </a:r>
            <a:r>
              <a:rPr lang="ko-KR" altLang="en-US" sz="3200" dirty="0"/>
              <a:t>일</a:t>
            </a:r>
            <a:r>
              <a:rPr lang="en-US" altLang="ko-KR" sz="3200" dirty="0"/>
              <a:t>,20</a:t>
            </a:r>
            <a:r>
              <a:rPr lang="ko-KR" altLang="en-US" sz="3200" dirty="0"/>
              <a:t>일 이동평균선</a:t>
            </a:r>
            <a:r>
              <a:rPr lang="en-US" altLang="ko-KR" sz="3200" dirty="0"/>
              <a:t>,</a:t>
            </a:r>
          </a:p>
          <a:p>
            <a:r>
              <a:rPr lang="en-US" altLang="ko-KR" sz="3200" dirty="0"/>
              <a:t>                                       </a:t>
            </a:r>
            <a:r>
              <a:rPr lang="ko-KR" altLang="en-US" sz="3200" dirty="0" err="1"/>
              <a:t>엘리어트</a:t>
            </a:r>
            <a:r>
              <a:rPr lang="ko-KR" altLang="en-US" sz="3200" dirty="0"/>
              <a:t> 파동이론</a:t>
            </a:r>
            <a:r>
              <a:rPr lang="en-US" altLang="ko-KR" sz="3200" dirty="0"/>
              <a:t>,</a:t>
            </a:r>
            <a:r>
              <a:rPr lang="ko-KR" altLang="en-US" sz="3200" dirty="0"/>
              <a:t> 유전알고리즘 등 </a:t>
            </a:r>
            <a:endParaRPr lang="en-US" altLang="ko-KR" sz="3200" dirty="0"/>
          </a:p>
          <a:p>
            <a:r>
              <a:rPr lang="en-US" altLang="ko-KR" sz="3200" dirty="0"/>
              <a:t>3. </a:t>
            </a:r>
            <a:r>
              <a:rPr lang="ko-KR" altLang="en-US" sz="3200" dirty="0"/>
              <a:t>유전 알고리즘을 통한 최적화 모델 설계</a:t>
            </a:r>
            <a:endParaRPr lang="en-US" altLang="ko-KR" sz="3200" dirty="0"/>
          </a:p>
          <a:p>
            <a:r>
              <a:rPr lang="en-US" altLang="ko-KR" sz="3200" dirty="0"/>
              <a:t>4. </a:t>
            </a:r>
            <a:r>
              <a:rPr lang="ko-KR" altLang="en-US" sz="3200" dirty="0" err="1"/>
              <a:t>엘리어트</a:t>
            </a:r>
            <a:r>
              <a:rPr lang="ko-KR" altLang="en-US" sz="3200" dirty="0"/>
              <a:t> 반영 모델</a:t>
            </a:r>
            <a:endParaRPr lang="en-US" altLang="ko-KR" sz="3200" dirty="0"/>
          </a:p>
          <a:p>
            <a:r>
              <a:rPr lang="en-US" altLang="ko-KR" sz="3200" dirty="0"/>
              <a:t>5. </a:t>
            </a:r>
            <a:r>
              <a:rPr lang="ko-KR" altLang="en-US" sz="3200" dirty="0"/>
              <a:t>각 모델에 실제상황 적용</a:t>
            </a:r>
            <a:endParaRPr lang="en-US" altLang="ko-KR" sz="3200" dirty="0"/>
          </a:p>
          <a:p>
            <a:r>
              <a:rPr lang="en-US" altLang="ko-KR" sz="3200" dirty="0"/>
              <a:t>6. </a:t>
            </a:r>
            <a:r>
              <a:rPr lang="ko-KR" altLang="en-US" sz="3200" dirty="0"/>
              <a:t>결론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81563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9E610-A869-4851-831B-D326F848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연구 동기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46D95-EB32-489E-928F-204CF78D7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03193"/>
          </a:xfrm>
        </p:spPr>
        <p:txBody>
          <a:bodyPr>
            <a:normAutofit fontScale="77500" lnSpcReduction="2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기술은 단일 알고리즘</a:t>
            </a:r>
            <a:r>
              <a:rPr lang="en-US" altLang="ko-KR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즉 여러 차트 분석 기술들 중 한 가지만을 이용해 주식 그래프를 분석하여 예측하는 방식이다</a:t>
            </a:r>
            <a:r>
              <a:rPr lang="en-US" altLang="ko-KR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이는 차트를 정확히 분석할 수는 있지만 </a:t>
            </a:r>
            <a:r>
              <a:rPr lang="ko-KR" altLang="en-US" sz="2600" kern="0" spc="0" dirty="0">
                <a:solidFill>
                  <a:srgbClr val="FF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갑작스러운 변화에 대처하지 못하고 </a:t>
            </a: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프로그램 수정이 수시로 필요한 등 </a:t>
            </a:r>
            <a:r>
              <a:rPr lang="ko-KR" altLang="en-US" sz="2600" kern="0" spc="0" dirty="0">
                <a:solidFill>
                  <a:srgbClr val="FF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다방면에서의 분석이 불가능했고 </a:t>
            </a: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이를 해결할 수 있는 차트분석 모델이 필요했다</a:t>
            </a:r>
            <a:r>
              <a:rPr lang="en-US" altLang="ko-KR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2600" kern="0" spc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600" kern="0" spc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 연구는 </a:t>
            </a:r>
            <a:r>
              <a:rPr lang="en-US" altLang="ko-KR" sz="2600" kern="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</a:t>
            </a: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일선</a:t>
            </a:r>
            <a:r>
              <a:rPr lang="en-US" altLang="ko-KR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-20</a:t>
            </a: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일선 </a:t>
            </a:r>
            <a:r>
              <a:rPr lang="ko-KR" altLang="en-US" sz="2600" kern="0" spc="0" dirty="0" err="1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매법</a:t>
            </a:r>
            <a:r>
              <a:rPr lang="en-US" altLang="ko-KR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600" kern="0" spc="0" dirty="0" err="1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골든크로스기법</a:t>
            </a: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등 여러 가지 차트분석 기법들을 사용하면서 상황에 따른 각 수학적 모델의 수익률</a:t>
            </a:r>
            <a:r>
              <a:rPr lang="en-US" altLang="ko-KR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안전성을 파악하고</a:t>
            </a:r>
            <a:r>
              <a:rPr lang="en-US" altLang="ko-KR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여러 수학적 모델들을 종합하여 </a:t>
            </a:r>
            <a:r>
              <a:rPr lang="ko-KR" altLang="en-US" sz="2600" kern="0" spc="0" dirty="0">
                <a:solidFill>
                  <a:srgbClr val="FF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수익률과 안전성을 확보한 차트분석 모델</a:t>
            </a: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을 만드는 것을 목표로 한다</a:t>
            </a:r>
            <a:r>
              <a:rPr lang="en-US" altLang="ko-KR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2600" kern="0" spc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600" kern="0" spc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이전의 연구나 </a:t>
            </a:r>
            <a:r>
              <a:rPr lang="ko-KR" altLang="en-US" sz="2600" kern="0" spc="0" dirty="0" err="1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로보어드바이저들은</a:t>
            </a: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단일 프로그램을 사용하여는 연구에 그쳤다</a:t>
            </a:r>
            <a:r>
              <a:rPr lang="en-US" altLang="ko-KR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이번 연구는 이전에 개발된 여러 수학적 모델들을 종합하여 유전적으로 최고수익률을 찾아 실현하는 알고리즘을 구현하는 것을 목적으로 둠에 있어서 다른 연구들과 차별점이 있다</a:t>
            </a:r>
            <a:r>
              <a:rPr lang="en-US" altLang="ko-KR" sz="26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2600" kern="0" spc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08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A5B72-218E-4B60-B642-4149398C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이론</a:t>
            </a:r>
            <a:r>
              <a:rPr lang="en-US" altLang="ko-KR" sz="3600" dirty="0"/>
              <a:t>1-</a:t>
            </a:r>
            <a:r>
              <a:rPr lang="ko-KR" altLang="en-US" sz="3600" dirty="0"/>
              <a:t>이동평균선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B4FD8-0FBD-4BF7-9F37-A0B847EF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711" y="1943326"/>
            <a:ext cx="10515600" cy="4351338"/>
          </a:xfrm>
        </p:spPr>
        <p:txBody>
          <a:bodyPr/>
          <a:lstStyle/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600" dirty="0"/>
          </a:p>
          <a:p>
            <a:r>
              <a:rPr lang="en-US" altLang="ko-KR" sz="2600" dirty="0"/>
              <a:t>5</a:t>
            </a:r>
            <a:r>
              <a:rPr lang="ko-KR" altLang="en-US" sz="2600" dirty="0"/>
              <a:t>일선의 의미</a:t>
            </a:r>
            <a:endParaRPr lang="en-US" altLang="ko-KR" sz="2600" dirty="0"/>
          </a:p>
          <a:p>
            <a:r>
              <a:rPr lang="en-US" altLang="ko-KR" sz="2600" dirty="0"/>
              <a:t>20</a:t>
            </a:r>
            <a:r>
              <a:rPr lang="ko-KR" altLang="en-US" sz="2600" dirty="0"/>
              <a:t>일선의 의미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36A18C-2A8A-4719-8F17-3ACDF39BD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94563720">
            <a:extLst>
              <a:ext uri="{FF2B5EF4-FFF2-40B4-BE49-F238E27FC236}">
                <a16:creationId xmlns:a16="http://schemas.microsoft.com/office/drawing/2014/main" id="{CD9F989D-E137-4436-B0E8-B64DF280F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22" y="2055813"/>
            <a:ext cx="4275501" cy="161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642400-87C4-4C32-AF75-9C99D919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97205496">
            <a:extLst>
              <a:ext uri="{FF2B5EF4-FFF2-40B4-BE49-F238E27FC236}">
                <a16:creationId xmlns:a16="http://schemas.microsoft.com/office/drawing/2014/main" id="{53183ADC-6242-4E5D-960C-E2FF4F88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311" y="1825625"/>
            <a:ext cx="4778666" cy="79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ACA817-F878-4F57-9404-32CC14886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758" y="3173336"/>
            <a:ext cx="4936662" cy="312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E2771-D203-4653-A5D1-B3C30EF1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이론</a:t>
            </a:r>
            <a:r>
              <a:rPr lang="en-US" altLang="ko-KR" sz="3600" dirty="0"/>
              <a:t>2-</a:t>
            </a:r>
            <a:r>
              <a:rPr lang="ko-KR" altLang="en-US" sz="3600" dirty="0" err="1"/>
              <a:t>엘리어트</a:t>
            </a:r>
            <a:r>
              <a:rPr lang="ko-KR" altLang="en-US" sz="3600" dirty="0"/>
              <a:t> 파동이론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8E0D3-4241-446E-B40B-F5D8DA0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2197"/>
            <a:ext cx="10058400" cy="40233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600" dirty="0"/>
          </a:p>
          <a:p>
            <a:r>
              <a:rPr lang="ko-KR" altLang="en-US" sz="2600" dirty="0"/>
              <a:t>대부분의 주식 사이클은 크고 작은 </a:t>
            </a:r>
            <a:r>
              <a:rPr lang="ko-KR" altLang="en-US" sz="2600" dirty="0" err="1"/>
              <a:t>엘리어트</a:t>
            </a:r>
            <a:r>
              <a:rPr lang="ko-KR" altLang="en-US" sz="2600" dirty="0"/>
              <a:t> 파동으로 나뉘고</a:t>
            </a:r>
            <a:endParaRPr lang="en-US" altLang="ko-KR" sz="2600" dirty="0"/>
          </a:p>
          <a:p>
            <a:r>
              <a:rPr lang="ko-KR" altLang="en-US" sz="2600" dirty="0"/>
              <a:t>상승</a:t>
            </a:r>
            <a:r>
              <a:rPr lang="en-US" altLang="ko-KR" sz="2600" dirty="0"/>
              <a:t>, </a:t>
            </a:r>
            <a:r>
              <a:rPr lang="ko-KR" altLang="en-US" sz="2600" dirty="0"/>
              <a:t>하락의 비율과 고점의 위치관계 등이 존재함</a:t>
            </a:r>
            <a:endParaRPr lang="en-US" altLang="ko-KR" sz="2600" dirty="0"/>
          </a:p>
          <a:p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F7DE20-77DD-46DF-A145-C98CE4E9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77" y="1845734"/>
            <a:ext cx="4967655" cy="28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4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ADAFB-B675-4F34-A14F-DEEAABF1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이론</a:t>
            </a:r>
            <a:r>
              <a:rPr lang="en-US" altLang="ko-KR" sz="3600" dirty="0"/>
              <a:t>3-</a:t>
            </a:r>
            <a:r>
              <a:rPr lang="ko-KR" altLang="en-US" sz="3600" dirty="0" err="1"/>
              <a:t>골든크로스</a:t>
            </a:r>
            <a:r>
              <a:rPr lang="ko-KR" altLang="en-US" sz="3600" dirty="0"/>
              <a:t>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10FED-C75E-44BB-9A8D-2236E9E22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947400" cy="435133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algn="r">
              <a:buNone/>
            </a:pPr>
            <a:r>
              <a:rPr lang="en-US" altLang="ko-KR" sz="2600" dirty="0"/>
              <a:t>                                             </a:t>
            </a:r>
            <a:r>
              <a:rPr lang="ko-KR" altLang="en-US" sz="2400" dirty="0" err="1"/>
              <a:t>단기이평선</a:t>
            </a:r>
            <a:r>
              <a:rPr lang="en-US" altLang="ko-KR" sz="2400" dirty="0"/>
              <a:t>=5</a:t>
            </a:r>
            <a:r>
              <a:rPr lang="ko-KR" altLang="en-US" sz="2400" dirty="0"/>
              <a:t>일</a:t>
            </a:r>
            <a:endParaRPr lang="en-US" altLang="ko-KR" sz="2400" dirty="0"/>
          </a:p>
          <a:p>
            <a:pPr marL="0" indent="0" algn="r">
              <a:buNone/>
            </a:pPr>
            <a:r>
              <a:rPr lang="en-US" altLang="ko-KR" sz="2400" dirty="0"/>
              <a:t>                                                                </a:t>
            </a:r>
            <a:r>
              <a:rPr lang="ko-KR" altLang="en-US" sz="2400" dirty="0" err="1"/>
              <a:t>장기이평선</a:t>
            </a:r>
            <a:r>
              <a:rPr lang="en-US" altLang="ko-KR" sz="2400" dirty="0"/>
              <a:t>=10</a:t>
            </a:r>
            <a:r>
              <a:rPr lang="ko-KR" altLang="en-US" sz="2400" dirty="0"/>
              <a:t>일</a:t>
            </a:r>
            <a:r>
              <a:rPr lang="en-US" altLang="ko-KR" sz="2400" dirty="0"/>
              <a:t>or20</a:t>
            </a:r>
            <a:r>
              <a:rPr lang="ko-KR" altLang="en-US" sz="2400" dirty="0"/>
              <a:t>일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5</a:t>
            </a:r>
            <a:r>
              <a:rPr lang="ko-KR" altLang="en-US" sz="2600" dirty="0"/>
              <a:t>일선이 </a:t>
            </a:r>
            <a:r>
              <a:rPr lang="en-US" altLang="ko-KR" sz="2600" dirty="0"/>
              <a:t>&lt; 20</a:t>
            </a:r>
            <a:r>
              <a:rPr lang="ko-KR" altLang="en-US" sz="2600" dirty="0"/>
              <a:t>일선 </a:t>
            </a:r>
            <a:r>
              <a:rPr lang="en-US" altLang="ko-KR" sz="2600" dirty="0"/>
              <a:t>= </a:t>
            </a:r>
            <a:r>
              <a:rPr lang="ko-KR" altLang="en-US" sz="2600" dirty="0"/>
              <a:t>주가가 폭락하고 있다는 의미</a:t>
            </a:r>
            <a:endParaRPr lang="en-US" altLang="ko-KR" sz="2600" dirty="0"/>
          </a:p>
          <a:p>
            <a:pPr marL="0" indent="0">
              <a:buNone/>
            </a:pPr>
            <a:r>
              <a:rPr lang="ko-KR" altLang="en-US" sz="2600" dirty="0"/>
              <a:t>이는 주가선만을 보고서는 쉽게 알 수 없는 정보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9DD0A0-D62C-490B-BEC8-B699BF03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41537"/>
            <a:ext cx="6900334" cy="27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1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FEE09-5C93-4013-A903-7C92BD2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일선</a:t>
            </a:r>
            <a:r>
              <a:rPr lang="en-US" altLang="ko-KR" dirty="0"/>
              <a:t>-20</a:t>
            </a:r>
            <a:r>
              <a:rPr lang="ko-KR" altLang="en-US" dirty="0"/>
              <a:t>일선 </a:t>
            </a:r>
            <a:r>
              <a:rPr lang="ko-KR" altLang="en-US" dirty="0" err="1"/>
              <a:t>매도법</a:t>
            </a:r>
            <a:r>
              <a:rPr lang="ko-KR" altLang="en-US" dirty="0"/>
              <a:t>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005AB-4BB2-40B8-91D0-F407D382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장이 열리면 매수</a:t>
            </a:r>
            <a:r>
              <a:rPr lang="en-US" altLang="ko-KR" sz="2800" dirty="0"/>
              <a:t>, </a:t>
            </a:r>
            <a:r>
              <a:rPr lang="ko-KR" altLang="en-US" sz="2800" dirty="0"/>
              <a:t>매도 조건을 판단하여 진행</a:t>
            </a:r>
            <a:endParaRPr lang="en-US" altLang="ko-KR" sz="2800" dirty="0"/>
          </a:p>
          <a:p>
            <a:r>
              <a:rPr lang="ko-KR" altLang="en-US" sz="2800" dirty="0"/>
              <a:t>매수조건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1.</a:t>
            </a:r>
            <a:r>
              <a:rPr lang="ko-KR" altLang="en-US" sz="2800" dirty="0"/>
              <a:t> 주가</a:t>
            </a:r>
            <a:r>
              <a:rPr lang="en-US" altLang="ko-KR" sz="2800" dirty="0"/>
              <a:t>, 5</a:t>
            </a:r>
            <a:r>
              <a:rPr lang="ko-KR" altLang="en-US" sz="2800" dirty="0"/>
              <a:t>일선</a:t>
            </a:r>
            <a:r>
              <a:rPr lang="en-US" altLang="ko-KR" sz="2800" dirty="0"/>
              <a:t>, 20</a:t>
            </a:r>
            <a:r>
              <a:rPr lang="ko-KR" altLang="en-US" sz="2800" dirty="0"/>
              <a:t>일선순으로 정렬됨 </a:t>
            </a:r>
            <a:endParaRPr lang="en-US" altLang="ko-KR" sz="2800" dirty="0"/>
          </a:p>
          <a:p>
            <a:r>
              <a:rPr lang="en-US" altLang="ko-KR" sz="2800" dirty="0"/>
              <a:t>                    2. </a:t>
            </a:r>
            <a:r>
              <a:rPr lang="ko-KR" altLang="en-US" sz="2800" dirty="0"/>
              <a:t>주가가 전날에 비해 상승함</a:t>
            </a:r>
            <a:endParaRPr lang="en-US" altLang="ko-KR" sz="2800" dirty="0"/>
          </a:p>
          <a:p>
            <a:r>
              <a:rPr lang="en-US" altLang="ko-KR" sz="2800" dirty="0"/>
              <a:t>                    3.  </a:t>
            </a:r>
            <a:r>
              <a:rPr lang="ko-KR" altLang="en-US" sz="2800" dirty="0"/>
              <a:t>전날의 종가보다 오늘의 시가가 더 높음</a:t>
            </a:r>
            <a:endParaRPr lang="en-US" altLang="ko-KR" sz="2800" dirty="0"/>
          </a:p>
          <a:p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 매도조건</a:t>
            </a:r>
            <a:r>
              <a:rPr lang="en-US" altLang="ko-KR" sz="2800" dirty="0"/>
              <a:t>: 1. 20</a:t>
            </a:r>
            <a:r>
              <a:rPr lang="ko-KR" altLang="en-US" sz="2800" dirty="0"/>
              <a:t>일선이 </a:t>
            </a:r>
            <a:r>
              <a:rPr lang="en-US" altLang="ko-KR" sz="2800" dirty="0"/>
              <a:t>5</a:t>
            </a:r>
            <a:r>
              <a:rPr lang="ko-KR" altLang="en-US" sz="2800" dirty="0"/>
              <a:t>일선보다 높음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40758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1E4EA-1969-4695-9BB7-4FD17F5D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일선</a:t>
            </a:r>
            <a:r>
              <a:rPr lang="en-US" altLang="ko-KR" dirty="0"/>
              <a:t>-20</a:t>
            </a:r>
            <a:r>
              <a:rPr lang="ko-KR" altLang="en-US" dirty="0"/>
              <a:t>일선 </a:t>
            </a:r>
            <a:r>
              <a:rPr lang="ko-KR" altLang="en-US" dirty="0" err="1"/>
              <a:t>매도법</a:t>
            </a:r>
            <a:r>
              <a:rPr lang="ko-KR" altLang="en-US" dirty="0"/>
              <a:t> 모델 구현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F71B26E3-4110-42E7-8846-F1AE68EF4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63"/>
          <a:stretch/>
        </p:blipFill>
        <p:spPr>
          <a:xfrm>
            <a:off x="484423" y="2011128"/>
            <a:ext cx="11223153" cy="4090737"/>
          </a:xfr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9E1B66-6FF4-4392-953F-365AFCFF2F8D}"/>
              </a:ext>
            </a:extLst>
          </p:cNvPr>
          <p:cNvGrpSpPr/>
          <p:nvPr/>
        </p:nvGrpSpPr>
        <p:grpSpPr>
          <a:xfrm>
            <a:off x="1538438" y="2440556"/>
            <a:ext cx="2983832" cy="834190"/>
            <a:chOff x="1491916" y="4108935"/>
            <a:chExt cx="2983832" cy="834190"/>
          </a:xfrm>
        </p:grpSpPr>
        <p:sp>
          <p:nvSpPr>
            <p:cNvPr id="12" name="말풍선: 모서리가 둥근 사각형 11">
              <a:extLst>
                <a:ext uri="{FF2B5EF4-FFF2-40B4-BE49-F238E27FC236}">
                  <a16:creationId xmlns:a16="http://schemas.microsoft.com/office/drawing/2014/main" id="{07DF3879-7A5B-4BD4-9157-BB585C185130}"/>
                </a:ext>
              </a:extLst>
            </p:cNvPr>
            <p:cNvSpPr/>
            <p:nvPr/>
          </p:nvSpPr>
          <p:spPr>
            <a:xfrm>
              <a:off x="1491916" y="4108935"/>
              <a:ext cx="2518610" cy="834190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7E7D9A-1C91-4518-8891-C2A12DCA1DA8}"/>
                </a:ext>
              </a:extLst>
            </p:cNvPr>
            <p:cNvSpPr txBox="1"/>
            <p:nvPr/>
          </p:nvSpPr>
          <p:spPr>
            <a:xfrm>
              <a:off x="1684422" y="4295197"/>
              <a:ext cx="2791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</a:rPr>
                <a:t>주가가 상승함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11F595A-42F9-4CEC-B688-6B348989844C}"/>
              </a:ext>
            </a:extLst>
          </p:cNvPr>
          <p:cNvGrpSpPr/>
          <p:nvPr/>
        </p:nvGrpSpPr>
        <p:grpSpPr>
          <a:xfrm>
            <a:off x="4898480" y="2440555"/>
            <a:ext cx="3122573" cy="834190"/>
            <a:chOff x="1491916" y="4108935"/>
            <a:chExt cx="3122573" cy="834190"/>
          </a:xfrm>
        </p:grpSpPr>
        <p:sp>
          <p:nvSpPr>
            <p:cNvPr id="16" name="말풍선: 모서리가 둥근 사각형 15">
              <a:extLst>
                <a:ext uri="{FF2B5EF4-FFF2-40B4-BE49-F238E27FC236}">
                  <a16:creationId xmlns:a16="http://schemas.microsoft.com/office/drawing/2014/main" id="{159D8E8D-4137-479C-BF96-EEAF8B4305E0}"/>
                </a:ext>
              </a:extLst>
            </p:cNvPr>
            <p:cNvSpPr/>
            <p:nvPr/>
          </p:nvSpPr>
          <p:spPr>
            <a:xfrm>
              <a:off x="1491916" y="4108935"/>
              <a:ext cx="3122573" cy="834190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1F08F3-EB82-44B3-AD0F-1864964E3670}"/>
                </a:ext>
              </a:extLst>
            </p:cNvPr>
            <p:cNvSpPr txBox="1"/>
            <p:nvPr/>
          </p:nvSpPr>
          <p:spPr>
            <a:xfrm>
              <a:off x="1684422" y="4295197"/>
              <a:ext cx="2791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</a:rPr>
                <a:t>주가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,5,20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일선 정렬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3364827-E994-421C-B99F-7ADFFF033F78}"/>
              </a:ext>
            </a:extLst>
          </p:cNvPr>
          <p:cNvGrpSpPr/>
          <p:nvPr/>
        </p:nvGrpSpPr>
        <p:grpSpPr>
          <a:xfrm>
            <a:off x="8723744" y="2406692"/>
            <a:ext cx="3650818" cy="834190"/>
            <a:chOff x="824930" y="4108935"/>
            <a:chExt cx="3650818" cy="834190"/>
          </a:xfrm>
        </p:grpSpPr>
        <p:sp>
          <p:nvSpPr>
            <p:cNvPr id="22" name="말풍선: 모서리가 둥근 사각형 21">
              <a:extLst>
                <a:ext uri="{FF2B5EF4-FFF2-40B4-BE49-F238E27FC236}">
                  <a16:creationId xmlns:a16="http://schemas.microsoft.com/office/drawing/2014/main" id="{24399A01-A0D9-43CE-9676-9B9F8824AD74}"/>
                </a:ext>
              </a:extLst>
            </p:cNvPr>
            <p:cNvSpPr/>
            <p:nvPr/>
          </p:nvSpPr>
          <p:spPr>
            <a:xfrm>
              <a:off x="824930" y="4108935"/>
              <a:ext cx="3185596" cy="834190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9271F2-9A08-40D3-9420-1A850CBBB596}"/>
                </a:ext>
              </a:extLst>
            </p:cNvPr>
            <p:cNvSpPr txBox="1"/>
            <p:nvPr/>
          </p:nvSpPr>
          <p:spPr>
            <a:xfrm>
              <a:off x="963671" y="4295197"/>
              <a:ext cx="351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</a:rPr>
                <a:t>종가보다 시가가 높음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EC7796C-8336-4AF9-BB33-A3A255FE814F}"/>
              </a:ext>
            </a:extLst>
          </p:cNvPr>
          <p:cNvGrpSpPr/>
          <p:nvPr/>
        </p:nvGrpSpPr>
        <p:grpSpPr>
          <a:xfrm>
            <a:off x="1538438" y="3947246"/>
            <a:ext cx="4798194" cy="834190"/>
            <a:chOff x="824930" y="4108935"/>
            <a:chExt cx="4060257" cy="834190"/>
          </a:xfrm>
        </p:grpSpPr>
        <p:sp>
          <p:nvSpPr>
            <p:cNvPr id="25" name="말풍선: 모서리가 둥근 사각형 24">
              <a:extLst>
                <a:ext uri="{FF2B5EF4-FFF2-40B4-BE49-F238E27FC236}">
                  <a16:creationId xmlns:a16="http://schemas.microsoft.com/office/drawing/2014/main" id="{9EF3C32F-55BA-4889-B43D-CB3A2DC243B0}"/>
                </a:ext>
              </a:extLst>
            </p:cNvPr>
            <p:cNvSpPr/>
            <p:nvPr/>
          </p:nvSpPr>
          <p:spPr>
            <a:xfrm>
              <a:off x="824930" y="4108935"/>
              <a:ext cx="3185596" cy="834190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8679D9-BCAD-449E-8C73-134307F8A654}"/>
                </a:ext>
              </a:extLst>
            </p:cNvPr>
            <p:cNvSpPr txBox="1"/>
            <p:nvPr/>
          </p:nvSpPr>
          <p:spPr>
            <a:xfrm>
              <a:off x="963671" y="4295197"/>
              <a:ext cx="3921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20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일선이 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5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일선보다 높음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41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D60A5-60C5-4768-A6C9-48A97BE0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일선</a:t>
            </a:r>
            <a:r>
              <a:rPr lang="en-US" altLang="ko-KR" dirty="0"/>
              <a:t>-20</a:t>
            </a:r>
            <a:r>
              <a:rPr lang="ko-KR" altLang="en-US" dirty="0"/>
              <a:t>일선 </a:t>
            </a:r>
            <a:r>
              <a:rPr lang="ko-KR" altLang="en-US" dirty="0" err="1"/>
              <a:t>매도법</a:t>
            </a:r>
            <a:r>
              <a:rPr lang="ko-KR" altLang="en-US" dirty="0"/>
              <a:t>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8BFE6C7-68A1-47B0-83C1-F96D6BA05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359611"/>
            <a:ext cx="3350865" cy="316208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F9633F-740F-4752-A489-F68E8157C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25" y="2359611"/>
            <a:ext cx="3362349" cy="31620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E833CE-B0CC-46BD-BA8A-A2C9A783F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55" y="2359611"/>
            <a:ext cx="3350865" cy="3244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198707-1B46-4ACF-8CAA-649FCD816B36}"/>
              </a:ext>
            </a:extLst>
          </p:cNvPr>
          <p:cNvSpPr txBox="1"/>
          <p:nvPr/>
        </p:nvSpPr>
        <p:spPr>
          <a:xfrm>
            <a:off x="1673560" y="1984407"/>
            <a:ext cx="203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삼성전자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09616-B85C-45ED-960B-F67097A1CE73}"/>
              </a:ext>
            </a:extLst>
          </p:cNvPr>
          <p:cNvSpPr txBox="1"/>
          <p:nvPr/>
        </p:nvSpPr>
        <p:spPr>
          <a:xfrm>
            <a:off x="5451476" y="1984407"/>
            <a:ext cx="203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현대자동차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EDF66C-2932-47C0-8D40-0BA23FD5C5B0}"/>
              </a:ext>
            </a:extLst>
          </p:cNvPr>
          <p:cNvSpPr txBox="1"/>
          <p:nvPr/>
        </p:nvSpPr>
        <p:spPr>
          <a:xfrm>
            <a:off x="9502974" y="1984407"/>
            <a:ext cx="203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Waterstone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91778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</TotalTime>
  <Words>603</Words>
  <Application>Microsoft Office PowerPoint</Application>
  <PresentationFormat>와이드스크린</PresentationFormat>
  <Paragraphs>101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 Semilight</vt:lpstr>
      <vt:lpstr>돋움</vt:lpstr>
      <vt:lpstr>돋움체</vt:lpstr>
      <vt:lpstr>Calibri</vt:lpstr>
      <vt:lpstr>Calibri Light</vt:lpstr>
      <vt:lpstr>Times New Roman</vt:lpstr>
      <vt:lpstr>추억</vt:lpstr>
      <vt:lpstr>수학적 모델링을 이용한 효용적인  차트분석 방법에 대한 연구 </vt:lpstr>
      <vt:lpstr>목차</vt:lpstr>
      <vt:lpstr>연구 동기 및 목표</vt:lpstr>
      <vt:lpstr>이론1-이동평균선</vt:lpstr>
      <vt:lpstr>이론2-엘리어트 파동이론</vt:lpstr>
      <vt:lpstr>이론3-골든크로스 기법</vt:lpstr>
      <vt:lpstr>5일선-20일선 매도법 모델</vt:lpstr>
      <vt:lpstr>5일선-20일선 매도법 모델 구현</vt:lpstr>
      <vt:lpstr>5일선-20일선 매도법 결과</vt:lpstr>
      <vt:lpstr>유전 알고리즘 모델</vt:lpstr>
      <vt:lpstr>유전 알고리즘 구현</vt:lpstr>
      <vt:lpstr>엘리어트 모델</vt:lpstr>
      <vt:lpstr>엘리어트 모델 구현</vt:lpstr>
      <vt:lpstr>엘리어트 결과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수학적 모델링을 이용한 효용적인  차트분석 방법에 대한 연구</dc:title>
  <dc:creator>Logan Hopkins</dc:creator>
  <cp:lastModifiedBy>오 진택</cp:lastModifiedBy>
  <cp:revision>14</cp:revision>
  <dcterms:created xsi:type="dcterms:W3CDTF">2021-11-21T12:00:00Z</dcterms:created>
  <dcterms:modified xsi:type="dcterms:W3CDTF">2021-11-22T03:02:27Z</dcterms:modified>
</cp:coreProperties>
</file>