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89" r:id="rId1"/>
  </p:sldMasterIdLst>
  <p:sldIdLst>
    <p:sldId id="256" r:id="rId2"/>
    <p:sldId id="262" r:id="rId3"/>
    <p:sldId id="264" r:id="rId4"/>
    <p:sldId id="261" r:id="rId5"/>
    <p:sldId id="265" r:id="rId6"/>
    <p:sldId id="272" r:id="rId7"/>
    <p:sldId id="275" r:id="rId8"/>
    <p:sldId id="266" r:id="rId9"/>
    <p:sldId id="276" r:id="rId10"/>
    <p:sldId id="277" r:id="rId11"/>
    <p:sldId id="273" r:id="rId12"/>
    <p:sldId id="271" r:id="rId13"/>
    <p:sldId id="274" r:id="rId14"/>
    <p:sldId id="279" r:id="rId15"/>
    <p:sldId id="278" r:id="rId16"/>
    <p:sldId id="280" r:id="rId17"/>
    <p:sldId id="281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4D70F97-87A0-4932-92B9-0FB1EF648D4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54ECAD7-7E6F-4850-9A22-4E092BFC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62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0F97-87A0-4932-92B9-0FB1EF648D4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CAD7-7E6F-4850-9A22-4E092BFC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90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D70F97-87A0-4932-92B9-0FB1EF648D4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54ECAD7-7E6F-4850-9A22-4E092BFC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225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D70F97-87A0-4932-92B9-0FB1EF648D4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54ECAD7-7E6F-4850-9A22-4E092BFCB38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2900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D70F97-87A0-4932-92B9-0FB1EF648D4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54ECAD7-7E6F-4850-9A22-4E092BFC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346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0F97-87A0-4932-92B9-0FB1EF648D4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CAD7-7E6F-4850-9A22-4E092BFC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461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0F97-87A0-4932-92B9-0FB1EF648D4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CAD7-7E6F-4850-9A22-4E092BFC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018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0F97-87A0-4932-92B9-0FB1EF648D4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CAD7-7E6F-4850-9A22-4E092BFC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497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D70F97-87A0-4932-92B9-0FB1EF648D4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54ECAD7-7E6F-4850-9A22-4E092BFC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34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0F97-87A0-4932-92B9-0FB1EF648D4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CAD7-7E6F-4850-9A22-4E092BFC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99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4D70F97-87A0-4932-92B9-0FB1EF648D4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54ECAD7-7E6F-4850-9A22-4E092BFC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79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0F97-87A0-4932-92B9-0FB1EF648D4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CAD7-7E6F-4850-9A22-4E092BFC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79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0F97-87A0-4932-92B9-0FB1EF648D4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CAD7-7E6F-4850-9A22-4E092BFC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080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0F97-87A0-4932-92B9-0FB1EF648D4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CAD7-7E6F-4850-9A22-4E092BFC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90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0F97-87A0-4932-92B9-0FB1EF648D4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CAD7-7E6F-4850-9A22-4E092BFC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54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0F97-87A0-4932-92B9-0FB1EF648D4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CAD7-7E6F-4850-9A22-4E092BFC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468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0F97-87A0-4932-92B9-0FB1EF648D4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CAD7-7E6F-4850-9A22-4E092BFC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67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27000">
              <a:schemeClr val="bg1">
                <a:alpha val="90000"/>
              </a:schemeClr>
            </a:gs>
            <a:gs pos="62000">
              <a:schemeClr val="bg1">
                <a:alpha val="61000"/>
              </a:schemeClr>
            </a:gs>
            <a:gs pos="100000">
              <a:schemeClr val="tx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70F97-87A0-4932-92B9-0FB1EF648D4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ECAD7-7E6F-4850-9A22-4E092BFC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13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90" r:id="rId1"/>
    <p:sldLayoutId id="2147484391" r:id="rId2"/>
    <p:sldLayoutId id="2147484392" r:id="rId3"/>
    <p:sldLayoutId id="2147484393" r:id="rId4"/>
    <p:sldLayoutId id="2147484394" r:id="rId5"/>
    <p:sldLayoutId id="2147484395" r:id="rId6"/>
    <p:sldLayoutId id="2147484396" r:id="rId7"/>
    <p:sldLayoutId id="2147484397" r:id="rId8"/>
    <p:sldLayoutId id="2147484398" r:id="rId9"/>
    <p:sldLayoutId id="2147484399" r:id="rId10"/>
    <p:sldLayoutId id="2147484400" r:id="rId11"/>
    <p:sldLayoutId id="2147484401" r:id="rId12"/>
    <p:sldLayoutId id="2147484402" r:id="rId13"/>
    <p:sldLayoutId id="2147484403" r:id="rId14"/>
    <p:sldLayoutId id="2147484404" r:id="rId15"/>
    <p:sldLayoutId id="2147484405" r:id="rId16"/>
    <p:sldLayoutId id="214748440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032005"/>
            <a:ext cx="9448800" cy="1825096"/>
          </a:xfrm>
        </p:spPr>
        <p:txBody>
          <a:bodyPr/>
          <a:lstStyle/>
          <a:p>
            <a:pPr algn="ctr"/>
            <a:r>
              <a:rPr lang="en-GB" dirty="0" smtClean="0"/>
              <a:t>Attack on Smart grid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2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96422"/>
            <a:ext cx="8610600" cy="1293028"/>
          </a:xfrm>
        </p:spPr>
        <p:txBody>
          <a:bodyPr/>
          <a:lstStyle/>
          <a:p>
            <a:r>
              <a:rPr lang="en-GB" dirty="0" smtClean="0"/>
              <a:t>Difference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50" t="9476" r="3223" b="4274"/>
          <a:stretch/>
        </p:blipFill>
        <p:spPr>
          <a:xfrm>
            <a:off x="1512000" y="1980000"/>
            <a:ext cx="9234194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7105"/>
            <a:ext cx="9448800" cy="1825096"/>
          </a:xfrm>
        </p:spPr>
        <p:txBody>
          <a:bodyPr/>
          <a:lstStyle/>
          <a:p>
            <a:pPr algn="ctr"/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70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96422"/>
            <a:ext cx="8610600" cy="1293028"/>
          </a:xfrm>
        </p:spPr>
        <p:txBody>
          <a:bodyPr/>
          <a:lstStyle/>
          <a:p>
            <a:r>
              <a:rPr lang="en-GB" dirty="0" smtClean="0"/>
              <a:t>shifting </a:t>
            </a:r>
            <a:r>
              <a:rPr lang="en-GB" dirty="0" smtClean="0"/>
              <a:t>attack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941" t="8659" r="7707" b="4318"/>
          <a:stretch/>
        </p:blipFill>
        <p:spPr bwMode="auto">
          <a:xfrm>
            <a:off x="2160000" y="1980000"/>
            <a:ext cx="8159253" cy="468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644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96422"/>
            <a:ext cx="8610600" cy="1293028"/>
          </a:xfrm>
        </p:spPr>
        <p:txBody>
          <a:bodyPr/>
          <a:lstStyle/>
          <a:p>
            <a:r>
              <a:rPr lang="en-GB" dirty="0" smtClean="0"/>
              <a:t>scaling </a:t>
            </a:r>
            <a:r>
              <a:rPr lang="en-GB" dirty="0" smtClean="0"/>
              <a:t>attack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062" t="8442" r="7573" b="4319"/>
          <a:stretch/>
        </p:blipFill>
        <p:spPr bwMode="auto">
          <a:xfrm>
            <a:off x="2160000" y="1980000"/>
            <a:ext cx="8141276" cy="468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640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7105"/>
            <a:ext cx="9448800" cy="1825096"/>
          </a:xfrm>
        </p:spPr>
        <p:txBody>
          <a:bodyPr/>
          <a:lstStyle/>
          <a:p>
            <a:pPr algn="ctr"/>
            <a:r>
              <a:rPr lang="en-GB" dirty="0" smtClean="0"/>
              <a:t>Forecast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Add errors using a normal law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9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96422"/>
            <a:ext cx="8610600" cy="1293028"/>
          </a:xfrm>
        </p:spPr>
        <p:txBody>
          <a:bodyPr/>
          <a:lstStyle/>
          <a:p>
            <a:r>
              <a:rPr lang="en-GB" dirty="0" smtClean="0"/>
              <a:t> = 5  error 3%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614" t="8548" r="7136" b="4506"/>
          <a:stretch/>
        </p:blipFill>
        <p:spPr>
          <a:xfrm>
            <a:off x="2160000" y="1980000"/>
            <a:ext cx="8062081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96422"/>
            <a:ext cx="8610600" cy="1293028"/>
          </a:xfrm>
        </p:spPr>
        <p:txBody>
          <a:bodyPr/>
          <a:lstStyle/>
          <a:p>
            <a:r>
              <a:rPr lang="en-GB" dirty="0"/>
              <a:t> = </a:t>
            </a:r>
            <a:r>
              <a:rPr lang="en-GB" dirty="0" smtClean="0"/>
              <a:t>10  </a:t>
            </a:r>
            <a:r>
              <a:rPr lang="en-GB" dirty="0"/>
              <a:t>error </a:t>
            </a:r>
            <a:r>
              <a:rPr lang="en-GB" dirty="0" smtClean="0"/>
              <a:t>7.9%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005" t="8548" r="8179" b="4506"/>
          <a:stretch/>
        </p:blipFill>
        <p:spPr>
          <a:xfrm>
            <a:off x="2160000" y="1980000"/>
            <a:ext cx="79248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96422"/>
            <a:ext cx="8610600" cy="1293028"/>
          </a:xfrm>
        </p:spPr>
        <p:txBody>
          <a:bodyPr/>
          <a:lstStyle/>
          <a:p>
            <a:r>
              <a:rPr lang="en-GB" dirty="0"/>
              <a:t> = </a:t>
            </a:r>
            <a:r>
              <a:rPr lang="en-GB" dirty="0" smtClean="0"/>
              <a:t>12  </a:t>
            </a:r>
            <a:r>
              <a:rPr lang="en-GB" dirty="0"/>
              <a:t>error </a:t>
            </a:r>
            <a:r>
              <a:rPr lang="en-GB" dirty="0" smtClean="0"/>
              <a:t>10.8%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83" t="8780" r="7528" b="4505"/>
          <a:stretch/>
        </p:blipFill>
        <p:spPr>
          <a:xfrm>
            <a:off x="2160000" y="1980000"/>
            <a:ext cx="805860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1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7105"/>
            <a:ext cx="9448800" cy="1825096"/>
          </a:xfrm>
        </p:spPr>
        <p:txBody>
          <a:bodyPr/>
          <a:lstStyle/>
          <a:p>
            <a:pPr algn="ctr"/>
            <a:r>
              <a:rPr lang="en-GB" dirty="0" smtClean="0"/>
              <a:t>problem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09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7105"/>
            <a:ext cx="9448800" cy="1825096"/>
          </a:xfrm>
        </p:spPr>
        <p:txBody>
          <a:bodyPr/>
          <a:lstStyle/>
          <a:p>
            <a:pPr algn="ctr"/>
            <a:r>
              <a:rPr lang="en-GB" dirty="0"/>
              <a:t>Kind of attacks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0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shifting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43" t="8397" r="7006" b="4262"/>
          <a:stretch/>
        </p:blipFill>
        <p:spPr bwMode="auto">
          <a:xfrm>
            <a:off x="1800000" y="1980000"/>
            <a:ext cx="8168537" cy="468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89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Scaling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191" t="8988" r="7871" b="4312"/>
          <a:stretch/>
        </p:blipFill>
        <p:spPr bwMode="auto">
          <a:xfrm>
            <a:off x="1800000" y="1980000"/>
            <a:ext cx="8150912" cy="468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026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7105"/>
            <a:ext cx="9448800" cy="1825096"/>
          </a:xfrm>
        </p:spPr>
        <p:txBody>
          <a:bodyPr/>
          <a:lstStyle/>
          <a:p>
            <a:pPr algn="ctr"/>
            <a:r>
              <a:rPr lang="en-GB" dirty="0" smtClean="0"/>
              <a:t>Weak attacker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Only the attacker’s </a:t>
            </a:r>
            <a:r>
              <a:rPr lang="en-GB" dirty="0"/>
              <a:t>forecast </a:t>
            </a:r>
            <a:r>
              <a:rPr lang="en-GB" dirty="0" smtClean="0"/>
              <a:t>is changed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93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96422"/>
            <a:ext cx="8610600" cy="1293028"/>
          </a:xfrm>
        </p:spPr>
        <p:txBody>
          <a:bodyPr/>
          <a:lstStyle/>
          <a:p>
            <a:r>
              <a:rPr lang="en-GB" dirty="0" smtClean="0"/>
              <a:t>Load changes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36" t="8090" r="7729" b="3973"/>
          <a:stretch/>
        </p:blipFill>
        <p:spPr>
          <a:xfrm>
            <a:off x="1800000" y="1980000"/>
            <a:ext cx="8121175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96422"/>
            <a:ext cx="8610600" cy="1293028"/>
          </a:xfrm>
        </p:spPr>
        <p:txBody>
          <a:bodyPr/>
          <a:lstStyle/>
          <a:p>
            <a:r>
              <a:rPr lang="en-GB" dirty="0" smtClean="0"/>
              <a:t>Difference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4" t="9167" r="3365" b="4188"/>
          <a:stretch/>
        </p:blipFill>
        <p:spPr>
          <a:xfrm>
            <a:off x="1512000" y="1980000"/>
            <a:ext cx="9231941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7105"/>
            <a:ext cx="9448800" cy="1825096"/>
          </a:xfrm>
        </p:spPr>
        <p:txBody>
          <a:bodyPr/>
          <a:lstStyle/>
          <a:p>
            <a:pPr algn="ctr"/>
            <a:r>
              <a:rPr lang="en-GB" dirty="0" smtClean="0"/>
              <a:t>strong attacker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All </a:t>
            </a:r>
            <a:r>
              <a:rPr lang="en-GB" dirty="0" smtClean="0"/>
              <a:t>the forecasts </a:t>
            </a:r>
            <a:r>
              <a:rPr lang="en-GB" dirty="0"/>
              <a:t>are changed</a:t>
            </a:r>
          </a:p>
        </p:txBody>
      </p:sp>
    </p:spTree>
    <p:extLst>
      <p:ext uri="{BB962C8B-B14F-4D97-AF65-F5344CB8AC3E}">
        <p14:creationId xmlns:p14="http://schemas.microsoft.com/office/powerpoint/2010/main" val="19087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96422"/>
            <a:ext cx="8610600" cy="1293028"/>
          </a:xfrm>
        </p:spPr>
        <p:txBody>
          <a:bodyPr/>
          <a:lstStyle/>
          <a:p>
            <a:r>
              <a:rPr lang="en-GB" dirty="0" smtClean="0"/>
              <a:t>Load changes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887" t="9502" r="7887" b="4104"/>
          <a:stretch/>
        </p:blipFill>
        <p:spPr>
          <a:xfrm>
            <a:off x="1800000" y="1980000"/>
            <a:ext cx="8111219" cy="46800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436" t="8306" r="7608" b="3973"/>
          <a:stretch/>
        </p:blipFill>
        <p:spPr>
          <a:xfrm>
            <a:off x="1800000" y="1980000"/>
            <a:ext cx="8152629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3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11111E-6 L -0.21276 -0.0023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59" y="1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-0.21107 -0.0023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6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107 -0.00231 L 0.24414 -0.0023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414 -0.00231 L -3.75E-6 4.44444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57" y="13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571</TotalTime>
  <Words>62</Words>
  <Application>Microsoft Office PowerPoint</Application>
  <PresentationFormat>Widescreen</PresentationFormat>
  <Paragraphs>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Vapor Trail</vt:lpstr>
      <vt:lpstr>Attack on Smart grid system</vt:lpstr>
      <vt:lpstr>Kind of attacks</vt:lpstr>
      <vt:lpstr>shifting</vt:lpstr>
      <vt:lpstr>Scaling</vt:lpstr>
      <vt:lpstr>Weak attacker</vt:lpstr>
      <vt:lpstr>Load changes</vt:lpstr>
      <vt:lpstr>Difference</vt:lpstr>
      <vt:lpstr>strong attacker</vt:lpstr>
      <vt:lpstr>Load changes</vt:lpstr>
      <vt:lpstr>Difference</vt:lpstr>
      <vt:lpstr>results</vt:lpstr>
      <vt:lpstr>shifting attack</vt:lpstr>
      <vt:lpstr>scaling attack</vt:lpstr>
      <vt:lpstr>Forecast</vt:lpstr>
      <vt:lpstr> = 5  error 3%</vt:lpstr>
      <vt:lpstr> = 10  error 7.9%</vt:lpstr>
      <vt:lpstr> = 12  error 10.8%</vt:lpstr>
      <vt:lpstr>problem</vt:lpstr>
    </vt:vector>
  </TitlesOfParts>
  <Company>Kingston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 on Smart grid system</dc:title>
  <dc:creator>Grammont, Ketil</dc:creator>
  <cp:lastModifiedBy>Grammont, Ketil</cp:lastModifiedBy>
  <cp:revision>28</cp:revision>
  <dcterms:created xsi:type="dcterms:W3CDTF">2018-05-18T08:40:09Z</dcterms:created>
  <dcterms:modified xsi:type="dcterms:W3CDTF">2018-05-23T12:25:50Z</dcterms:modified>
</cp:coreProperties>
</file>