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109728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0"/>
    <a:srgbClr val="D80000"/>
    <a:srgbClr val="FF0000"/>
    <a:srgbClr val="E70000"/>
    <a:srgbClr val="FFF77C"/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144" y="-96"/>
      </p:cViewPr>
      <p:guideLst>
        <p:guide orient="horz" pos="6912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6817362"/>
            <a:ext cx="139903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12435840"/>
            <a:ext cx="115214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878843"/>
            <a:ext cx="37033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78843"/>
            <a:ext cx="108356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3" y="14102082"/>
            <a:ext cx="13990320" cy="4358640"/>
          </a:xfrm>
        </p:spPr>
        <p:txBody>
          <a:bodyPr anchor="t"/>
          <a:lstStyle>
            <a:lvl1pPr algn="l">
              <a:defRPr sz="9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3" y="9301483"/>
            <a:ext cx="13990320" cy="4800598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5120641"/>
            <a:ext cx="7269480" cy="1448308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5120641"/>
            <a:ext cx="7269480" cy="1448308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912362"/>
            <a:ext cx="7272338" cy="2047238"/>
          </a:xfrm>
        </p:spPr>
        <p:txBody>
          <a:bodyPr anchor="b"/>
          <a:lstStyle>
            <a:lvl1pPr marL="0" indent="0">
              <a:buNone/>
              <a:defRPr sz="580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00" b="1"/>
            </a:lvl4pPr>
            <a:lvl5pPr marL="4389120" indent="0">
              <a:buNone/>
              <a:defRPr sz="3800" b="1"/>
            </a:lvl5pPr>
            <a:lvl6pPr marL="5486400" indent="0">
              <a:buNone/>
              <a:defRPr sz="3800" b="1"/>
            </a:lvl6pPr>
            <a:lvl7pPr marL="6583680" indent="0">
              <a:buNone/>
              <a:defRPr sz="3800" b="1"/>
            </a:lvl7pPr>
            <a:lvl8pPr marL="7680960" indent="0">
              <a:buNone/>
              <a:defRPr sz="3800" b="1"/>
            </a:lvl8pPr>
            <a:lvl9pPr marL="877824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6959600"/>
            <a:ext cx="7272338" cy="12644122"/>
          </a:xfrm>
        </p:spPr>
        <p:txBody>
          <a:bodyPr/>
          <a:lstStyle>
            <a:lvl1pPr>
              <a:defRPr sz="58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6" y="4912362"/>
            <a:ext cx="7275195" cy="2047238"/>
          </a:xfrm>
        </p:spPr>
        <p:txBody>
          <a:bodyPr anchor="b"/>
          <a:lstStyle>
            <a:lvl1pPr marL="0" indent="0">
              <a:buNone/>
              <a:defRPr sz="580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00" b="1"/>
            </a:lvl4pPr>
            <a:lvl5pPr marL="4389120" indent="0">
              <a:buNone/>
              <a:defRPr sz="3800" b="1"/>
            </a:lvl5pPr>
            <a:lvl6pPr marL="5486400" indent="0">
              <a:buNone/>
              <a:defRPr sz="3800" b="1"/>
            </a:lvl6pPr>
            <a:lvl7pPr marL="6583680" indent="0">
              <a:buNone/>
              <a:defRPr sz="3800" b="1"/>
            </a:lvl7pPr>
            <a:lvl8pPr marL="7680960" indent="0">
              <a:buNone/>
              <a:defRPr sz="3800" b="1"/>
            </a:lvl8pPr>
            <a:lvl9pPr marL="877824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6" y="6959600"/>
            <a:ext cx="7275195" cy="12644122"/>
          </a:xfrm>
        </p:spPr>
        <p:txBody>
          <a:bodyPr/>
          <a:lstStyle>
            <a:lvl1pPr>
              <a:defRPr sz="58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873760"/>
            <a:ext cx="5414963" cy="371856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0" y="873761"/>
            <a:ext cx="9201150" cy="18729962"/>
          </a:xfrm>
        </p:spPr>
        <p:txBody>
          <a:bodyPr/>
          <a:lstStyle>
            <a:lvl1pPr>
              <a:defRPr sz="7700"/>
            </a:lvl1pPr>
            <a:lvl2pPr>
              <a:defRPr sz="6700"/>
            </a:lvl2pPr>
            <a:lvl3pPr>
              <a:defRPr sz="5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4592321"/>
            <a:ext cx="5414963" cy="15011402"/>
          </a:xfrm>
        </p:spPr>
        <p:txBody>
          <a:bodyPr/>
          <a:lstStyle>
            <a:lvl1pPr marL="0" indent="0">
              <a:buNone/>
              <a:defRPr sz="340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200"/>
            </a:lvl4pPr>
            <a:lvl5pPr marL="4389120" indent="0">
              <a:buNone/>
              <a:defRPr sz="2200"/>
            </a:lvl5pPr>
            <a:lvl6pPr marL="5486400" indent="0">
              <a:buNone/>
              <a:defRPr sz="2200"/>
            </a:lvl6pPr>
            <a:lvl7pPr marL="6583680" indent="0">
              <a:buNone/>
              <a:defRPr sz="2200"/>
            </a:lvl7pPr>
            <a:lvl8pPr marL="7680960" indent="0">
              <a:buNone/>
              <a:defRPr sz="2200"/>
            </a:lvl8pPr>
            <a:lvl9pPr marL="877824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15361920"/>
            <a:ext cx="9875520" cy="1813562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1960880"/>
            <a:ext cx="9875520" cy="13167360"/>
          </a:xfrm>
        </p:spPr>
        <p:txBody>
          <a:bodyPr/>
          <a:lstStyle>
            <a:lvl1pPr marL="0" indent="0">
              <a:buNone/>
              <a:defRPr sz="7700"/>
            </a:lvl1pPr>
            <a:lvl2pPr marL="1097280" indent="0">
              <a:buNone/>
              <a:defRPr sz="6700"/>
            </a:lvl2pPr>
            <a:lvl3pPr marL="2194560" indent="0">
              <a:buNone/>
              <a:defRPr sz="580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17175482"/>
            <a:ext cx="9875520" cy="2575558"/>
          </a:xfrm>
        </p:spPr>
        <p:txBody>
          <a:bodyPr/>
          <a:lstStyle>
            <a:lvl1pPr marL="0" indent="0">
              <a:buNone/>
              <a:defRPr sz="340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200"/>
            </a:lvl4pPr>
            <a:lvl5pPr marL="4389120" indent="0">
              <a:buNone/>
              <a:defRPr sz="2200"/>
            </a:lvl5pPr>
            <a:lvl6pPr marL="5486400" indent="0">
              <a:buNone/>
              <a:defRPr sz="2200"/>
            </a:lvl6pPr>
            <a:lvl7pPr marL="6583680" indent="0">
              <a:buNone/>
              <a:defRPr sz="2200"/>
            </a:lvl7pPr>
            <a:lvl8pPr marL="7680960" indent="0">
              <a:buNone/>
              <a:defRPr sz="2200"/>
            </a:lvl8pPr>
            <a:lvl9pPr marL="877824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878842"/>
            <a:ext cx="14813280" cy="3657600"/>
          </a:xfrm>
          <a:prstGeom prst="rect">
            <a:avLst/>
          </a:prstGeom>
        </p:spPr>
        <p:txBody>
          <a:bodyPr vert="horz" lIns="219456" tIns="109728" rIns="219456" bIns="1097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120641"/>
            <a:ext cx="14813280" cy="14483082"/>
          </a:xfrm>
          <a:prstGeom prst="rect">
            <a:avLst/>
          </a:prstGeom>
        </p:spPr>
        <p:txBody>
          <a:bodyPr vert="horz" lIns="219456" tIns="109728" rIns="219456" bIns="1097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20340322"/>
            <a:ext cx="3840480" cy="11684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388A-1688-754E-A029-2012172A061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20340322"/>
            <a:ext cx="5212080" cy="11684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20340322"/>
            <a:ext cx="3840480" cy="11684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A1F3-714D-C94A-B709-F2D1202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1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109728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685800" algn="l" defTabSz="1097280" rtl="0" eaLnBrk="1" latinLnBrk="0" hangingPunct="1">
        <a:spcBef>
          <a:spcPct val="20000"/>
        </a:spcBef>
        <a:buFont typeface="Arial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109728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1097280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1097280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109728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109728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109728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109728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109728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nip Single Corner Rectangle 16"/>
          <p:cNvSpPr/>
          <p:nvPr/>
        </p:nvSpPr>
        <p:spPr>
          <a:xfrm flipV="1">
            <a:off x="18677" y="18677"/>
            <a:ext cx="14101793" cy="2843309"/>
          </a:xfrm>
          <a:prstGeom prst="snip1Rect">
            <a:avLst/>
          </a:prstGeom>
          <a:solidFill>
            <a:srgbClr val="D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Arvo"/>
              <a:cs typeface="Arv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266" y="595177"/>
            <a:ext cx="13990320" cy="1769428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vo"/>
                <a:cs typeface="Arvo"/>
              </a:rPr>
              <a:t>A Study of High Performance Image </a:t>
            </a:r>
            <a:r>
              <a:rPr lang="en-US" sz="4800" dirty="0" smtClean="0">
                <a:solidFill>
                  <a:schemeClr val="bg1"/>
                </a:solidFill>
                <a:latin typeface="Arvo"/>
                <a:cs typeface="Arvo"/>
              </a:rPr>
              <a:t>Processing</a:t>
            </a:r>
            <a:r>
              <a:rPr lang="en-US" sz="5400" dirty="0" smtClean="0">
                <a:solidFill>
                  <a:schemeClr val="bg1"/>
                </a:solidFill>
                <a:latin typeface="Arvo"/>
                <a:cs typeface="Arvo"/>
              </a:rPr>
              <a:t> in the Browser</a:t>
            </a:r>
            <a:endParaRPr lang="en-US" sz="5400" dirty="0">
              <a:solidFill>
                <a:schemeClr val="bg1"/>
              </a:solidFill>
              <a:latin typeface="Arvo"/>
              <a:cs typeface="Arvo"/>
            </a:endParaRPr>
          </a:p>
        </p:txBody>
      </p:sp>
      <p:pic>
        <p:nvPicPr>
          <p:cNvPr id="8" name="Picture 7" descr="adobe-logo-png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2" y="372531"/>
            <a:ext cx="1720138" cy="17694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64723" y="10232245"/>
            <a:ext cx="7846197" cy="5540796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541" y="10232245"/>
            <a:ext cx="7741085" cy="5540796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 flipV="1">
            <a:off x="8264723" y="15855563"/>
            <a:ext cx="7846197" cy="5373224"/>
          </a:xfrm>
          <a:prstGeom prst="snip1Rect">
            <a:avLst>
              <a:gd name="adj" fmla="val 63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8264723" y="4966290"/>
            <a:ext cx="7846197" cy="5155524"/>
          </a:xfrm>
          <a:prstGeom prst="snip1Rect">
            <a:avLst>
              <a:gd name="adj" fmla="val 63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21" name="Snip Single Corner Rectangle 20"/>
          <p:cNvSpPr/>
          <p:nvPr/>
        </p:nvSpPr>
        <p:spPr>
          <a:xfrm flipH="1" flipV="1">
            <a:off x="373541" y="15864464"/>
            <a:ext cx="7741084" cy="5364321"/>
          </a:xfrm>
          <a:prstGeom prst="snip1Rect">
            <a:avLst>
              <a:gd name="adj" fmla="val 63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 flipH="1">
            <a:off x="373541" y="5003099"/>
            <a:ext cx="7741083" cy="5118715"/>
          </a:xfrm>
          <a:prstGeom prst="snip1Rect">
            <a:avLst>
              <a:gd name="adj" fmla="val 63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vo"/>
              <a:cs typeface="Arv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4439" y="3247865"/>
            <a:ext cx="6660369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Victor O. Santos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Uceta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, Joel Brandt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Adobe Creative Cloud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Summer 2014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407" y="5819171"/>
            <a:ext cx="6909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This study explores the possibilities of executing complex image processing algorithms inside the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browser at high speed.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Using experimental technologies/researches and official standards, this study explores the possibilities of moving native high performance image processing software (such as Photoshop) to a web environment by using the heterogeneous resources of modern computing and recent compiling tools.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407" y="5057571"/>
            <a:ext cx="62308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Abstract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0298" y="10256709"/>
            <a:ext cx="3843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Emscripten + Halide</a:t>
            </a:r>
          </a:p>
        </p:txBody>
      </p:sp>
      <p:pic>
        <p:nvPicPr>
          <p:cNvPr id="30" name="Picture 29" descr="Screen Shot 2014-08-05 at 10.01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27" y="10817282"/>
            <a:ext cx="5850191" cy="4333961"/>
          </a:xfrm>
          <a:prstGeom prst="rect">
            <a:avLst/>
          </a:prstGeom>
          <a:ln w="12700" cmpd="sng">
            <a:solidFill>
              <a:srgbClr val="FFF77C"/>
            </a:solidFill>
          </a:ln>
        </p:spPr>
      </p:pic>
      <p:pic>
        <p:nvPicPr>
          <p:cNvPr id="31" name="Picture 30" descr="Screen Shot 2014-08-05 at 10.06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6393674"/>
            <a:ext cx="6930683" cy="3956586"/>
          </a:xfrm>
          <a:prstGeom prst="rect">
            <a:avLst/>
          </a:prstGeom>
          <a:ln w="19050" cmpd="sng">
            <a:solidFill>
              <a:srgbClr val="FFF77C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2789714" y="15870454"/>
            <a:ext cx="302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Plain JavaScript</a:t>
            </a:r>
          </a:p>
        </p:txBody>
      </p:sp>
      <p:pic>
        <p:nvPicPr>
          <p:cNvPr id="33" name="Picture 32" descr="Screen Shot 2014-08-05 at 10.10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37" y="5526319"/>
            <a:ext cx="5730661" cy="3913731"/>
          </a:xfrm>
          <a:prstGeom prst="rect">
            <a:avLst/>
          </a:prstGeom>
          <a:ln>
            <a:solidFill>
              <a:srgbClr val="FFF77C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0566870" y="4966290"/>
            <a:ext cx="3057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Web Workers</a:t>
            </a:r>
          </a:p>
        </p:txBody>
      </p:sp>
      <p:pic>
        <p:nvPicPr>
          <p:cNvPr id="35" name="Picture 34" descr="Screen Shot 2014-08-05 at 10.13.1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48" y="10792882"/>
            <a:ext cx="6407988" cy="4298220"/>
          </a:xfrm>
          <a:prstGeom prst="rect">
            <a:avLst/>
          </a:prstGeom>
          <a:ln>
            <a:solidFill>
              <a:srgbClr val="FFF77C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10196590" y="10256709"/>
            <a:ext cx="3843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WebCL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740" y="16538282"/>
            <a:ext cx="3187700" cy="1549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9954" y="16652582"/>
            <a:ext cx="3187700" cy="14351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810647" y="15870454"/>
            <a:ext cx="3843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vo"/>
                <a:cs typeface="Arvo"/>
              </a:rPr>
              <a:t>Benchmark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7110" y="18242181"/>
            <a:ext cx="235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Gray-scale filter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97423" y="18218152"/>
            <a:ext cx="142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Blur filter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95818" y="18913032"/>
            <a:ext cx="6951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269MB of RGBA data (8400px. x 8400px.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Grey: Plain JavaScript, Red: WebCL, Blue: Web Workers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Lower is better.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08038" y="15210992"/>
            <a:ext cx="5808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Emscripten and Halide compilation pipeline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34041" y="20482692"/>
            <a:ext cx="606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Simple image processing using plain JavaScript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8437" y="9566764"/>
            <a:ext cx="571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Web Workers distributed image processing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35418" y="15210992"/>
            <a:ext cx="308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/>
                <a:cs typeface="Arvo"/>
              </a:rPr>
              <a:t>WebCL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1882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135</TotalTime>
  <Words>149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Study of High Performance Image Processing in the Browser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High Performance Image Processing in the Browser</dc:title>
  <dc:creator>santosuc</dc:creator>
  <cp:lastModifiedBy>santosuc</cp:lastModifiedBy>
  <cp:revision>20</cp:revision>
  <dcterms:created xsi:type="dcterms:W3CDTF">2014-08-05T16:05:58Z</dcterms:created>
  <dcterms:modified xsi:type="dcterms:W3CDTF">2014-08-05T21:44:27Z</dcterms:modified>
</cp:coreProperties>
</file>