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62" r:id="rId3"/>
    <p:sldId id="263" r:id="rId4"/>
    <p:sldId id="266" r:id="rId5"/>
    <p:sldId id="257" r:id="rId6"/>
    <p:sldId id="264" r:id="rId7"/>
    <p:sldId id="265" r:id="rId8"/>
    <p:sldId id="267" r:id="rId9"/>
    <p:sldId id="268" r:id="rId10"/>
    <p:sldId id="269" r:id="rId11"/>
    <p:sldId id="270" r:id="rId12"/>
    <p:sldId id="271" r:id="rId13"/>
    <p:sldId id="272" r:id="rId14"/>
    <p:sldId id="273" r:id="rId15"/>
    <p:sldId id="275" r:id="rId16"/>
    <p:sldId id="276"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121129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45F7D3-DB63-4E51-995E-EEC9BD63799F}" type="datetimeFigureOut">
              <a:rPr lang="en-US" smtClean="0"/>
              <a:t>05-Feb-25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431389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149692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8998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912351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31483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083135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33535526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642754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40165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86088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45F7D3-DB63-4E51-995E-EEC9BD63799F}" type="datetimeFigureOut">
              <a:rPr lang="en-US" smtClean="0"/>
              <a:t>05-Feb-25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649376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5F7D3-DB63-4E51-995E-EEC9BD63799F}" type="datetimeFigureOut">
              <a:rPr lang="en-US" smtClean="0"/>
              <a:t>05-Feb-25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5875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2634093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386867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E645F7D3-DB63-4E51-995E-EEC9BD63799F}" type="datetimeFigureOut">
              <a:rPr lang="en-US" smtClean="0"/>
              <a:t>05-Feb-25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199703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45F7D3-DB63-4E51-995E-EEC9BD63799F}" type="datetimeFigureOut">
              <a:rPr lang="en-US" smtClean="0"/>
              <a:t>05-Feb-25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B747F-EEC4-4D81-823A-A4AEE92D0E6B}" type="slidenum">
              <a:rPr lang="en-US" smtClean="0"/>
              <a:t>‹#›</a:t>
            </a:fld>
            <a:endParaRPr lang="en-US"/>
          </a:p>
        </p:txBody>
      </p:sp>
    </p:spTree>
    <p:extLst>
      <p:ext uri="{BB962C8B-B14F-4D97-AF65-F5344CB8AC3E}">
        <p14:creationId xmlns:p14="http://schemas.microsoft.com/office/powerpoint/2010/main" val="3386620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645F7D3-DB63-4E51-995E-EEC9BD63799F}" type="datetimeFigureOut">
              <a:rPr lang="en-US" smtClean="0"/>
              <a:t>05-Feb-25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24B747F-EEC4-4D81-823A-A4AEE92D0E6B}" type="slidenum">
              <a:rPr lang="en-US" smtClean="0"/>
              <a:t>‹#›</a:t>
            </a:fld>
            <a:endParaRPr lang="en-US"/>
          </a:p>
        </p:txBody>
      </p:sp>
    </p:spTree>
    <p:extLst>
      <p:ext uri="{BB962C8B-B14F-4D97-AF65-F5344CB8AC3E}">
        <p14:creationId xmlns:p14="http://schemas.microsoft.com/office/powerpoint/2010/main" val="2078976611"/>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8301" y="1870363"/>
            <a:ext cx="8825658" cy="1535417"/>
          </a:xfrm>
        </p:spPr>
        <p:txBody>
          <a:bodyPr/>
          <a:lstStyle/>
          <a:p>
            <a:pPr algn="ctr"/>
            <a:r>
              <a:rPr lang="en-US" dirty="0" smtClean="0">
                <a:latin typeface="Times New Roman" panose="02020603050405020304" pitchFamily="18" charset="0"/>
                <a:cs typeface="Times New Roman" panose="02020603050405020304" pitchFamily="18" charset="0"/>
              </a:rPr>
              <a:t>Case Study NER</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677972" y="5040617"/>
            <a:ext cx="2627337" cy="861420"/>
          </a:xfrm>
        </p:spPr>
        <p:txBody>
          <a:bodyPr/>
          <a:lstStyle/>
          <a:p>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Abhinav Gupta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34378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7. Advanced </a:t>
            </a:r>
            <a:r>
              <a:rPr lang="en-US" sz="3600" dirty="0" smtClean="0">
                <a:latin typeface="Times New Roman" panose="02020603050405020304" pitchFamily="18" charset="0"/>
                <a:cs typeface="Times New Roman" panose="02020603050405020304" pitchFamily="18" charset="0"/>
              </a:rPr>
              <a:t>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71027"/>
            <a:ext cx="10936289" cy="5040609"/>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NER </a:t>
            </a:r>
            <a:r>
              <a:rPr lang="en-US" sz="1800" dirty="0">
                <a:latin typeface="Times New Roman" panose="02020603050405020304" pitchFamily="18" charset="0"/>
                <a:cs typeface="Times New Roman" panose="02020603050405020304" pitchFamily="18" charset="0"/>
              </a:rPr>
              <a:t>with Conditional Random Field: Conditional Random Field (CRF) is a sequence labelling technique that can be used to perform NER tagging. CRF is a type of probabilistic model that uses conditional probabilities to predict outcomes (entity types like PERSON, ORG, LOC). Unlike simpler models, CRF takes into account the context of surrounding words when making predictions, allowing it to capture dependencies between labels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CRF trains upon sequence of input data to learn transitions from one state (label) to another. To enable such an algorithm, we need to define features which take into account different transitions. In the </a:t>
            </a:r>
            <a:r>
              <a:rPr lang="en-US" sz="1800" b="1" dirty="0" smtClean="0">
                <a:latin typeface="Times New Roman" panose="02020603050405020304" pitchFamily="18" charset="0"/>
                <a:cs typeface="Times New Roman" panose="02020603050405020304" pitchFamily="18" charset="0"/>
              </a:rPr>
              <a:t>function, ‘word2features()’</a:t>
            </a:r>
            <a:r>
              <a:rPr lang="en-US" sz="1800" dirty="0" smtClean="0">
                <a:latin typeface="Times New Roman" panose="02020603050405020304" pitchFamily="18" charset="0"/>
                <a:cs typeface="Times New Roman" panose="02020603050405020304" pitchFamily="18" charset="0"/>
              </a:rPr>
              <a:t>, it transforms </a:t>
            </a:r>
            <a:r>
              <a:rPr lang="en-US" sz="1800" dirty="0">
                <a:latin typeface="Times New Roman" panose="02020603050405020304" pitchFamily="18" charset="0"/>
                <a:cs typeface="Times New Roman" panose="02020603050405020304" pitchFamily="18" charset="0"/>
              </a:rPr>
              <a:t>each word into a feature dictionary depicting the following attributes or features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lower case of word</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prefix </a:t>
            </a:r>
            <a:r>
              <a:rPr lang="en-US" sz="1800" dirty="0">
                <a:latin typeface="Times New Roman" panose="02020603050405020304" pitchFamily="18" charset="0"/>
                <a:cs typeface="Times New Roman" panose="02020603050405020304" pitchFamily="18" charset="0"/>
              </a:rPr>
              <a:t>containing </a:t>
            </a:r>
            <a:r>
              <a:rPr lang="en-US" sz="1800" dirty="0" smtClean="0">
                <a:latin typeface="Times New Roman" panose="02020603050405020304" pitchFamily="18" charset="0"/>
                <a:cs typeface="Times New Roman" panose="02020603050405020304" pitchFamily="18" charset="0"/>
              </a:rPr>
              <a:t>first </a:t>
            </a:r>
            <a:r>
              <a:rPr lang="en-US" sz="1800" dirty="0">
                <a:latin typeface="Times New Roman" panose="02020603050405020304" pitchFamily="18" charset="0"/>
                <a:cs typeface="Times New Roman" panose="02020603050405020304" pitchFamily="18" charset="0"/>
              </a:rPr>
              <a:t>3 characters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suffix containing last </a:t>
            </a:r>
            <a:r>
              <a:rPr lang="en-US" sz="1800" dirty="0" smtClean="0">
                <a:latin typeface="Times New Roman" panose="02020603050405020304" pitchFamily="18" charset="0"/>
                <a:cs typeface="Times New Roman" panose="02020603050405020304" pitchFamily="18" charset="0"/>
              </a:rPr>
              <a:t>3 </a:t>
            </a:r>
            <a:r>
              <a:rPr lang="en-US" sz="1800" dirty="0">
                <a:latin typeface="Times New Roman" panose="02020603050405020304" pitchFamily="18" charset="0"/>
                <a:cs typeface="Times New Roman" panose="02020603050405020304" pitchFamily="18" charset="0"/>
              </a:rPr>
              <a:t>characters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flags to determine upper-case, title-case, numeric </a:t>
            </a:r>
            <a:r>
              <a:rPr lang="en-US" sz="1800" dirty="0" smtClean="0">
                <a:latin typeface="Times New Roman" panose="02020603050405020304" pitchFamily="18" charset="0"/>
                <a:cs typeface="Times New Roman" panose="02020603050405020304" pitchFamily="18" charset="0"/>
              </a:rPr>
              <a:t>data, etc.</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also </a:t>
            </a:r>
            <a:r>
              <a:rPr lang="en-US" sz="1800" dirty="0" smtClean="0">
                <a:latin typeface="Times New Roman" panose="02020603050405020304" pitchFamily="18" charset="0"/>
                <a:cs typeface="Times New Roman" panose="02020603050405020304" pitchFamily="18" charset="0"/>
              </a:rPr>
              <a:t>attaches </a:t>
            </a:r>
            <a:r>
              <a:rPr lang="en-US" sz="1800" dirty="0">
                <a:latin typeface="Times New Roman" panose="02020603050405020304" pitchFamily="18" charset="0"/>
                <a:cs typeface="Times New Roman" panose="02020603050405020304" pitchFamily="18" charset="0"/>
              </a:rPr>
              <a:t>attributes related to previous and next words or tags to determine beginning of sentence (BOS) or end of sentence (EOS)</a:t>
            </a: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67556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73" y="244900"/>
            <a:ext cx="10995981" cy="711064"/>
          </a:xfrm>
        </p:spPr>
        <p:txBody>
          <a:bodyPr/>
          <a:lstStyle/>
          <a:p>
            <a:r>
              <a:rPr lang="en-US" sz="3600" dirty="0">
                <a:latin typeface="Times New Roman" panose="02020603050405020304" pitchFamily="18" charset="0"/>
                <a:cs typeface="Times New Roman" panose="02020603050405020304" pitchFamily="18" charset="0"/>
              </a:rPr>
              <a:t>8. Code Function Logic of Advanced Model</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473" y="1094509"/>
            <a:ext cx="11508600" cy="5555672"/>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Let's </a:t>
            </a:r>
            <a:r>
              <a:rPr lang="en-US" sz="1800" dirty="0">
                <a:latin typeface="Times New Roman" panose="02020603050405020304" pitchFamily="18" charset="0"/>
                <a:cs typeface="Times New Roman" panose="02020603050405020304" pitchFamily="18" charset="0"/>
              </a:rPr>
              <a:t>break down each parameter and argument used in this CRF model</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algorithm</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lbfgs</a:t>
            </a:r>
            <a:r>
              <a:rPr lang="en-US" sz="1800" dirty="0" smtClean="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specifies the optimization algorithm used for training the CRF model</a:t>
            </a:r>
            <a:r>
              <a:rPr lang="en-US" sz="1800" dirty="0" smtClean="0">
                <a:latin typeface="Times New Roman" panose="02020603050405020304" pitchFamily="18" charset="0"/>
                <a:cs typeface="Times New Roman" panose="02020603050405020304" pitchFamily="18" charset="0"/>
              </a:rPr>
              <a:t>. L-BFGS </a:t>
            </a:r>
            <a:r>
              <a:rPr lang="en-US" sz="1800" dirty="0">
                <a:latin typeface="Times New Roman" panose="02020603050405020304" pitchFamily="18" charset="0"/>
                <a:cs typeface="Times New Roman" panose="02020603050405020304" pitchFamily="18" charset="0"/>
              </a:rPr>
              <a:t>stands for Limited-memory </a:t>
            </a:r>
            <a:r>
              <a:rPr lang="en-US" sz="1800" dirty="0" err="1">
                <a:latin typeface="Times New Roman" panose="02020603050405020304" pitchFamily="18" charset="0"/>
                <a:cs typeface="Times New Roman" panose="02020603050405020304" pitchFamily="18" charset="0"/>
              </a:rPr>
              <a:t>Broyden</a:t>
            </a:r>
            <a:r>
              <a:rPr lang="en-US" sz="1800" dirty="0">
                <a:latin typeface="Times New Roman" panose="02020603050405020304" pitchFamily="18" charset="0"/>
                <a:cs typeface="Times New Roman" panose="02020603050405020304" pitchFamily="18" charset="0"/>
              </a:rPr>
              <a:t>-Fletcher-Goldfarb-</a:t>
            </a:r>
            <a:r>
              <a:rPr lang="en-US" sz="1800" dirty="0" err="1">
                <a:latin typeface="Times New Roman" panose="02020603050405020304" pitchFamily="18" charset="0"/>
                <a:cs typeface="Times New Roman" panose="02020603050405020304" pitchFamily="18" charset="0"/>
              </a:rPr>
              <a:t>Shanno</a:t>
            </a:r>
            <a:r>
              <a:rPr lang="en-US" sz="1800" dirty="0">
                <a:latin typeface="Times New Roman" panose="02020603050405020304" pitchFamily="18" charset="0"/>
                <a:cs typeface="Times New Roman" panose="02020603050405020304" pitchFamily="18" charset="0"/>
              </a:rPr>
              <a:t>, which is an efficient algorithm for parameter estimation in large-scale machine learning problems. It helps find the optimal parameters for the model by minimizing the objective function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c1=0.1: This </a:t>
            </a:r>
            <a:r>
              <a:rPr lang="en-US" sz="1800" dirty="0">
                <a:latin typeface="Times New Roman" panose="02020603050405020304" pitchFamily="18" charset="0"/>
                <a:cs typeface="Times New Roman" panose="02020603050405020304" pitchFamily="18" charset="0"/>
              </a:rPr>
              <a:t>is the coefficient for L1 regularization</a:t>
            </a:r>
            <a:r>
              <a:rPr lang="en-US" sz="1800" dirty="0" smtClean="0">
                <a:latin typeface="Times New Roman" panose="02020603050405020304" pitchFamily="18" charset="0"/>
                <a:cs typeface="Times New Roman" panose="02020603050405020304" pitchFamily="18" charset="0"/>
              </a:rPr>
              <a:t>. L1 </a:t>
            </a:r>
            <a:r>
              <a:rPr lang="en-US" sz="1800" dirty="0">
                <a:latin typeface="Times New Roman" panose="02020603050405020304" pitchFamily="18" charset="0"/>
                <a:cs typeface="Times New Roman" panose="02020603050405020304" pitchFamily="18" charset="0"/>
              </a:rPr>
              <a:t>regularization helps prevent overfitting by penalizing the absolute values of the model parameters, effectively encouraging sparsity (i.e., some parameters become zero, making the model simpler</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c2=0.1: This </a:t>
            </a:r>
            <a:r>
              <a:rPr lang="en-US" sz="1800" dirty="0">
                <a:latin typeface="Times New Roman" panose="02020603050405020304" pitchFamily="18" charset="0"/>
                <a:cs typeface="Times New Roman" panose="02020603050405020304" pitchFamily="18" charset="0"/>
              </a:rPr>
              <a:t>is the coefficient for L2 </a:t>
            </a:r>
            <a:r>
              <a:rPr lang="en-US" sz="1800">
                <a:latin typeface="Times New Roman" panose="02020603050405020304" pitchFamily="18" charset="0"/>
                <a:cs typeface="Times New Roman" panose="02020603050405020304" pitchFamily="18" charset="0"/>
              </a:rPr>
              <a:t>regularization</a:t>
            </a:r>
            <a:r>
              <a:rPr lang="en-US" sz="1800" smtClean="0">
                <a:latin typeface="Times New Roman" panose="02020603050405020304" pitchFamily="18" charset="0"/>
                <a:cs typeface="Times New Roman" panose="02020603050405020304" pitchFamily="18" charset="0"/>
              </a:rPr>
              <a:t>. L2 </a:t>
            </a:r>
            <a:r>
              <a:rPr lang="en-US" sz="1800" dirty="0">
                <a:latin typeface="Times New Roman" panose="02020603050405020304" pitchFamily="18" charset="0"/>
                <a:cs typeface="Times New Roman" panose="02020603050405020304" pitchFamily="18" charset="0"/>
              </a:rPr>
              <a:t>regularization helps prevent overfitting by penalizing the squared values of the model parameters. It discourages the model from fitting to noise in the training data by shrinking the parameters towards zero, but not exactly zero</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max_iterations</a:t>
            </a:r>
            <a:r>
              <a:rPr lang="en-US" sz="1800" dirty="0" smtClean="0">
                <a:latin typeface="Times New Roman" panose="02020603050405020304" pitchFamily="18" charset="0"/>
                <a:cs typeface="Times New Roman" panose="02020603050405020304" pitchFamily="18" charset="0"/>
              </a:rPr>
              <a:t>=100: This </a:t>
            </a:r>
            <a:r>
              <a:rPr lang="en-US" sz="1800" dirty="0">
                <a:latin typeface="Times New Roman" panose="02020603050405020304" pitchFamily="18" charset="0"/>
                <a:cs typeface="Times New Roman" panose="02020603050405020304" pitchFamily="18" charset="0"/>
              </a:rPr>
              <a:t>sets the maximum number of iterations for the optimizer to run</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optimizer will perform at most 100 iterations to find the optimal model parameters. If the model converges before reaching this limit, the training process will stop earlier</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all_possible_transitions</a:t>
            </a:r>
            <a:r>
              <a:rPr lang="en-US" sz="1800" dirty="0" smtClean="0">
                <a:latin typeface="Times New Roman" panose="02020603050405020304" pitchFamily="18" charset="0"/>
                <a:cs typeface="Times New Roman" panose="02020603050405020304" pitchFamily="18" charset="0"/>
              </a:rPr>
              <a:t>=False: This </a:t>
            </a:r>
            <a:r>
              <a:rPr lang="en-US" sz="1800" dirty="0">
                <a:latin typeface="Times New Roman" panose="02020603050405020304" pitchFamily="18" charset="0"/>
                <a:cs typeface="Times New Roman" panose="02020603050405020304" pitchFamily="18" charset="0"/>
              </a:rPr>
              <a:t>parameter specifies whether to include all possible transitions between labels in the model</a:t>
            </a:r>
            <a:r>
              <a:rPr lang="en-US" sz="1800" dirty="0" smtClean="0">
                <a:latin typeface="Times New Roman" panose="02020603050405020304" pitchFamily="18" charset="0"/>
                <a:cs typeface="Times New Roman" panose="02020603050405020304" pitchFamily="18" charset="0"/>
              </a:rPr>
              <a:t>. Setting </a:t>
            </a:r>
            <a:r>
              <a:rPr lang="en-US" sz="1800" dirty="0">
                <a:latin typeface="Times New Roman" panose="02020603050405020304" pitchFamily="18" charset="0"/>
                <a:cs typeface="Times New Roman" panose="02020603050405020304" pitchFamily="18" charset="0"/>
              </a:rPr>
              <a:t>it to </a:t>
            </a:r>
            <a:r>
              <a:rPr lang="en-US" sz="1800" dirty="0" smtClean="0">
                <a:latin typeface="Times New Roman" panose="02020603050405020304" pitchFamily="18" charset="0"/>
                <a:cs typeface="Times New Roman" panose="02020603050405020304" pitchFamily="18" charset="0"/>
              </a:rPr>
              <a:t>‘False’ </a:t>
            </a:r>
            <a:r>
              <a:rPr lang="en-US" sz="1800" dirty="0">
                <a:latin typeface="Times New Roman" panose="02020603050405020304" pitchFamily="18" charset="0"/>
                <a:cs typeface="Times New Roman" panose="02020603050405020304" pitchFamily="18" charset="0"/>
              </a:rPr>
              <a:t>means that the CRF will only consider transitions that are present in the training data. This can make the model more efficient and avoid learning invalid transitions.</a:t>
            </a:r>
          </a:p>
        </p:txBody>
      </p:sp>
    </p:spTree>
    <p:extLst>
      <p:ext uri="{BB962C8B-B14F-4D97-AF65-F5344CB8AC3E}">
        <p14:creationId xmlns:p14="http://schemas.microsoft.com/office/powerpoint/2010/main" val="1624507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1045"/>
            <a:ext cx="9994180" cy="752627"/>
          </a:xfrm>
        </p:spPr>
        <p:txBody>
          <a:bodyPr/>
          <a:lstStyle/>
          <a:p>
            <a:r>
              <a:rPr lang="en-US" sz="3600" dirty="0" smtClean="0">
                <a:latin typeface="Times New Roman" panose="02020603050405020304" pitchFamily="18" charset="0"/>
                <a:cs typeface="Times New Roman" panose="02020603050405020304" pitchFamily="18" charset="0"/>
              </a:rPr>
              <a:t>9. Advanced </a:t>
            </a:r>
            <a:r>
              <a:rPr lang="en-US" sz="3600" dirty="0">
                <a:latin typeface="Times New Roman" panose="02020603050405020304" pitchFamily="18" charset="0"/>
                <a:cs typeface="Times New Roman" panose="02020603050405020304" pitchFamily="18" charset="0"/>
              </a:rPr>
              <a:t>Model Evaluation </a:t>
            </a:r>
            <a:r>
              <a:rPr lang="en-US" sz="3600" dirty="0" smtClean="0">
                <a:latin typeface="Times New Roman" panose="02020603050405020304" pitchFamily="18" charset="0"/>
                <a:cs typeface="Times New Roman" panose="02020603050405020304" pitchFamily="18" charset="0"/>
              </a:rPr>
              <a:t>Metrics</a:t>
            </a:r>
            <a:endParaRPr lang="en-US"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3522515"/>
              </p:ext>
            </p:extLst>
          </p:nvPr>
        </p:nvGraphicFramePr>
        <p:xfrm>
          <a:off x="845131" y="1260756"/>
          <a:ext cx="9905995" cy="5320665"/>
        </p:xfrm>
        <a:graphic>
          <a:graphicData uri="http://schemas.openxmlformats.org/drawingml/2006/table">
            <a:tbl>
              <a:tblPr>
                <a:tableStyleId>{5940675A-B579-460E-94D1-54222C63F5DA}</a:tableStyleId>
              </a:tblPr>
              <a:tblGrid>
                <a:gridCol w="1981199">
                  <a:extLst>
                    <a:ext uri="{9D8B030D-6E8A-4147-A177-3AD203B41FA5}">
                      <a16:colId xmlns:a16="http://schemas.microsoft.com/office/drawing/2014/main" val="385753772"/>
                    </a:ext>
                  </a:extLst>
                </a:gridCol>
                <a:gridCol w="1981199">
                  <a:extLst>
                    <a:ext uri="{9D8B030D-6E8A-4147-A177-3AD203B41FA5}">
                      <a16:colId xmlns:a16="http://schemas.microsoft.com/office/drawing/2014/main" val="1369648763"/>
                    </a:ext>
                  </a:extLst>
                </a:gridCol>
                <a:gridCol w="1981199">
                  <a:extLst>
                    <a:ext uri="{9D8B030D-6E8A-4147-A177-3AD203B41FA5}">
                      <a16:colId xmlns:a16="http://schemas.microsoft.com/office/drawing/2014/main" val="526804408"/>
                    </a:ext>
                  </a:extLst>
                </a:gridCol>
                <a:gridCol w="1981199">
                  <a:extLst>
                    <a:ext uri="{9D8B030D-6E8A-4147-A177-3AD203B41FA5}">
                      <a16:colId xmlns:a16="http://schemas.microsoft.com/office/drawing/2014/main" val="4189655025"/>
                    </a:ext>
                  </a:extLst>
                </a:gridCol>
                <a:gridCol w="1981199">
                  <a:extLst>
                    <a:ext uri="{9D8B030D-6E8A-4147-A177-3AD203B41FA5}">
                      <a16:colId xmlns:a16="http://schemas.microsoft.com/office/drawing/2014/main" val="3483786357"/>
                    </a:ext>
                  </a:extLst>
                </a:gridCol>
              </a:tblGrid>
              <a:tr h="242125">
                <a:tc>
                  <a:txBody>
                    <a:bodyPr/>
                    <a:lstStyle/>
                    <a:p>
                      <a:pPr lvl="2"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a:effectLst/>
                        </a:rPr>
                        <a:t>precision</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a:effectLst/>
                        </a:rPr>
                        <a:t>recall</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a:effectLst/>
                        </a:rPr>
                        <a:t>f1-score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lvl="1" algn="l" fontAlgn="b"/>
                      <a:r>
                        <a:rPr lang="en-US" sz="1600" b="1" u="none" strike="noStrike" dirty="0">
                          <a:effectLst/>
                        </a:rPr>
                        <a:t>support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7207678"/>
                  </a:ext>
                </a:extLst>
              </a:tr>
              <a:tr h="242125">
                <a:tc>
                  <a:txBody>
                    <a:bodyPr/>
                    <a:lstStyle/>
                    <a:p>
                      <a:pPr lvl="1" algn="l" fontAlgn="b"/>
                      <a:r>
                        <a:rPr lang="en-US" sz="1600" b="1" u="none" strike="noStrike">
                          <a:effectLst/>
                        </a:rPr>
                        <a:t>B-art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7271349"/>
                  </a:ext>
                </a:extLst>
              </a:tr>
              <a:tr h="242125">
                <a:tc>
                  <a:txBody>
                    <a:bodyPr/>
                    <a:lstStyle/>
                    <a:p>
                      <a:pPr lvl="1" algn="l" fontAlgn="b"/>
                      <a:r>
                        <a:rPr lang="en-US" sz="1600" b="1" u="none" strike="noStrike" dirty="0">
                          <a:effectLst/>
                        </a:rPr>
                        <a:t>B-eve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5414997"/>
                  </a:ext>
                </a:extLst>
              </a:tr>
              <a:tr h="242125">
                <a:tc>
                  <a:txBody>
                    <a:bodyPr/>
                    <a:lstStyle/>
                    <a:p>
                      <a:pPr lvl="1" algn="l" fontAlgn="b"/>
                      <a:r>
                        <a:rPr lang="en-US" sz="1600" b="1" u="none" strike="noStrike" dirty="0">
                          <a:effectLst/>
                        </a:rPr>
                        <a:t>B-geo</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6040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1930136"/>
                  </a:ext>
                </a:extLst>
              </a:tr>
              <a:tr h="242125">
                <a:tc>
                  <a:txBody>
                    <a:bodyPr/>
                    <a:lstStyle/>
                    <a:p>
                      <a:pPr lvl="1" algn="l" fontAlgn="b"/>
                      <a:r>
                        <a:rPr lang="en-US" sz="1600" b="1" u="none" strike="noStrike">
                          <a:effectLst/>
                        </a:rPr>
                        <a:t>B-gpe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2491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6830296"/>
                  </a:ext>
                </a:extLst>
              </a:tr>
              <a:tr h="242125">
                <a:tc>
                  <a:txBody>
                    <a:bodyPr/>
                    <a:lstStyle/>
                    <a:p>
                      <a:pPr lvl="1" algn="l" fontAlgn="b"/>
                      <a:r>
                        <a:rPr lang="en-US" sz="1600" b="1" u="none" strike="noStrike">
                          <a:effectLst/>
                        </a:rPr>
                        <a:t>B-nat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1459401"/>
                  </a:ext>
                </a:extLst>
              </a:tr>
              <a:tr h="242125">
                <a:tc>
                  <a:txBody>
                    <a:bodyPr/>
                    <a:lstStyle/>
                    <a:p>
                      <a:pPr lvl="1" algn="l" fontAlgn="b"/>
                      <a:r>
                        <a:rPr lang="en-US" sz="1600" b="1" u="none" strike="noStrike">
                          <a:effectLst/>
                        </a:rPr>
                        <a:t>B-org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3232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9632554"/>
                  </a:ext>
                </a:extLst>
              </a:tr>
              <a:tr h="242125">
                <a:tc>
                  <a:txBody>
                    <a:bodyPr/>
                    <a:lstStyle/>
                    <a:p>
                      <a:pPr lvl="1" algn="l" fontAlgn="b"/>
                      <a:r>
                        <a:rPr lang="en-US" sz="1600" b="1" u="none" strike="noStrike">
                          <a:effectLst/>
                        </a:rPr>
                        <a:t>B-per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2661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8133788"/>
                  </a:ext>
                </a:extLst>
              </a:tr>
              <a:tr h="242125">
                <a:tc>
                  <a:txBody>
                    <a:bodyPr/>
                    <a:lstStyle/>
                    <a:p>
                      <a:pPr lvl="1" algn="l" fontAlgn="b"/>
                      <a:r>
                        <a:rPr lang="en-US" sz="1600" b="1" u="none" strike="noStrike">
                          <a:effectLst/>
                        </a:rPr>
                        <a:t>B-tim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3234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6824190"/>
                  </a:ext>
                </a:extLst>
              </a:tr>
              <a:tr h="242125">
                <a:tc>
                  <a:txBody>
                    <a:bodyPr/>
                    <a:lstStyle/>
                    <a:p>
                      <a:pPr lvl="1" algn="l" fontAlgn="b"/>
                      <a:r>
                        <a:rPr lang="en-US" sz="1600" b="1" u="none" strike="noStrike">
                          <a:effectLst/>
                        </a:rPr>
                        <a:t>I-art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0.03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0.05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32335360"/>
                  </a:ext>
                </a:extLst>
              </a:tr>
              <a:tr h="242125">
                <a:tc>
                  <a:txBody>
                    <a:bodyPr/>
                    <a:lstStyle/>
                    <a:p>
                      <a:pPr lvl="1" algn="l" fontAlgn="b"/>
                      <a:r>
                        <a:rPr lang="en-US" sz="1600" b="1" u="none" strike="noStrike">
                          <a:effectLst/>
                        </a:rPr>
                        <a:t>I-eve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0.26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2911915"/>
                  </a:ext>
                </a:extLst>
              </a:tr>
              <a:tr h="242125">
                <a:tc>
                  <a:txBody>
                    <a:bodyPr/>
                    <a:lstStyle/>
                    <a:p>
                      <a:pPr lvl="1" algn="l" fontAlgn="b"/>
                      <a:r>
                        <a:rPr lang="en-US" sz="1600" b="1" u="none" strike="noStrike">
                          <a:effectLst/>
                        </a:rPr>
                        <a:t>I-geo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1142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2544357"/>
                  </a:ext>
                </a:extLst>
              </a:tr>
              <a:tr h="242125">
                <a:tc>
                  <a:txBody>
                    <a:bodyPr/>
                    <a:lstStyle/>
                    <a:p>
                      <a:pPr lvl="1" algn="l" fontAlgn="b"/>
                      <a:r>
                        <a:rPr lang="en-US" sz="1600" b="1" u="none" strike="noStrike">
                          <a:effectLst/>
                        </a:rPr>
                        <a:t>I-gpe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4528165"/>
                  </a:ext>
                </a:extLst>
              </a:tr>
              <a:tr h="242125">
                <a:tc>
                  <a:txBody>
                    <a:bodyPr/>
                    <a:lstStyle/>
                    <a:p>
                      <a:pPr lvl="1" algn="l" fontAlgn="b"/>
                      <a:r>
                        <a:rPr lang="en-US" sz="1600" b="1" u="none" strike="noStrike">
                          <a:effectLst/>
                        </a:rPr>
                        <a:t>I-nat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2058047"/>
                  </a:ext>
                </a:extLst>
              </a:tr>
              <a:tr h="242125">
                <a:tc>
                  <a:txBody>
                    <a:bodyPr/>
                    <a:lstStyle/>
                    <a:p>
                      <a:pPr lvl="1" algn="l" fontAlgn="b"/>
                      <a:r>
                        <a:rPr lang="en-US" sz="1600" b="1" u="none" strike="noStrike">
                          <a:effectLst/>
                        </a:rPr>
                        <a:t>I-org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2760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0432035"/>
                  </a:ext>
                </a:extLst>
              </a:tr>
              <a:tr h="242125">
                <a:tc>
                  <a:txBody>
                    <a:bodyPr/>
                    <a:lstStyle/>
                    <a:p>
                      <a:pPr lvl="1" algn="l" fontAlgn="b"/>
                      <a:r>
                        <a:rPr lang="en-US" sz="1600" b="1" u="none" strike="noStrike">
                          <a:effectLst/>
                        </a:rPr>
                        <a:t>I-per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2732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1578984"/>
                  </a:ext>
                </a:extLst>
              </a:tr>
              <a:tr h="242125">
                <a:tc>
                  <a:txBody>
                    <a:bodyPr/>
                    <a:lstStyle/>
                    <a:p>
                      <a:pPr lvl="1" algn="l" fontAlgn="b"/>
                      <a:r>
                        <a:rPr lang="en-US" sz="1600" b="1" u="none" strike="noStrike">
                          <a:effectLst/>
                        </a:rPr>
                        <a:t>I-tim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1086</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62196680"/>
                  </a:ext>
                </a:extLst>
              </a:tr>
              <a:tr h="242125">
                <a:tc>
                  <a:txBody>
                    <a:bodyPr/>
                    <a:lstStyle/>
                    <a:p>
                      <a:pPr lvl="1"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981313"/>
                  </a:ext>
                </a:extLst>
              </a:tr>
              <a:tr h="242125">
                <a:tc>
                  <a:txBody>
                    <a:bodyPr/>
                    <a:lstStyle/>
                    <a:p>
                      <a:pPr lvl="1" algn="l" fontAlgn="b"/>
                      <a:r>
                        <a:rPr lang="en-US" sz="1600" b="1" u="none" strike="noStrike">
                          <a:effectLst/>
                        </a:rPr>
                        <a:t>accuracy</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25684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8355686"/>
                  </a:ext>
                </a:extLst>
              </a:tr>
              <a:tr h="242125">
                <a:tc>
                  <a:txBody>
                    <a:bodyPr/>
                    <a:lstStyle/>
                    <a:p>
                      <a:pPr lvl="1" algn="l" fontAlgn="b"/>
                      <a:r>
                        <a:rPr lang="en-US" sz="1600" b="1" u="none" strike="noStrike">
                          <a:effectLst/>
                        </a:rPr>
                        <a:t>macro avg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25684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0009715"/>
                  </a:ext>
                </a:extLst>
              </a:tr>
              <a:tr h="242125">
                <a:tc>
                  <a:txBody>
                    <a:bodyPr/>
                    <a:lstStyle/>
                    <a:p>
                      <a:pPr lvl="1" algn="l" fontAlgn="b"/>
                      <a:r>
                        <a:rPr lang="en-US" sz="1600" b="1" u="none" strike="noStrike" dirty="0">
                          <a:effectLst/>
                        </a:rPr>
                        <a:t>weighted </a:t>
                      </a:r>
                      <a:r>
                        <a:rPr lang="en-US" sz="1600" b="1" u="none" strike="noStrike" dirty="0" err="1">
                          <a:effectLst/>
                        </a:rPr>
                        <a:t>avg</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25684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3606102"/>
                  </a:ext>
                </a:extLst>
              </a:tr>
            </a:tbl>
          </a:graphicData>
        </a:graphic>
      </p:graphicFrame>
    </p:spTree>
    <p:extLst>
      <p:ext uri="{BB962C8B-B14F-4D97-AF65-F5344CB8AC3E}">
        <p14:creationId xmlns:p14="http://schemas.microsoft.com/office/powerpoint/2010/main" val="3136456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020" y="452717"/>
            <a:ext cx="10188144" cy="1400530"/>
          </a:xfrm>
        </p:spPr>
        <p:txBody>
          <a:bodyPr/>
          <a:lstStyle/>
          <a:p>
            <a:r>
              <a:rPr lang="en-US" sz="3600" dirty="0">
                <a:latin typeface="Times New Roman" panose="02020603050405020304" pitchFamily="18" charset="0"/>
                <a:cs typeface="Times New Roman" panose="02020603050405020304" pitchFamily="18" charset="0"/>
              </a:rPr>
              <a:t>10. Comparison: Baseline Model vs Advanced Model</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9585385"/>
              </p:ext>
            </p:extLst>
          </p:nvPr>
        </p:nvGraphicFramePr>
        <p:xfrm>
          <a:off x="544855" y="1744043"/>
          <a:ext cx="10520655" cy="1660381"/>
        </p:xfrm>
        <a:graphic>
          <a:graphicData uri="http://schemas.openxmlformats.org/drawingml/2006/table">
            <a:tbl>
              <a:tblPr firstRow="1" bandRow="1">
                <a:tableStyleId>{5C22544A-7EE6-4342-B048-85BDC9FD1C3A}</a:tableStyleId>
              </a:tblPr>
              <a:tblGrid>
                <a:gridCol w="2104131">
                  <a:extLst>
                    <a:ext uri="{9D8B030D-6E8A-4147-A177-3AD203B41FA5}">
                      <a16:colId xmlns:a16="http://schemas.microsoft.com/office/drawing/2014/main" val="3999062008"/>
                    </a:ext>
                  </a:extLst>
                </a:gridCol>
                <a:gridCol w="2104131">
                  <a:extLst>
                    <a:ext uri="{9D8B030D-6E8A-4147-A177-3AD203B41FA5}">
                      <a16:colId xmlns:a16="http://schemas.microsoft.com/office/drawing/2014/main" val="109020135"/>
                    </a:ext>
                  </a:extLst>
                </a:gridCol>
                <a:gridCol w="2104131">
                  <a:extLst>
                    <a:ext uri="{9D8B030D-6E8A-4147-A177-3AD203B41FA5}">
                      <a16:colId xmlns:a16="http://schemas.microsoft.com/office/drawing/2014/main" val="499537533"/>
                    </a:ext>
                  </a:extLst>
                </a:gridCol>
                <a:gridCol w="2104131">
                  <a:extLst>
                    <a:ext uri="{9D8B030D-6E8A-4147-A177-3AD203B41FA5}">
                      <a16:colId xmlns:a16="http://schemas.microsoft.com/office/drawing/2014/main" val="9591745"/>
                    </a:ext>
                  </a:extLst>
                </a:gridCol>
                <a:gridCol w="2104131">
                  <a:extLst>
                    <a:ext uri="{9D8B030D-6E8A-4147-A177-3AD203B41FA5}">
                      <a16:colId xmlns:a16="http://schemas.microsoft.com/office/drawing/2014/main" val="562851904"/>
                    </a:ext>
                  </a:extLst>
                </a:gridCol>
              </a:tblGrid>
              <a:tr h="445617">
                <a:tc>
                  <a:txBody>
                    <a:bodyPr/>
                    <a:lstStyle/>
                    <a:p>
                      <a:r>
                        <a:rPr lang="en-US" dirty="0" smtClean="0"/>
                        <a:t>Model</a:t>
                      </a:r>
                      <a:endParaRPr lang="en-US" dirty="0"/>
                    </a:p>
                  </a:txBody>
                  <a:tcPr/>
                </a:tc>
                <a:tc>
                  <a:txBody>
                    <a:bodyPr/>
                    <a:lstStyle/>
                    <a:p>
                      <a:r>
                        <a:rPr lang="en-US" dirty="0" smtClean="0"/>
                        <a:t>Precision</a:t>
                      </a:r>
                      <a:endParaRPr lang="en-US" dirty="0"/>
                    </a:p>
                  </a:txBody>
                  <a:tcPr/>
                </a:tc>
                <a:tc>
                  <a:txBody>
                    <a:bodyPr/>
                    <a:lstStyle/>
                    <a:p>
                      <a:r>
                        <a:rPr lang="en-US" dirty="0" smtClean="0"/>
                        <a:t>Recall</a:t>
                      </a:r>
                      <a:endParaRPr lang="en-US" dirty="0"/>
                    </a:p>
                  </a:txBody>
                  <a:tcPr/>
                </a:tc>
                <a:tc>
                  <a:txBody>
                    <a:bodyPr/>
                    <a:lstStyle/>
                    <a:p>
                      <a:r>
                        <a:rPr lang="en-US" dirty="0" smtClean="0"/>
                        <a:t>F1-Score</a:t>
                      </a:r>
                      <a:endParaRPr lang="en-US" dirty="0"/>
                    </a:p>
                  </a:txBody>
                  <a:tcPr/>
                </a:tc>
                <a:tc>
                  <a:txBody>
                    <a:bodyPr/>
                    <a:lstStyle/>
                    <a:p>
                      <a:r>
                        <a:rPr lang="en-US" dirty="0" smtClean="0"/>
                        <a:t>Accuracy</a:t>
                      </a:r>
                      <a:endParaRPr lang="en-US" dirty="0"/>
                    </a:p>
                  </a:txBody>
                  <a:tcPr/>
                </a:tc>
                <a:extLst>
                  <a:ext uri="{0D108BD9-81ED-4DB2-BD59-A6C34878D82A}">
                    <a16:rowId xmlns:a16="http://schemas.microsoft.com/office/drawing/2014/main" val="2807734593"/>
                  </a:ext>
                </a:extLst>
              </a:tr>
              <a:tr h="445617">
                <a:tc>
                  <a:txBody>
                    <a:bodyPr/>
                    <a:lstStyle/>
                    <a:p>
                      <a:r>
                        <a:rPr lang="en-US" dirty="0" smtClean="0"/>
                        <a:t>Baseline Model</a:t>
                      </a:r>
                      <a:endParaRPr lang="en-US" dirty="0"/>
                    </a:p>
                  </a:txBody>
                  <a:tcPr/>
                </a:tc>
                <a:tc>
                  <a:txBody>
                    <a:bodyPr/>
                    <a:lstStyle/>
                    <a:p>
                      <a:r>
                        <a:rPr lang="en-US" dirty="0" smtClean="0"/>
                        <a:t>0.79</a:t>
                      </a:r>
                      <a:endParaRPr lang="en-US" dirty="0"/>
                    </a:p>
                  </a:txBody>
                  <a:tcPr/>
                </a:tc>
                <a:tc>
                  <a:txBody>
                    <a:bodyPr/>
                    <a:lstStyle/>
                    <a:p>
                      <a:r>
                        <a:rPr lang="en-US" dirty="0" smtClean="0"/>
                        <a:t>0.69</a:t>
                      </a:r>
                      <a:endParaRPr lang="en-US" dirty="0"/>
                    </a:p>
                  </a:txBody>
                  <a:tcPr/>
                </a:tc>
                <a:tc>
                  <a:txBody>
                    <a:bodyPr/>
                    <a:lstStyle/>
                    <a:p>
                      <a:r>
                        <a:rPr lang="en-US" dirty="0" smtClean="0"/>
                        <a:t>0.73</a:t>
                      </a:r>
                      <a:endParaRPr lang="en-US" dirty="0"/>
                    </a:p>
                  </a:txBody>
                  <a:tcPr/>
                </a:tc>
                <a:tc>
                  <a:txBody>
                    <a:bodyPr/>
                    <a:lstStyle/>
                    <a:p>
                      <a:r>
                        <a:rPr lang="en-US" dirty="0" smtClean="0"/>
                        <a:t>0.69</a:t>
                      </a:r>
                      <a:endParaRPr lang="en-US" dirty="0"/>
                    </a:p>
                  </a:txBody>
                  <a:tcPr/>
                </a:tc>
                <a:extLst>
                  <a:ext uri="{0D108BD9-81ED-4DB2-BD59-A6C34878D82A}">
                    <a16:rowId xmlns:a16="http://schemas.microsoft.com/office/drawing/2014/main" val="669547596"/>
                  </a:ext>
                </a:extLst>
              </a:tr>
              <a:tr h="769147">
                <a:tc>
                  <a:txBody>
                    <a:bodyPr/>
                    <a:lstStyle/>
                    <a:p>
                      <a:r>
                        <a:rPr lang="en-US" dirty="0" smtClean="0"/>
                        <a:t>Advanced</a:t>
                      </a:r>
                      <a:r>
                        <a:rPr lang="en-US" baseline="0" dirty="0" smtClean="0"/>
                        <a:t> CRF Model</a:t>
                      </a:r>
                      <a:endParaRPr lang="en-US" dirty="0"/>
                    </a:p>
                  </a:txBody>
                  <a:tcPr/>
                </a:tc>
                <a:tc>
                  <a:txBody>
                    <a:bodyPr/>
                    <a:lstStyle/>
                    <a:p>
                      <a:r>
                        <a:rPr lang="en-US" dirty="0" smtClean="0"/>
                        <a:t>0.85</a:t>
                      </a:r>
                      <a:endParaRPr lang="en-US" dirty="0"/>
                    </a:p>
                  </a:txBody>
                  <a:tcPr/>
                </a:tc>
                <a:tc>
                  <a:txBody>
                    <a:bodyPr/>
                    <a:lstStyle/>
                    <a:p>
                      <a:r>
                        <a:rPr lang="en-US" dirty="0" smtClean="0"/>
                        <a:t>0.84</a:t>
                      </a:r>
                      <a:endParaRPr lang="en-US" dirty="0"/>
                    </a:p>
                  </a:txBody>
                  <a:tcPr/>
                </a:tc>
                <a:tc>
                  <a:txBody>
                    <a:bodyPr/>
                    <a:lstStyle/>
                    <a:p>
                      <a:r>
                        <a:rPr lang="en-US" dirty="0" smtClean="0"/>
                        <a:t>0.84</a:t>
                      </a:r>
                      <a:endParaRPr lang="en-US" dirty="0"/>
                    </a:p>
                  </a:txBody>
                  <a:tcPr/>
                </a:tc>
                <a:tc>
                  <a:txBody>
                    <a:bodyPr/>
                    <a:lstStyle/>
                    <a:p>
                      <a:r>
                        <a:rPr lang="en-US" dirty="0" smtClean="0"/>
                        <a:t>0.84</a:t>
                      </a:r>
                      <a:endParaRPr lang="en-US" dirty="0"/>
                    </a:p>
                  </a:txBody>
                  <a:tcPr/>
                </a:tc>
                <a:extLst>
                  <a:ext uri="{0D108BD9-81ED-4DB2-BD59-A6C34878D82A}">
                    <a16:rowId xmlns:a16="http://schemas.microsoft.com/office/drawing/2014/main" val="298089256"/>
                  </a:ext>
                </a:extLst>
              </a:tr>
            </a:tbl>
          </a:graphicData>
        </a:graphic>
      </p:graphicFrame>
      <p:sp>
        <p:nvSpPr>
          <p:cNvPr id="6" name="Content Placeholder 2"/>
          <p:cNvSpPr txBox="1">
            <a:spLocks/>
          </p:cNvSpPr>
          <p:nvPr/>
        </p:nvSpPr>
        <p:spPr>
          <a:xfrm>
            <a:off x="544855" y="3918674"/>
            <a:ext cx="10885145" cy="2246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US" sz="1800" dirty="0" smtClean="0">
                <a:latin typeface="Times New Roman" panose="02020603050405020304" pitchFamily="18" charset="0"/>
                <a:cs typeface="Times New Roman" panose="02020603050405020304" pitchFamily="18" charset="0"/>
              </a:rPr>
              <a:t>Here</a:t>
            </a:r>
            <a:r>
              <a:rPr lang="en-US" sz="1800" dirty="0">
                <a:latin typeface="Times New Roman" panose="02020603050405020304" pitchFamily="18" charset="0"/>
                <a:cs typeface="Times New Roman" panose="02020603050405020304" pitchFamily="18" charset="0"/>
              </a:rPr>
              <a:t>, Advanced model removes the shortcomings of Baseline model and provides:</a:t>
            </a:r>
          </a:p>
          <a:p>
            <a:pPr algn="just"/>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Improved Precision, Recall, and F1-Score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Better handling of Named Entities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Increased robustness to unseen data</a:t>
            </a:r>
          </a:p>
        </p:txBody>
      </p:sp>
    </p:spTree>
    <p:extLst>
      <p:ext uri="{BB962C8B-B14F-4D97-AF65-F5344CB8AC3E}">
        <p14:creationId xmlns:p14="http://schemas.microsoft.com/office/powerpoint/2010/main" val="14903196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712" y="120209"/>
            <a:ext cx="9730943" cy="849610"/>
          </a:xfrm>
        </p:spPr>
        <p:txBody>
          <a:bodyPr/>
          <a:lstStyle/>
          <a:p>
            <a:r>
              <a:rPr lang="en-US" sz="3600" dirty="0">
                <a:latin typeface="Times New Roman" panose="02020603050405020304" pitchFamily="18" charset="0"/>
                <a:cs typeface="Times New Roman" panose="02020603050405020304" pitchFamily="18" charset="0"/>
              </a:rPr>
              <a:t>11. System Design </a:t>
            </a:r>
            <a:r>
              <a:rPr lang="en-US" sz="3600" dirty="0" smtClean="0">
                <a:latin typeface="Times New Roman" panose="02020603050405020304" pitchFamily="18" charset="0"/>
                <a:cs typeface="Times New Roman" panose="02020603050405020304" pitchFamily="18" charset="0"/>
              </a:rPr>
              <a:t>Tasks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9022" y="831273"/>
            <a:ext cx="11365779" cy="6026727"/>
          </a:xfrm>
        </p:spPr>
        <p:txBody>
          <a:bodyPr>
            <a:noAutofit/>
          </a:bodyPr>
          <a:lstStyle/>
          <a:p>
            <a:pPr algn="just"/>
            <a:r>
              <a:rPr lang="en-US" sz="1800" dirty="0">
                <a:latin typeface="Times New Roman" panose="02020603050405020304" pitchFamily="18" charset="0"/>
                <a:cs typeface="Times New Roman" panose="02020603050405020304" pitchFamily="18" charset="0"/>
              </a:rPr>
              <a:t>1. Design System Architecture to Deploy ML Model in </a:t>
            </a:r>
            <a:r>
              <a:rPr lang="en-US" sz="1800" dirty="0" smtClean="0">
                <a:latin typeface="Times New Roman" panose="02020603050405020304" pitchFamily="18" charset="0"/>
                <a:cs typeface="Times New Roman" panose="02020603050405020304" pitchFamily="18" charset="0"/>
              </a:rPr>
              <a:t>Production: To </a:t>
            </a:r>
            <a:r>
              <a:rPr lang="en-US" sz="1800" dirty="0">
                <a:latin typeface="Times New Roman" panose="02020603050405020304" pitchFamily="18" charset="0"/>
                <a:cs typeface="Times New Roman" panose="02020603050405020304" pitchFamily="18" charset="0"/>
              </a:rPr>
              <a:t>deploy an ML model in production, </a:t>
            </a:r>
            <a:r>
              <a:rPr lang="en-US" sz="1800" dirty="0" smtClean="0">
                <a:latin typeface="Times New Roman" panose="02020603050405020304" pitchFamily="18" charset="0"/>
                <a:cs typeface="Times New Roman" panose="02020603050405020304" pitchFamily="18" charset="0"/>
              </a:rPr>
              <a:t>it needs </a:t>
            </a:r>
            <a:r>
              <a:rPr lang="en-US" sz="1800" dirty="0">
                <a:latin typeface="Times New Roman" panose="02020603050405020304" pitchFamily="18" charset="0"/>
                <a:cs typeface="Times New Roman" panose="02020603050405020304" pitchFamily="18" charset="0"/>
              </a:rPr>
              <a:t>a robust system architecture that ensures scalability, reliability, and maintainability. Here are the key components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Model Serving: Use a model serving framework like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Serving, Flask, or </a:t>
            </a:r>
            <a:r>
              <a:rPr lang="en-US" sz="1800" dirty="0" err="1">
                <a:latin typeface="Times New Roman" panose="02020603050405020304" pitchFamily="18" charset="0"/>
                <a:cs typeface="Times New Roman" panose="02020603050405020304" pitchFamily="18" charset="0"/>
              </a:rPr>
              <a:t>FastAPI</a:t>
            </a:r>
            <a:r>
              <a:rPr lang="en-US" sz="1800" dirty="0">
                <a:latin typeface="Times New Roman" panose="02020603050405020304" pitchFamily="18" charset="0"/>
                <a:cs typeface="Times New Roman" panose="02020603050405020304" pitchFamily="18" charset="0"/>
              </a:rPr>
              <a:t> to expose your model as a REST API</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Load </a:t>
            </a:r>
            <a:r>
              <a:rPr lang="en-US" sz="1800" dirty="0">
                <a:latin typeface="Times New Roman" panose="02020603050405020304" pitchFamily="18" charset="0"/>
                <a:cs typeface="Times New Roman" panose="02020603050405020304" pitchFamily="18" charset="0"/>
              </a:rPr>
              <a:t>Balancing: Implement load balancers to distribute incoming traffic across multiple instances of your model server</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Pipeline: Ensure a reliable data pipeline for real-time or batch data ingestion, preprocessing, and feature extraction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Monitoring </a:t>
            </a:r>
            <a:r>
              <a:rPr lang="en-US" sz="1800" dirty="0">
                <a:latin typeface="Times New Roman" panose="02020603050405020304" pitchFamily="18" charset="0"/>
                <a:cs typeface="Times New Roman" panose="02020603050405020304" pitchFamily="18" charset="0"/>
              </a:rPr>
              <a:t>and Logging: Set up monitoring and logging to track model performance, errors, and usage metrics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Security</a:t>
            </a:r>
            <a:r>
              <a:rPr lang="en-US" sz="1800" dirty="0">
                <a:latin typeface="Times New Roman" panose="02020603050405020304" pitchFamily="18" charset="0"/>
                <a:cs typeface="Times New Roman" panose="02020603050405020304" pitchFamily="18" charset="0"/>
              </a:rPr>
              <a:t>: Implement security measures like authentication, authorization, and encryption to protect sensitive data and model endpoints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2. How to Perform Canary Build: Canary builds involve rolling out a new version of your application to a small subset of users before deploying it to everyone. Here's how to do it: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Deploy </a:t>
            </a:r>
            <a:r>
              <a:rPr lang="en-US" sz="1800" dirty="0">
                <a:latin typeface="Times New Roman" panose="02020603050405020304" pitchFamily="18" charset="0"/>
                <a:cs typeface="Times New Roman" panose="02020603050405020304" pitchFamily="18" charset="0"/>
              </a:rPr>
              <a:t>the Canary: Deploy the new version to a small percentage of your user base (e.g., 5</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Monitor </a:t>
            </a:r>
            <a:r>
              <a:rPr lang="en-US" sz="1800" dirty="0">
                <a:latin typeface="Times New Roman" panose="02020603050405020304" pitchFamily="18" charset="0"/>
                <a:cs typeface="Times New Roman" panose="02020603050405020304" pitchFamily="18" charset="0"/>
              </a:rPr>
              <a:t>Performance: Monitor the performance, errors, and user feedback for the canary version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Evaluate </a:t>
            </a:r>
            <a:r>
              <a:rPr lang="en-US" sz="1800" dirty="0">
                <a:latin typeface="Times New Roman" panose="02020603050405020304" pitchFamily="18" charset="0"/>
                <a:cs typeface="Times New Roman" panose="02020603050405020304" pitchFamily="18" charset="0"/>
              </a:rPr>
              <a:t>Results: If everything goes well, gradually increase the percentage of users on the new version</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Rollback </a:t>
            </a:r>
            <a:r>
              <a:rPr lang="en-US" sz="1800" dirty="0">
                <a:latin typeface="Times New Roman" panose="02020603050405020304" pitchFamily="18" charset="0"/>
                <a:cs typeface="Times New Roman" panose="02020603050405020304" pitchFamily="18" charset="0"/>
              </a:rPr>
              <a:t>if Needed: If issues are detected, roll back to the previous version and fix the problems.</a:t>
            </a:r>
            <a:endParaRPr lang="en-US" sz="18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548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420" y="217191"/>
            <a:ext cx="9404723" cy="586373"/>
          </a:xfrm>
        </p:spPr>
        <p:txBody>
          <a:bodyPr/>
          <a:lstStyle/>
          <a:p>
            <a:r>
              <a:rPr lang="en-US" sz="4400" dirty="0">
                <a:latin typeface="Times New Roman" panose="02020603050405020304" pitchFamily="18" charset="0"/>
                <a:cs typeface="Times New Roman" panose="02020603050405020304" pitchFamily="18" charset="0"/>
              </a:rPr>
              <a:t>11. System Design </a:t>
            </a:r>
            <a:r>
              <a:rPr lang="en-US" sz="4400" dirty="0" smtClean="0">
                <a:latin typeface="Times New Roman" panose="02020603050405020304" pitchFamily="18" charset="0"/>
                <a:cs typeface="Times New Roman" panose="02020603050405020304" pitchFamily="18" charset="0"/>
              </a:rPr>
              <a:t>Tasks cont.</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1420" y="1069245"/>
            <a:ext cx="10963997" cy="5359264"/>
          </a:xfrm>
        </p:spPr>
        <p:txBody>
          <a:bodyPr>
            <a:noAutofit/>
          </a:bodyPr>
          <a:lstStyle/>
          <a:p>
            <a:pPr algn="just"/>
            <a:r>
              <a:rPr lang="en-US" sz="1800" dirty="0">
                <a:latin typeface="Times New Roman" panose="02020603050405020304" pitchFamily="18" charset="0"/>
                <a:cs typeface="Times New Roman" panose="02020603050405020304" pitchFamily="18" charset="0"/>
              </a:rPr>
              <a:t>3. Strategy for ML Model </a:t>
            </a:r>
            <a:r>
              <a:rPr lang="en-US" sz="1800" dirty="0" smtClean="0">
                <a:latin typeface="Times New Roman" panose="02020603050405020304" pitchFamily="18" charset="0"/>
                <a:cs typeface="Times New Roman" panose="02020603050405020304" pitchFamily="18" charset="0"/>
              </a:rPr>
              <a:t>Monitoring: ML </a:t>
            </a:r>
            <a:r>
              <a:rPr lang="en-US" sz="1800" dirty="0">
                <a:latin typeface="Times New Roman" panose="02020603050405020304" pitchFamily="18" charset="0"/>
                <a:cs typeface="Times New Roman" panose="02020603050405020304" pitchFamily="18" charset="0"/>
              </a:rPr>
              <a:t>model monitoring involves continuously tracking the performance and health of </a:t>
            </a: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model in production. Key strategies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Performance </a:t>
            </a:r>
            <a:r>
              <a:rPr lang="en-US" sz="1800" dirty="0">
                <a:latin typeface="Times New Roman" panose="02020603050405020304" pitchFamily="18" charset="0"/>
                <a:cs typeface="Times New Roman" panose="02020603050405020304" pitchFamily="18" charset="0"/>
              </a:rPr>
              <a:t>Metrics: Track metrics like accuracy, precision, recall, and F1-score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Drift Detection: Monitor for changes in the distribution of input data over time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Model </a:t>
            </a:r>
            <a:r>
              <a:rPr lang="en-US" sz="1800" dirty="0">
                <a:latin typeface="Times New Roman" panose="02020603050405020304" pitchFamily="18" charset="0"/>
                <a:cs typeface="Times New Roman" panose="02020603050405020304" pitchFamily="18" charset="0"/>
              </a:rPr>
              <a:t>Drift Detection: Detect when the model's performance degrades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Anomaly </a:t>
            </a:r>
            <a:r>
              <a:rPr lang="en-US" sz="1800" dirty="0">
                <a:latin typeface="Times New Roman" panose="02020603050405020304" pitchFamily="18" charset="0"/>
                <a:cs typeface="Times New Roman" panose="02020603050405020304" pitchFamily="18" charset="0"/>
              </a:rPr>
              <a:t>Detection: Identify unusual patterns in predictions or input data</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Alerts </a:t>
            </a:r>
            <a:r>
              <a:rPr lang="en-US" sz="1800" dirty="0">
                <a:latin typeface="Times New Roman" panose="02020603050405020304" pitchFamily="18" charset="0"/>
                <a:cs typeface="Times New Roman" panose="02020603050405020304" pitchFamily="18" charset="0"/>
              </a:rPr>
              <a:t>and Dashboards: Set up alerts for critical issues and use dashboards for real-time monitoring</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4. Load and Stress </a:t>
            </a:r>
            <a:r>
              <a:rPr lang="en-US" sz="1800" dirty="0" smtClean="0">
                <a:latin typeface="Times New Roman" panose="02020603050405020304" pitchFamily="18" charset="0"/>
                <a:cs typeface="Times New Roman" panose="02020603050405020304" pitchFamily="18" charset="0"/>
              </a:rPr>
              <a:t>Testing: Load </a:t>
            </a:r>
            <a:r>
              <a:rPr lang="en-US" sz="1800" dirty="0">
                <a:latin typeface="Times New Roman" panose="02020603050405020304" pitchFamily="18" charset="0"/>
                <a:cs typeface="Times New Roman" panose="02020603050405020304" pitchFamily="18" charset="0"/>
              </a:rPr>
              <a:t>and stress testing ensure that </a:t>
            </a:r>
            <a:r>
              <a:rPr lang="en-US" sz="1800" dirty="0" smtClean="0">
                <a:latin typeface="Times New Roman" panose="02020603050405020304" pitchFamily="18" charset="0"/>
                <a:cs typeface="Times New Roman" panose="02020603050405020304" pitchFamily="18" charset="0"/>
              </a:rPr>
              <a:t>ML </a:t>
            </a:r>
            <a:r>
              <a:rPr lang="en-US" sz="1800" dirty="0">
                <a:latin typeface="Times New Roman" panose="02020603050405020304" pitchFamily="18" charset="0"/>
                <a:cs typeface="Times New Roman" panose="02020603050405020304" pitchFamily="18" charset="0"/>
              </a:rPr>
              <a:t>model can handle high traffic and perform under stress. Steps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Define </a:t>
            </a:r>
            <a:r>
              <a:rPr lang="en-US" sz="1800" dirty="0">
                <a:latin typeface="Times New Roman" panose="02020603050405020304" pitchFamily="18" charset="0"/>
                <a:cs typeface="Times New Roman" panose="02020603050405020304" pitchFamily="18" charset="0"/>
              </a:rPr>
              <a:t>Test Scenarios: Create realistic scenarios that simulate high traffic and stress conditions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Use </a:t>
            </a:r>
            <a:r>
              <a:rPr lang="en-US" sz="1800" dirty="0">
                <a:latin typeface="Times New Roman" panose="02020603050405020304" pitchFamily="18" charset="0"/>
                <a:cs typeface="Times New Roman" panose="02020603050405020304" pitchFamily="18" charset="0"/>
              </a:rPr>
              <a:t>Testing Tools: Tools like Locust, </a:t>
            </a:r>
            <a:r>
              <a:rPr lang="en-US" sz="1800" dirty="0" err="1">
                <a:latin typeface="Times New Roman" panose="02020603050405020304" pitchFamily="18" charset="0"/>
                <a:cs typeface="Times New Roman" panose="02020603050405020304" pitchFamily="18" charset="0"/>
              </a:rPr>
              <a:t>JMeter</a:t>
            </a:r>
            <a:r>
              <a:rPr lang="en-US" sz="1800" dirty="0">
                <a:latin typeface="Times New Roman" panose="02020603050405020304" pitchFamily="18" charset="0"/>
                <a:cs typeface="Times New Roman" panose="02020603050405020304" pitchFamily="18" charset="0"/>
              </a:rPr>
              <a:t>, or Gatling can simulate user requests and measure performance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Analyze </a:t>
            </a:r>
            <a:r>
              <a:rPr lang="en-US" sz="1800" dirty="0">
                <a:latin typeface="Times New Roman" panose="02020603050405020304" pitchFamily="18" charset="0"/>
                <a:cs typeface="Times New Roman" panose="02020603050405020304" pitchFamily="18" charset="0"/>
              </a:rPr>
              <a:t>Results: Evaluate the results to identify bottlenecks and performance issues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Optimize</a:t>
            </a:r>
            <a:r>
              <a:rPr lang="en-US" sz="1800" dirty="0">
                <a:latin typeface="Times New Roman" panose="02020603050405020304" pitchFamily="18" charset="0"/>
                <a:cs typeface="Times New Roman" panose="02020603050405020304" pitchFamily="18" charset="0"/>
              </a:rPr>
              <a:t>: Make necessary optimizations to improve performance and scalability.</a:t>
            </a:r>
          </a:p>
        </p:txBody>
      </p:sp>
    </p:spTree>
    <p:extLst>
      <p:ext uri="{BB962C8B-B14F-4D97-AF65-F5344CB8AC3E}">
        <p14:creationId xmlns:p14="http://schemas.microsoft.com/office/powerpoint/2010/main" val="3697519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749" y="286464"/>
            <a:ext cx="9404723" cy="738772"/>
          </a:xfrm>
        </p:spPr>
        <p:txBody>
          <a:bodyPr/>
          <a:lstStyle/>
          <a:p>
            <a:r>
              <a:rPr lang="en-US" sz="3200" dirty="0">
                <a:latin typeface="Times New Roman" panose="02020603050405020304" pitchFamily="18" charset="0"/>
                <a:cs typeface="Times New Roman" panose="02020603050405020304" pitchFamily="18" charset="0"/>
              </a:rPr>
              <a:t>11. System Design Tasks cont.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0585" y="1221645"/>
            <a:ext cx="11559742" cy="5206864"/>
          </a:xfrm>
        </p:spPr>
        <p:txBody>
          <a:bodyPr>
            <a:normAutofit/>
          </a:bodyPr>
          <a:lstStyle/>
          <a:p>
            <a:pPr algn="just"/>
            <a:r>
              <a:rPr lang="en-US" sz="1800" dirty="0">
                <a:latin typeface="Times New Roman" panose="02020603050405020304" pitchFamily="18" charset="0"/>
                <a:cs typeface="Times New Roman" panose="02020603050405020304" pitchFamily="18" charset="0"/>
              </a:rPr>
              <a:t>5. Track, Monitor, and Audit ML </a:t>
            </a:r>
            <a:r>
              <a:rPr lang="en-US" sz="1800" dirty="0" smtClean="0">
                <a:latin typeface="Times New Roman" panose="02020603050405020304" pitchFamily="18" charset="0"/>
                <a:cs typeface="Times New Roman" panose="02020603050405020304" pitchFamily="18" charset="0"/>
              </a:rPr>
              <a:t>Training: Tracking </a:t>
            </a:r>
            <a:r>
              <a:rPr lang="en-US" sz="1800" dirty="0">
                <a:latin typeface="Times New Roman" panose="02020603050405020304" pitchFamily="18" charset="0"/>
                <a:cs typeface="Times New Roman" panose="02020603050405020304" pitchFamily="18" charset="0"/>
              </a:rPr>
              <a:t>and auditing ML training involves keeping a record of training processes, data used, and model versions. Key practices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Version </a:t>
            </a:r>
            <a:r>
              <a:rPr lang="en-US" sz="1800" dirty="0">
                <a:latin typeface="Times New Roman" panose="02020603050405020304" pitchFamily="18" charset="0"/>
                <a:cs typeface="Times New Roman" panose="02020603050405020304" pitchFamily="18" charset="0"/>
              </a:rPr>
              <a:t>Control: Use version control systems like </a:t>
            </a:r>
            <a:r>
              <a:rPr lang="en-US" sz="1800" dirty="0" err="1">
                <a:latin typeface="Times New Roman" panose="02020603050405020304" pitchFamily="18" charset="0"/>
                <a:cs typeface="Times New Roman" panose="02020603050405020304" pitchFamily="18" charset="0"/>
              </a:rPr>
              <a:t>Git</a:t>
            </a:r>
            <a:r>
              <a:rPr lang="en-US" sz="1800" dirty="0">
                <a:latin typeface="Times New Roman" panose="02020603050405020304" pitchFamily="18" charset="0"/>
                <a:cs typeface="Times New Roman" panose="02020603050405020304" pitchFamily="18" charset="0"/>
              </a:rPr>
              <a:t> to track changes in code and data</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Experiment </a:t>
            </a:r>
            <a:r>
              <a:rPr lang="en-US" sz="1800" dirty="0">
                <a:latin typeface="Times New Roman" panose="02020603050405020304" pitchFamily="18" charset="0"/>
                <a:cs typeface="Times New Roman" panose="02020603050405020304" pitchFamily="18" charset="0"/>
              </a:rPr>
              <a:t>Tracking: Use tools like </a:t>
            </a:r>
            <a:r>
              <a:rPr lang="en-US" sz="1800" dirty="0" err="1">
                <a:latin typeface="Times New Roman" panose="02020603050405020304" pitchFamily="18" charset="0"/>
                <a:cs typeface="Times New Roman" panose="02020603050405020304" pitchFamily="18" charset="0"/>
              </a:rPr>
              <a:t>MLflow</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TensorBoard</a:t>
            </a:r>
            <a:r>
              <a:rPr lang="en-US" sz="1800" dirty="0">
                <a:latin typeface="Times New Roman" panose="02020603050405020304" pitchFamily="18" charset="0"/>
                <a:cs typeface="Times New Roman" panose="02020603050405020304" pitchFamily="18" charset="0"/>
              </a:rPr>
              <a:t> to log experiments, parameters, and results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Audit </a:t>
            </a:r>
            <a:r>
              <a:rPr lang="en-US" sz="1800" dirty="0">
                <a:latin typeface="Times New Roman" panose="02020603050405020304" pitchFamily="18" charset="0"/>
                <a:cs typeface="Times New Roman" panose="02020603050405020304" pitchFamily="18" charset="0"/>
              </a:rPr>
              <a:t>Logs: Maintain detailed logs of training runs, including timestamps, parameters, and outcomes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Compliance</a:t>
            </a:r>
            <a:r>
              <a:rPr lang="en-US" sz="1800" dirty="0">
                <a:latin typeface="Times New Roman" panose="02020603050405020304" pitchFamily="18" charset="0"/>
                <a:cs typeface="Times New Roman" panose="02020603050405020304" pitchFamily="18" charset="0"/>
              </a:rPr>
              <a:t>: Ensure compliance with data privacy and ethical guidelines</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6. Design Framework for Continuous Delivery and </a:t>
            </a:r>
            <a:r>
              <a:rPr lang="en-US" sz="1800" dirty="0" smtClean="0">
                <a:latin typeface="Times New Roman" panose="02020603050405020304" pitchFamily="18" charset="0"/>
                <a:cs typeface="Times New Roman" panose="02020603050405020304" pitchFamily="18" charset="0"/>
              </a:rPr>
              <a:t>Automation: A </a:t>
            </a:r>
            <a:r>
              <a:rPr lang="en-US" sz="1800" dirty="0">
                <a:latin typeface="Times New Roman" panose="02020603050405020304" pitchFamily="18" charset="0"/>
                <a:cs typeface="Times New Roman" panose="02020603050405020304" pitchFamily="18" charset="0"/>
              </a:rPr>
              <a:t>continuous delivery framework automates the deployment and management of ML models. Key components include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CI/CD </a:t>
            </a:r>
            <a:r>
              <a:rPr lang="en-US" sz="1800" dirty="0">
                <a:latin typeface="Times New Roman" panose="02020603050405020304" pitchFamily="18" charset="0"/>
                <a:cs typeface="Times New Roman" panose="02020603050405020304" pitchFamily="18" charset="0"/>
              </a:rPr>
              <a:t>Pipelines: Set up CI/CD pipelines using tools like Jenkins, </a:t>
            </a:r>
            <a:r>
              <a:rPr lang="en-US" sz="1800" dirty="0" err="1">
                <a:latin typeface="Times New Roman" panose="02020603050405020304" pitchFamily="18" charset="0"/>
                <a:cs typeface="Times New Roman" panose="02020603050405020304" pitchFamily="18" charset="0"/>
              </a:rPr>
              <a:t>GitLab</a:t>
            </a:r>
            <a:r>
              <a:rPr lang="en-US" sz="1800" dirty="0">
                <a:latin typeface="Times New Roman" panose="02020603050405020304" pitchFamily="18" charset="0"/>
                <a:cs typeface="Times New Roman" panose="02020603050405020304" pitchFamily="18" charset="0"/>
              </a:rPr>
              <a:t> CI, or GitHub Actions to automate testing and deployment</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Automated </a:t>
            </a:r>
            <a:r>
              <a:rPr lang="en-US" sz="1800" dirty="0">
                <a:latin typeface="Times New Roman" panose="02020603050405020304" pitchFamily="18" charset="0"/>
                <a:cs typeface="Times New Roman" panose="02020603050405020304" pitchFamily="18" charset="0"/>
              </a:rPr>
              <a:t>Testing: Implement automated tests for code quality, performance, and functionality</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Infrastructure </a:t>
            </a:r>
            <a:r>
              <a:rPr lang="en-US" sz="1800" dirty="0">
                <a:latin typeface="Times New Roman" panose="02020603050405020304" pitchFamily="18" charset="0"/>
                <a:cs typeface="Times New Roman" panose="02020603050405020304" pitchFamily="18" charset="0"/>
              </a:rPr>
              <a:t>as Code: Use tools like Terraform or </a:t>
            </a:r>
            <a:r>
              <a:rPr lang="en-US" sz="1800" dirty="0" err="1">
                <a:latin typeface="Times New Roman" panose="02020603050405020304" pitchFamily="18" charset="0"/>
                <a:cs typeface="Times New Roman" panose="02020603050405020304" pitchFamily="18" charset="0"/>
              </a:rPr>
              <a:t>CloudFormation</a:t>
            </a:r>
            <a:r>
              <a:rPr lang="en-US" sz="1800" dirty="0">
                <a:latin typeface="Times New Roman" panose="02020603050405020304" pitchFamily="18" charset="0"/>
                <a:cs typeface="Times New Roman" panose="02020603050405020304" pitchFamily="18" charset="0"/>
              </a:rPr>
              <a:t> to manage infrastructure configurations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Model </a:t>
            </a:r>
            <a:r>
              <a:rPr lang="en-US" sz="1800" dirty="0">
                <a:latin typeface="Times New Roman" panose="02020603050405020304" pitchFamily="18" charset="0"/>
                <a:cs typeface="Times New Roman" panose="02020603050405020304" pitchFamily="18" charset="0"/>
              </a:rPr>
              <a:t>Registry: Maintain a model registry to manage different versions of your models</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Automated </a:t>
            </a:r>
            <a:r>
              <a:rPr lang="en-US" sz="1800" dirty="0">
                <a:latin typeface="Times New Roman" panose="02020603050405020304" pitchFamily="18" charset="0"/>
                <a:cs typeface="Times New Roman" panose="02020603050405020304" pitchFamily="18" charset="0"/>
              </a:rPr>
              <a:t>Rollbacks: Implement automated rollback mechanisms in case of deployment failures.</a:t>
            </a:r>
          </a:p>
        </p:txBody>
      </p:sp>
    </p:spTree>
    <p:extLst>
      <p:ext uri="{BB962C8B-B14F-4D97-AF65-F5344CB8AC3E}">
        <p14:creationId xmlns:p14="http://schemas.microsoft.com/office/powerpoint/2010/main" val="3596254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14172"/>
            <a:ext cx="9404723" cy="932737"/>
          </a:xfrm>
        </p:spPr>
        <p:txBody>
          <a:bodyPr/>
          <a:lstStyle/>
          <a:p>
            <a:r>
              <a:rPr lang="en-US" dirty="0">
                <a:latin typeface="Times New Roman" panose="02020603050405020304" pitchFamily="18" charset="0"/>
                <a:cs typeface="Times New Roman" panose="02020603050405020304" pitchFamily="18" charset="0"/>
              </a:rPr>
              <a:t>12. Conclusion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568009"/>
            <a:ext cx="10631489" cy="4243321"/>
          </a:xfrm>
        </p:spPr>
        <p:txBody>
          <a:bodyPr>
            <a:noAutofit/>
          </a:bodyPr>
          <a:lstStyle/>
          <a:p>
            <a:pPr algn="just"/>
            <a:r>
              <a:rPr lang="en-US" sz="1800" dirty="0">
                <a:latin typeface="Times New Roman" panose="02020603050405020304" pitchFamily="18" charset="0"/>
                <a:cs typeface="Times New Roman" panose="02020603050405020304" pitchFamily="18" charset="0"/>
              </a:rPr>
              <a:t>The advanced CRF model significantly improves upon the baseline model by incorporating contextual features, character-based information, and </a:t>
            </a:r>
            <a:r>
              <a:rPr lang="en-US" sz="1800" dirty="0" smtClean="0">
                <a:latin typeface="Times New Roman" panose="02020603050405020304" pitchFamily="18" charset="0"/>
                <a:cs typeface="Times New Roman" panose="02020603050405020304" pitchFamily="18" charset="0"/>
              </a:rPr>
              <a:t>hyper-parameter </a:t>
            </a:r>
            <a:r>
              <a:rPr lang="en-US" sz="1800" dirty="0">
                <a:latin typeface="Times New Roman" panose="02020603050405020304" pitchFamily="18" charset="0"/>
                <a:cs typeface="Times New Roman" panose="02020603050405020304" pitchFamily="18" charset="0"/>
              </a:rPr>
              <a:t>tuning, leading to a higher F1-score and better entity recognition accuracy</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While </a:t>
            </a:r>
            <a:r>
              <a:rPr lang="en-US" sz="1800" dirty="0">
                <a:latin typeface="Times New Roman" panose="02020603050405020304" pitchFamily="18" charset="0"/>
                <a:cs typeface="Times New Roman" panose="02020603050405020304" pitchFamily="18" charset="0"/>
              </a:rPr>
              <a:t>the baseline model struggles with complex and ambiguous entity recognition, the optimized CRF model mitigates these issues through enhanced feature engineering and better generalization to unseen data</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Deploying </a:t>
            </a:r>
            <a:r>
              <a:rPr lang="en-US" sz="1800" dirty="0">
                <a:latin typeface="Times New Roman" panose="02020603050405020304" pitchFamily="18" charset="0"/>
                <a:cs typeface="Times New Roman" panose="02020603050405020304" pitchFamily="18" charset="0"/>
              </a:rPr>
              <a:t>the advanced model into an ML pipeline involves steps such as data preprocessing, feature extraction, model training, validation, and real-time inference monitoring</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model can be further enhanced by integrating deep learning-based methods like LSTMs, </a:t>
            </a: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-CRF or Transformers, which can capture long-range dependencies in the text</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Future </a:t>
            </a:r>
            <a:r>
              <a:rPr lang="en-US" sz="1800" dirty="0">
                <a:latin typeface="Times New Roman" panose="02020603050405020304" pitchFamily="18" charset="0"/>
                <a:cs typeface="Times New Roman" panose="02020603050405020304" pitchFamily="18" charset="0"/>
              </a:rPr>
              <a:t>work includes fine-tuning the model with domain-specific datasets, handling multilingual entity recognition, and improving computational efficiency for large-scale deployment.</a:t>
            </a:r>
          </a:p>
        </p:txBody>
      </p:sp>
      <p:sp>
        <p:nvSpPr>
          <p:cNvPr id="5" name="TextBox 4"/>
          <p:cNvSpPr txBox="1"/>
          <p:nvPr/>
        </p:nvSpPr>
        <p:spPr>
          <a:xfrm>
            <a:off x="9882090" y="5811330"/>
            <a:ext cx="1395510" cy="707886"/>
          </a:xfrm>
          <a:prstGeom prst="rect">
            <a:avLst/>
          </a:prstGeom>
          <a:noFill/>
        </p:spPr>
        <p:txBody>
          <a:bodyPr wrap="none" rtlCol="0">
            <a:spAutoFit/>
          </a:bodyPr>
          <a:lstStyle/>
          <a:p>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Thank You</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8427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28027"/>
            <a:ext cx="9404723" cy="780337"/>
          </a:xfrm>
        </p:spPr>
        <p:txBody>
          <a:bodyPr/>
          <a:lstStyle/>
          <a:p>
            <a:r>
              <a:rPr lang="en-US" sz="3600" dirty="0" smtClean="0">
                <a:latin typeface="Times New Roman" panose="02020603050405020304" pitchFamily="18" charset="0"/>
                <a:cs typeface="Times New Roman" panose="02020603050405020304" pitchFamily="18" charset="0"/>
              </a:rPr>
              <a:t>Contents: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233055"/>
            <a:ext cx="9897197" cy="5375563"/>
          </a:xfrm>
        </p:spPr>
        <p:txBody>
          <a:bodyPr>
            <a:normAutofit/>
          </a:bodyPr>
          <a:lstStyle/>
          <a:p>
            <a:r>
              <a:rPr lang="en-US" dirty="0" smtClean="0">
                <a:latin typeface="Times New Roman" panose="02020603050405020304" pitchFamily="18" charset="0"/>
                <a:cs typeface="Times New Roman" panose="02020603050405020304" pitchFamily="18" charset="0"/>
              </a:rPr>
              <a:t>1. About NER</a:t>
            </a:r>
          </a:p>
          <a:p>
            <a:r>
              <a:rPr lang="en-US" dirty="0" smtClean="0">
                <a:latin typeface="Times New Roman" panose="02020603050405020304" pitchFamily="18" charset="0"/>
                <a:cs typeface="Times New Roman" panose="02020603050405020304" pitchFamily="18" charset="0"/>
              </a:rPr>
              <a:t>2. NER Dataset</a:t>
            </a:r>
          </a:p>
          <a:p>
            <a:r>
              <a:rPr lang="en-US" dirty="0" smtClean="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S</a:t>
            </a:r>
            <a:r>
              <a:rPr lang="en-US" dirty="0" err="1" smtClean="0">
                <a:latin typeface="Times New Roman" panose="02020603050405020304" pitchFamily="18" charset="0"/>
                <a:cs typeface="Times New Roman" panose="02020603050405020304" pitchFamily="18" charset="0"/>
              </a:rPr>
              <a:t>cikit</a:t>
            </a:r>
            <a:r>
              <a:rPr lang="en-US" dirty="0" smtClean="0">
                <a:latin typeface="Times New Roman" panose="02020603050405020304" pitchFamily="18" charset="0"/>
                <a:cs typeface="Times New Roman" panose="02020603050405020304" pitchFamily="18" charset="0"/>
              </a:rPr>
              <a:t>-learn libraries &amp; Dataset Split</a:t>
            </a:r>
          </a:p>
          <a:p>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Baseline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Baseline Model Evaluation </a:t>
            </a:r>
            <a:r>
              <a:rPr lang="en-US" dirty="0" smtClean="0">
                <a:latin typeface="Times New Roman" panose="02020603050405020304" pitchFamily="18" charset="0"/>
                <a:cs typeface="Times New Roman" panose="02020603050405020304" pitchFamily="18" charset="0"/>
              </a:rPr>
              <a:t>Metrics</a:t>
            </a:r>
          </a:p>
          <a:p>
            <a:r>
              <a:rPr lang="en-US" dirty="0" smtClean="0">
                <a:latin typeface="Times New Roman" panose="02020603050405020304" pitchFamily="18" charset="0"/>
                <a:cs typeface="Times New Roman" panose="02020603050405020304" pitchFamily="18" charset="0"/>
              </a:rPr>
              <a:t>6. </a:t>
            </a:r>
            <a:r>
              <a:rPr lang="en-US" dirty="0">
                <a:latin typeface="Times New Roman" panose="02020603050405020304" pitchFamily="18" charset="0"/>
                <a:cs typeface="Times New Roman" panose="02020603050405020304" pitchFamily="18" charset="0"/>
              </a:rPr>
              <a:t>Shortcomings of Baseline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Advanced </a:t>
            </a:r>
            <a:r>
              <a:rPr lang="en-US" dirty="0" smtClean="0">
                <a:latin typeface="Times New Roman" panose="02020603050405020304" pitchFamily="18" charset="0"/>
                <a:cs typeface="Times New Roman" panose="02020603050405020304" pitchFamily="18" charset="0"/>
              </a:rPr>
              <a:t>Model</a:t>
            </a:r>
          </a:p>
          <a:p>
            <a:r>
              <a:rPr lang="en-US" dirty="0" smtClean="0">
                <a:latin typeface="Times New Roman" panose="02020603050405020304" pitchFamily="18" charset="0"/>
                <a:cs typeface="Times New Roman" panose="02020603050405020304" pitchFamily="18" charset="0"/>
              </a:rPr>
              <a:t>8. </a:t>
            </a:r>
            <a:r>
              <a:rPr lang="en-US" dirty="0">
                <a:latin typeface="Times New Roman" panose="02020603050405020304" pitchFamily="18" charset="0"/>
                <a:cs typeface="Times New Roman" panose="02020603050405020304" pitchFamily="18" charset="0"/>
              </a:rPr>
              <a:t>Code Function Logic of Advanced </a:t>
            </a:r>
            <a:r>
              <a:rPr lang="en-US" dirty="0" smtClean="0">
                <a:latin typeface="Times New Roman" panose="02020603050405020304" pitchFamily="18" charset="0"/>
                <a:cs typeface="Times New Roman" panose="02020603050405020304" pitchFamily="18" charset="0"/>
              </a:rPr>
              <a:t>Model</a:t>
            </a:r>
          </a:p>
          <a:p>
            <a:r>
              <a:rPr lang="en-US" dirty="0">
                <a:latin typeface="Times New Roman" panose="02020603050405020304" pitchFamily="18" charset="0"/>
                <a:cs typeface="Times New Roman" panose="02020603050405020304" pitchFamily="18" charset="0"/>
              </a:rPr>
              <a:t>9</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Advanced Model Evaluation </a:t>
            </a:r>
            <a:r>
              <a:rPr lang="en-US" dirty="0" smtClean="0">
                <a:latin typeface="Times New Roman" panose="02020603050405020304" pitchFamily="18" charset="0"/>
                <a:cs typeface="Times New Roman" panose="02020603050405020304" pitchFamily="18" charset="0"/>
              </a:rPr>
              <a:t>Metrics</a:t>
            </a:r>
          </a:p>
          <a:p>
            <a:r>
              <a:rPr lang="en-US" dirty="0" smtClean="0">
                <a:latin typeface="Times New Roman" panose="02020603050405020304" pitchFamily="18" charset="0"/>
                <a:cs typeface="Times New Roman" panose="02020603050405020304" pitchFamily="18" charset="0"/>
              </a:rPr>
              <a:t>10. Comparison: Baseline Model vs Advanced Model</a:t>
            </a:r>
          </a:p>
          <a:p>
            <a:r>
              <a:rPr lang="en-US" dirty="0" smtClean="0">
                <a:latin typeface="Times New Roman" panose="02020603050405020304" pitchFamily="18" charset="0"/>
                <a:cs typeface="Times New Roman" panose="02020603050405020304" pitchFamily="18" charset="0"/>
              </a:rPr>
              <a:t>11. </a:t>
            </a:r>
            <a:r>
              <a:rPr lang="en-US" dirty="0">
                <a:latin typeface="Times New Roman" panose="02020603050405020304" pitchFamily="18" charset="0"/>
                <a:cs typeface="Times New Roman" panose="02020603050405020304" pitchFamily="18" charset="0"/>
              </a:rPr>
              <a:t>System Design </a:t>
            </a:r>
            <a:r>
              <a:rPr lang="en-US" dirty="0" smtClean="0">
                <a:latin typeface="Times New Roman" panose="02020603050405020304" pitchFamily="18" charset="0"/>
                <a:cs typeface="Times New Roman" panose="02020603050405020304" pitchFamily="18" charset="0"/>
              </a:rPr>
              <a:t>Tasks</a:t>
            </a:r>
          </a:p>
          <a:p>
            <a:r>
              <a:rPr lang="en-US" dirty="0" smtClean="0">
                <a:latin typeface="Times New Roman" panose="02020603050405020304" pitchFamily="18" charset="0"/>
                <a:cs typeface="Times New Roman" panose="02020603050405020304" pitchFamily="18" charset="0"/>
              </a:rPr>
              <a:t>12. </a:t>
            </a:r>
            <a:r>
              <a:rPr lang="en-US" dirty="0">
                <a:latin typeface="Times New Roman" panose="02020603050405020304" pitchFamily="18" charset="0"/>
                <a:cs typeface="Times New Roman" panose="02020603050405020304" pitchFamily="18" charset="0"/>
              </a:rPr>
              <a:t>Conclusion</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196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8155"/>
          </a:xfrm>
        </p:spPr>
        <p:txBody>
          <a:bodyPr/>
          <a:lstStyle/>
          <a:p>
            <a:r>
              <a:rPr lang="en-US" sz="3600" dirty="0" smtClean="0">
                <a:latin typeface="Times New Roman" panose="02020603050405020304" pitchFamily="18" charset="0"/>
                <a:cs typeface="Times New Roman" panose="02020603050405020304" pitchFamily="18" charset="0"/>
              </a:rPr>
              <a:t>1. About </a:t>
            </a:r>
            <a:r>
              <a:rPr lang="en-US" sz="3600" dirty="0">
                <a:latin typeface="Times New Roman" panose="02020603050405020304" pitchFamily="18" charset="0"/>
                <a:cs typeface="Times New Roman" panose="02020603050405020304" pitchFamily="18" charset="0"/>
              </a:rPr>
              <a:t>NER</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440873"/>
            <a:ext cx="10603780" cy="4807527"/>
          </a:xfrm>
        </p:spPr>
        <p:txBody>
          <a:bodyPr>
            <a:noAutofit/>
          </a:bodyPr>
          <a:lstStyle/>
          <a:p>
            <a:pPr algn="just"/>
            <a:r>
              <a:rPr lang="en-US" sz="1800" b="1" dirty="0">
                <a:latin typeface="Times New Roman" panose="02020603050405020304" pitchFamily="18" charset="0"/>
                <a:cs typeface="Times New Roman" panose="02020603050405020304" pitchFamily="18" charset="0"/>
              </a:rPr>
              <a:t>Named Entity Recognition (NER)</a:t>
            </a:r>
            <a:r>
              <a:rPr lang="en-US" sz="1800" dirty="0">
                <a:latin typeface="Times New Roman" panose="02020603050405020304" pitchFamily="18" charset="0"/>
                <a:cs typeface="Times New Roman" panose="02020603050405020304" pitchFamily="18" charset="0"/>
              </a:rPr>
              <a:t> is a technique in </a:t>
            </a:r>
            <a:r>
              <a:rPr lang="en-US" sz="1800" b="1" dirty="0">
                <a:latin typeface="Times New Roman" panose="02020603050405020304" pitchFamily="18" charset="0"/>
                <a:cs typeface="Times New Roman" panose="02020603050405020304" pitchFamily="18" charset="0"/>
              </a:rPr>
              <a:t>natural language processing (NLP)</a:t>
            </a:r>
            <a:r>
              <a:rPr lang="en-US" sz="1800" dirty="0">
                <a:latin typeface="Times New Roman" panose="02020603050405020304" pitchFamily="18" charset="0"/>
                <a:cs typeface="Times New Roman" panose="02020603050405020304" pitchFamily="18" charset="0"/>
              </a:rPr>
              <a:t> that focuses on identifying and classifying entities. The purpose of NER is to automatically extract structured information from unstructured text, enabling machines to understand and categorize entities in a meaningful manner for various applications like text summarization, building knowledge graphs, question answering, and knowledge graph construction</a:t>
            </a:r>
            <a:r>
              <a:rPr lang="en-US" sz="1800" dirty="0" smtClean="0">
                <a:latin typeface="Times New Roman" panose="02020603050405020304" pitchFamily="18" charset="0"/>
                <a:cs typeface="Times New Roman" panose="02020603050405020304" pitchFamily="18" charset="0"/>
              </a:rPr>
              <a:t>.</a:t>
            </a:r>
          </a:p>
          <a:p>
            <a:pPr algn="just"/>
            <a:endParaRPr lang="en-US" sz="1800" dirty="0">
              <a:latin typeface="Times New Roman" panose="02020603050405020304" pitchFamily="18" charset="0"/>
              <a:cs typeface="Times New Roman" panose="02020603050405020304" pitchFamily="18" charset="0"/>
            </a:endParaRPr>
          </a:p>
          <a:p>
            <a:pPr algn="just">
              <a:buSzPct val="45000"/>
              <a:buFont typeface="Wingdings" panose="05000000000000000000" pitchFamily="2" charset="2"/>
              <a:buChar char="q"/>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altLang="en-US" sz="1800" dirty="0" smtClean="0">
                <a:latin typeface="Times New Roman" panose="02020603050405020304" pitchFamily="18" charset="0"/>
                <a:cs typeface="Times New Roman" panose="02020603050405020304" pitchFamily="18" charset="0"/>
              </a:rPr>
              <a:t>Example: [Abhinav]</a:t>
            </a:r>
            <a:r>
              <a:rPr lang="en-US" altLang="en-US" sz="1800" baseline="-25000" dirty="0" smtClean="0">
                <a:latin typeface="Times New Roman" panose="02020603050405020304" pitchFamily="18" charset="0"/>
                <a:cs typeface="Times New Roman" panose="02020603050405020304" pitchFamily="18" charset="0"/>
              </a:rPr>
              <a:t>PERSON</a:t>
            </a:r>
            <a:r>
              <a:rPr lang="en-US" altLang="en-US" sz="1800" dirty="0" smtClean="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is working at </a:t>
            </a:r>
            <a:r>
              <a:rPr lang="en-US" altLang="en-US" sz="1800" dirty="0" smtClean="0">
                <a:latin typeface="Times New Roman" panose="02020603050405020304" pitchFamily="18" charset="0"/>
                <a:cs typeface="Times New Roman" panose="02020603050405020304" pitchFamily="18" charset="0"/>
              </a:rPr>
              <a:t>[Sapient]</a:t>
            </a:r>
            <a:r>
              <a:rPr lang="en-US" altLang="en-US" sz="1800" baseline="-25000" dirty="0" smtClean="0">
                <a:latin typeface="Times New Roman" panose="02020603050405020304" pitchFamily="18" charset="0"/>
                <a:cs typeface="Times New Roman" panose="02020603050405020304" pitchFamily="18" charset="0"/>
              </a:rPr>
              <a:t>ORGANIZATION </a:t>
            </a:r>
            <a:r>
              <a:rPr lang="en-US" altLang="en-US" sz="1800" baseline="-250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which is in </a:t>
            </a:r>
            <a:r>
              <a:rPr lang="en-US" altLang="en-US" sz="1800" dirty="0" smtClean="0">
                <a:latin typeface="Times New Roman" panose="02020603050405020304" pitchFamily="18" charset="0"/>
                <a:cs typeface="Times New Roman" panose="02020603050405020304" pitchFamily="18" charset="0"/>
              </a:rPr>
              <a:t>[Noida]</a:t>
            </a:r>
            <a:r>
              <a:rPr lang="en-US" altLang="en-US" sz="1800" baseline="-25000" dirty="0" smtClean="0">
                <a:latin typeface="Times New Roman" panose="02020603050405020304" pitchFamily="18" charset="0"/>
                <a:cs typeface="Times New Roman" panose="02020603050405020304" pitchFamily="18" charset="0"/>
              </a:rPr>
              <a:t> LOCATION.</a:t>
            </a:r>
          </a:p>
          <a:p>
            <a:pPr algn="just">
              <a:buSzPct val="45000"/>
              <a:buFont typeface="Wingdings" panose="05000000000000000000" pitchFamily="2" charset="2"/>
              <a:buChar char="q"/>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lang="en-US" altLang="en-US" sz="1800" baseline="-25000" dirty="0" smtClean="0">
              <a:latin typeface="Times New Roman" panose="02020603050405020304" pitchFamily="18" charset="0"/>
              <a:cs typeface="Times New Roman" panose="02020603050405020304" pitchFamily="18" charset="0"/>
            </a:endParaRPr>
          </a:p>
          <a:p>
            <a:pPr algn="jus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b="1" dirty="0">
                <a:latin typeface="Times New Roman" panose="02020603050405020304" pitchFamily="18" charset="0"/>
                <a:cs typeface="Times New Roman" panose="02020603050405020304" pitchFamily="18" charset="0"/>
              </a:rPr>
              <a:t>Applications:</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latin typeface="Times New Roman" panose="02020603050405020304" pitchFamily="18" charset="0"/>
                <a:cs typeface="Times New Roman" panose="02020603050405020304" pitchFamily="18" charset="0"/>
              </a:rPr>
              <a:t>Information Retrieval</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err="1" smtClean="0">
                <a:latin typeface="Times New Roman" panose="02020603050405020304" pitchFamily="18" charset="0"/>
                <a:cs typeface="Times New Roman" panose="02020603050405020304" pitchFamily="18" charset="0"/>
              </a:rPr>
              <a:t>Chatbots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&amp; Virtual </a:t>
            </a:r>
            <a:r>
              <a:rPr lang="en-US" sz="1800" dirty="0" smtClean="0">
                <a:latin typeface="Times New Roman" panose="02020603050405020304" pitchFamily="18" charset="0"/>
                <a:cs typeface="Times New Roman" panose="02020603050405020304" pitchFamily="18" charset="0"/>
              </a:rPr>
              <a:t>Assistants</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latin typeface="Times New Roman" panose="02020603050405020304" pitchFamily="18" charset="0"/>
                <a:cs typeface="Times New Roman" panose="02020603050405020304" pitchFamily="18" charset="0"/>
              </a:rPr>
              <a:t>Sentiment Analysis</a:t>
            </a:r>
          </a:p>
          <a:p>
            <a:pPr algn="just">
              <a:buSzPct val="45000"/>
              <a:buFont typeface="Wingdings" panose="05000000000000000000" pitchFamily="2" charset="2"/>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800" dirty="0" smtClean="0">
                <a:latin typeface="Times New Roman" panose="02020603050405020304" pitchFamily="18" charset="0"/>
                <a:cs typeface="Times New Roman" panose="02020603050405020304" pitchFamily="18" charset="0"/>
              </a:rPr>
              <a:t>Business Intelligence</a:t>
            </a:r>
          </a:p>
        </p:txBody>
      </p:sp>
    </p:spTree>
    <p:extLst>
      <p:ext uri="{BB962C8B-B14F-4D97-AF65-F5344CB8AC3E}">
        <p14:creationId xmlns:p14="http://schemas.microsoft.com/office/powerpoint/2010/main" val="2841501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129" y="172571"/>
            <a:ext cx="9404723" cy="1400530"/>
          </a:xfrm>
        </p:spPr>
        <p:txBody>
          <a:bodyPr/>
          <a:lstStyle/>
          <a:p>
            <a:r>
              <a:rPr lang="en-US" sz="3600" dirty="0">
                <a:latin typeface="Times New Roman" panose="02020603050405020304" pitchFamily="18" charset="0"/>
                <a:cs typeface="Times New Roman" panose="02020603050405020304" pitchFamily="18" charset="0"/>
              </a:rPr>
              <a:t>1. About </a:t>
            </a:r>
            <a:r>
              <a:rPr lang="en-US" sz="3600" dirty="0" smtClean="0">
                <a:latin typeface="Times New Roman" panose="02020603050405020304" pitchFamily="18" charset="0"/>
                <a:cs typeface="Times New Roman" panose="02020603050405020304" pitchFamily="18" charset="0"/>
              </a:rPr>
              <a:t>NER cont.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9129" y="872836"/>
            <a:ext cx="11019415" cy="5888182"/>
          </a:xfrm>
        </p:spPr>
        <p:txBody>
          <a:bodyPr>
            <a:noAutofit/>
          </a:bodyPr>
          <a:lstStyle/>
          <a:p>
            <a:pPr algn="just"/>
            <a:r>
              <a:rPr lang="en-US" sz="1500" dirty="0" smtClean="0">
                <a:latin typeface="Times New Roman" panose="02020603050405020304" pitchFamily="18" charset="0"/>
                <a:cs typeface="Times New Roman" panose="02020603050405020304" pitchFamily="18" charset="0"/>
              </a:rPr>
              <a:t>NER is a sequence modeling problem at it's core. It is more related to classification class of problems where in we need a labeled dataset to train a classifier. It uses IOB technique for labeled classifier described as below:</a:t>
            </a:r>
            <a:endParaRPr lang="en-US" sz="1500" dirty="0">
              <a:latin typeface="Times New Roman" panose="02020603050405020304" pitchFamily="18" charset="0"/>
              <a:cs typeface="Times New Roman" panose="02020603050405020304" pitchFamily="18" charset="0"/>
            </a:endParaRPr>
          </a:p>
          <a:p>
            <a:pPr algn="just"/>
            <a:endParaRPr lang="en-US" sz="1500" dirty="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IOB </a:t>
            </a:r>
            <a:r>
              <a:rPr lang="en-US" sz="1500" dirty="0">
                <a:latin typeface="Times New Roman" panose="02020603050405020304" pitchFamily="18" charset="0"/>
                <a:cs typeface="Times New Roman" panose="02020603050405020304" pitchFamily="18" charset="0"/>
              </a:rPr>
              <a:t>is a common tagging format for tagging </a:t>
            </a:r>
            <a:r>
              <a:rPr lang="en-US" sz="1500" dirty="0" smtClean="0">
                <a:latin typeface="Times New Roman" panose="02020603050405020304" pitchFamily="18" charset="0"/>
                <a:cs typeface="Times New Roman" panose="02020603050405020304" pitchFamily="18" charset="0"/>
              </a:rPr>
              <a:t>tokens like:</a:t>
            </a:r>
            <a:endParaRPr lang="en-US" sz="15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I- prefix</a:t>
            </a:r>
            <a:r>
              <a:rPr lang="en-US" sz="1500" dirty="0">
                <a:latin typeface="Times New Roman" panose="02020603050405020304" pitchFamily="18" charset="0"/>
                <a:cs typeface="Times New Roman" panose="02020603050405020304" pitchFamily="18" charset="0"/>
              </a:rPr>
              <a:t> before a tag indicates that the tag is inside a chunk.</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B- prefix</a:t>
            </a:r>
            <a:r>
              <a:rPr lang="en-US" sz="1500" dirty="0">
                <a:latin typeface="Times New Roman" panose="02020603050405020304" pitchFamily="18" charset="0"/>
                <a:cs typeface="Times New Roman" panose="02020603050405020304" pitchFamily="18" charset="0"/>
              </a:rPr>
              <a:t> before a tag indicates that the tag is the beginning of a chunk.</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O- tag</a:t>
            </a:r>
            <a:r>
              <a:rPr lang="en-US" sz="1500" dirty="0">
                <a:latin typeface="Times New Roman" panose="02020603050405020304" pitchFamily="18" charset="0"/>
                <a:cs typeface="Times New Roman" panose="02020603050405020304" pitchFamily="18" charset="0"/>
              </a:rPr>
              <a:t> indicates that a token belongs to no chunk (outside).</a:t>
            </a:r>
          </a:p>
          <a:p>
            <a:pPr algn="just"/>
            <a:r>
              <a:rPr lang="en-US" sz="1500" dirty="0">
                <a:latin typeface="Times New Roman" panose="02020603050405020304" pitchFamily="18" charset="0"/>
                <a:cs typeface="Times New Roman" panose="02020603050405020304" pitchFamily="18" charset="0"/>
              </a:rPr>
              <a:t>The tags in this dataset are explained as follows:</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geo</a:t>
            </a:r>
            <a:r>
              <a:rPr lang="en-US" sz="1500" dirty="0">
                <a:latin typeface="Times New Roman" panose="02020603050405020304" pitchFamily="18" charset="0"/>
                <a:cs typeface="Times New Roman" panose="02020603050405020304" pitchFamily="18" charset="0"/>
              </a:rPr>
              <a:t> = Geographical Entity</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org</a:t>
            </a:r>
            <a:r>
              <a:rPr lang="en-US" sz="1500" dirty="0">
                <a:latin typeface="Times New Roman" panose="02020603050405020304" pitchFamily="18" charset="0"/>
                <a:cs typeface="Times New Roman" panose="02020603050405020304" pitchFamily="18" charset="0"/>
              </a:rPr>
              <a:t> = Organization</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per</a:t>
            </a:r>
            <a:r>
              <a:rPr lang="en-US" sz="1500" dirty="0">
                <a:latin typeface="Times New Roman" panose="02020603050405020304" pitchFamily="18" charset="0"/>
                <a:cs typeface="Times New Roman" panose="02020603050405020304" pitchFamily="18" charset="0"/>
              </a:rPr>
              <a:t> = Person</a:t>
            </a:r>
          </a:p>
          <a:p>
            <a:pPr algn="just">
              <a:buFont typeface="Wingdings" panose="05000000000000000000" pitchFamily="2" charset="2"/>
              <a:buChar char="§"/>
            </a:pPr>
            <a:r>
              <a:rPr lang="en-US" sz="1500" b="1" dirty="0" err="1">
                <a:latin typeface="Times New Roman" panose="02020603050405020304" pitchFamily="18" charset="0"/>
                <a:cs typeface="Times New Roman" panose="02020603050405020304" pitchFamily="18" charset="0"/>
              </a:rPr>
              <a:t>gpe</a:t>
            </a:r>
            <a:r>
              <a:rPr lang="en-US" sz="1500" dirty="0">
                <a:latin typeface="Times New Roman" panose="02020603050405020304" pitchFamily="18" charset="0"/>
                <a:cs typeface="Times New Roman" panose="02020603050405020304" pitchFamily="18" charset="0"/>
              </a:rPr>
              <a:t> = Geopolitical Entity</a:t>
            </a:r>
          </a:p>
          <a:p>
            <a:pPr algn="just">
              <a:buFont typeface="Wingdings" panose="05000000000000000000" pitchFamily="2" charset="2"/>
              <a:buChar char="§"/>
            </a:pPr>
            <a:r>
              <a:rPr lang="en-US" sz="1500" b="1" dirty="0" err="1">
                <a:latin typeface="Times New Roman" panose="02020603050405020304" pitchFamily="18" charset="0"/>
                <a:cs typeface="Times New Roman" panose="02020603050405020304" pitchFamily="18" charset="0"/>
              </a:rPr>
              <a:t>tim</a:t>
            </a:r>
            <a:r>
              <a:rPr lang="en-US" sz="1500" dirty="0">
                <a:latin typeface="Times New Roman" panose="02020603050405020304" pitchFamily="18" charset="0"/>
                <a:cs typeface="Times New Roman" panose="02020603050405020304" pitchFamily="18" charset="0"/>
              </a:rPr>
              <a:t> = Time indicator</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art</a:t>
            </a:r>
            <a:r>
              <a:rPr lang="en-US" sz="1500" dirty="0">
                <a:latin typeface="Times New Roman" panose="02020603050405020304" pitchFamily="18" charset="0"/>
                <a:cs typeface="Times New Roman" panose="02020603050405020304" pitchFamily="18" charset="0"/>
              </a:rPr>
              <a:t> = Artifact</a:t>
            </a:r>
          </a:p>
          <a:p>
            <a:pPr algn="just">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eve</a:t>
            </a:r>
            <a:r>
              <a:rPr lang="en-US" sz="1500" dirty="0">
                <a:latin typeface="Times New Roman" panose="02020603050405020304" pitchFamily="18" charset="0"/>
                <a:cs typeface="Times New Roman" panose="02020603050405020304" pitchFamily="18" charset="0"/>
              </a:rPr>
              <a:t> = Event</a:t>
            </a:r>
          </a:p>
          <a:p>
            <a:pPr algn="just">
              <a:buFont typeface="Wingdings" panose="05000000000000000000" pitchFamily="2" charset="2"/>
              <a:buChar char="§"/>
            </a:pPr>
            <a:r>
              <a:rPr lang="en-US" sz="1500" b="1" dirty="0" err="1">
                <a:latin typeface="Times New Roman" panose="02020603050405020304" pitchFamily="18" charset="0"/>
                <a:cs typeface="Times New Roman" panose="02020603050405020304" pitchFamily="18" charset="0"/>
              </a:rPr>
              <a:t>nat</a:t>
            </a:r>
            <a:r>
              <a:rPr lang="en-US" sz="1500" dirty="0">
                <a:latin typeface="Times New Roman" panose="02020603050405020304" pitchFamily="18" charset="0"/>
                <a:cs typeface="Times New Roman" panose="02020603050405020304" pitchFamily="18" charset="0"/>
              </a:rPr>
              <a:t> = Natural Phenomenon</a:t>
            </a:r>
          </a:p>
          <a:p>
            <a:pPr algn="just"/>
            <a:r>
              <a:rPr lang="en-US" sz="1500" dirty="0">
                <a:latin typeface="Times New Roman" panose="02020603050405020304" pitchFamily="18" charset="0"/>
                <a:cs typeface="Times New Roman" panose="02020603050405020304" pitchFamily="18" charset="0"/>
              </a:rPr>
              <a:t>Anything outside these classes is termed as other, denoted as O.</a:t>
            </a:r>
          </a:p>
          <a:p>
            <a:pPr algn="just"/>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7338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019" y="203336"/>
            <a:ext cx="9404723" cy="891173"/>
          </a:xfrm>
        </p:spPr>
        <p:txBody>
          <a:bodyPr/>
          <a:lstStyle/>
          <a:p>
            <a:r>
              <a:rPr lang="en-US" sz="3600" dirty="0" smtClean="0">
                <a:latin typeface="Times New Roman" panose="02020603050405020304" pitchFamily="18" charset="0"/>
                <a:cs typeface="Times New Roman" panose="02020603050405020304" pitchFamily="18" charset="0"/>
              </a:rPr>
              <a:t>2. NER_Dataset.csv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7019" y="1094509"/>
            <a:ext cx="10853162" cy="5611091"/>
          </a:xfrm>
        </p:spPr>
        <p:txBody>
          <a:bodyPr>
            <a:normAutofit/>
          </a:bodyPr>
          <a:lstStyle/>
          <a:p>
            <a:pPr algn="just"/>
            <a:r>
              <a:rPr lang="en-US" dirty="0" smtClean="0">
                <a:latin typeface="Times New Roman" panose="02020603050405020304" pitchFamily="18" charset="0"/>
                <a:cs typeface="Times New Roman" panose="02020603050405020304" pitchFamily="18" charset="0"/>
              </a:rPr>
              <a:t>Dataset </a:t>
            </a:r>
            <a:r>
              <a:rPr lang="en-US" sz="1800" dirty="0" smtClean="0">
                <a:latin typeface="Times New Roman" panose="02020603050405020304" pitchFamily="18" charset="0"/>
                <a:cs typeface="Times New Roman" panose="02020603050405020304" pitchFamily="18" charset="0"/>
              </a:rPr>
              <a:t>Columns</a:t>
            </a:r>
            <a:r>
              <a:rPr lang="en-US" dirty="0" smtClean="0">
                <a:latin typeface="Times New Roman" panose="02020603050405020304" pitchFamily="18" charset="0"/>
                <a:cs typeface="Times New Roman" panose="02020603050405020304" pitchFamily="18" charset="0"/>
              </a:rPr>
              <a:t>: Sentence #, Word, POS (to be ignored), Tag</a:t>
            </a:r>
          </a:p>
          <a:p>
            <a:pPr algn="just"/>
            <a:r>
              <a:rPr lang="en-US" dirty="0">
                <a:latin typeface="Times New Roman" panose="02020603050405020304" pitchFamily="18" charset="0"/>
                <a:cs typeface="Times New Roman" panose="02020603050405020304" pitchFamily="18" charset="0"/>
              </a:rPr>
              <a:t>Sentence #: Sentence grouping</a:t>
            </a:r>
          </a:p>
          <a:p>
            <a:pPr algn="just"/>
            <a:r>
              <a:rPr lang="en-US" dirty="0">
                <a:latin typeface="Times New Roman" panose="02020603050405020304" pitchFamily="18" charset="0"/>
                <a:cs typeface="Times New Roman" panose="02020603050405020304" pitchFamily="18" charset="0"/>
              </a:rPr>
              <a:t>Word: Tokenized word</a:t>
            </a:r>
          </a:p>
          <a:p>
            <a:pPr algn="just"/>
            <a:r>
              <a:rPr lang="en-US" dirty="0">
                <a:latin typeface="Times New Roman" panose="02020603050405020304" pitchFamily="18" charset="0"/>
                <a:cs typeface="Times New Roman" panose="02020603050405020304" pitchFamily="18" charset="0"/>
              </a:rPr>
              <a:t>POS: Part-of-Speech tag (ignored for this case study)</a:t>
            </a:r>
          </a:p>
          <a:p>
            <a:pPr algn="just"/>
            <a:r>
              <a:rPr lang="en-US" dirty="0">
                <a:latin typeface="Times New Roman" panose="02020603050405020304" pitchFamily="18" charset="0"/>
                <a:cs typeface="Times New Roman" panose="02020603050405020304" pitchFamily="18" charset="0"/>
              </a:rPr>
              <a:t>Tag: Named Entity tag (B/I/O scheme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We have 47959 sentences that contain 35178 unique words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sentences have a total of 42 unique POS tags and 17 unique NER tags in total.</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Sentence – [1,2,3,…4,7959] part of a multiple news articles based on politics, foreign affairs, sports, events etc. </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486442" y="4707383"/>
            <a:ext cx="3801005" cy="1876687"/>
          </a:xfrm>
          <a:prstGeom prst="rect">
            <a:avLst/>
          </a:prstGeom>
        </p:spPr>
      </p:pic>
    </p:spTree>
    <p:extLst>
      <p:ext uri="{BB962C8B-B14F-4D97-AF65-F5344CB8AC3E}">
        <p14:creationId xmlns:p14="http://schemas.microsoft.com/office/powerpoint/2010/main" val="2327143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44798" cy="891173"/>
          </a:xfrm>
        </p:spPr>
        <p:txBody>
          <a:bodyPr/>
          <a:lstStyle/>
          <a:p>
            <a:r>
              <a:rPr lang="en-US" sz="3600" dirty="0">
                <a:latin typeface="Times New Roman" panose="02020603050405020304" pitchFamily="18" charset="0"/>
                <a:cs typeface="Times New Roman" panose="02020603050405020304" pitchFamily="18" charset="0"/>
              </a:rPr>
              <a:t>3. </a:t>
            </a:r>
            <a:r>
              <a:rPr lang="en-US" sz="3600" dirty="0" err="1">
                <a:latin typeface="Times New Roman" panose="02020603050405020304" pitchFamily="18" charset="0"/>
                <a:cs typeface="Times New Roman" panose="02020603050405020304" pitchFamily="18" charset="0"/>
              </a:rPr>
              <a:t>Scikit</a:t>
            </a:r>
            <a:r>
              <a:rPr lang="en-US" sz="3600" dirty="0">
                <a:latin typeface="Times New Roman" panose="02020603050405020304" pitchFamily="18" charset="0"/>
                <a:cs typeface="Times New Roman" panose="02020603050405020304" pitchFamily="18" charset="0"/>
              </a:rPr>
              <a:t>-learn libraries &amp; Dataset Split</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0693" y="1593274"/>
            <a:ext cx="9855634" cy="3505199"/>
          </a:xfrm>
        </p:spPr>
        <p:txBody>
          <a:bodyPr>
            <a:normAutofit/>
          </a:bodyPr>
          <a:lstStyle/>
          <a:p>
            <a:pPr algn="just"/>
            <a:r>
              <a:rPr lang="en-US" sz="1800" dirty="0">
                <a:latin typeface="Times New Roman" panose="02020603050405020304" pitchFamily="18" charset="0"/>
                <a:cs typeface="Times New Roman" panose="02020603050405020304" pitchFamily="18" charset="0"/>
              </a:rPr>
              <a:t>Libraries Used</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pandas </a:t>
            </a:r>
            <a:r>
              <a:rPr lang="en-US" sz="1800" dirty="0">
                <a:latin typeface="Times New Roman" panose="02020603050405020304" pitchFamily="18" charset="0"/>
                <a:cs typeface="Times New Roman" panose="02020603050405020304" pitchFamily="18" charset="0"/>
              </a:rPr>
              <a:t>for data </a:t>
            </a:r>
            <a:r>
              <a:rPr lang="en-US" sz="1800" dirty="0" smtClean="0">
                <a:latin typeface="Times New Roman" panose="02020603050405020304" pitchFamily="18" charset="0"/>
                <a:cs typeface="Times New Roman" panose="02020603050405020304" pitchFamily="18" charset="0"/>
              </a:rPr>
              <a:t>handling</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sklearn-crfsuite</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sequence </a:t>
            </a:r>
            <a:r>
              <a:rPr lang="en-US" sz="1800" dirty="0" smtClean="0">
                <a:latin typeface="Times New Roman" panose="02020603050405020304" pitchFamily="18" charset="0"/>
                <a:cs typeface="Times New Roman" panose="02020603050405020304" pitchFamily="18" charset="0"/>
              </a:rPr>
              <a:t>labeling</a:t>
            </a:r>
          </a:p>
          <a:p>
            <a:pPr algn="just">
              <a:buFont typeface="Wingdings" panose="05000000000000000000" pitchFamily="2" charset="2"/>
              <a:buChar char="§"/>
            </a:pPr>
            <a:r>
              <a:rPr lang="en-US" sz="1800" dirty="0" err="1" smtClean="0">
                <a:latin typeface="Times New Roman" panose="02020603050405020304" pitchFamily="18" charset="0"/>
                <a:cs typeface="Times New Roman" panose="02020603050405020304" pitchFamily="18" charset="0"/>
              </a:rPr>
              <a:t>sklearn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for evaluation </a:t>
            </a:r>
            <a:r>
              <a:rPr lang="en-US" sz="1800" dirty="0" smtClean="0">
                <a:latin typeface="Times New Roman" panose="02020603050405020304" pitchFamily="18" charset="0"/>
                <a:cs typeface="Times New Roman" panose="02020603050405020304" pitchFamily="18" charset="0"/>
              </a:rPr>
              <a:t>metrics</a:t>
            </a:r>
          </a:p>
          <a:p>
            <a:pPr algn="just">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CRFsuite</a:t>
            </a:r>
            <a:r>
              <a:rPr lang="en-US" sz="1800" dirty="0">
                <a:latin typeface="Times New Roman" panose="02020603050405020304" pitchFamily="18" charset="0"/>
                <a:cs typeface="Times New Roman" panose="02020603050405020304" pitchFamily="18" charset="0"/>
              </a:rPr>
              <a:t>: A fast implementation of Conditional Random Fields (CRFs), a machine learning algorithm for sequence labeling tasks.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Dataset Split: Initially , dataset is split with train/test with  (80/20)% ratio for Baseline </a:t>
            </a:r>
            <a:r>
              <a:rPr lang="en-US" sz="1800" dirty="0">
                <a:latin typeface="Times New Roman" panose="02020603050405020304" pitchFamily="18" charset="0"/>
                <a:cs typeface="Times New Roman" panose="02020603050405020304" pitchFamily="18" charset="0"/>
              </a:rPr>
              <a:t>M</a:t>
            </a:r>
            <a:r>
              <a:rPr lang="en-US" sz="1800" dirty="0" smtClean="0">
                <a:latin typeface="Times New Roman" panose="02020603050405020304" pitchFamily="18" charset="0"/>
                <a:cs typeface="Times New Roman" panose="02020603050405020304" pitchFamily="18" charset="0"/>
              </a:rPr>
              <a:t>odel and further  train/</a:t>
            </a:r>
            <a:r>
              <a:rPr lang="en-US" sz="1800" dirty="0" err="1" smtClean="0">
                <a:latin typeface="Times New Roman" panose="02020603050405020304" pitchFamily="18" charset="0"/>
                <a:cs typeface="Times New Roman" panose="02020603050405020304" pitchFamily="18" charset="0"/>
              </a:rPr>
              <a:t>val</a:t>
            </a:r>
            <a:r>
              <a:rPr lang="en-US" sz="1800" dirty="0" smtClean="0">
                <a:latin typeface="Times New Roman" panose="02020603050405020304" pitchFamily="18" charset="0"/>
                <a:cs typeface="Times New Roman" panose="02020603050405020304" pitchFamily="18" charset="0"/>
              </a:rPr>
              <a:t> (initial train data) dataset with (80/20)% ratio for Advanced model (CRF) run.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719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856" y="258754"/>
            <a:ext cx="9404723" cy="1400530"/>
          </a:xfrm>
        </p:spPr>
        <p:txBody>
          <a:bodyPr/>
          <a:lstStyle/>
          <a:p>
            <a:r>
              <a:rPr lang="en-US" sz="3600" dirty="0">
                <a:latin typeface="Times New Roman" panose="02020603050405020304" pitchFamily="18" charset="0"/>
                <a:cs typeface="Times New Roman" panose="02020603050405020304" pitchFamily="18" charset="0"/>
              </a:rPr>
              <a:t>4. Baseline </a:t>
            </a:r>
            <a:r>
              <a:rPr lang="en-US" sz="3600" dirty="0" smtClean="0">
                <a:latin typeface="Times New Roman" panose="02020603050405020304" pitchFamily="18" charset="0"/>
                <a:cs typeface="Times New Roman" panose="02020603050405020304" pitchFamily="18" charset="0"/>
              </a:rPr>
              <a:t>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9856" y="959019"/>
            <a:ext cx="10977852" cy="5749842"/>
          </a:xfrm>
        </p:spPr>
        <p:txBody>
          <a:bodyPr>
            <a:noAutofit/>
          </a:bodyPr>
          <a:lstStyle/>
          <a:p>
            <a:pPr algn="just"/>
            <a:r>
              <a:rPr lang="en-US" sz="1800" dirty="0" smtClean="0">
                <a:latin typeface="Times New Roman" panose="02020603050405020304" pitchFamily="18" charset="0"/>
                <a:cs typeface="Times New Roman" panose="02020603050405020304" pitchFamily="18" charset="0"/>
              </a:rPr>
              <a:t>Rule-based approach for feature extraction of training dataset and tested it on test dataset. Steps include: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Frequency-based Lookup: Build a dictionary mapping each word (from training data) to its most frequent NER </a:t>
            </a:r>
            <a:r>
              <a:rPr lang="en-US" sz="1800" dirty="0" smtClean="0">
                <a:latin typeface="Times New Roman" panose="02020603050405020304" pitchFamily="18" charset="0"/>
                <a:cs typeface="Times New Roman" panose="02020603050405020304" pitchFamily="18" charset="0"/>
              </a:rPr>
              <a:t>tag.</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Mapping words with their most frequent </a:t>
            </a:r>
            <a:r>
              <a:rPr lang="en-US" sz="1800" dirty="0" smtClean="0">
                <a:latin typeface="Times New Roman" panose="02020603050405020304" pitchFamily="18" charset="0"/>
                <a:cs typeface="Times New Roman" panose="02020603050405020304" pitchFamily="18" charset="0"/>
              </a:rPr>
              <a:t>tags.</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Define a </a:t>
            </a:r>
            <a:r>
              <a:rPr lang="en-US" sz="1800" b="1" dirty="0" smtClean="0">
                <a:latin typeface="Times New Roman" panose="02020603050405020304" pitchFamily="18" charset="0"/>
                <a:cs typeface="Times New Roman" panose="02020603050405020304" pitchFamily="18" charset="0"/>
              </a:rPr>
              <a:t>‘</a:t>
            </a:r>
            <a:r>
              <a:rPr lang="en-US" sz="1800" b="1" dirty="0" err="1" smtClean="0">
                <a:latin typeface="Times New Roman" panose="02020603050405020304" pitchFamily="18" charset="0"/>
                <a:cs typeface="Times New Roman" panose="02020603050405020304" pitchFamily="18" charset="0"/>
              </a:rPr>
              <a:t>baseline_predict</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function </a:t>
            </a:r>
            <a:r>
              <a:rPr lang="en-US" sz="1800" dirty="0">
                <a:latin typeface="Times New Roman" panose="02020603050405020304" pitchFamily="18" charset="0"/>
                <a:cs typeface="Times New Roman" panose="02020603050405020304" pitchFamily="18" charset="0"/>
              </a:rPr>
              <a:t>that Predicts NER tags for a list of words using the frequency-based </a:t>
            </a:r>
            <a:r>
              <a:rPr lang="en-US" sz="1800" dirty="0" smtClean="0">
                <a:latin typeface="Times New Roman" panose="02020603050405020304" pitchFamily="18" charset="0"/>
                <a:cs typeface="Times New Roman" panose="02020603050405020304" pitchFamily="18" charset="0"/>
              </a:rPr>
              <a:t>baseline. If </a:t>
            </a:r>
            <a:r>
              <a:rPr lang="en-US" sz="1800" dirty="0">
                <a:latin typeface="Times New Roman" panose="02020603050405020304" pitchFamily="18" charset="0"/>
                <a:cs typeface="Times New Roman" panose="02020603050405020304" pitchFamily="18" charset="0"/>
              </a:rPr>
              <a:t>a word is unseen, it returns 'O' (outside</a:t>
            </a:r>
            <a:r>
              <a:rPr lang="en-US" sz="18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Evaluate the baseline on the test </a:t>
            </a:r>
            <a:r>
              <a:rPr lang="en-US" sz="1800" dirty="0" smtClean="0">
                <a:latin typeface="Times New Roman" panose="02020603050405020304" pitchFamily="18" charset="0"/>
                <a:cs typeface="Times New Roman" panose="02020603050405020304" pitchFamily="18" charset="0"/>
              </a:rPr>
              <a:t>dataset.</a:t>
            </a:r>
          </a:p>
          <a:p>
            <a:pPr algn="just">
              <a:buFont typeface="Wingdings" panose="05000000000000000000" pitchFamily="2" charset="2"/>
              <a:buChar char="§"/>
            </a:pPr>
            <a:r>
              <a:rPr lang="en-US" sz="1800" dirty="0" smtClean="0">
                <a:latin typeface="Times New Roman" panose="02020603050405020304" pitchFamily="18" charset="0"/>
                <a:cs typeface="Times New Roman" panose="02020603050405020304" pitchFamily="18" charset="0"/>
              </a:rPr>
              <a:t>Print Classification Report with baseline Accuracy of 69% without outside tag ‘O’</a:t>
            </a:r>
          </a:p>
          <a:p>
            <a:pPr algn="just">
              <a:buFont typeface="Wingdings" panose="05000000000000000000" pitchFamily="2" charset="2"/>
              <a:buChar char="§"/>
            </a:pPr>
            <a:endParaRPr lang="en-US" sz="1800" dirty="0" smtClean="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Baseline Model Evaluation Metrics</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Percentage of correct predictions</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Precision:</a:t>
            </a:r>
            <a:r>
              <a:rPr lang="en-US" sz="1800" dirty="0">
                <a:latin typeface="Times New Roman" panose="02020603050405020304" pitchFamily="18" charset="0"/>
                <a:cs typeface="Times New Roman" panose="02020603050405020304" pitchFamily="18" charset="0"/>
              </a:rPr>
              <a:t> (TP / (TP + FP)) → How many predicted entities are correct?</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Recall:</a:t>
            </a:r>
            <a:r>
              <a:rPr lang="en-US" sz="1800" dirty="0">
                <a:latin typeface="Times New Roman" panose="02020603050405020304" pitchFamily="18" charset="0"/>
                <a:cs typeface="Times New Roman" panose="02020603050405020304" pitchFamily="18" charset="0"/>
              </a:rPr>
              <a:t> (TP / (TP + FN)) → How many actual entities are correctly predicted?</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F1-Score:</a:t>
            </a:r>
            <a:r>
              <a:rPr lang="en-US" sz="1800" dirty="0">
                <a:latin typeface="Times New Roman" panose="02020603050405020304" pitchFamily="18" charset="0"/>
                <a:cs typeface="Times New Roman" panose="02020603050405020304" pitchFamily="18" charset="0"/>
              </a:rPr>
              <a:t> Harmonic mean of Precision and Recall</a:t>
            </a:r>
          </a:p>
          <a:p>
            <a:pPr algn="just">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Confusion Matrix:</a:t>
            </a:r>
            <a:r>
              <a:rPr lang="en-US" sz="1800" dirty="0">
                <a:latin typeface="Times New Roman" panose="02020603050405020304" pitchFamily="18" charset="0"/>
                <a:cs typeface="Times New Roman" panose="02020603050405020304" pitchFamily="18" charset="0"/>
              </a:rPr>
              <a:t> Identifies misclassifications</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069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84" y="231045"/>
            <a:ext cx="9994180" cy="858398"/>
          </a:xfrm>
        </p:spPr>
        <p:txBody>
          <a:bodyPr/>
          <a:lstStyle/>
          <a:p>
            <a:r>
              <a:rPr lang="en-US" sz="3600" dirty="0">
                <a:latin typeface="Times New Roman" panose="02020603050405020304" pitchFamily="18" charset="0"/>
                <a:cs typeface="Times New Roman" panose="02020603050405020304" pitchFamily="18" charset="0"/>
              </a:rPr>
              <a:t>5</a:t>
            </a:r>
            <a:r>
              <a:rPr lang="en-US" sz="3600" dirty="0" smtClean="0">
                <a:latin typeface="Times New Roman" panose="02020603050405020304" pitchFamily="18" charset="0"/>
                <a:cs typeface="Times New Roman" panose="02020603050405020304" pitchFamily="18" charset="0"/>
              </a:rPr>
              <a:t>. Baseline </a:t>
            </a:r>
            <a:r>
              <a:rPr lang="en-US" sz="3600" dirty="0">
                <a:latin typeface="Times New Roman" panose="02020603050405020304" pitchFamily="18" charset="0"/>
                <a:cs typeface="Times New Roman" panose="02020603050405020304" pitchFamily="18" charset="0"/>
              </a:rPr>
              <a:t>Model Evaluation Metrics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770320149"/>
              </p:ext>
            </p:extLst>
          </p:nvPr>
        </p:nvGraphicFramePr>
        <p:xfrm>
          <a:off x="568037" y="1227989"/>
          <a:ext cx="10377055" cy="5320665"/>
        </p:xfrm>
        <a:graphic>
          <a:graphicData uri="http://schemas.openxmlformats.org/drawingml/2006/table">
            <a:tbl>
              <a:tblPr>
                <a:tableStyleId>{5940675A-B579-460E-94D1-54222C63F5DA}</a:tableStyleId>
              </a:tblPr>
              <a:tblGrid>
                <a:gridCol w="2075411">
                  <a:extLst>
                    <a:ext uri="{9D8B030D-6E8A-4147-A177-3AD203B41FA5}">
                      <a16:colId xmlns:a16="http://schemas.microsoft.com/office/drawing/2014/main" val="1472416422"/>
                    </a:ext>
                  </a:extLst>
                </a:gridCol>
                <a:gridCol w="2075411">
                  <a:extLst>
                    <a:ext uri="{9D8B030D-6E8A-4147-A177-3AD203B41FA5}">
                      <a16:colId xmlns:a16="http://schemas.microsoft.com/office/drawing/2014/main" val="3623286557"/>
                    </a:ext>
                  </a:extLst>
                </a:gridCol>
                <a:gridCol w="2075411">
                  <a:extLst>
                    <a:ext uri="{9D8B030D-6E8A-4147-A177-3AD203B41FA5}">
                      <a16:colId xmlns:a16="http://schemas.microsoft.com/office/drawing/2014/main" val="4207578018"/>
                    </a:ext>
                  </a:extLst>
                </a:gridCol>
                <a:gridCol w="2075411">
                  <a:extLst>
                    <a:ext uri="{9D8B030D-6E8A-4147-A177-3AD203B41FA5}">
                      <a16:colId xmlns:a16="http://schemas.microsoft.com/office/drawing/2014/main" val="69278937"/>
                    </a:ext>
                  </a:extLst>
                </a:gridCol>
                <a:gridCol w="2075411">
                  <a:extLst>
                    <a:ext uri="{9D8B030D-6E8A-4147-A177-3AD203B41FA5}">
                      <a16:colId xmlns:a16="http://schemas.microsoft.com/office/drawing/2014/main" val="1815904952"/>
                    </a:ext>
                  </a:extLst>
                </a:gridCol>
              </a:tblGrid>
              <a:tr h="229171">
                <a:tc>
                  <a:txBody>
                    <a:bodyPr/>
                    <a:lstStyle/>
                    <a:p>
                      <a:pPr lvl="2" algn="just"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precision</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recall</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f1-score</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lvl="1" algn="just" fontAlgn="b"/>
                      <a:r>
                        <a:rPr lang="en-US" sz="1600" b="1" u="none" strike="noStrike" dirty="0">
                          <a:effectLst/>
                        </a:rPr>
                        <a:t>support</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5776710"/>
                  </a:ext>
                </a:extLst>
              </a:tr>
              <a:tr h="229171">
                <a:tc>
                  <a:txBody>
                    <a:bodyPr/>
                    <a:lstStyle/>
                    <a:p>
                      <a:pPr lvl="1" algn="l" fontAlgn="b"/>
                      <a:r>
                        <a:rPr lang="en-US" sz="1600" b="1" u="none" strike="noStrike" dirty="0">
                          <a:effectLst/>
                        </a:rPr>
                        <a:t>B-art</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0.41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0.13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82</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4295838"/>
                  </a:ext>
                </a:extLst>
              </a:tr>
              <a:tr h="229171">
                <a:tc>
                  <a:txBody>
                    <a:bodyPr/>
                    <a:lstStyle/>
                    <a:p>
                      <a:pPr lvl="1" algn="l" fontAlgn="b"/>
                      <a:r>
                        <a:rPr lang="en-US" sz="1600" b="1" u="none" strike="noStrike">
                          <a:effectLst/>
                        </a:rPr>
                        <a:t>B-eve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0.54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0.31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67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2381062"/>
                  </a:ext>
                </a:extLst>
              </a:tr>
              <a:tr h="229171">
                <a:tc>
                  <a:txBody>
                    <a:bodyPr/>
                    <a:lstStyle/>
                    <a:p>
                      <a:pPr lvl="1" algn="l" fontAlgn="b"/>
                      <a:r>
                        <a:rPr lang="en-US" sz="1600" b="1" u="none" strike="noStrike">
                          <a:effectLst/>
                        </a:rPr>
                        <a:t>B-geo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0.85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7674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6089185"/>
                  </a:ext>
                </a:extLst>
              </a:tr>
              <a:tr h="229171">
                <a:tc>
                  <a:txBody>
                    <a:bodyPr/>
                    <a:lstStyle/>
                    <a:p>
                      <a:pPr lvl="1" algn="l" fontAlgn="b"/>
                      <a:r>
                        <a:rPr lang="en-US" sz="1600" b="1" u="none" strike="noStrike">
                          <a:effectLst/>
                        </a:rPr>
                        <a:t>B-gpe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0.94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3151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8227814"/>
                  </a:ext>
                </a:extLst>
              </a:tr>
              <a:tr h="229171">
                <a:tc>
                  <a:txBody>
                    <a:bodyPr/>
                    <a:lstStyle/>
                    <a:p>
                      <a:pPr lvl="1" algn="l" fontAlgn="b"/>
                      <a:r>
                        <a:rPr lang="en-US" sz="1600" b="1" u="none" strike="noStrike">
                          <a:effectLst/>
                        </a:rPr>
                        <a:t>B-nat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0.41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3250520"/>
                  </a:ext>
                </a:extLst>
              </a:tr>
              <a:tr h="229171">
                <a:tc>
                  <a:txBody>
                    <a:bodyPr/>
                    <a:lstStyle/>
                    <a:p>
                      <a:pPr lvl="1" algn="l" fontAlgn="b"/>
                      <a:r>
                        <a:rPr lang="en-US" sz="1600" b="1" u="none" strike="noStrike">
                          <a:effectLst/>
                        </a:rPr>
                        <a:t>B-org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0.52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3990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7604404"/>
                  </a:ext>
                </a:extLst>
              </a:tr>
              <a:tr h="229171">
                <a:tc>
                  <a:txBody>
                    <a:bodyPr/>
                    <a:lstStyle/>
                    <a:p>
                      <a:pPr lvl="1" algn="l" fontAlgn="b"/>
                      <a:r>
                        <a:rPr lang="en-US" sz="1600" b="1" u="none" strike="noStrike">
                          <a:effectLst/>
                        </a:rPr>
                        <a:t>B-per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0.68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3397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94048287"/>
                  </a:ext>
                </a:extLst>
              </a:tr>
              <a:tr h="229171">
                <a:tc>
                  <a:txBody>
                    <a:bodyPr/>
                    <a:lstStyle/>
                    <a:p>
                      <a:pPr lvl="1" algn="l" fontAlgn="b"/>
                      <a:r>
                        <a:rPr lang="en-US" sz="1600" b="1" u="none" strike="noStrike">
                          <a:effectLst/>
                        </a:rPr>
                        <a:t>B-tim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0.78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4057</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454320"/>
                  </a:ext>
                </a:extLst>
              </a:tr>
              <a:tr h="229171">
                <a:tc>
                  <a:txBody>
                    <a:bodyPr/>
                    <a:lstStyle/>
                    <a:p>
                      <a:pPr lvl="1" algn="l" fontAlgn="b"/>
                      <a:r>
                        <a:rPr lang="en-US" sz="1600" b="1" u="none" strike="noStrike">
                          <a:effectLst/>
                        </a:rPr>
                        <a:t>I-art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56</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220381"/>
                  </a:ext>
                </a:extLst>
              </a:tr>
              <a:tr h="229171">
                <a:tc>
                  <a:txBody>
                    <a:bodyPr/>
                    <a:lstStyle/>
                    <a:p>
                      <a:pPr lvl="1" algn="l" fontAlgn="b"/>
                      <a:r>
                        <a:rPr lang="en-US" sz="1600" b="1" u="none" strike="noStrike">
                          <a:effectLst/>
                        </a:rPr>
                        <a:t>I-eve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0.23</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7263007"/>
                  </a:ext>
                </a:extLst>
              </a:tr>
              <a:tr h="229171">
                <a:tc>
                  <a:txBody>
                    <a:bodyPr/>
                    <a:lstStyle/>
                    <a:p>
                      <a:pPr lvl="1" algn="l" fontAlgn="b"/>
                      <a:r>
                        <a:rPr lang="en-US" sz="1600" b="1" u="none" strike="noStrike">
                          <a:effectLst/>
                        </a:rPr>
                        <a:t>I-geo</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0.64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1559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353891"/>
                  </a:ext>
                </a:extLst>
              </a:tr>
              <a:tr h="229171">
                <a:tc>
                  <a:txBody>
                    <a:bodyPr/>
                    <a:lstStyle/>
                    <a:p>
                      <a:pPr lvl="1" algn="l" fontAlgn="b"/>
                      <a:r>
                        <a:rPr lang="en-US" sz="1600" b="1" u="none" strike="noStrike">
                          <a:effectLst/>
                        </a:rPr>
                        <a:t>I-gpe</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0.56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9641096"/>
                  </a:ext>
                </a:extLst>
              </a:tr>
              <a:tr h="229171">
                <a:tc>
                  <a:txBody>
                    <a:bodyPr/>
                    <a:lstStyle/>
                    <a:p>
                      <a:pPr lvl="1" algn="l" fontAlgn="b"/>
                      <a:r>
                        <a:rPr lang="en-US" sz="1600" b="1" u="none" strike="noStrike">
                          <a:effectLst/>
                        </a:rPr>
                        <a:t>I-nat</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05689744"/>
                  </a:ext>
                </a:extLst>
              </a:tr>
              <a:tr h="229171">
                <a:tc>
                  <a:txBody>
                    <a:bodyPr/>
                    <a:lstStyle/>
                    <a:p>
                      <a:pPr lvl="1" algn="l" fontAlgn="b"/>
                      <a:r>
                        <a:rPr lang="en-US" sz="1600" b="1" u="none" strike="noStrike">
                          <a:effectLst/>
                        </a:rPr>
                        <a:t>I-org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0.64</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3265</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0291526"/>
                  </a:ext>
                </a:extLst>
              </a:tr>
              <a:tr h="229171">
                <a:tc>
                  <a:txBody>
                    <a:bodyPr/>
                    <a:lstStyle/>
                    <a:p>
                      <a:pPr lvl="1" algn="l" fontAlgn="b"/>
                      <a:r>
                        <a:rPr lang="en-US" sz="1600" b="1" u="none" strike="noStrike">
                          <a:effectLst/>
                        </a:rPr>
                        <a:t>I-per</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0.7</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3449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8755842"/>
                  </a:ext>
                </a:extLst>
              </a:tr>
              <a:tr h="229171">
                <a:tc>
                  <a:txBody>
                    <a:bodyPr/>
                    <a:lstStyle/>
                    <a:p>
                      <a:pPr lvl="1" algn="l" fontAlgn="b"/>
                      <a:r>
                        <a:rPr lang="en-US" sz="1600" b="1" u="none" strike="noStrike">
                          <a:effectLst/>
                        </a:rPr>
                        <a:t>I-tim</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0.8</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0.15</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0.25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1310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3013522"/>
                  </a:ext>
                </a:extLst>
              </a:tr>
              <a:tr h="229171">
                <a:tc>
                  <a:txBody>
                    <a:bodyPr/>
                    <a:lstStyle/>
                    <a:p>
                      <a:pPr lvl="1" algn="l" fontAlgn="b"/>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7521532"/>
                  </a:ext>
                </a:extLst>
              </a:tr>
              <a:tr h="229171">
                <a:tc>
                  <a:txBody>
                    <a:bodyPr/>
                    <a:lstStyle/>
                    <a:p>
                      <a:pPr lvl="1" algn="l" fontAlgn="b"/>
                      <a:r>
                        <a:rPr lang="en-US" sz="1600" b="1" u="none" strike="noStrike">
                          <a:effectLst/>
                        </a:rPr>
                        <a:t>accuracy</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32184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6167295"/>
                  </a:ext>
                </a:extLst>
              </a:tr>
              <a:tr h="229171">
                <a:tc>
                  <a:txBody>
                    <a:bodyPr/>
                    <a:lstStyle/>
                    <a:p>
                      <a:pPr lvl="1" algn="l" fontAlgn="b"/>
                      <a:r>
                        <a:rPr lang="en-US" sz="1600" b="1" u="none" strike="noStrike">
                          <a:effectLst/>
                        </a:rPr>
                        <a:t>macro avg</a:t>
                      </a:r>
                      <a:endParaRPr lang="en-US" sz="16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0.57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0.47</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32184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8289571"/>
                  </a:ext>
                </a:extLst>
              </a:tr>
              <a:tr h="229171">
                <a:tc>
                  <a:txBody>
                    <a:bodyPr/>
                    <a:lstStyle/>
                    <a:p>
                      <a:pPr lvl="1" algn="l" fontAlgn="b"/>
                      <a:r>
                        <a:rPr lang="en-US" sz="1600" b="1" u="none" strike="noStrike" dirty="0">
                          <a:effectLst/>
                        </a:rPr>
                        <a:t>weighted </a:t>
                      </a:r>
                      <a:r>
                        <a:rPr lang="en-US" sz="1600" b="1" u="none" strike="noStrike" dirty="0" err="1">
                          <a:effectLst/>
                        </a:rPr>
                        <a:t>avg</a:t>
                      </a:r>
                      <a:endParaRPr lang="en-US" sz="16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0.69</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a:effectLst/>
                        </a:rPr>
                        <a:t>0.73</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32184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6336850"/>
                  </a:ext>
                </a:extLst>
              </a:tr>
            </a:tbl>
          </a:graphicData>
        </a:graphic>
      </p:graphicFrame>
    </p:spTree>
    <p:extLst>
      <p:ext uri="{BB962C8B-B14F-4D97-AF65-F5344CB8AC3E}">
        <p14:creationId xmlns:p14="http://schemas.microsoft.com/office/powerpoint/2010/main" val="31221770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4300"/>
          </a:xfrm>
        </p:spPr>
        <p:txBody>
          <a:bodyPr/>
          <a:lstStyle/>
          <a:p>
            <a:r>
              <a:rPr lang="en-US" sz="3600" dirty="0">
                <a:latin typeface="Times New Roman" panose="02020603050405020304" pitchFamily="18" charset="0"/>
                <a:cs typeface="Times New Roman" panose="02020603050405020304" pitchFamily="18" charset="0"/>
              </a:rPr>
              <a:t>6. Shortcomings of Baseline Model</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1524000"/>
            <a:ext cx="11102543" cy="4433455"/>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Context </a:t>
            </a:r>
            <a:r>
              <a:rPr lang="en-US" sz="1800" dirty="0">
                <a:latin typeface="Times New Roman" panose="02020603050405020304" pitchFamily="18" charset="0"/>
                <a:cs typeface="Times New Roman" panose="02020603050405020304" pitchFamily="18" charset="0"/>
              </a:rPr>
              <a:t>Ignorance: The baseline only uses the word itself and ignores its surrounding context, which is </a:t>
            </a:r>
            <a:r>
              <a:rPr lang="en-US" sz="1800" dirty="0" smtClean="0">
                <a:latin typeface="Times New Roman" panose="02020603050405020304" pitchFamily="18" charset="0"/>
                <a:cs typeface="Times New Roman" panose="02020603050405020304" pitchFamily="18" charset="0"/>
              </a:rPr>
              <a:t>crucial </a:t>
            </a:r>
            <a:r>
              <a:rPr lang="en-US" sz="1800" dirty="0">
                <a:latin typeface="Times New Roman" panose="02020603050405020304" pitchFamily="18" charset="0"/>
                <a:cs typeface="Times New Roman" panose="02020603050405020304" pitchFamily="18" charset="0"/>
              </a:rPr>
              <a:t>for disambiguating tags.</a:t>
            </a:r>
          </a:p>
          <a:p>
            <a:pPr algn="just"/>
            <a:r>
              <a:rPr lang="en-US" sz="1800" dirty="0" smtClean="0">
                <a:latin typeface="Times New Roman" panose="02020603050405020304" pitchFamily="18" charset="0"/>
                <a:cs typeface="Times New Roman" panose="02020603050405020304" pitchFamily="18" charset="0"/>
              </a:rPr>
              <a:t>Unable </a:t>
            </a:r>
            <a:r>
              <a:rPr lang="en-US" sz="1800" dirty="0">
                <a:latin typeface="Times New Roman" panose="02020603050405020304" pitchFamily="18" charset="0"/>
                <a:cs typeface="Times New Roman" panose="02020603050405020304" pitchFamily="18" charset="0"/>
              </a:rPr>
              <a:t>to Handle Ambiguities: Fails on similar words with different meanings</a:t>
            </a:r>
          </a:p>
          <a:p>
            <a:pPr algn="just"/>
            <a:r>
              <a:rPr lang="en-US" sz="1800" dirty="0">
                <a:latin typeface="Times New Roman" panose="02020603050405020304" pitchFamily="18" charset="0"/>
                <a:cs typeface="Times New Roman" panose="02020603050405020304" pitchFamily="18" charset="0"/>
              </a:rPr>
              <a:t>No Sequential Context Capturing: Does not learn dependencies between words</a:t>
            </a:r>
          </a:p>
          <a:p>
            <a:pPr algn="just"/>
            <a:r>
              <a:rPr lang="en-US" sz="1800" dirty="0" smtClean="0">
                <a:latin typeface="Times New Roman" panose="02020603050405020304" pitchFamily="18" charset="0"/>
                <a:cs typeface="Times New Roman" panose="02020603050405020304" pitchFamily="18" charset="0"/>
              </a:rPr>
              <a:t>Handling </a:t>
            </a:r>
            <a:r>
              <a:rPr lang="en-US" sz="1800" dirty="0">
                <a:latin typeface="Times New Roman" panose="02020603050405020304" pitchFamily="18" charset="0"/>
                <a:cs typeface="Times New Roman" panose="02020603050405020304" pitchFamily="18" charset="0"/>
              </a:rPr>
              <a:t>Unseen Words: Defaulting to O for unknown words can lead to a high number of false negatives.</a:t>
            </a:r>
          </a:p>
          <a:p>
            <a:pPr algn="just"/>
            <a:r>
              <a:rPr lang="en-US" sz="1800" dirty="0">
                <a:latin typeface="Times New Roman" panose="02020603050405020304" pitchFamily="18" charset="0"/>
                <a:cs typeface="Times New Roman" panose="02020603050405020304" pitchFamily="18" charset="0"/>
              </a:rPr>
              <a:t>No Sequence Modeling: The model does not take into account dependencies between tags (e.g., a tag </a:t>
            </a:r>
            <a:r>
              <a:rPr lang="en-US" sz="1800" dirty="0" smtClean="0">
                <a:latin typeface="Times New Roman" panose="02020603050405020304" pitchFamily="18" charset="0"/>
                <a:cs typeface="Times New Roman" panose="02020603050405020304" pitchFamily="18" charset="0"/>
              </a:rPr>
              <a:t>following </a:t>
            </a:r>
            <a:r>
              <a:rPr lang="en-US" sz="1800" dirty="0">
                <a:latin typeface="Times New Roman" panose="02020603050405020304" pitchFamily="18" charset="0"/>
                <a:cs typeface="Times New Roman" panose="02020603050405020304" pitchFamily="18" charset="0"/>
              </a:rPr>
              <a:t>B-PER is more likely to be I-PER).</a:t>
            </a:r>
          </a:p>
          <a:p>
            <a:pPr algn="just"/>
            <a:r>
              <a:rPr lang="en-US" sz="1800" dirty="0">
                <a:latin typeface="Times New Roman" panose="02020603050405020304" pitchFamily="18" charset="0"/>
                <a:cs typeface="Times New Roman" panose="02020603050405020304" pitchFamily="18" charset="0"/>
              </a:rPr>
              <a:t>Limited to Surface Features: Does not utilize any additional features (such as capitalization, word shape, </a:t>
            </a:r>
            <a:r>
              <a:rPr lang="en-US" sz="1800" dirty="0" smtClean="0">
                <a:latin typeface="Times New Roman" panose="02020603050405020304" pitchFamily="18" charset="0"/>
                <a:cs typeface="Times New Roman" panose="02020603050405020304" pitchFamily="18" charset="0"/>
              </a:rPr>
              <a:t>suffixes/prefixes</a:t>
            </a:r>
            <a:r>
              <a:rPr lang="en-US" sz="1800" dirty="0">
                <a:latin typeface="Times New Roman" panose="02020603050405020304" pitchFamily="18" charset="0"/>
                <a:cs typeface="Times New Roman" panose="02020603050405020304" pitchFamily="18" charset="0"/>
              </a:rPr>
              <a:t>) that could help in better prediction</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No Learning of Semantic or Syntactic </a:t>
            </a:r>
            <a:r>
              <a:rPr lang="en-US" sz="1800" dirty="0" smtClean="0">
                <a:latin typeface="Times New Roman" panose="02020603050405020304" pitchFamily="18" charset="0"/>
                <a:cs typeface="Times New Roman" panose="02020603050405020304" pitchFamily="18" charset="0"/>
              </a:rPr>
              <a:t>Features: The </a:t>
            </a:r>
            <a:r>
              <a:rPr lang="en-US" sz="1800" dirty="0">
                <a:latin typeface="Times New Roman" panose="02020603050405020304" pitchFamily="18" charset="0"/>
                <a:cs typeface="Times New Roman" panose="02020603050405020304" pitchFamily="18" charset="0"/>
              </a:rPr>
              <a:t>model does not learn features such as word </a:t>
            </a:r>
            <a:r>
              <a:rPr lang="en-US" sz="1800" dirty="0" err="1">
                <a:latin typeface="Times New Roman" panose="02020603050405020304" pitchFamily="18" charset="0"/>
                <a:cs typeface="Times New Roman" panose="02020603050405020304" pitchFamily="18" charset="0"/>
              </a:rPr>
              <a:t>embeddings</a:t>
            </a:r>
            <a:r>
              <a:rPr lang="en-US" sz="1800" dirty="0">
                <a:latin typeface="Times New Roman" panose="02020603050405020304" pitchFamily="18" charset="0"/>
                <a:cs typeface="Times New Roman" panose="02020603050405020304" pitchFamily="18" charset="0"/>
              </a:rPr>
              <a:t>, capitalization patterns, or neighboring words </a:t>
            </a:r>
            <a:r>
              <a:rPr lang="en-US" sz="1800" dirty="0" smtClean="0">
                <a:latin typeface="Times New Roman" panose="02020603050405020304" pitchFamily="18" charset="0"/>
                <a:cs typeface="Times New Roman" panose="02020603050405020304" pitchFamily="18" charset="0"/>
              </a:rPr>
              <a:t>that </a:t>
            </a:r>
            <a:r>
              <a:rPr lang="en-US" sz="1800" dirty="0">
                <a:latin typeface="Times New Roman" panose="02020603050405020304" pitchFamily="18" charset="0"/>
                <a:cs typeface="Times New Roman" panose="02020603050405020304" pitchFamily="18" charset="0"/>
              </a:rPr>
              <a:t>are important for robust NER</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6160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1129</TotalTime>
  <Words>2190</Words>
  <Application>Microsoft Office PowerPoint</Application>
  <PresentationFormat>Widescreen</PresentationFormat>
  <Paragraphs>363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Times New Roman</vt:lpstr>
      <vt:lpstr>Wingdings</vt:lpstr>
      <vt:lpstr>Wingdings 3</vt:lpstr>
      <vt:lpstr>Ion</vt:lpstr>
      <vt:lpstr>Case Study NER</vt:lpstr>
      <vt:lpstr>Contents:</vt:lpstr>
      <vt:lpstr>1. About NER </vt:lpstr>
      <vt:lpstr>1. About NER cont.</vt:lpstr>
      <vt:lpstr>2. NER_Dataset.csv</vt:lpstr>
      <vt:lpstr>3. Scikit-learn libraries &amp; Dataset Split </vt:lpstr>
      <vt:lpstr>4. Baseline Model</vt:lpstr>
      <vt:lpstr>5. Baseline Model Evaluation Metrics </vt:lpstr>
      <vt:lpstr>6. Shortcomings of Baseline Model </vt:lpstr>
      <vt:lpstr>7. Advanced Model</vt:lpstr>
      <vt:lpstr>8. Code Function Logic of Advanced Model </vt:lpstr>
      <vt:lpstr>9. Advanced Model Evaluation Metrics</vt:lpstr>
      <vt:lpstr>10. Comparison: Baseline Model vs Advanced Model </vt:lpstr>
      <vt:lpstr>11. System Design Tasks</vt:lpstr>
      <vt:lpstr>11. System Design Tasks cont.</vt:lpstr>
      <vt:lpstr>11. System Design Tasks cont.</vt:lpstr>
      <vt:lpstr>12.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NER</dc:title>
  <dc:creator>Abhinav Gupta</dc:creator>
  <cp:lastModifiedBy>Abhinav Gupta</cp:lastModifiedBy>
  <cp:revision>44</cp:revision>
  <dcterms:created xsi:type="dcterms:W3CDTF">2025-01-31T11:15:12Z</dcterms:created>
  <dcterms:modified xsi:type="dcterms:W3CDTF">2025-02-05T05:46:24Z</dcterms:modified>
</cp:coreProperties>
</file>