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5" r:id="rId3"/>
    <p:sldId id="274" r:id="rId4"/>
    <p:sldId id="276" r:id="rId5"/>
    <p:sldId id="277" r:id="rId6"/>
    <p:sldId id="279" r:id="rId7"/>
    <p:sldId id="273" r:id="rId8"/>
    <p:sldId id="278" r:id="rId9"/>
    <p:sldId id="283" r:id="rId10"/>
    <p:sldId id="294" r:id="rId11"/>
    <p:sldId id="284" r:id="rId12"/>
    <p:sldId id="295" r:id="rId13"/>
    <p:sldId id="286" r:id="rId14"/>
    <p:sldId id="287" r:id="rId15"/>
    <p:sldId id="288" r:id="rId16"/>
    <p:sldId id="298" r:id="rId17"/>
    <p:sldId id="285" r:id="rId18"/>
    <p:sldId id="290" r:id="rId19"/>
    <p:sldId id="296" r:id="rId20"/>
    <p:sldId id="293" r:id="rId21"/>
    <p:sldId id="292" r:id="rId22"/>
    <p:sldId id="281" r:id="rId23"/>
    <p:sldId id="280" r:id="rId24"/>
    <p:sldId id="282" r:id="rId25"/>
    <p:sldId id="299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DA2F3-DE03-4EDD-9012-E567344B1A9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19BD0-5CCC-475A-9622-BC4D2EC19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0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B8FD-9588-42FA-BD39-3D721F7F4F7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F3D-ABAE-4878-8158-6DF0A959B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B8FD-9588-42FA-BD39-3D721F7F4F7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F3D-ABAE-4878-8158-6DF0A959B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1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B8FD-9588-42FA-BD39-3D721F7F4F7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DEF3D-ABAE-4878-8158-6DF0A959B4E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9B8F4D82-9475-0873-63C3-E1B8675996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52" y="0"/>
            <a:ext cx="1383496" cy="13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1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docker/" TargetMode="External"/><Relationship Id="rId3" Type="http://schemas.openxmlformats.org/officeDocument/2006/relationships/hyperlink" Target="https://docs.aws.amazon.com/AmazonECR/latest/userguide/Registries.html" TargetMode="External"/><Relationship Id="rId7" Type="http://schemas.openxmlformats.org/officeDocument/2006/relationships/hyperlink" Target="https://aiven.io/" TargetMode="External"/><Relationship Id="rId2" Type="http://schemas.openxmlformats.org/officeDocument/2006/relationships/hyperlink" Target="https://aws.amazon.com/ec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docs.aws.amazon.com/AmazonECS/latest/developerguide/Welcome.html" TargetMode="External"/><Relationship Id="rId4" Type="http://schemas.openxmlformats.org/officeDocument/2006/relationships/hyperlink" Target="https://aws.amazon.com/ecs/" TargetMode="External"/><Relationship Id="rId9" Type="http://schemas.openxmlformats.org/officeDocument/2006/relationships/hyperlink" Target="https://cedana.substack.com/p/using-cedana-to-live-migrate-statefu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7EA6FE-966F-4EAC-99D3-A03AF817A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757" y="1514870"/>
            <a:ext cx="10986485" cy="2627921"/>
          </a:xfrm>
        </p:spPr>
        <p:txBody>
          <a:bodyPr/>
          <a:lstStyle/>
          <a:p>
            <a:r>
              <a:rPr lang="en-US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Final Year Project </a:t>
            </a:r>
            <a:br>
              <a:rPr lang="en-US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July 2024-May 2025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5E302-9E67-E3EF-B2FB-9FF59E04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7916-07E5-E1E1-FAAF-E0BE92D0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Tools/platform Used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207C-784A-1743-6410-7A8B1785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Analytics</a:t>
            </a:r>
            <a:r>
              <a:rPr lang="en-US" b="0" i="0" dirty="0">
                <a:effectLst/>
              </a:rPr>
              <a:t>: ClickHouse (columnar database) to store and process logs efficiently, allowing high-speed </a:t>
            </a:r>
            <a:r>
              <a:rPr lang="en-US" b="1" dirty="0"/>
              <a:t>Checkpointing &amp; Migration</a:t>
            </a:r>
            <a:r>
              <a:rPr lang="en-US" dirty="0"/>
              <a:t>: Cedana to handle AWS Spot Instance interruptions by saving instance states querying </a:t>
            </a:r>
            <a:r>
              <a:rPr lang="en-US" b="0" i="0" dirty="0">
                <a:effectLst/>
              </a:rPr>
              <a:t>for real-time insights and enabling seamless recovery.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Reverse Proxy</a:t>
            </a:r>
            <a:r>
              <a:rPr lang="en-US" b="0" i="0" dirty="0">
                <a:effectLst/>
              </a:rPr>
              <a:t>: Custom-built proxy for fetching and serving content stored in S3, optimizing performance and security.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Monitoring &amp; Polling</a:t>
            </a:r>
            <a:r>
              <a:rPr lang="en-US" b="0" i="0" dirty="0">
                <a:effectLst/>
              </a:rPr>
              <a:t>: Kafka consumer processes logs and inserts them into ClickHouse, enabling efficient data retrieval and analysis.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66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2409-18C0-4820-8F03-CB3EC8C7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Methodology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002E-8818-4B1D-9C57-2C4EFA5A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803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ts val="3300"/>
              </a:lnSpc>
              <a:buNone/>
            </a:pPr>
            <a:r>
              <a:rPr lang="en-US" sz="1600" b="1" i="0" dirty="0">
                <a:effectLst/>
                <a:latin typeface="YAFdJjbTu24 1"/>
              </a:rPr>
              <a:t>Research and Requirement Gathering:</a:t>
            </a:r>
            <a:endParaRPr lang="en-US" sz="1600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Analyzed existing CI/CD tools to identify gaps in cost-efficiency, scalability, and reliability.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Selected AWS ECS for containerized deployments, Kafka for real-time log streaming, and Cedana for instance checkpointing.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Defined core objectives: reducing infrastructure costs, improving deployment speed, and ensuring minimal downtime</a:t>
            </a:r>
            <a:endParaRPr lang="en-US" sz="1600" dirty="0"/>
          </a:p>
          <a:p>
            <a:pPr>
              <a:lnSpc>
                <a:spcPts val="3300"/>
              </a:lnSpc>
              <a:buNone/>
            </a:pPr>
            <a:r>
              <a:rPr lang="en-US" sz="1600" b="1" i="0" dirty="0">
                <a:effectLst/>
                <a:latin typeface="YAFdJjbTu24 1"/>
              </a:rPr>
              <a:t>Conceptualization:</a:t>
            </a:r>
            <a:endParaRPr lang="en-US" sz="1600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Designed a modular architecture integrating Node.js, PostgreSQL, Kafka, ClickHouse, and AWS services.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Created workflow diagrams and system models to visualize deployment, logging, and failover mechanisms.</a:t>
            </a:r>
            <a:endParaRPr lang="en-US" sz="1600" dirty="0"/>
          </a:p>
          <a:p>
            <a:pPr>
              <a:lnSpc>
                <a:spcPts val="3300"/>
              </a:lnSpc>
              <a:buNone/>
            </a:pPr>
            <a:r>
              <a:rPr lang="en-US" sz="1600" b="1" i="0" dirty="0">
                <a:effectLst/>
                <a:latin typeface="YAFdJjbTu24 1"/>
              </a:rPr>
              <a:t>Wireframing and Prototyping:</a:t>
            </a:r>
            <a:endParaRPr lang="en-US" sz="1600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Implemented containerized deployments with AWS ECS, ensuring parallel execution and isolated builds.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Replaced Redis with Kafka for log management and ClickHouse for high-speed analytics.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Conducted integration, and load testing to ensure system reliability and performance.</a:t>
            </a:r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0793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4DA01-7570-4020-8FCB-0DE74738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6046-FAB2-1E4D-EB8C-3155BBE6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Methodology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FB22-949A-A873-0325-A656BBDD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ts val="3225"/>
              </a:lnSpc>
              <a:buNone/>
            </a:pPr>
            <a:r>
              <a:rPr lang="en-US" b="1" i="0" dirty="0">
                <a:effectLst/>
                <a:latin typeface="YAFdJjbTu24 1"/>
              </a:rPr>
              <a:t>Development and Testing:</a:t>
            </a:r>
            <a:endParaRPr lang="en-US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Deployed the production-ready system with automated scaling and monitoring tools.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Implemented real-time logging, error tracking, and user feedback collection for continuous improvement.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Optimized resource utilization and cost efficiency by refining Spot Instance allocation and checkpointing strategies.</a:t>
            </a:r>
            <a:endParaRPr lang="en-US" dirty="0"/>
          </a:p>
          <a:p>
            <a:pPr>
              <a:lnSpc>
                <a:spcPts val="3225"/>
              </a:lnSpc>
              <a:buNone/>
            </a:pPr>
            <a:r>
              <a:rPr lang="en-US" b="1" i="0" dirty="0">
                <a:effectLst/>
                <a:latin typeface="YAFdJjbTu24 1"/>
              </a:rPr>
              <a:t>Launch and Post-Launch Support:</a:t>
            </a:r>
            <a:endParaRPr lang="en-US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Deployed the system with AWS ECS, ensuring smooth containerized deployments and failover mechanisms.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Set up monitoring tools to track performance, detect failures, and optimize resource allocation.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Gathered user feedback, analyzed system logs, and iterated on improvements for enhanced efficiency and scalability.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4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D131-2E2F-448E-99C7-3BF4F7C4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Challenges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 Issues identified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216BBC-7F13-88BF-C461-76D8D83AA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413899"/>
              </p:ext>
            </p:extLst>
          </p:nvPr>
        </p:nvGraphicFramePr>
        <p:xfrm>
          <a:off x="838200" y="1825625"/>
          <a:ext cx="1051559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076010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0167936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9993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Pipeline &amp; Rollback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Needed custom steps with auto recovery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 plugin system + ECS tasks + S3 rollback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09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Spot Instance Resilience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Spot terminations disrupted builds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Cedana for fast checkpoint &amp; restore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6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&amp; Analytics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High-volume logs needed real-time visibility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Kafka + ClickHouse pipeline with backpressure control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6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 &amp; Alerts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 live metrics &amp; alerting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dashboard + WebSocket + Slack/Email alerts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01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Control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 multi-tenant access with roles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 + PostgreSQL RBAC + audit logs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6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99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F391-7EEE-4644-A559-D80F30EF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16861" cy="106460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Methodology</a:t>
            </a:r>
            <a:r>
              <a:rPr lang="en-US" sz="2400" b="1" dirty="0"/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&amp; Implementation/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Interface and Design Implementation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 descr="A diagram of a machine&#10;&#10;AI-generated content may be incorrect.">
            <a:extLst>
              <a:ext uri="{FF2B5EF4-FFF2-40B4-BE49-F238E27FC236}">
                <a16:creationId xmlns:a16="http://schemas.microsoft.com/office/drawing/2014/main" id="{62718E54-5A67-054E-CCDC-019CB2F728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8" y="1429730"/>
            <a:ext cx="7271811" cy="53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1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E5AE-BEF1-4FF5-AAD5-5536DF6F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Testing and Performance Evaluation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Content Placeholder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145D9F9F-3BD5-6CFB-C287-3DA1945F9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812"/>
            <a:ext cx="8467139" cy="5052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46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94055-6120-07C9-2A89-58D4A6C7A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8B4-44BD-6DAA-E93A-A37CA41E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23" y="4665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Testing and Performance Evaluation</a:t>
            </a:r>
            <a:endParaRPr lang="en-IN" b="1" dirty="0"/>
          </a:p>
        </p:txBody>
      </p:sp>
      <p:pic>
        <p:nvPicPr>
          <p:cNvPr id="6" name="Content Placeholder 5" descr="A diagram of a company">
            <a:extLst>
              <a:ext uri="{FF2B5EF4-FFF2-40B4-BE49-F238E27FC236}">
                <a16:creationId xmlns:a16="http://schemas.microsoft.com/office/drawing/2014/main" id="{F1FE347F-9EE4-A7D6-D418-F1643E5AE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" y="1325563"/>
            <a:ext cx="10430069" cy="5093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1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D53E-992D-4D39-9216-BD24B61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781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4591A-1F5E-A8FE-B604-C81786AAF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61" y="1111565"/>
            <a:ext cx="7240554" cy="5668274"/>
          </a:xfrm>
        </p:spPr>
      </p:pic>
    </p:spTree>
    <p:extLst>
      <p:ext uri="{BB962C8B-B14F-4D97-AF65-F5344CB8AC3E}">
        <p14:creationId xmlns:p14="http://schemas.microsoft.com/office/powerpoint/2010/main" val="130211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D77E-5C96-4D40-A145-EFDAB823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Expected Outcome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8002-A376-40D5-9DFA-0AB4630E9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9925"/>
            <a:ext cx="10787743" cy="4934809"/>
          </a:xfrm>
        </p:spPr>
        <p:txBody>
          <a:bodyPr>
            <a:normAutofit/>
          </a:bodyPr>
          <a:lstStyle/>
          <a:p>
            <a:pPr>
              <a:lnSpc>
                <a:spcPts val="3525"/>
              </a:lnSpc>
              <a:buNone/>
            </a:pPr>
            <a:r>
              <a:rPr lang="en-IN" sz="1600" b="1" i="0" dirty="0">
                <a:effectLst/>
                <a:latin typeface="YAFdJjbTu24 1"/>
              </a:rPr>
              <a:t>Streamlined Deployment Infrastructure:</a:t>
            </a:r>
            <a:endParaRPr lang="en-IN" sz="1600" b="1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Automated Pipeline: Seamless Git repository deployment without manual intervention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Isolated Containerization: Conflict-free deployments using AWS ECS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Parallel Processing: Multiple simultaneous deployments for enhanced efficiency</a:t>
            </a:r>
            <a:endParaRPr lang="en-IN" sz="1600" dirty="0"/>
          </a:p>
          <a:p>
            <a:pPr>
              <a:lnSpc>
                <a:spcPts val="3525"/>
              </a:lnSpc>
              <a:buNone/>
            </a:pPr>
            <a:r>
              <a:rPr lang="en-IN" sz="1600" b="1" i="0" dirty="0">
                <a:effectLst/>
                <a:latin typeface="YAFdJjbTu24 1"/>
              </a:rPr>
              <a:t>Cost-Performance Optimization:</a:t>
            </a:r>
            <a:endParaRPr lang="en-IN" sz="1600" b="1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50%+ Infrastructure Savings: AWS Spot Instances vs. on-demand pricing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Continuous Availability: Cedana's checkpointing prevents costly rebuilds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Resource Efficiency: Optimized container utilization and storage management</a:t>
            </a:r>
            <a:endParaRPr lang="en-IN" sz="1600" dirty="0"/>
          </a:p>
          <a:p>
            <a:pPr>
              <a:lnSpc>
                <a:spcPts val="3525"/>
              </a:lnSpc>
              <a:buNone/>
            </a:pPr>
            <a:r>
              <a:rPr lang="en-IN" sz="1600" b="1" i="0" dirty="0">
                <a:effectLst/>
                <a:latin typeface="YAFdJjbTu24 1"/>
              </a:rPr>
              <a:t>Advanced Monitoring &amp; Analytics:</a:t>
            </a:r>
            <a:endParaRPr lang="en-IN" sz="1600" b="1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High-Throughput Logging: Kafka implementation replaces Redis limitations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Persistent Data Storage: ClickHouse enables efficient historical analysis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Real-Time Insights: Performance monitoring for rapid issue identification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7399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C1DC6-0EBE-A1B0-C95E-AF0E07F8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2258-9236-602B-F9EA-593D1A05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Expected Outcome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87CC-B122-670D-D529-122984BC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3525"/>
              </a:lnSpc>
              <a:buNone/>
            </a:pPr>
            <a:r>
              <a:rPr lang="en-US" sz="1800" b="1" i="0" dirty="0">
                <a:effectLst/>
                <a:latin typeface="YAFdJjbTu24 1"/>
              </a:rPr>
              <a:t>Enhanced Resilience &amp; User Experience:</a:t>
            </a:r>
            <a:endParaRPr lang="en-US" sz="1800" b="1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Self-Healing Architecture: Automatic recovery from instance failures</a:t>
            </a:r>
            <a:endParaRPr lang="en-US" sz="18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Minimal Downtime: Checkpoint-based restoration ensures service continuity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Developer-Friendly Interface: Simplified deployment with real-time progress feedback</a:t>
            </a:r>
            <a:endParaRPr lang="en-US" sz="1800" dirty="0"/>
          </a:p>
          <a:p>
            <a:pPr>
              <a:lnSpc>
                <a:spcPts val="3525"/>
              </a:lnSpc>
              <a:buNone/>
            </a:pPr>
            <a:r>
              <a:rPr lang="en-US" sz="1800" b="1" i="0" dirty="0">
                <a:effectLst/>
                <a:latin typeface="YAFdJjbTu24 1"/>
              </a:rPr>
              <a:t>Future-Ready Design:</a:t>
            </a:r>
            <a:endParaRPr lang="en-US" sz="1800" b="1" dirty="0">
              <a:effectLst/>
              <a:latin typeface="YAFdJjbTu24 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Modular Architecture: Ready for CI/CD enhancements and multi-region expansion</a:t>
            </a:r>
            <a:endParaRPr lang="en-US" sz="18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AI Integration Pathway: Foundation for machine learning-based optimizations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38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10AD8C-A341-4A05-9766-88FFC96A4191}"/>
              </a:ext>
            </a:extLst>
          </p:cNvPr>
          <p:cNvSpPr txBox="1">
            <a:spLocks/>
          </p:cNvSpPr>
          <p:nvPr/>
        </p:nvSpPr>
        <p:spPr>
          <a:xfrm>
            <a:off x="1524000" y="996954"/>
            <a:ext cx="9144000" cy="690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CLOUDARA – Hosting Platform</a:t>
            </a:r>
            <a:endParaRPr lang="en-US" sz="88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66C618-6C3A-428A-A06D-81E2DCF82BD5}"/>
              </a:ext>
            </a:extLst>
          </p:cNvPr>
          <p:cNvSpPr txBox="1">
            <a:spLocks/>
          </p:cNvSpPr>
          <p:nvPr/>
        </p:nvSpPr>
        <p:spPr>
          <a:xfrm>
            <a:off x="6571764" y="2794746"/>
            <a:ext cx="5075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Arjun Bhardwaj (21csu211)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Aditya Narain Jha (21csu129)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Laishram Siddarth (21csu216)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Yash Sharma (21csu269)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9D39126-CA77-43EE-851C-B6A46040F3CB}"/>
              </a:ext>
            </a:extLst>
          </p:cNvPr>
          <p:cNvSpPr txBox="1">
            <a:spLocks/>
          </p:cNvSpPr>
          <p:nvPr/>
        </p:nvSpPr>
        <p:spPr>
          <a:xfrm>
            <a:off x="1250399" y="2713339"/>
            <a:ext cx="461223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Mr. Sumit Kumar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8FBA76-8801-4BC4-9555-A4D3BF764B04}"/>
              </a:ext>
            </a:extLst>
          </p:cNvPr>
          <p:cNvSpPr txBox="1">
            <a:spLocks/>
          </p:cNvSpPr>
          <p:nvPr/>
        </p:nvSpPr>
        <p:spPr>
          <a:xfrm>
            <a:off x="1290638" y="5515764"/>
            <a:ext cx="9144000" cy="690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Computer Science (Full Stack Development)</a:t>
            </a:r>
          </a:p>
        </p:txBody>
      </p:sp>
    </p:spTree>
    <p:extLst>
      <p:ext uri="{BB962C8B-B14F-4D97-AF65-F5344CB8AC3E}">
        <p14:creationId xmlns:p14="http://schemas.microsoft.com/office/powerpoint/2010/main" val="304647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69B8-DB70-430F-A123-1EC24175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FA10-20B8-400E-8D73-6A1B6AF3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300" b="1" i="0" cap="all" dirty="0">
                <a:effectLst/>
                <a:latin typeface="Arial"/>
                <a:cs typeface="Arial"/>
              </a:rPr>
              <a:t>Conclusion:</a:t>
            </a:r>
            <a:endParaRPr lang="en-US" sz="1300" cap="all" dirty="0">
              <a:effectLst/>
              <a:latin typeface="Arial"/>
              <a:cs typeface="Arial"/>
            </a:endParaRPr>
          </a:p>
          <a:p>
            <a:r>
              <a:rPr lang="en-US" sz="1600" dirty="0"/>
              <a:t>Successfully built a cost-efficient, high-availability cloud deployment system leveraging containerization, Spot Instances, and real-time analytics. </a:t>
            </a:r>
          </a:p>
          <a:p>
            <a:r>
              <a:rPr lang="en-US" sz="1600" dirty="0"/>
              <a:t>Achieved automated recovery, fast rollbacks, and seamless developer workflows through modular microservices and event-driven architecture. </a:t>
            </a:r>
          </a:p>
          <a:p>
            <a:r>
              <a:rPr lang="en-US" sz="1600" dirty="0"/>
              <a:t>Real-time dashboards and logging improved observability and developer responsiveness during deployment cycles.</a:t>
            </a:r>
          </a:p>
          <a:p>
            <a:pPr>
              <a:lnSpc>
                <a:spcPct val="120000"/>
              </a:lnSpc>
              <a:buNone/>
            </a:pPr>
            <a:endParaRPr lang="en-US" sz="1300" b="1" i="0" cap="all" dirty="0">
              <a:effectLst/>
              <a:latin typeface="Arial"/>
              <a:cs typeface="Arial"/>
            </a:endParaRPr>
          </a:p>
          <a:p>
            <a:pPr>
              <a:lnSpc>
                <a:spcPct val="120000"/>
              </a:lnSpc>
              <a:buNone/>
            </a:pPr>
            <a:r>
              <a:rPr lang="en-US" sz="1300" b="1" i="0" cap="all" dirty="0">
                <a:effectLst/>
                <a:latin typeface="Arial"/>
                <a:cs typeface="Arial"/>
              </a:rPr>
              <a:t>Future Scope:</a:t>
            </a:r>
            <a:endParaRPr lang="en-US" sz="1300" cap="all" dirty="0">
              <a:effectLst/>
              <a:latin typeface="Arial"/>
              <a:cs typeface="Arial"/>
            </a:endParaRPr>
          </a:p>
          <a:p>
            <a:r>
              <a:rPr lang="en-IN" sz="1600" dirty="0"/>
              <a:t>Multi-cloud Support: Extend support to GCP &amp; Azure for broader infrastructure flexibility. </a:t>
            </a:r>
          </a:p>
          <a:p>
            <a:r>
              <a:rPr lang="en-IN" sz="1600" dirty="0"/>
              <a:t>AI-based Optimization: Integrate ML models to predict Spot terminations and optimize resource allocation. </a:t>
            </a:r>
          </a:p>
          <a:p>
            <a:r>
              <a:rPr lang="en-IN" sz="1600" dirty="0"/>
              <a:t>Self-healing Pipelines: Automate intelligent step retries and dynamic workflow branching. </a:t>
            </a:r>
          </a:p>
          <a:p>
            <a:r>
              <a:rPr lang="en-IN" sz="1600" dirty="0"/>
              <a:t>Security Enhancements: Add deeper compliance modules (e.g., SOC2, ISO 27001). </a:t>
            </a:r>
          </a:p>
          <a:p>
            <a:r>
              <a:rPr lang="en-IN" sz="1600" dirty="0"/>
              <a:t>Mobile-Friendly Monitoring: Build a lightweight mobile UI for deployment tracking on the go. </a:t>
            </a:r>
          </a:p>
        </p:txBody>
      </p:sp>
    </p:spTree>
    <p:extLst>
      <p:ext uri="{BB962C8B-B14F-4D97-AF65-F5344CB8AC3E}">
        <p14:creationId xmlns:p14="http://schemas.microsoft.com/office/powerpoint/2010/main" val="127202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71E8-399B-4DB8-8BBD-16DCE18E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07ED46-F996-BFDC-7562-198C4ECA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/>
                <a:cs typeface="Times New Roman"/>
                <a:hlinkClick r:id="rId2"/>
              </a:rPr>
              <a:t>https://aws.amazon.com/ecr/</a:t>
            </a:r>
            <a:endParaRPr lang="en-US" sz="1600" dirty="0">
              <a:latin typeface="Arial"/>
              <a:ea typeface="Calibri" panose="020F0502020204030204"/>
              <a:cs typeface="Calibri" panose="020F0502020204030204"/>
            </a:endParaRPr>
          </a:p>
          <a:p>
            <a:r>
              <a:rPr lang="en-US" sz="1600" dirty="0">
                <a:latin typeface="Arial"/>
                <a:cs typeface="Times New Roman"/>
                <a:hlinkClick r:id="rId3"/>
              </a:rPr>
              <a:t>https://docs.aws.amazon.com/AmazonECR/latest/userguide/Registries.html</a:t>
            </a:r>
            <a:r>
              <a:rPr lang="en-US" sz="1600" dirty="0">
                <a:latin typeface="Arial"/>
                <a:cs typeface="Times New Roman"/>
              </a:rPr>
              <a:t> 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Times New Roman"/>
                <a:hlinkClick r:id="rId4"/>
              </a:rPr>
              <a:t>https://aws.amazon.com/ecs/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Times New Roman"/>
                <a:hlinkClick r:id="rId5"/>
              </a:rPr>
              <a:t>https://docs.aws.amazon.com/AmazonECS/latest/developerguide/Welcome.html</a:t>
            </a:r>
            <a:r>
              <a:rPr lang="en-US" sz="1600" dirty="0">
                <a:latin typeface="Arial"/>
                <a:cs typeface="Times New Roman"/>
              </a:rPr>
              <a:t> 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Times New Roman"/>
                <a:hlinkClick r:id="rId6"/>
              </a:rPr>
              <a:t>https://www.docker.com/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Times New Roman"/>
              </a:rPr>
              <a:t>Apache Kafka® service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Times New Roman"/>
              </a:rPr>
              <a:t>ClickHouse® service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Times New Roman"/>
                <a:hlinkClick r:id="rId7"/>
              </a:rPr>
              <a:t>https://aiven.io/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Times New Roman"/>
                <a:hlinkClick r:id="rId8"/>
              </a:rPr>
              <a:t>https://aws.amazon.com/docker/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Times New Roman"/>
                <a:hlinkClick r:id="rId9"/>
              </a:rPr>
              <a:t>https://cedana.substack.com/p/using-cedana-to-live-migrate-stateful</a:t>
            </a:r>
            <a:endParaRPr lang="en-US" sz="1600" dirty="0">
              <a:latin typeface="Arial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290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345A-1B5C-425E-9CDC-1B17858D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Responsibility Chart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036E09-A784-C5C5-2535-7FDF39472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07715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822522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6495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Roles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Lead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Project Supervision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4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 API Integration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 container setup and management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Specialist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ECS and S3 integration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Kafka integration and log monitoring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71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4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5EB9-1EE5-4622-9FC1-39A4D2E8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GANTT Chart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DC6B9D-C22F-E684-4B6F-75A2B765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502687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6031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0953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9794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6253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&amp; Planning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weeks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01-Oct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12-Nov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6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&amp; Docker Setup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weeks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13-Nov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7-Jan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7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ECS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weeks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8-Jan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18-Feb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4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 &amp; Log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weeks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19-Feb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11-Mar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9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and Debugging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weeks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12-Mar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8-Apr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7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Documentation and 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weeks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9-April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1-May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91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5F2E-44BD-40D3-939F-A7EA139C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Screenshot of MS-Meetings(online)/comments(offline) by Guide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31C0B92-EA69-3D9C-0F19-FE09FB83A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7" y="1690688"/>
            <a:ext cx="5865534" cy="3358019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12CBD6-47D6-618F-065C-651CFBB54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1" y="3524639"/>
            <a:ext cx="5663682" cy="31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98BA-30AA-75E2-F354-6B821C28C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B915-58F7-A9E7-5639-82ADE9D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32" y="-213373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Certificates of DevNexus Hackathon</a:t>
            </a:r>
          </a:p>
        </p:txBody>
      </p:sp>
      <p:pic>
        <p:nvPicPr>
          <p:cNvPr id="17" name="Content Placeholder 16" descr="A certificate of participation&#10;&#10;AI-generated content may be incorrect.">
            <a:extLst>
              <a:ext uri="{FF2B5EF4-FFF2-40B4-BE49-F238E27FC236}">
                <a16:creationId xmlns:a16="http://schemas.microsoft.com/office/drawing/2014/main" id="{CE8E1738-F745-C7C0-9509-B5D3ED390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05" y="3839169"/>
            <a:ext cx="3856942" cy="2726979"/>
          </a:xfrm>
        </p:spPr>
      </p:pic>
      <p:pic>
        <p:nvPicPr>
          <p:cNvPr id="19" name="Picture 18" descr="A certificate of participation&#10;&#10;AI-generated content may be incorrect.">
            <a:extLst>
              <a:ext uri="{FF2B5EF4-FFF2-40B4-BE49-F238E27FC236}">
                <a16:creationId xmlns:a16="http://schemas.microsoft.com/office/drawing/2014/main" id="{C34C83BF-1F67-5C9B-3873-74008D950B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21" y="3780649"/>
            <a:ext cx="3856942" cy="2726979"/>
          </a:xfrm>
          <a:prstGeom prst="rect">
            <a:avLst/>
          </a:prstGeom>
        </p:spPr>
      </p:pic>
      <p:pic>
        <p:nvPicPr>
          <p:cNvPr id="21" name="Picture 20" descr="A certificate of participation with text and images&#10;&#10;AI-generated content may be incorrect.">
            <a:extLst>
              <a:ext uri="{FF2B5EF4-FFF2-40B4-BE49-F238E27FC236}">
                <a16:creationId xmlns:a16="http://schemas.microsoft.com/office/drawing/2014/main" id="{D6AC7782-45B3-ADA5-5B12-AFE17472BE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68" y="1053670"/>
            <a:ext cx="3857795" cy="2726979"/>
          </a:xfrm>
          <a:prstGeom prst="rect">
            <a:avLst/>
          </a:prstGeom>
        </p:spPr>
      </p:pic>
      <p:pic>
        <p:nvPicPr>
          <p:cNvPr id="23" name="Picture 22" descr="A certificate of participation with logos&#10;&#10;AI-generated content may be incorrect.">
            <a:extLst>
              <a:ext uri="{FF2B5EF4-FFF2-40B4-BE49-F238E27FC236}">
                <a16:creationId xmlns:a16="http://schemas.microsoft.com/office/drawing/2014/main" id="{EAE845A5-39CE-3A47-A0B7-DB032F5D97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65" y="1112190"/>
            <a:ext cx="3851982" cy="27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97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C0E9-932B-A8AA-B24C-B91937E4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8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LET’S MOVE ON TO THE DEMONSTRATION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C475-9298-48F8-BD74-016528F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Description Of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CED4-649F-4520-8E5D-EFEF8815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927"/>
            <a:ext cx="10515600" cy="451493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0" i="0" dirty="0">
                <a:effectLst/>
                <a:latin typeface="Arial"/>
                <a:cs typeface="Arial"/>
              </a:rPr>
              <a:t>Website hosting faces a cost-performance dilemma: dedicated services are reliable but expensive, </a:t>
            </a:r>
            <a:r>
              <a:rPr lang="en-US" dirty="0">
                <a:latin typeface="Arial"/>
                <a:cs typeface="Arial"/>
              </a:rPr>
              <a:t>while affordable</a:t>
            </a:r>
            <a:r>
              <a:rPr lang="en-US" b="0" i="0" dirty="0">
                <a:effectLst/>
                <a:latin typeface="Arial"/>
                <a:cs typeface="Arial"/>
              </a:rPr>
              <a:t> options like </a:t>
            </a:r>
            <a:r>
              <a:rPr lang="en-US" b="1" i="0" dirty="0">
                <a:effectLst/>
                <a:latin typeface="Arial"/>
                <a:cs typeface="Arial"/>
              </a:rPr>
              <a:t>AWS Spot Instances </a:t>
            </a:r>
            <a:r>
              <a:rPr lang="en-US" b="0" i="0" dirty="0">
                <a:effectLst/>
                <a:latin typeface="Arial"/>
                <a:cs typeface="Arial"/>
              </a:rPr>
              <a:t>lack consistency. </a:t>
            </a:r>
            <a:r>
              <a:rPr lang="en-US" b="1" i="0" dirty="0">
                <a:effectLst/>
                <a:latin typeface="Arial"/>
                <a:cs typeface="Arial"/>
              </a:rPr>
              <a:t>CLOUDARA</a:t>
            </a:r>
            <a:r>
              <a:rPr lang="en-US" b="0" i="0" dirty="0">
                <a:effectLst/>
                <a:latin typeface="Arial"/>
                <a:cs typeface="Arial"/>
              </a:rPr>
              <a:t> addresses this by creating an automated, scalable </a:t>
            </a:r>
            <a:r>
              <a:rPr lang="en-US" dirty="0">
                <a:latin typeface="Arial"/>
                <a:cs typeface="Arial"/>
              </a:rPr>
              <a:t>web deployment</a:t>
            </a:r>
            <a:r>
              <a:rPr lang="en-US" b="0" i="0" dirty="0">
                <a:effectLst/>
                <a:latin typeface="Arial"/>
                <a:cs typeface="Arial"/>
              </a:rPr>
              <a:t> framework that optimizes both cost and performance.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>
                <a:latin typeface="Arial"/>
                <a:cs typeface="Arial"/>
              </a:rPr>
              <a:t>While containerization has revolutionized deployment flexibility through platforms like </a:t>
            </a:r>
            <a:r>
              <a:rPr lang="en-US" b="1" dirty="0">
                <a:latin typeface="Arial"/>
                <a:cs typeface="Arial"/>
              </a:rPr>
              <a:t>AWS ECS </a:t>
            </a:r>
            <a:r>
              <a:rPr lang="en-US" dirty="0">
                <a:latin typeface="Arial"/>
                <a:cs typeface="Arial"/>
              </a:rPr>
              <a:t>and Docker, efficient resource management remains challenging. </a:t>
            </a:r>
            <a:r>
              <a:rPr lang="en-US" b="1" dirty="0">
                <a:latin typeface="Arial"/>
                <a:cs typeface="Arial"/>
              </a:rPr>
              <a:t>CLOUDARA</a:t>
            </a:r>
            <a:r>
              <a:rPr lang="en-US" dirty="0">
                <a:latin typeface="Arial"/>
                <a:cs typeface="Arial"/>
              </a:rPr>
              <a:t> leverages </a:t>
            </a:r>
            <a:r>
              <a:rPr lang="en-US" b="1" dirty="0">
                <a:latin typeface="Arial"/>
                <a:cs typeface="Arial"/>
              </a:rPr>
              <a:t>AWS Spot Instances </a:t>
            </a:r>
            <a:r>
              <a:rPr lang="en-US" dirty="0">
                <a:latin typeface="Arial"/>
                <a:cs typeface="Arial"/>
              </a:rPr>
              <a:t>to reduce costs and maintains service continuity through Cedana's checkpointing and migration system. Unlike traditional hosting solutions, </a:t>
            </a:r>
            <a:r>
              <a:rPr lang="en-US" b="1" dirty="0">
                <a:latin typeface="Arial"/>
                <a:cs typeface="Arial"/>
              </a:rPr>
              <a:t>CLOUDARA</a:t>
            </a:r>
            <a:r>
              <a:rPr lang="en-US" dirty="0">
                <a:latin typeface="Arial"/>
                <a:cs typeface="Arial"/>
              </a:rPr>
              <a:t> offers comprehensive real-time analytics via </a:t>
            </a:r>
            <a:r>
              <a:rPr lang="en-US" b="1" dirty="0">
                <a:latin typeface="Arial"/>
                <a:cs typeface="Arial"/>
              </a:rPr>
              <a:t>Kafka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b="1" dirty="0">
                <a:latin typeface="Arial"/>
                <a:cs typeface="Arial"/>
              </a:rPr>
              <a:t>ClickHouse</a:t>
            </a:r>
            <a:r>
              <a:rPr lang="en-US" dirty="0">
                <a:latin typeface="Arial"/>
                <a:cs typeface="Arial"/>
              </a:rPr>
              <a:t>, enabling users to monitor deployment performance effectively.</a:t>
            </a:r>
            <a:endParaRPr lang="en-US" dirty="0"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1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E656-EA5A-465A-896D-070D429C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F860-F400-47D4-B4E5-59AFD849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311"/>
            <a:ext cx="10515600" cy="44870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3975"/>
              </a:lnSpc>
              <a:buNone/>
            </a:pPr>
            <a:endParaRPr lang="en-US" sz="1600" dirty="0">
              <a:effectLst/>
              <a:latin typeface="Arial"/>
              <a:cs typeface="Arial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/>
                <a:cs typeface="Arial"/>
              </a:rPr>
              <a:t>Technical Feasibility</a:t>
            </a:r>
            <a:r>
              <a:rPr lang="en-US" sz="1600" b="0" i="0" dirty="0">
                <a:effectLst/>
                <a:latin typeface="Arial"/>
                <a:cs typeface="Arial"/>
              </a:rPr>
              <a:t>: The project is built using widely adopted and robust technologies such as Node.js, Kafka, and ClickHouse. AWS ECS ensures scalable deployment, and Cedana enables seamless instance migrations.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/>
                <a:cs typeface="Arial"/>
              </a:rPr>
              <a:t>Economic Feasibility</a:t>
            </a:r>
            <a:r>
              <a:rPr lang="en-US" sz="1600" b="0" i="0" dirty="0">
                <a:effectLst/>
                <a:latin typeface="Arial"/>
                <a:cs typeface="Arial"/>
              </a:rPr>
              <a:t>: By leveraging Spot Instances, CLOUDARA reduces infrastructure costs by over 50% compared to dedicated instances, making it a viable alternative for cost-conscious developers and businesses.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/>
                <a:cs typeface="Arial"/>
              </a:rPr>
              <a:t>Operational Feasibility</a:t>
            </a:r>
            <a:r>
              <a:rPr lang="en-US" sz="1600" b="0" i="0" dirty="0">
                <a:effectLst/>
                <a:latin typeface="Arial"/>
                <a:cs typeface="Arial"/>
              </a:rPr>
              <a:t>: The system is designed for automation, requiring minimal manual intervention. The integration of real-time logging, analytics, and automated checkpointing enhances usability and efficiency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Through these advancements, </a:t>
            </a:r>
            <a:r>
              <a:rPr lang="en-US" sz="1600" b="1" i="0" dirty="0">
                <a:effectLst/>
                <a:latin typeface="Arial"/>
                <a:cs typeface="Arial"/>
              </a:rPr>
              <a:t>CLOUDARA</a:t>
            </a:r>
            <a:r>
              <a:rPr lang="en-US" sz="1600" b="0" i="0" dirty="0">
                <a:effectLst/>
                <a:latin typeface="Arial"/>
                <a:cs typeface="Arial"/>
              </a:rPr>
              <a:t> provides a competitive edge over traditional web hosting services by combining automation, cost-effectiveness, and resilience, ensuring a seamless deployment experience for developers and enterprises alike.</a:t>
            </a:r>
            <a:endParaRPr lang="en-US" sz="1600" dirty="0">
              <a:effectLst/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47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B51B-6CD8-4C4A-AA87-7BED58D6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Existing Solutions/Literature Review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E5B8-319D-4525-A9ED-574A88FC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25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700" b="1" i="0" dirty="0">
                <a:effectLst/>
                <a:latin typeface="YAFdJjbTu24 1"/>
              </a:rPr>
              <a:t>Traditional CI/CD Limitations:</a:t>
            </a:r>
            <a:endParaRPr lang="en-US" sz="1700" dirty="0">
              <a:effectLst/>
              <a:latin typeface="YAFdJjbTu24 1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Forced choice between expensive dedicated infrastructure or unreliable shared environments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Basic logging without real-time high-throughput capabilities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Poor analytics for build failures and deployment performance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Lack of automated resilience when using cost-effective Spot Instances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Complete restarts required when instances are lost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lang="en-IN" sz="17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C23FCA-EC60-0C69-46A4-57719EE08DD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5225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700" b="1" i="0" dirty="0">
                <a:effectLst/>
                <a:latin typeface="YAFdJjbTu24 1"/>
              </a:rPr>
              <a:t>CLOUDARA's Solutions:</a:t>
            </a:r>
            <a:endParaRPr lang="en-US" sz="1700" dirty="0">
              <a:effectLst/>
              <a:latin typeface="YAFdJjbTu24 1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Containerized deployments via AWS ECS for flexibility and efficiency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Real-time log management through Kafka for high-throughput data handling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Advanced analytics with ClickHouse for comprehensive performance monitoring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Cedana integration for minimal downtime with cost-effective Spot Instances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Automated resilience mechanisms that eliminate full restarts when instances fail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515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0DE4-680F-4E64-930C-041EDD2C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GAPS in existing solution/literature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BB092-AC4E-4E3F-9C67-09ABF7C534C0}"/>
              </a:ext>
            </a:extLst>
          </p:cNvPr>
          <p:cNvSpPr txBox="1"/>
          <p:nvPr/>
        </p:nvSpPr>
        <p:spPr>
          <a:xfrm>
            <a:off x="734786" y="1827785"/>
            <a:ext cx="5361214" cy="50353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b="1" i="0" u="sng" dirty="0">
                <a:effectLst/>
                <a:latin typeface="YAFdJjTk5UU 0"/>
              </a:rPr>
              <a:t>Current Limitations in Deployment Solutions</a:t>
            </a:r>
            <a:endParaRPr lang="en-US" u="sng" dirty="0">
              <a:effectLst/>
              <a:latin typeface="YAFdJjTk5UU 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Cost vs. Reliability Trade-off</a:t>
            </a:r>
            <a:r>
              <a:rPr lang="en-US" b="0" i="0" dirty="0">
                <a:effectLst/>
              </a:rPr>
              <a:t>: Dedicated infrastructure costs more; shared environments lack reliability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Limited Log Capabilities</a:t>
            </a:r>
            <a:r>
              <a:rPr lang="en-US" b="0" i="0" dirty="0">
                <a:effectLst/>
              </a:rPr>
              <a:t>: Basic or inefficient log tracking at scale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Analytics Shortfall</a:t>
            </a:r>
            <a:r>
              <a:rPr lang="en-US" b="0" i="0" dirty="0">
                <a:effectLst/>
              </a:rPr>
              <a:t>: Insufficient real-time monitoring tools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Poor Resilience</a:t>
            </a:r>
            <a:r>
              <a:rPr lang="en-US" b="0" i="0" dirty="0">
                <a:effectLst/>
              </a:rPr>
              <a:t>: No automated failover for cost-effective Spot Instances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Performance Issues</a:t>
            </a:r>
            <a:r>
              <a:rPr lang="en-US" b="0" i="0" dirty="0">
                <a:effectLst/>
              </a:rPr>
              <a:t>: Downtime when instances are interrupted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9E4AA-36A8-7FA1-355F-0E924E9C6252}"/>
              </a:ext>
            </a:extLst>
          </p:cNvPr>
          <p:cNvSpPr txBox="1"/>
          <p:nvPr/>
        </p:nvSpPr>
        <p:spPr>
          <a:xfrm>
            <a:off x="6239634" y="1827785"/>
            <a:ext cx="5606920" cy="42043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IN" b="1" i="0" u="sng" dirty="0">
                <a:effectLst/>
                <a:latin typeface="YAFdJjbTu24 1"/>
              </a:rPr>
              <a:t>CLOUDARA's Solutions</a:t>
            </a:r>
            <a:endParaRPr lang="en-IN" u="sng" dirty="0">
              <a:effectLst/>
              <a:latin typeface="YAFdJjbTu24 1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50%+ Cost Reduction</a:t>
            </a:r>
            <a:r>
              <a:rPr lang="en-IN" b="0" i="0" dirty="0">
                <a:effectLst/>
              </a:rPr>
              <a:t>: Leveraging AWS Spot Instances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Continuous Availability</a:t>
            </a:r>
            <a:r>
              <a:rPr lang="en-IN" b="0" i="0" dirty="0">
                <a:effectLst/>
              </a:rPr>
              <a:t>: Cedana integration for automated checkpointing and migration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Superior Log Management</a:t>
            </a:r>
            <a:r>
              <a:rPr lang="en-IN" b="0" i="0" dirty="0">
                <a:effectLst/>
              </a:rPr>
              <a:t>: Kafka implementation for high-throughput streaming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Optimized Data Storage</a:t>
            </a:r>
            <a:r>
              <a:rPr lang="en-IN" b="0" i="0" dirty="0">
                <a:effectLst/>
              </a:rPr>
              <a:t>: ClickHouse database for rapid querying of massive datasets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Performance Intelligence</a:t>
            </a:r>
            <a:r>
              <a:rPr lang="en-IN" b="0" i="0" dirty="0">
                <a:effectLst/>
              </a:rPr>
              <a:t>: Real-time analytics for build failures and system performance insights</a:t>
            </a:r>
            <a:endParaRPr lang="en-IN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602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7399-3CB3-4584-BE84-063B7195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9BB8-51D5-408B-89E6-4DF10F2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Arial"/>
                <a:cs typeface="Arial"/>
              </a:rPr>
              <a:t>In today's digital landscape, organizations face a critical dilemma when deploying web applications: choose </a:t>
            </a:r>
            <a:r>
              <a:rPr lang="en-US" sz="2000" b="1" i="0" dirty="0">
                <a:effectLst/>
                <a:latin typeface="Arial"/>
                <a:cs typeface="Arial"/>
              </a:rPr>
              <a:t>expensive dedicated infrastructure for reliability </a:t>
            </a:r>
            <a:r>
              <a:rPr lang="en-US" sz="2000" b="0" i="0" dirty="0">
                <a:effectLst/>
                <a:latin typeface="Arial"/>
                <a:cs typeface="Arial"/>
              </a:rPr>
              <a:t>or accept the unpredictability of more affordable shared resources. This cost-reliability tradeoff is compounded by </a:t>
            </a:r>
            <a:r>
              <a:rPr lang="en-US" sz="2000" b="1" i="0" dirty="0">
                <a:effectLst/>
                <a:latin typeface="Arial"/>
                <a:cs typeface="Arial"/>
              </a:rPr>
              <a:t>inadequate real-time monitoring capabilities </a:t>
            </a:r>
            <a:r>
              <a:rPr lang="en-US" sz="2000" b="0" i="0" dirty="0">
                <a:effectLst/>
                <a:latin typeface="Arial"/>
                <a:cs typeface="Arial"/>
              </a:rPr>
              <a:t>across most platforms, making performance optimization difficult. Furthermore, conventional CI/CD tools </a:t>
            </a:r>
            <a:r>
              <a:rPr lang="en-US" sz="2000" b="1" i="0" dirty="0">
                <a:effectLst/>
                <a:latin typeface="Arial"/>
                <a:cs typeface="Arial"/>
              </a:rPr>
              <a:t>lack automated recovery mechanisms for cost-effective Spot Instances</a:t>
            </a:r>
            <a:r>
              <a:rPr lang="en-US" sz="2000" b="0" i="0" dirty="0">
                <a:effectLst/>
                <a:latin typeface="Arial"/>
                <a:cs typeface="Arial"/>
              </a:rPr>
              <a:t>, resulting in significant </a:t>
            </a:r>
            <a:r>
              <a:rPr lang="en-US" sz="2000" b="1" i="0" dirty="0">
                <a:effectLst/>
                <a:latin typeface="Arial"/>
                <a:cs typeface="Arial"/>
              </a:rPr>
              <a:t>downtime when instances fail</a:t>
            </a:r>
            <a:r>
              <a:rPr lang="en-US" sz="2000" b="0" i="0" dirty="0">
                <a:effectLst/>
                <a:latin typeface="Arial"/>
                <a:cs typeface="Arial"/>
              </a:rPr>
              <a:t>. These limitations force businesses to either </a:t>
            </a:r>
            <a:r>
              <a:rPr lang="en-US" sz="2000" b="1" i="0" dirty="0">
                <a:effectLst/>
                <a:latin typeface="Arial"/>
                <a:cs typeface="Arial"/>
              </a:rPr>
              <a:t>overpay for stability </a:t>
            </a:r>
            <a:r>
              <a:rPr lang="en-US" sz="2000" b="0" i="0" dirty="0">
                <a:effectLst/>
                <a:latin typeface="Arial"/>
                <a:cs typeface="Arial"/>
              </a:rPr>
              <a:t>or accept service disruptions—neither of which is sustainable in an environment where both operational efficiency and consistent performance are essential for success.</a:t>
            </a:r>
            <a:endParaRPr lang="en-IN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66DB-B8B3-466F-A1B7-25084EF8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25628" cy="678385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1C93-B24A-4F21-9D42-D22A50A3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67791" cy="531952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400" b="1" i="0" dirty="0">
                <a:effectLst/>
                <a:latin typeface="YAFdJjbTu24 1"/>
              </a:rPr>
              <a:t>Deployment Automation:</a:t>
            </a:r>
            <a:endParaRPr lang="en-US" sz="1400" b="1" dirty="0">
              <a:ea typeface="Calibri"/>
              <a:cs typeface="Calibri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API-driven Node.js system for seamless Git repository deployment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AWS ECS for isolated containerization and efficient parallel processing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400" b="0" i="0" dirty="0">
                <a:effectLst/>
                <a:latin typeface="YAFdJjbTu24 1"/>
              </a:rPr>
              <a:t> </a:t>
            </a:r>
            <a:r>
              <a:rPr lang="en-IN" sz="1400" b="1" i="0" dirty="0">
                <a:effectLst/>
                <a:latin typeface="YAFdJjbTu24 1"/>
              </a:rPr>
              <a:t>Cost Optimization:</a:t>
            </a:r>
            <a:endParaRPr lang="en-IN" sz="1400" b="1" dirty="0">
              <a:effectLst/>
              <a:latin typeface="YAFdJjbTu24 1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AWS Spot Instances to significantly reduce infrastructure costs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Cedana integration for checkpointing to prevent resource-intensive rebuilds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1400" b="0" i="0" dirty="0">
                <a:effectLst/>
                <a:latin typeface="YAFdJjbTu24 1"/>
              </a:rPr>
              <a:t> </a:t>
            </a:r>
            <a:r>
              <a:rPr lang="en-IN" sz="1400" b="1" i="0" dirty="0">
                <a:effectLst/>
                <a:latin typeface="YAFdJjbTu24 1"/>
              </a:rPr>
              <a:t>Advanced Monitoring:</a:t>
            </a:r>
            <a:endParaRPr lang="en-IN" sz="1400" b="1" dirty="0">
              <a:effectLst/>
              <a:latin typeface="YAFdJjbTu24 1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Kafka implementation for high-throughput log streaming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ClickHouse database for optimized real-time analytics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1400" b="1" i="0" dirty="0">
                <a:effectLst/>
                <a:latin typeface="YAFdJjbTu24 1"/>
              </a:rPr>
              <a:t> System Resilience:</a:t>
            </a:r>
            <a:endParaRPr lang="en-IN" sz="1400" b="1" dirty="0">
              <a:effectLst/>
              <a:latin typeface="YAFdJjbTu24 1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Self-healing architecture with automated instance recovery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Minimal downtime through state-based resumption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1400" b="1" i="0" dirty="0">
                <a:effectLst/>
                <a:latin typeface="YAFdJjbTu24 1"/>
              </a:rPr>
              <a:t> Developer Experience:</a:t>
            </a:r>
            <a:endParaRPr lang="en-IN" sz="1400" b="1" dirty="0">
              <a:effectLst/>
              <a:latin typeface="YAFdJjbTu24 1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Intuitive interface requiring minimal cloud expertise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Real-time deployment status and accessible log retrieval</a:t>
            </a:r>
            <a:endParaRPr lang="en-IN" sz="1400" dirty="0">
              <a:ea typeface="Calibri" panose="020F0502020204030204"/>
              <a:cs typeface="Calibri" panose="020F0502020204030204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3610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76BD-A6D8-4143-B41B-62CD528A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Tools/platform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D57C-F54B-4EB3-B92C-A2DF12B8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Backend</a:t>
            </a:r>
            <a:r>
              <a:rPr lang="en-US" b="0" i="0" dirty="0">
                <a:effectLst/>
              </a:rPr>
              <a:t>: Node.js (RESTful API server) for handling deployment requests and managing container orchestration.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Deployment</a:t>
            </a:r>
            <a:r>
              <a:rPr lang="en-US" b="0" i="0" dirty="0">
                <a:effectLst/>
              </a:rPr>
              <a:t>: AWS ECS (Elastic Container Service) to dynamically create and manage containers for isolated builds and deployments.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Storage</a:t>
            </a:r>
            <a:r>
              <a:rPr lang="en-US" b="0" i="0" dirty="0">
                <a:effectLst/>
              </a:rPr>
              <a:t>: AWS S3 for storing built outputs, ensuring a cost-effective and scalable storage solution.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Database</a:t>
            </a:r>
            <a:r>
              <a:rPr lang="en-US" b="0" i="0" dirty="0">
                <a:effectLst/>
              </a:rPr>
              <a:t>: ClickHouse (hosted on Aiven) for managing structured data related to deployments, user configurations, and system metadata.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Logging System</a:t>
            </a:r>
            <a:r>
              <a:rPr lang="en-US" b="0" i="0" dirty="0">
                <a:effectLst/>
              </a:rPr>
              <a:t>: Kafka replaced Redis for real-time log streaming, ensuring high-throughput event processing.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54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1744</Words>
  <Application>Microsoft Office PowerPoint</Application>
  <PresentationFormat>Widescreen</PresentationFormat>
  <Paragraphs>206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ADLaM Display</vt:lpstr>
      <vt:lpstr>Arial</vt:lpstr>
      <vt:lpstr>Calibri</vt:lpstr>
      <vt:lpstr>Calibri Light</vt:lpstr>
      <vt:lpstr>Times New Roman</vt:lpstr>
      <vt:lpstr>YAFdJjbTu24 1</vt:lpstr>
      <vt:lpstr>YAFdJjTk5UU 0</vt:lpstr>
      <vt:lpstr>Office Theme</vt:lpstr>
      <vt:lpstr>Final Year Project  July 2024-May 2025</vt:lpstr>
      <vt:lpstr>PowerPoint Presentation</vt:lpstr>
      <vt:lpstr>Description Of The Topic</vt:lpstr>
      <vt:lpstr>Feasibility Study</vt:lpstr>
      <vt:lpstr>Existing Solutions/Literature Review</vt:lpstr>
      <vt:lpstr>GAPS in existing solution/literature review</vt:lpstr>
      <vt:lpstr>Problem Statement</vt:lpstr>
      <vt:lpstr>Objectives</vt:lpstr>
      <vt:lpstr>Tools/platform Used</vt:lpstr>
      <vt:lpstr>Tools/platform Used</vt:lpstr>
      <vt:lpstr>Design Methodology</vt:lpstr>
      <vt:lpstr>Design Methodology</vt:lpstr>
      <vt:lpstr>Challenges and Issues identified</vt:lpstr>
      <vt:lpstr>Methodology &amp; Implementation/ Interface and Design Implementation</vt:lpstr>
      <vt:lpstr>Testing and Performance Evaluation</vt:lpstr>
      <vt:lpstr>Testing and Performance Evaluation</vt:lpstr>
      <vt:lpstr>ARCHITECTURE DIAGRAM</vt:lpstr>
      <vt:lpstr>Expected Outcome of Project</vt:lpstr>
      <vt:lpstr>Expected Outcome of Project</vt:lpstr>
      <vt:lpstr>Conclusion and Future Scope</vt:lpstr>
      <vt:lpstr>References</vt:lpstr>
      <vt:lpstr>Responsibility Chart</vt:lpstr>
      <vt:lpstr>GANTT Chart</vt:lpstr>
      <vt:lpstr>Screenshot of MS-Meetings(online)/comments(offline) by Guide</vt:lpstr>
      <vt:lpstr>Certificates of DevNexus Hackathon</vt:lpstr>
      <vt:lpstr>THANK YOU  LET’S MOVE ON TO THE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ADITYA JHA</cp:lastModifiedBy>
  <cp:revision>26</cp:revision>
  <dcterms:created xsi:type="dcterms:W3CDTF">2021-08-06T15:24:41Z</dcterms:created>
  <dcterms:modified xsi:type="dcterms:W3CDTF">2025-05-08T19:11:13Z</dcterms:modified>
</cp:coreProperties>
</file>