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94568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0B7D"/>
    <a:srgbClr val="800080"/>
    <a:srgbClr val="BC00BC"/>
    <a:srgbClr val="990099"/>
    <a:srgbClr val="F6C0FC"/>
    <a:srgbClr val="CC00CC"/>
    <a:srgbClr val="660066"/>
    <a:srgbClr val="592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6340" autoAdjust="0"/>
  </p:normalViewPr>
  <p:slideViewPr>
    <p:cSldViewPr snapToGrid="0">
      <p:cViewPr varScale="1">
        <p:scale>
          <a:sx n="109" d="100"/>
          <a:sy n="109" d="100"/>
        </p:scale>
        <p:origin x="1122" y="84"/>
      </p:cViewPr>
      <p:guideLst>
        <p:guide orient="horz" pos="2160"/>
        <p:guide pos="325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5EEE7-4E15-487D-B096-D0309C1A9C27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1CB37-69EE-4D72-A775-6B45AABB95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21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21DB172-2948-4E95-9D31-B22143517C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1" b="35901"/>
          <a:stretch/>
        </p:blipFill>
        <p:spPr>
          <a:xfrm>
            <a:off x="0" y="3254"/>
            <a:ext cx="12192000" cy="280705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3F5AF64-6754-465C-978D-C66501A8AB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" y="63379"/>
            <a:ext cx="3582854" cy="11472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B941AD3-75D7-4F44-9E97-4221CE414BF7}"/>
              </a:ext>
            </a:extLst>
          </p:cNvPr>
          <p:cNvSpPr/>
          <p:nvPr userDrawn="1"/>
        </p:nvSpPr>
        <p:spPr>
          <a:xfrm>
            <a:off x="0" y="6446500"/>
            <a:ext cx="12192000" cy="427048"/>
          </a:xfrm>
          <a:prstGeom prst="rect">
            <a:avLst/>
          </a:prstGeom>
          <a:solidFill>
            <a:srgbClr val="9B0B7D"/>
          </a:solidFill>
          <a:ln>
            <a:solidFill>
              <a:srgbClr val="9B0B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00F1FEF-61A4-40A6-B93A-DCEED9A2324F}"/>
              </a:ext>
            </a:extLst>
          </p:cNvPr>
          <p:cNvSpPr txBox="1"/>
          <p:nvPr userDrawn="1"/>
        </p:nvSpPr>
        <p:spPr>
          <a:xfrm>
            <a:off x="192041" y="6470874"/>
            <a:ext cx="604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0" dirty="0" err="1">
                <a:solidFill>
                  <a:schemeClr val="bg1"/>
                </a:solidFill>
              </a:rPr>
              <a:t>Avnir</a:t>
            </a:r>
            <a:r>
              <a:rPr lang="fr-FR" sz="1000" b="0" dirty="0">
                <a:solidFill>
                  <a:schemeClr val="bg1"/>
                </a:solidFill>
              </a:rPr>
              <a:t> </a:t>
            </a:r>
            <a:r>
              <a:rPr lang="fr-FR" sz="1000" b="0" dirty="0" err="1">
                <a:solidFill>
                  <a:schemeClr val="bg1"/>
                </a:solidFill>
              </a:rPr>
              <a:t>Energy</a:t>
            </a:r>
            <a:r>
              <a:rPr lang="fr-FR" sz="1000" b="0" baseline="0" dirty="0">
                <a:solidFill>
                  <a:schemeClr val="bg1"/>
                </a:solidFill>
              </a:rPr>
              <a:t> - </a:t>
            </a:r>
            <a:r>
              <a:rPr lang="fr-FR" sz="1000" dirty="0">
                <a:solidFill>
                  <a:schemeClr val="bg1"/>
                </a:solidFill>
              </a:rPr>
              <a:t> 270, allée des lilas -</a:t>
            </a:r>
            <a:r>
              <a:rPr lang="fr-FR" sz="1000" baseline="0" dirty="0">
                <a:solidFill>
                  <a:schemeClr val="bg1"/>
                </a:solidFill>
              </a:rPr>
              <a:t> </a:t>
            </a:r>
            <a:r>
              <a:rPr lang="fr-FR" sz="1000" dirty="0">
                <a:solidFill>
                  <a:schemeClr val="bg1"/>
                </a:solidFill>
              </a:rPr>
              <a:t>01150 Saint-Vulbas</a:t>
            </a:r>
          </a:p>
          <a:p>
            <a:pPr>
              <a:defRPr/>
            </a:pPr>
            <a:r>
              <a:rPr lang="fr-FR" sz="1000" dirty="0">
                <a:solidFill>
                  <a:schemeClr val="bg1"/>
                </a:solidFill>
              </a:rPr>
              <a:t>S.A.S</a:t>
            </a:r>
            <a:r>
              <a:rPr lang="fr-FR" sz="1000" baseline="0" dirty="0">
                <a:solidFill>
                  <a:schemeClr val="bg1"/>
                </a:solidFill>
              </a:rPr>
              <a:t> à 10 000 € - </a:t>
            </a:r>
            <a:r>
              <a:rPr lang="fr-FR" sz="1000" dirty="0">
                <a:solidFill>
                  <a:schemeClr val="bg1"/>
                </a:solidFill>
              </a:rPr>
              <a:t>RCS Bourg en Bresse 809 901 382 - Tel.  +33 4 28 41 00 73 </a:t>
            </a:r>
            <a:r>
              <a:rPr lang="fr-FR" sz="1000" kern="1200" dirty="0">
                <a:solidFill>
                  <a:schemeClr val="bg1"/>
                </a:solidFill>
              </a:rPr>
              <a:t>- j.charvin@avnir.fr </a:t>
            </a:r>
            <a:r>
              <a:rPr lang="fr-FR" sz="1000" dirty="0">
                <a:solidFill>
                  <a:schemeClr val="bg1"/>
                </a:solidFill>
              </a:rPr>
              <a:t>– www.avnir.fr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F44E670-2FE1-4F79-B045-6950F7EB54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273" y="6510451"/>
            <a:ext cx="1159653" cy="299146"/>
          </a:xfrm>
          <a:prstGeom prst="rect">
            <a:avLst/>
          </a:prstGeom>
        </p:spPr>
      </p:pic>
      <p:sp>
        <p:nvSpPr>
          <p:cNvPr id="9" name="Titre 8">
            <a:extLst>
              <a:ext uri="{FF2B5EF4-FFF2-40B4-BE49-F238E27FC236}">
                <a16:creationId xmlns:a16="http://schemas.microsoft.com/office/drawing/2014/main" id="{8E1FDE66-44AA-40FC-9E78-676DE08C8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0494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9B0B7D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C4EAB33B-4FE4-4F5F-8250-639837A51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70874"/>
            <a:ext cx="816204" cy="3729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F2B4D95A-BE99-4A13-A51D-5027A698AE5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895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B01E68-46D6-4B19-84E9-01CB324B61D8}"/>
              </a:ext>
            </a:extLst>
          </p:cNvPr>
          <p:cNvSpPr/>
          <p:nvPr userDrawn="1"/>
        </p:nvSpPr>
        <p:spPr>
          <a:xfrm>
            <a:off x="0" y="6446500"/>
            <a:ext cx="12192000" cy="427048"/>
          </a:xfrm>
          <a:prstGeom prst="rect">
            <a:avLst/>
          </a:prstGeom>
          <a:solidFill>
            <a:srgbClr val="9B0B7D"/>
          </a:solidFill>
          <a:ln>
            <a:solidFill>
              <a:srgbClr val="9B0B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5B0A27F-F733-4E58-9DC7-1879F2B2FC9A}"/>
              </a:ext>
            </a:extLst>
          </p:cNvPr>
          <p:cNvSpPr txBox="1"/>
          <p:nvPr userDrawn="1"/>
        </p:nvSpPr>
        <p:spPr>
          <a:xfrm>
            <a:off x="192041" y="6470874"/>
            <a:ext cx="604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0" dirty="0" err="1">
                <a:solidFill>
                  <a:schemeClr val="bg1"/>
                </a:solidFill>
              </a:rPr>
              <a:t>Avnir</a:t>
            </a:r>
            <a:r>
              <a:rPr lang="fr-FR" sz="1000" b="0" dirty="0">
                <a:solidFill>
                  <a:schemeClr val="bg1"/>
                </a:solidFill>
              </a:rPr>
              <a:t> </a:t>
            </a:r>
            <a:r>
              <a:rPr lang="fr-FR" sz="1000" b="0" dirty="0" err="1">
                <a:solidFill>
                  <a:schemeClr val="bg1"/>
                </a:solidFill>
              </a:rPr>
              <a:t>Energy</a:t>
            </a:r>
            <a:r>
              <a:rPr lang="fr-FR" sz="1000" b="0" baseline="0" dirty="0">
                <a:solidFill>
                  <a:schemeClr val="bg1"/>
                </a:solidFill>
              </a:rPr>
              <a:t> - </a:t>
            </a:r>
            <a:r>
              <a:rPr lang="fr-FR" sz="1000" dirty="0">
                <a:solidFill>
                  <a:schemeClr val="bg1"/>
                </a:solidFill>
              </a:rPr>
              <a:t> 270, allée des lilas -</a:t>
            </a:r>
            <a:r>
              <a:rPr lang="fr-FR" sz="1000" baseline="0" dirty="0">
                <a:solidFill>
                  <a:schemeClr val="bg1"/>
                </a:solidFill>
              </a:rPr>
              <a:t> </a:t>
            </a:r>
            <a:r>
              <a:rPr lang="fr-FR" sz="1000" dirty="0">
                <a:solidFill>
                  <a:schemeClr val="bg1"/>
                </a:solidFill>
              </a:rPr>
              <a:t>01150 Saint-Vulbas</a:t>
            </a:r>
          </a:p>
          <a:p>
            <a:pPr>
              <a:defRPr/>
            </a:pPr>
            <a:r>
              <a:rPr lang="fr-FR" sz="1000" dirty="0">
                <a:solidFill>
                  <a:schemeClr val="bg1"/>
                </a:solidFill>
              </a:rPr>
              <a:t>S.A.S</a:t>
            </a:r>
            <a:r>
              <a:rPr lang="fr-FR" sz="1000" baseline="0" dirty="0">
                <a:solidFill>
                  <a:schemeClr val="bg1"/>
                </a:solidFill>
              </a:rPr>
              <a:t> à 10 000 € - </a:t>
            </a:r>
            <a:r>
              <a:rPr lang="fr-FR" sz="1000" dirty="0">
                <a:solidFill>
                  <a:schemeClr val="bg1"/>
                </a:solidFill>
              </a:rPr>
              <a:t>RCS Bourg en Bresse 809 901 382 - Tel.  +33 4 28 41 00 73 </a:t>
            </a:r>
            <a:r>
              <a:rPr lang="fr-FR" sz="1000" kern="1200" dirty="0">
                <a:solidFill>
                  <a:schemeClr val="bg1"/>
                </a:solidFill>
              </a:rPr>
              <a:t>- j.charvin@avnir.fr </a:t>
            </a:r>
            <a:r>
              <a:rPr lang="fr-FR" sz="1000" dirty="0">
                <a:solidFill>
                  <a:schemeClr val="bg1"/>
                </a:solidFill>
              </a:rPr>
              <a:t>– www.avnir.fr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80E9D3F-455E-487B-9E2F-11FAB8AFCF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273" y="6510451"/>
            <a:ext cx="1159653" cy="299146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44B6E04-74F7-40E9-B5EF-3EE56BC88266}"/>
              </a:ext>
            </a:extLst>
          </p:cNvPr>
          <p:cNvCxnSpPr/>
          <p:nvPr userDrawn="1"/>
        </p:nvCxnSpPr>
        <p:spPr>
          <a:xfrm flipH="1">
            <a:off x="0" y="495495"/>
            <a:ext cx="11676062" cy="4405"/>
          </a:xfrm>
          <a:prstGeom prst="line">
            <a:avLst/>
          </a:prstGeom>
          <a:ln w="28575">
            <a:solidFill>
              <a:srgbClr val="9B0B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4B89A616-979C-4A66-969A-35012F29B8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2181" y="118514"/>
            <a:ext cx="10515600" cy="319058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rgbClr val="9B0B7D"/>
                </a:solidFill>
                <a:latin typeface="+mn-lt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9" name="Espace réservé du numéro de diapositive 1">
            <a:extLst>
              <a:ext uri="{FF2B5EF4-FFF2-40B4-BE49-F238E27FC236}">
                <a16:creationId xmlns:a16="http://schemas.microsoft.com/office/drawing/2014/main" id="{70DD144E-FD5F-4457-96A1-B85F1341A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70874"/>
            <a:ext cx="816204" cy="3729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F2B4D95A-BE99-4A13-A51D-5027A698AE5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60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33F3CE75-139B-495F-B589-FADCC15AB669}"/>
              </a:ext>
            </a:extLst>
          </p:cNvPr>
          <p:cNvCxnSpPr/>
          <p:nvPr userDrawn="1"/>
        </p:nvCxnSpPr>
        <p:spPr>
          <a:xfrm flipH="1">
            <a:off x="0" y="495495"/>
            <a:ext cx="11676062" cy="4405"/>
          </a:xfrm>
          <a:prstGeom prst="line">
            <a:avLst/>
          </a:prstGeom>
          <a:ln w="28575">
            <a:solidFill>
              <a:srgbClr val="9B0B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10972EC-71E0-481A-90E0-0DA9727E4ADA}"/>
              </a:ext>
            </a:extLst>
          </p:cNvPr>
          <p:cNvSpPr/>
          <p:nvPr userDrawn="1"/>
        </p:nvSpPr>
        <p:spPr>
          <a:xfrm>
            <a:off x="0" y="6446500"/>
            <a:ext cx="12192000" cy="427048"/>
          </a:xfrm>
          <a:prstGeom prst="rect">
            <a:avLst/>
          </a:prstGeom>
          <a:solidFill>
            <a:srgbClr val="9B0B7D"/>
          </a:solidFill>
          <a:ln>
            <a:solidFill>
              <a:srgbClr val="9B0B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0B07925-4C46-478B-A23F-F7E5D03B03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795" b="6264"/>
          <a:stretch/>
        </p:blipFill>
        <p:spPr>
          <a:xfrm flipH="1">
            <a:off x="9794447" y="-14384"/>
            <a:ext cx="2397504" cy="6456479"/>
          </a:xfrm>
          <a:prstGeom prst="rtTriangle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4CAB5D1-A19A-4730-BFF8-BBD403077B4C}"/>
              </a:ext>
            </a:extLst>
          </p:cNvPr>
          <p:cNvSpPr txBox="1"/>
          <p:nvPr userDrawn="1"/>
        </p:nvSpPr>
        <p:spPr>
          <a:xfrm>
            <a:off x="192041" y="6470874"/>
            <a:ext cx="604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0" dirty="0" err="1">
                <a:solidFill>
                  <a:schemeClr val="bg1"/>
                </a:solidFill>
              </a:rPr>
              <a:t>Avnir</a:t>
            </a:r>
            <a:r>
              <a:rPr lang="fr-FR" sz="1000" b="0" dirty="0">
                <a:solidFill>
                  <a:schemeClr val="bg1"/>
                </a:solidFill>
              </a:rPr>
              <a:t> </a:t>
            </a:r>
            <a:r>
              <a:rPr lang="fr-FR" sz="1000" b="0" dirty="0" err="1">
                <a:solidFill>
                  <a:schemeClr val="bg1"/>
                </a:solidFill>
              </a:rPr>
              <a:t>Energy</a:t>
            </a:r>
            <a:r>
              <a:rPr lang="fr-FR" sz="1000" b="0" baseline="0" dirty="0">
                <a:solidFill>
                  <a:schemeClr val="bg1"/>
                </a:solidFill>
              </a:rPr>
              <a:t> - </a:t>
            </a:r>
            <a:r>
              <a:rPr lang="fr-FR" sz="1000" dirty="0">
                <a:solidFill>
                  <a:schemeClr val="bg1"/>
                </a:solidFill>
              </a:rPr>
              <a:t> 270, allée des lilas -</a:t>
            </a:r>
            <a:r>
              <a:rPr lang="fr-FR" sz="1000" baseline="0" dirty="0">
                <a:solidFill>
                  <a:schemeClr val="bg1"/>
                </a:solidFill>
              </a:rPr>
              <a:t> </a:t>
            </a:r>
            <a:r>
              <a:rPr lang="fr-FR" sz="1000" dirty="0">
                <a:solidFill>
                  <a:schemeClr val="bg1"/>
                </a:solidFill>
              </a:rPr>
              <a:t>01150 Saint-Vulbas</a:t>
            </a:r>
          </a:p>
          <a:p>
            <a:pPr>
              <a:defRPr/>
            </a:pPr>
            <a:r>
              <a:rPr lang="fr-FR" sz="1000" dirty="0">
                <a:solidFill>
                  <a:schemeClr val="bg1"/>
                </a:solidFill>
              </a:rPr>
              <a:t>S.A.S</a:t>
            </a:r>
            <a:r>
              <a:rPr lang="fr-FR" sz="1000" baseline="0" dirty="0">
                <a:solidFill>
                  <a:schemeClr val="bg1"/>
                </a:solidFill>
              </a:rPr>
              <a:t> à 10 000 € - </a:t>
            </a:r>
            <a:r>
              <a:rPr lang="fr-FR" sz="1000" dirty="0">
                <a:solidFill>
                  <a:schemeClr val="bg1"/>
                </a:solidFill>
              </a:rPr>
              <a:t>RCS Bourg en Bresse 809 901 382 - Tel.  +33 4 28 41 00 73 </a:t>
            </a:r>
            <a:r>
              <a:rPr lang="fr-FR" sz="1000" kern="1200" dirty="0">
                <a:solidFill>
                  <a:schemeClr val="bg1"/>
                </a:solidFill>
              </a:rPr>
              <a:t>- j.charvin@avnir.fr </a:t>
            </a:r>
            <a:r>
              <a:rPr lang="fr-FR" sz="1000" dirty="0">
                <a:solidFill>
                  <a:schemeClr val="bg1"/>
                </a:solidFill>
              </a:rPr>
              <a:t>– www.avnir.fr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D08436A-BD69-4362-98A6-4FA050AC8B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273" y="6510451"/>
            <a:ext cx="1159653" cy="299146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27E68653-62AF-4EE0-B0B9-AA9FB6CFEF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2181" y="118514"/>
            <a:ext cx="10515600" cy="319058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rgbClr val="9B0B7D"/>
                </a:solidFill>
                <a:latin typeface="+mn-lt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2" name="Espace réservé du numéro de diapositive 1">
            <a:extLst>
              <a:ext uri="{FF2B5EF4-FFF2-40B4-BE49-F238E27FC236}">
                <a16:creationId xmlns:a16="http://schemas.microsoft.com/office/drawing/2014/main" id="{A8FB4D6D-F793-4BD9-83AE-59215A862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70874"/>
            <a:ext cx="816204" cy="3729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F2B4D95A-BE99-4A13-A51D-5027A698AE5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280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AF6B28C2-3D22-474B-B89C-3191EB14A07A}"/>
              </a:ext>
            </a:extLst>
          </p:cNvPr>
          <p:cNvCxnSpPr/>
          <p:nvPr userDrawn="1"/>
        </p:nvCxnSpPr>
        <p:spPr>
          <a:xfrm flipH="1">
            <a:off x="0" y="495495"/>
            <a:ext cx="11676062" cy="4405"/>
          </a:xfrm>
          <a:prstGeom prst="line">
            <a:avLst/>
          </a:prstGeom>
          <a:ln w="28575">
            <a:solidFill>
              <a:srgbClr val="9B0B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A8D37A8-86D2-4A2A-A48F-CF8C43910EA9}"/>
              </a:ext>
            </a:extLst>
          </p:cNvPr>
          <p:cNvSpPr/>
          <p:nvPr userDrawn="1"/>
        </p:nvSpPr>
        <p:spPr>
          <a:xfrm>
            <a:off x="0" y="6446500"/>
            <a:ext cx="12192000" cy="427048"/>
          </a:xfrm>
          <a:prstGeom prst="rect">
            <a:avLst/>
          </a:prstGeom>
          <a:solidFill>
            <a:srgbClr val="9B0B7D"/>
          </a:solidFill>
          <a:ln>
            <a:solidFill>
              <a:srgbClr val="9B0B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4A316B2-701D-4A09-8144-0BEB01E2347E}"/>
              </a:ext>
            </a:extLst>
          </p:cNvPr>
          <p:cNvSpPr txBox="1"/>
          <p:nvPr userDrawn="1"/>
        </p:nvSpPr>
        <p:spPr>
          <a:xfrm>
            <a:off x="192041" y="6470874"/>
            <a:ext cx="604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0" dirty="0" err="1">
                <a:solidFill>
                  <a:schemeClr val="bg1"/>
                </a:solidFill>
              </a:rPr>
              <a:t>Avnir</a:t>
            </a:r>
            <a:r>
              <a:rPr lang="fr-FR" sz="1000" b="0" dirty="0">
                <a:solidFill>
                  <a:schemeClr val="bg1"/>
                </a:solidFill>
              </a:rPr>
              <a:t> </a:t>
            </a:r>
            <a:r>
              <a:rPr lang="fr-FR" sz="1000" b="0" dirty="0" err="1">
                <a:solidFill>
                  <a:schemeClr val="bg1"/>
                </a:solidFill>
              </a:rPr>
              <a:t>Energy</a:t>
            </a:r>
            <a:r>
              <a:rPr lang="fr-FR" sz="1000" b="0" baseline="0" dirty="0">
                <a:solidFill>
                  <a:schemeClr val="bg1"/>
                </a:solidFill>
              </a:rPr>
              <a:t> - </a:t>
            </a:r>
            <a:r>
              <a:rPr lang="fr-FR" sz="1000" dirty="0">
                <a:solidFill>
                  <a:schemeClr val="bg1"/>
                </a:solidFill>
              </a:rPr>
              <a:t> 270, allée des lilas -</a:t>
            </a:r>
            <a:r>
              <a:rPr lang="fr-FR" sz="1000" baseline="0" dirty="0">
                <a:solidFill>
                  <a:schemeClr val="bg1"/>
                </a:solidFill>
              </a:rPr>
              <a:t> </a:t>
            </a:r>
            <a:r>
              <a:rPr lang="fr-FR" sz="1000" dirty="0">
                <a:solidFill>
                  <a:schemeClr val="bg1"/>
                </a:solidFill>
              </a:rPr>
              <a:t>01150 Saint-Vulbas</a:t>
            </a:r>
          </a:p>
          <a:p>
            <a:pPr>
              <a:defRPr/>
            </a:pPr>
            <a:r>
              <a:rPr lang="fr-FR" sz="1000" dirty="0">
                <a:solidFill>
                  <a:schemeClr val="bg1"/>
                </a:solidFill>
              </a:rPr>
              <a:t>S.A.S</a:t>
            </a:r>
            <a:r>
              <a:rPr lang="fr-FR" sz="1000" baseline="0" dirty="0">
                <a:solidFill>
                  <a:schemeClr val="bg1"/>
                </a:solidFill>
              </a:rPr>
              <a:t> à 10 000 € - </a:t>
            </a:r>
            <a:r>
              <a:rPr lang="fr-FR" sz="1000" dirty="0">
                <a:solidFill>
                  <a:schemeClr val="bg1"/>
                </a:solidFill>
              </a:rPr>
              <a:t>RCS Bourg en Bresse 809 901 382 - Tel.  +33 4 28 41 00 73 </a:t>
            </a:r>
            <a:r>
              <a:rPr lang="fr-FR" sz="1000" kern="1200" dirty="0">
                <a:solidFill>
                  <a:schemeClr val="bg1"/>
                </a:solidFill>
              </a:rPr>
              <a:t>- j.charvin@avnir.fr </a:t>
            </a:r>
            <a:r>
              <a:rPr lang="fr-FR" sz="1000" dirty="0">
                <a:solidFill>
                  <a:schemeClr val="bg1"/>
                </a:solidFill>
              </a:rPr>
              <a:t>– www.avnir.fr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004675-2578-4231-BA48-D864263945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273" y="6510451"/>
            <a:ext cx="1159653" cy="2991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FEEB2F6-4E59-479A-BAD5-0BC158801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76" r="26458" b="19256"/>
          <a:stretch/>
        </p:blipFill>
        <p:spPr>
          <a:xfrm>
            <a:off x="9794402" y="10049"/>
            <a:ext cx="2397598" cy="6432046"/>
          </a:xfrm>
          <a:prstGeom prst="triangle">
            <a:avLst>
              <a:gd name="adj" fmla="val 100000"/>
            </a:avLst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84E94B3E-380A-4013-BDCF-181F937D7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2181" y="118514"/>
            <a:ext cx="10515600" cy="319058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rgbClr val="9B0B7D"/>
                </a:solidFill>
                <a:latin typeface="+mn-lt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2" name="Espace réservé du numéro de diapositive 1">
            <a:extLst>
              <a:ext uri="{FF2B5EF4-FFF2-40B4-BE49-F238E27FC236}">
                <a16:creationId xmlns:a16="http://schemas.microsoft.com/office/drawing/2014/main" id="{8BC412DC-FE99-4E47-B094-2EB81B816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70874"/>
            <a:ext cx="816204" cy="3729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F2B4D95A-BE99-4A13-A51D-5027A698AE5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162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AF6B28C2-3D22-474B-B89C-3191EB14A07A}"/>
              </a:ext>
            </a:extLst>
          </p:cNvPr>
          <p:cNvCxnSpPr/>
          <p:nvPr userDrawn="1"/>
        </p:nvCxnSpPr>
        <p:spPr>
          <a:xfrm flipH="1">
            <a:off x="0" y="495495"/>
            <a:ext cx="11676062" cy="4405"/>
          </a:xfrm>
          <a:prstGeom prst="line">
            <a:avLst/>
          </a:prstGeom>
          <a:ln w="28575">
            <a:solidFill>
              <a:srgbClr val="9B0B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A8D37A8-86D2-4A2A-A48F-CF8C43910EA9}"/>
              </a:ext>
            </a:extLst>
          </p:cNvPr>
          <p:cNvSpPr/>
          <p:nvPr userDrawn="1"/>
        </p:nvSpPr>
        <p:spPr>
          <a:xfrm>
            <a:off x="0" y="6446500"/>
            <a:ext cx="12192000" cy="427048"/>
          </a:xfrm>
          <a:prstGeom prst="rect">
            <a:avLst/>
          </a:prstGeom>
          <a:solidFill>
            <a:srgbClr val="9B0B7D"/>
          </a:solidFill>
          <a:ln>
            <a:solidFill>
              <a:srgbClr val="9B0B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4A316B2-701D-4A09-8144-0BEB01E2347E}"/>
              </a:ext>
            </a:extLst>
          </p:cNvPr>
          <p:cNvSpPr txBox="1"/>
          <p:nvPr userDrawn="1"/>
        </p:nvSpPr>
        <p:spPr>
          <a:xfrm>
            <a:off x="192041" y="6470874"/>
            <a:ext cx="604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0" dirty="0" err="1">
                <a:solidFill>
                  <a:schemeClr val="bg1"/>
                </a:solidFill>
              </a:rPr>
              <a:t>Avnir</a:t>
            </a:r>
            <a:r>
              <a:rPr lang="fr-FR" sz="1000" b="0" dirty="0">
                <a:solidFill>
                  <a:schemeClr val="bg1"/>
                </a:solidFill>
              </a:rPr>
              <a:t> </a:t>
            </a:r>
            <a:r>
              <a:rPr lang="fr-FR" sz="1000" b="0" dirty="0" err="1">
                <a:solidFill>
                  <a:schemeClr val="bg1"/>
                </a:solidFill>
              </a:rPr>
              <a:t>Energy</a:t>
            </a:r>
            <a:r>
              <a:rPr lang="fr-FR" sz="1000" b="0" baseline="0" dirty="0">
                <a:solidFill>
                  <a:schemeClr val="bg1"/>
                </a:solidFill>
              </a:rPr>
              <a:t> - </a:t>
            </a:r>
            <a:r>
              <a:rPr lang="fr-FR" sz="1000" dirty="0">
                <a:solidFill>
                  <a:schemeClr val="bg1"/>
                </a:solidFill>
              </a:rPr>
              <a:t> 270, allée des lilas -</a:t>
            </a:r>
            <a:r>
              <a:rPr lang="fr-FR" sz="1000" baseline="0" dirty="0">
                <a:solidFill>
                  <a:schemeClr val="bg1"/>
                </a:solidFill>
              </a:rPr>
              <a:t> </a:t>
            </a:r>
            <a:r>
              <a:rPr lang="fr-FR" sz="1000" dirty="0">
                <a:solidFill>
                  <a:schemeClr val="bg1"/>
                </a:solidFill>
              </a:rPr>
              <a:t>01150 Saint-Vulbas</a:t>
            </a:r>
          </a:p>
          <a:p>
            <a:pPr>
              <a:defRPr/>
            </a:pPr>
            <a:r>
              <a:rPr lang="fr-FR" sz="1000" dirty="0">
                <a:solidFill>
                  <a:schemeClr val="bg1"/>
                </a:solidFill>
              </a:rPr>
              <a:t>S.A.S</a:t>
            </a:r>
            <a:r>
              <a:rPr lang="fr-FR" sz="1000" baseline="0" dirty="0">
                <a:solidFill>
                  <a:schemeClr val="bg1"/>
                </a:solidFill>
              </a:rPr>
              <a:t> à 10 000 € - </a:t>
            </a:r>
            <a:r>
              <a:rPr lang="fr-FR" sz="1000" dirty="0">
                <a:solidFill>
                  <a:schemeClr val="bg1"/>
                </a:solidFill>
              </a:rPr>
              <a:t>RCS Bourg en Bresse 809 901 382 - Tel.  +33 4 28 41 00 73 </a:t>
            </a:r>
            <a:r>
              <a:rPr lang="fr-FR" sz="1000" kern="1200" dirty="0">
                <a:solidFill>
                  <a:schemeClr val="bg1"/>
                </a:solidFill>
              </a:rPr>
              <a:t>- j.charvin@avnir.fr </a:t>
            </a:r>
            <a:r>
              <a:rPr lang="fr-FR" sz="1000" dirty="0">
                <a:solidFill>
                  <a:schemeClr val="bg1"/>
                </a:solidFill>
              </a:rPr>
              <a:t>– www.avnir.fr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004675-2578-4231-BA48-D864263945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273" y="6510451"/>
            <a:ext cx="1159653" cy="29914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50727E3-EC07-4C08-93D2-4E08AEB0DA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24" t="-453" r="10539" b="647"/>
          <a:stretch/>
        </p:blipFill>
        <p:spPr>
          <a:xfrm flipH="1">
            <a:off x="9804077" y="-24215"/>
            <a:ext cx="2397600" cy="6456480"/>
          </a:xfrm>
          <a:prstGeom prst="rtTriangle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6A01C780-D13E-412B-8C29-1FE5931D3B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2181" y="118514"/>
            <a:ext cx="10515600" cy="319058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rgbClr val="9B0B7D"/>
                </a:solidFill>
                <a:latin typeface="+mn-lt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2" name="Espace réservé du numéro de diapositive 1">
            <a:extLst>
              <a:ext uri="{FF2B5EF4-FFF2-40B4-BE49-F238E27FC236}">
                <a16:creationId xmlns:a16="http://schemas.microsoft.com/office/drawing/2014/main" id="{B7AB56FE-F044-4DEC-B558-EB72958FB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70874"/>
            <a:ext cx="816204" cy="3729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F2B4D95A-BE99-4A13-A51D-5027A698AE5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826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60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569788-475A-BCE2-7A11-EC4BC913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Mesures signaux d’impact sur plaque à trous pour validation simulations numériques</a:t>
            </a:r>
            <a:br>
              <a:rPr lang="fr-FR" sz="3600" dirty="0"/>
            </a:br>
            <a:br>
              <a:rPr lang="fr-FR" sz="3600" dirty="0"/>
            </a:br>
            <a:r>
              <a:rPr lang="fr-FR" sz="1800" dirty="0"/>
              <a:t>8 janvier 2024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AD8BBB7-A386-27E5-EA0D-CBD728C99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B4D95A-BE99-4A13-A51D-5027A698AE5E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650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24697B-F8ED-F539-FA27-775DC4FCF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CARACTERISTIQUES DE LA PLAQUE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DD91EA7-8767-ADEA-3124-FE5663FC8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B4D95A-BE99-4A13-A51D-5027A698AE5E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DEAF6E1-8C91-EAAE-AA35-0E56922E10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76" y="2741683"/>
            <a:ext cx="6041001" cy="2964601"/>
          </a:xfrm>
          <a:prstGeom prst="rect">
            <a:avLst/>
          </a:prstGeom>
        </p:spPr>
      </p:pic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F61CE10A-6D3A-88CF-DB8E-7DE3CDFBD097}"/>
              </a:ext>
            </a:extLst>
          </p:cNvPr>
          <p:cNvCxnSpPr>
            <a:cxnSpLocks/>
          </p:cNvCxnSpPr>
          <p:nvPr/>
        </p:nvCxnSpPr>
        <p:spPr>
          <a:xfrm>
            <a:off x="745776" y="2620529"/>
            <a:ext cx="5154002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73297FE5-E1EE-961B-44D6-1618C7B50835}"/>
              </a:ext>
            </a:extLst>
          </p:cNvPr>
          <p:cNvSpPr txBox="1"/>
          <p:nvPr/>
        </p:nvSpPr>
        <p:spPr>
          <a:xfrm>
            <a:off x="2965147" y="2312752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23 cm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470C466-C0E8-B526-96CE-ADA1DBC360A2}"/>
              </a:ext>
            </a:extLst>
          </p:cNvPr>
          <p:cNvCxnSpPr>
            <a:cxnSpLocks/>
          </p:cNvCxnSpPr>
          <p:nvPr/>
        </p:nvCxnSpPr>
        <p:spPr>
          <a:xfrm>
            <a:off x="557429" y="2741683"/>
            <a:ext cx="0" cy="296460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1955E58E-6B0F-817A-0CDB-C89BEB18B8F9}"/>
              </a:ext>
            </a:extLst>
          </p:cNvPr>
          <p:cNvSpPr txBox="1"/>
          <p:nvPr/>
        </p:nvSpPr>
        <p:spPr>
          <a:xfrm rot="5400000">
            <a:off x="90794" y="4070095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13 cm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D7D8FDB-9FE7-5342-ED54-FDD90C3E97DE}"/>
              </a:ext>
            </a:extLst>
          </p:cNvPr>
          <p:cNvSpPr txBox="1"/>
          <p:nvPr/>
        </p:nvSpPr>
        <p:spPr>
          <a:xfrm>
            <a:off x="3385402" y="5972678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26,5 cm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9DA019D-FB88-8A26-48BF-A4CE059F22C9}"/>
              </a:ext>
            </a:extLst>
          </p:cNvPr>
          <p:cNvCxnSpPr>
            <a:cxnSpLocks/>
          </p:cNvCxnSpPr>
          <p:nvPr/>
        </p:nvCxnSpPr>
        <p:spPr>
          <a:xfrm flipH="1">
            <a:off x="745776" y="5916425"/>
            <a:ext cx="604100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A9FDC463-A2DC-EA0F-DFD1-D99E1FC927AB}"/>
              </a:ext>
            </a:extLst>
          </p:cNvPr>
          <p:cNvSpPr txBox="1"/>
          <p:nvPr/>
        </p:nvSpPr>
        <p:spPr>
          <a:xfrm>
            <a:off x="403540" y="791910"/>
            <a:ext cx="6436659" cy="1415772"/>
          </a:xfrm>
          <a:prstGeom prst="rect">
            <a:avLst/>
          </a:prstGeom>
          <a:noFill/>
          <a:ln>
            <a:solidFill>
              <a:srgbClr val="9B0B7D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400" dirty="0"/>
              <a:t>Matériau : Acier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i="1" dirty="0"/>
              <a:t>Rhô = 7800 kg/m3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i="1" dirty="0"/>
              <a:t>E = 210 </a:t>
            </a:r>
            <a:r>
              <a:rPr lang="fr-FR" sz="1200" i="1" dirty="0" err="1"/>
              <a:t>Gpa</a:t>
            </a:r>
            <a:endParaRPr lang="fr-FR" sz="12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i="1" dirty="0"/>
              <a:t>Nu = 0,3</a:t>
            </a:r>
          </a:p>
          <a:p>
            <a:endParaRPr lang="fr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STEP de la pièce (joint  au dossier) :</a:t>
            </a:r>
          </a:p>
          <a:p>
            <a:pPr algn="ctr"/>
            <a:r>
              <a:rPr lang="fr-FR" sz="1200" b="1" i="1" dirty="0"/>
              <a:t>1289-043-A_AP214.STEP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70477A5F-81E7-0D8E-67DA-67A228304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676" y="820668"/>
            <a:ext cx="4358134" cy="536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2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9A93AE-8410-6D71-70FC-B1DA9543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MESURES EFFECTUEES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2686DB-6E9E-7AA0-3DA0-962682619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B4D95A-BE99-4A13-A51D-5027A698AE5E}" type="slidenum">
              <a:rPr lang="fr-FR" smtClean="0"/>
              <a:pPr/>
              <a:t>3</a:t>
            </a:fld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2C1C432D-039E-7107-4113-44C9FAB2F269}"/>
                  </a:ext>
                </a:extLst>
              </p:cNvPr>
              <p:cNvSpPr txBox="1"/>
              <p:nvPr/>
            </p:nvSpPr>
            <p:spPr>
              <a:xfrm>
                <a:off x="311162" y="670232"/>
                <a:ext cx="4519913" cy="5517536"/>
              </a:xfrm>
              <a:prstGeom prst="rect">
                <a:avLst/>
              </a:prstGeom>
              <a:noFill/>
              <a:ln>
                <a:solidFill>
                  <a:srgbClr val="9B0B7D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Fréquence d’échantillonnage :</a:t>
                </a:r>
              </a:p>
              <a:p>
                <a:endParaRPr lang="fr-FR" sz="1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=51200 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fr-FR" sz="1200" dirty="0"/>
              </a:p>
              <a:p>
                <a:endParaRPr lang="fr-FR" sz="1200" dirty="0"/>
              </a:p>
              <a:p>
                <a:r>
                  <a:rPr lang="fr-FR" sz="1200" dirty="0"/>
                  <a:t>Cela signifie que l’intervalle de temps entre deux échantillons est constant et égal à :</a:t>
                </a:r>
              </a:p>
              <a:p>
                <a:endParaRPr lang="fr-FR" sz="1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51200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  <a:p>
                <a:endParaRPr lang="fr-FR" sz="1200" dirty="0"/>
              </a:p>
              <a:p>
                <a:r>
                  <a:rPr lang="fr-FR" sz="1200" dirty="0"/>
                  <a:t>Durée des signaux : </a:t>
                </a:r>
              </a:p>
              <a:p>
                <a:endParaRPr lang="fr-FR" sz="1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𝑇𝑂𝑇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fr-FR" sz="1200" dirty="0"/>
              </a:p>
              <a:p>
                <a:endParaRPr lang="fr-FR" sz="1200" dirty="0"/>
              </a:p>
              <a:p>
                <a:r>
                  <a:rPr lang="fr-FR" sz="1200" dirty="0"/>
                  <a:t>À l’issue d’un choc un fichier csv est enregistré, ce fichier contient :</a:t>
                </a:r>
              </a:p>
              <a:p>
                <a:endParaRPr lang="fr-FR" sz="12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fr-FR" sz="1200" dirty="0"/>
                  <a:t>1</a:t>
                </a:r>
                <a:r>
                  <a:rPr lang="fr-FR" sz="1200" baseline="30000" dirty="0"/>
                  <a:t>ère</a:t>
                </a:r>
                <a:r>
                  <a:rPr lang="fr-FR" sz="1200" dirty="0"/>
                  <a:t> colonne : signal temporel du marteau de choc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fr-FR" sz="1200" dirty="0"/>
                  <a:t>2</a:t>
                </a:r>
                <a:r>
                  <a:rPr lang="fr-FR" sz="1200" baseline="30000" dirty="0"/>
                  <a:t>nde</a:t>
                </a:r>
                <a:r>
                  <a:rPr lang="fr-FR" sz="1200" dirty="0"/>
                  <a:t> colonne : signal temporel mesuré au niveau de la position 1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fr-FR" sz="1200" dirty="0"/>
                  <a:t>3</a:t>
                </a:r>
                <a:r>
                  <a:rPr lang="fr-FR" sz="1200" baseline="30000" dirty="0"/>
                  <a:t>ème</a:t>
                </a:r>
                <a:r>
                  <a:rPr lang="fr-FR" sz="1200" dirty="0"/>
                  <a:t> colonne : signal temporel mesuré au niveau de la position 2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fr-FR" sz="1200" dirty="0"/>
              </a:p>
              <a:p>
                <a:r>
                  <a:rPr lang="fr-FR" sz="1200" dirty="0"/>
                  <a:t>L’amplitude des signaux dans les fichiers csv est en Volt, pour les convertir en effort ou en accélération, il faut tenir compte de la sensibilité des outils de mesure 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fr-FR" sz="1050" dirty="0"/>
              </a:p>
              <a:p>
                <a:pPr marL="628650" lvl="1" indent="-17145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0" lang="fr-FR" altLang="fr-F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Voie 1 = marteau (sensibilité de 22.5mV/N) </a:t>
                </a:r>
                <a:endParaRPr kumimoji="0" lang="fr-FR" altLang="fr-F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Calibri" panose="020F0502020204030204" pitchFamily="34" charset="0"/>
                </a:endParaRPr>
              </a:p>
              <a:p>
                <a:pPr marL="628650" lvl="1" indent="-17145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0" lang="fr-FR" altLang="fr-F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Voie 2 = Acc1 (sensibilité de 22.5mV/g)</a:t>
                </a:r>
                <a:endParaRPr kumimoji="0" lang="fr-FR" altLang="fr-F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Calibri" panose="020F0502020204030204" pitchFamily="34" charset="0"/>
                </a:endParaRPr>
              </a:p>
              <a:p>
                <a:pPr marL="628650" lvl="1" indent="-17145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0" lang="fr-FR" altLang="fr-F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Voie 3 = Acc2(sensibilité de 9.83mV/g)</a:t>
                </a:r>
                <a:endParaRPr kumimoji="0" lang="fr-FR" altLang="fr-FR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2C1C432D-039E-7107-4113-44C9FAB2F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62" y="670232"/>
                <a:ext cx="4519913" cy="55175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9B0B7D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AB122361-68D0-0F98-CF31-34B7214FEF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72" y="2698517"/>
            <a:ext cx="6041001" cy="2964601"/>
          </a:xfrm>
          <a:prstGeom prst="rect">
            <a:avLst/>
          </a:prstGeom>
        </p:spPr>
      </p:pic>
      <p:pic>
        <p:nvPicPr>
          <p:cNvPr id="1026" name="Picture 2" descr="086C03 - PCB Piezotronics">
            <a:extLst>
              <a:ext uri="{FF2B5EF4-FFF2-40B4-BE49-F238E27FC236}">
                <a16:creationId xmlns:a16="http://schemas.microsoft.com/office/drawing/2014/main" id="{0DDEC2F5-E090-EA54-C00E-A407F61A2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675046" y="4796280"/>
            <a:ext cx="1346080" cy="154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9D31FD9-C3F8-D372-13C3-9FB767513683}"/>
              </a:ext>
            </a:extLst>
          </p:cNvPr>
          <p:cNvSpPr txBox="1"/>
          <p:nvPr/>
        </p:nvSpPr>
        <p:spPr>
          <a:xfrm>
            <a:off x="11000051" y="4462192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9B0B7D"/>
                </a:solidFill>
              </a:rPr>
              <a:t>Choc en F1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6FFBF168-1A6D-33B7-0176-8B9968603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195" y="1364089"/>
            <a:ext cx="1732693" cy="615129"/>
          </a:xfrm>
          <a:prstGeom prst="rect">
            <a:avLst/>
          </a:prstGeom>
          <a:noFill/>
          <a:ln w="9525">
            <a:solidFill>
              <a:srgbClr val="9B0B7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1D187A1-379F-37B5-450A-8CDCA70E09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837" y="1658912"/>
            <a:ext cx="1722204" cy="626171"/>
          </a:xfrm>
          <a:prstGeom prst="rect">
            <a:avLst/>
          </a:prstGeom>
          <a:ln>
            <a:solidFill>
              <a:srgbClr val="990099"/>
            </a:solidFill>
          </a:ln>
        </p:spPr>
      </p:pic>
      <p:sp>
        <p:nvSpPr>
          <p:cNvPr id="9" name="Flèche : bas 8">
            <a:extLst>
              <a:ext uri="{FF2B5EF4-FFF2-40B4-BE49-F238E27FC236}">
                <a16:creationId xmlns:a16="http://schemas.microsoft.com/office/drawing/2014/main" id="{9AF9BB3B-F7E9-C574-A338-1DEAFC040E67}"/>
              </a:ext>
            </a:extLst>
          </p:cNvPr>
          <p:cNvSpPr/>
          <p:nvPr/>
        </p:nvSpPr>
        <p:spPr>
          <a:xfrm>
            <a:off x="6112558" y="2285083"/>
            <a:ext cx="45719" cy="1310983"/>
          </a:xfrm>
          <a:prstGeom prst="downArrow">
            <a:avLst/>
          </a:prstGeom>
          <a:solidFill>
            <a:srgbClr val="9B0B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bas 9">
            <a:extLst>
              <a:ext uri="{FF2B5EF4-FFF2-40B4-BE49-F238E27FC236}">
                <a16:creationId xmlns:a16="http://schemas.microsoft.com/office/drawing/2014/main" id="{2347DD38-C574-EB7A-88E5-E3140C19253F}"/>
              </a:ext>
            </a:extLst>
          </p:cNvPr>
          <p:cNvSpPr/>
          <p:nvPr/>
        </p:nvSpPr>
        <p:spPr>
          <a:xfrm>
            <a:off x="9386228" y="1979218"/>
            <a:ext cx="45719" cy="2539338"/>
          </a:xfrm>
          <a:prstGeom prst="downArrow">
            <a:avLst/>
          </a:prstGeom>
          <a:solidFill>
            <a:srgbClr val="9B0B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5851BBA-D663-5955-5095-27257E7CE4A2}"/>
              </a:ext>
            </a:extLst>
          </p:cNvPr>
          <p:cNvSpPr txBox="1"/>
          <p:nvPr/>
        </p:nvSpPr>
        <p:spPr>
          <a:xfrm>
            <a:off x="7225979" y="707147"/>
            <a:ext cx="211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solidFill>
                  <a:srgbClr val="9B0B7D"/>
                </a:solidFill>
              </a:rPr>
              <a:t>Mesure des signaux issus du choc par les accéléromètres 1 et 2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DE8DB468-9ED7-9183-06DD-68609B6E40EF}"/>
              </a:ext>
            </a:extLst>
          </p:cNvPr>
          <p:cNvSpPr/>
          <p:nvPr/>
        </p:nvSpPr>
        <p:spPr>
          <a:xfrm>
            <a:off x="9056104" y="947910"/>
            <a:ext cx="564777" cy="518822"/>
          </a:xfrm>
          <a:prstGeom prst="arc">
            <a:avLst/>
          </a:prstGeom>
          <a:ln>
            <a:solidFill>
              <a:srgbClr val="9B0B7D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9DD88B45-08D1-E481-C1B7-DF5156E91F8B}"/>
              </a:ext>
            </a:extLst>
          </p:cNvPr>
          <p:cNvSpPr/>
          <p:nvPr/>
        </p:nvSpPr>
        <p:spPr>
          <a:xfrm flipH="1">
            <a:off x="6649705" y="1043730"/>
            <a:ext cx="1122547" cy="1029047"/>
          </a:xfrm>
          <a:prstGeom prst="arc">
            <a:avLst/>
          </a:prstGeom>
          <a:ln>
            <a:solidFill>
              <a:srgbClr val="9B0B7D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33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733F46-1E38-7DA6-D917-2A6CC5FC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FICHIERS CSV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18F0ACF-1CDC-DB2E-A566-3DBF1B7CC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B4D95A-BE99-4A13-A51D-5027A698AE5E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F85D77-CBEE-CACA-5A94-85B74439F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58" y="1171582"/>
            <a:ext cx="2457793" cy="507753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F5E21F3-D2AD-0158-A6B2-B16111BD8D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3716"/>
          <a:stretch/>
        </p:blipFill>
        <p:spPr>
          <a:xfrm>
            <a:off x="3490503" y="1190315"/>
            <a:ext cx="2457793" cy="319058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5A0B3D6-916E-7468-37C2-5238FE66CA2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974620" y="1420210"/>
            <a:ext cx="1105011" cy="1666091"/>
          </a:xfrm>
          <a:prstGeom prst="straightConnector1">
            <a:avLst/>
          </a:prstGeom>
          <a:ln>
            <a:solidFill>
              <a:srgbClr val="9B0B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65A50BF-3236-3D4A-E9AF-10D8B20475AD}"/>
              </a:ext>
            </a:extLst>
          </p:cNvPr>
          <p:cNvSpPr txBox="1"/>
          <p:nvPr/>
        </p:nvSpPr>
        <p:spPr>
          <a:xfrm>
            <a:off x="2069184" y="3086301"/>
            <a:ext cx="1810871" cy="938719"/>
          </a:xfrm>
          <a:prstGeom prst="rect">
            <a:avLst/>
          </a:prstGeom>
          <a:noFill/>
          <a:ln>
            <a:solidFill>
              <a:srgbClr val="9B0B7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Mesure réalisée sur la première plaque (il existe deux plaques géométriquement identiques)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9B3A68-7BFA-8A69-DC9F-5C94D628C4EB}"/>
              </a:ext>
            </a:extLst>
          </p:cNvPr>
          <p:cNvSpPr txBox="1"/>
          <p:nvPr/>
        </p:nvSpPr>
        <p:spPr>
          <a:xfrm>
            <a:off x="3954193" y="3300684"/>
            <a:ext cx="1810871" cy="600164"/>
          </a:xfrm>
          <a:prstGeom prst="rect">
            <a:avLst/>
          </a:prstGeom>
          <a:noFill/>
          <a:ln>
            <a:solidFill>
              <a:srgbClr val="9B0B7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Choc réalisé au marteau à la position F1</a:t>
            </a:r>
          </a:p>
          <a:p>
            <a:pPr algn="ctr"/>
            <a:r>
              <a:rPr lang="fr-FR" sz="1100" dirty="0"/>
              <a:t>(il y a trois positions)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2F3AA5D-68AC-47EA-2544-03E2D2FB412C}"/>
              </a:ext>
            </a:extLst>
          </p:cNvPr>
          <p:cNvSpPr txBox="1"/>
          <p:nvPr/>
        </p:nvSpPr>
        <p:spPr>
          <a:xfrm>
            <a:off x="5843468" y="3307189"/>
            <a:ext cx="1810871" cy="600164"/>
          </a:xfrm>
          <a:prstGeom prst="rect">
            <a:avLst/>
          </a:prstGeom>
          <a:noFill/>
          <a:ln>
            <a:solidFill>
              <a:srgbClr val="9B0B7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1</a:t>
            </a:r>
            <a:r>
              <a:rPr lang="fr-FR" sz="1100" baseline="30000" dirty="0"/>
              <a:t>ere</a:t>
            </a:r>
            <a:r>
              <a:rPr lang="fr-FR" sz="1100" dirty="0"/>
              <a:t> répétition réalisée</a:t>
            </a:r>
          </a:p>
          <a:p>
            <a:pPr algn="ctr"/>
            <a:r>
              <a:rPr lang="fr-FR" sz="1100" dirty="0"/>
              <a:t>(Il y a 5 répétitions pour chaque configuration)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C727962-5626-F815-E097-A92DA7D63427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501662" y="1376152"/>
            <a:ext cx="357967" cy="1924532"/>
          </a:xfrm>
          <a:prstGeom prst="straightConnector1">
            <a:avLst/>
          </a:prstGeom>
          <a:ln>
            <a:solidFill>
              <a:srgbClr val="9B0B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3F3E59B-44BC-7E64-A4A0-DACAF7086248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4765919" y="1376152"/>
            <a:ext cx="1982985" cy="1931037"/>
          </a:xfrm>
          <a:prstGeom prst="straightConnector1">
            <a:avLst/>
          </a:prstGeom>
          <a:ln>
            <a:solidFill>
              <a:srgbClr val="9B0B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>
            <a:extLst>
              <a:ext uri="{FF2B5EF4-FFF2-40B4-BE49-F238E27FC236}">
                <a16:creationId xmlns:a16="http://schemas.microsoft.com/office/drawing/2014/main" id="{7474D61B-1E93-9FC9-C159-16657A050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053" y="1239978"/>
            <a:ext cx="2924583" cy="4734586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266B1C92-1B46-2B47-2C13-8B9CBDE35A7A}"/>
              </a:ext>
            </a:extLst>
          </p:cNvPr>
          <p:cNvSpPr txBox="1"/>
          <p:nvPr/>
        </p:nvSpPr>
        <p:spPr>
          <a:xfrm>
            <a:off x="9752768" y="710973"/>
            <a:ext cx="98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>
                <a:solidFill>
                  <a:srgbClr val="9B0B7D"/>
                </a:solidFill>
              </a:rPr>
              <a:t>Contenu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4B43D40-4A97-7DC2-F785-5653906DA6C8}"/>
              </a:ext>
            </a:extLst>
          </p:cNvPr>
          <p:cNvSpPr txBox="1"/>
          <p:nvPr/>
        </p:nvSpPr>
        <p:spPr>
          <a:xfrm>
            <a:off x="3880055" y="653598"/>
            <a:ext cx="15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>
                <a:solidFill>
                  <a:srgbClr val="9B0B7D"/>
                </a:solidFill>
              </a:rPr>
              <a:t>Dénomination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44BD7BF-3669-1039-F90B-EAEDDACD771D}"/>
              </a:ext>
            </a:extLst>
          </p:cNvPr>
          <p:cNvSpPr txBox="1"/>
          <p:nvPr/>
        </p:nvSpPr>
        <p:spPr>
          <a:xfrm>
            <a:off x="3788914" y="4265410"/>
            <a:ext cx="4673197" cy="1938992"/>
          </a:xfrm>
          <a:prstGeom prst="rect">
            <a:avLst/>
          </a:prstGeom>
          <a:noFill/>
          <a:ln>
            <a:solidFill>
              <a:srgbClr val="9B0B7D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Vous pouvez comparer une répétition avec un signal temporel issu de vos calculs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Mais ne faites pas la moyenne des 5 répétitions avant comparaison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En revanche vous pouvez évaluer l’erreur acceptable entre votre calcul et l’expérimental (ex : si les différences entre le signal temporel issu de votre calcul et l’expérimental sont moins importantes qu’entre deux signaux expérimentaux alors c’est intéressant)</a:t>
            </a:r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CE088AEE-85A3-0DFE-C448-8B2AEA66ED16}"/>
              </a:ext>
            </a:extLst>
          </p:cNvPr>
          <p:cNvSpPr/>
          <p:nvPr/>
        </p:nvSpPr>
        <p:spPr>
          <a:xfrm>
            <a:off x="2480911" y="4876800"/>
            <a:ext cx="1009030" cy="790885"/>
          </a:xfrm>
          <a:prstGeom prst="rightArrow">
            <a:avLst/>
          </a:prstGeom>
          <a:noFill/>
          <a:ln>
            <a:solidFill>
              <a:srgbClr val="9B0B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16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39D50-FA85-2CB7-6489-FD5AA60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FIABILITE DES MESURES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17A3ED7-F732-BD04-A58A-5527035AC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B4D95A-BE99-4A13-A51D-5027A698AE5E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149E0D5-BD40-C5CB-EB40-4419661A8220}"/>
              </a:ext>
            </a:extLst>
          </p:cNvPr>
          <p:cNvSpPr txBox="1"/>
          <p:nvPr/>
        </p:nvSpPr>
        <p:spPr>
          <a:xfrm>
            <a:off x="1139445" y="822734"/>
            <a:ext cx="9913110" cy="1754326"/>
          </a:xfrm>
          <a:prstGeom prst="rect">
            <a:avLst/>
          </a:prstGeom>
          <a:noFill/>
          <a:ln>
            <a:solidFill>
              <a:srgbClr val="9B0B7D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Pour évaluer la fiabilité des mesures les autocorrélations entre les différentes répétitions ont été tracées, cela permet d’identifier et écarter les mesures qui ne sont pas fiables.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Par exemple pour la plaque 1, en frappant au point F3 on constate immédiatement que la première mesure a été mal faite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 coup de marteau a probablement été raté</a:t>
            </a:r>
          </a:p>
          <a:p>
            <a:pPr marL="285750" indent="-285750">
              <a:buBlip>
                <a:blip r:embed="rId2"/>
              </a:buBlip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</a:rPr>
              <a:t>Il faut donc écarter cette mesure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6115908-6178-D275-264A-C11D5E097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671" y="2962222"/>
            <a:ext cx="8246822" cy="3353946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682097CA-5D7D-24E7-8D8B-01B515AE6E10}"/>
              </a:ext>
            </a:extLst>
          </p:cNvPr>
          <p:cNvSpPr/>
          <p:nvPr/>
        </p:nvSpPr>
        <p:spPr>
          <a:xfrm>
            <a:off x="2479431" y="3121269"/>
            <a:ext cx="3165231" cy="677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65D5D4D-005E-CA6A-A1EC-AA213FF2E321}"/>
              </a:ext>
            </a:extLst>
          </p:cNvPr>
          <p:cNvSpPr/>
          <p:nvPr/>
        </p:nvSpPr>
        <p:spPr>
          <a:xfrm>
            <a:off x="6154262" y="3121269"/>
            <a:ext cx="3165231" cy="677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5999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6513</TotalTime>
  <Words>403</Words>
  <Application>Microsoft Office PowerPoint</Application>
  <PresentationFormat>Grand écran</PresentationFormat>
  <Paragraphs>61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Thème Office</vt:lpstr>
      <vt:lpstr>Mesures signaux d’impact sur plaque à trous pour validation simulations numériques  8 janvier 2024</vt:lpstr>
      <vt:lpstr>CARACTERISTIQUES DE LA PLAQUE</vt:lpstr>
      <vt:lpstr>MESURES EFFECTUEES</vt:lpstr>
      <vt:lpstr>FICHIERS CSV</vt:lpstr>
      <vt:lpstr>FIABILITE DES MESURES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AVNIR-Energy-Présentation</dc:title>
  <dc:creator>Avnir Energy</dc:creator>
  <cp:lastModifiedBy>Thomas LEGALL</cp:lastModifiedBy>
  <cp:revision>279</cp:revision>
  <cp:lastPrinted>2023-03-08T09:55:09Z</cp:lastPrinted>
  <dcterms:created xsi:type="dcterms:W3CDTF">2015-09-01T14:28:58Z</dcterms:created>
  <dcterms:modified xsi:type="dcterms:W3CDTF">2024-01-08T16:26:18Z</dcterms:modified>
</cp:coreProperties>
</file>