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81FB3A-608B-1810-271E-96553BEC06E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8D96C3F-19D8-6701-2EA8-C5B79E5A66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312264C-BED9-8FDA-2C5B-F7FF530374CA}"/>
              </a:ext>
            </a:extLst>
          </p:cNvPr>
          <p:cNvSpPr>
            <a:spLocks noGrp="1"/>
          </p:cNvSpPr>
          <p:nvPr>
            <p:ph type="dt" sz="half" idx="10"/>
          </p:nvPr>
        </p:nvSpPr>
        <p:spPr/>
        <p:txBody>
          <a:bodyPr/>
          <a:lstStyle/>
          <a:p>
            <a:fld id="{0A42AB4F-A51C-4583-B601-5243851B6ECA}" type="datetimeFigureOut">
              <a:rPr lang="fr-FR" smtClean="0"/>
              <a:t>04/07/2023</a:t>
            </a:fld>
            <a:endParaRPr lang="fr-FR"/>
          </a:p>
        </p:txBody>
      </p:sp>
      <p:sp>
        <p:nvSpPr>
          <p:cNvPr id="5" name="Espace réservé du pied de page 4">
            <a:extLst>
              <a:ext uri="{FF2B5EF4-FFF2-40B4-BE49-F238E27FC236}">
                <a16:creationId xmlns:a16="http://schemas.microsoft.com/office/drawing/2014/main" id="{30CE3D62-E804-C000-4D50-EE7D5C8675F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6262495-1513-88D8-E6A1-ED36AC57482D}"/>
              </a:ext>
            </a:extLst>
          </p:cNvPr>
          <p:cNvSpPr>
            <a:spLocks noGrp="1"/>
          </p:cNvSpPr>
          <p:nvPr>
            <p:ph type="sldNum" sz="quarter" idx="12"/>
          </p:nvPr>
        </p:nvSpPr>
        <p:spPr/>
        <p:txBody>
          <a:bodyPr/>
          <a:lstStyle/>
          <a:p>
            <a:fld id="{73B432C4-D5DF-494C-ABAE-5E0DB03D7D0D}" type="slidenum">
              <a:rPr lang="fr-FR" smtClean="0"/>
              <a:t>‹N°›</a:t>
            </a:fld>
            <a:endParaRPr lang="fr-FR"/>
          </a:p>
        </p:txBody>
      </p:sp>
    </p:spTree>
    <p:extLst>
      <p:ext uri="{BB962C8B-B14F-4D97-AF65-F5344CB8AC3E}">
        <p14:creationId xmlns:p14="http://schemas.microsoft.com/office/powerpoint/2010/main" val="1869741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F12A98-69C7-01C7-0D51-D7391EE3C18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7EEE8E3-72F1-3FC0-E14F-AC3F5136E44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D16738F-5A73-37AD-4460-BFF481904187}"/>
              </a:ext>
            </a:extLst>
          </p:cNvPr>
          <p:cNvSpPr>
            <a:spLocks noGrp="1"/>
          </p:cNvSpPr>
          <p:nvPr>
            <p:ph type="dt" sz="half" idx="10"/>
          </p:nvPr>
        </p:nvSpPr>
        <p:spPr/>
        <p:txBody>
          <a:bodyPr/>
          <a:lstStyle/>
          <a:p>
            <a:fld id="{0A42AB4F-A51C-4583-B601-5243851B6ECA}" type="datetimeFigureOut">
              <a:rPr lang="fr-FR" smtClean="0"/>
              <a:t>04/07/2023</a:t>
            </a:fld>
            <a:endParaRPr lang="fr-FR"/>
          </a:p>
        </p:txBody>
      </p:sp>
      <p:sp>
        <p:nvSpPr>
          <p:cNvPr id="5" name="Espace réservé du pied de page 4">
            <a:extLst>
              <a:ext uri="{FF2B5EF4-FFF2-40B4-BE49-F238E27FC236}">
                <a16:creationId xmlns:a16="http://schemas.microsoft.com/office/drawing/2014/main" id="{C0271E6A-95FC-1DE4-462A-D801D5EFB2D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561E89B-700E-B80D-EB11-F49C46DE5EB0}"/>
              </a:ext>
            </a:extLst>
          </p:cNvPr>
          <p:cNvSpPr>
            <a:spLocks noGrp="1"/>
          </p:cNvSpPr>
          <p:nvPr>
            <p:ph type="sldNum" sz="quarter" idx="12"/>
          </p:nvPr>
        </p:nvSpPr>
        <p:spPr/>
        <p:txBody>
          <a:bodyPr/>
          <a:lstStyle/>
          <a:p>
            <a:fld id="{73B432C4-D5DF-494C-ABAE-5E0DB03D7D0D}" type="slidenum">
              <a:rPr lang="fr-FR" smtClean="0"/>
              <a:t>‹N°›</a:t>
            </a:fld>
            <a:endParaRPr lang="fr-FR"/>
          </a:p>
        </p:txBody>
      </p:sp>
    </p:spTree>
    <p:extLst>
      <p:ext uri="{BB962C8B-B14F-4D97-AF65-F5344CB8AC3E}">
        <p14:creationId xmlns:p14="http://schemas.microsoft.com/office/powerpoint/2010/main" val="1182690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25C5C6C-5222-339B-548F-5F60FBB4D29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9592748-62D7-ADCE-E5BF-30A8C326951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D8E1183-2145-18DB-95CE-ABC56C3A364D}"/>
              </a:ext>
            </a:extLst>
          </p:cNvPr>
          <p:cNvSpPr>
            <a:spLocks noGrp="1"/>
          </p:cNvSpPr>
          <p:nvPr>
            <p:ph type="dt" sz="half" idx="10"/>
          </p:nvPr>
        </p:nvSpPr>
        <p:spPr/>
        <p:txBody>
          <a:bodyPr/>
          <a:lstStyle/>
          <a:p>
            <a:fld id="{0A42AB4F-A51C-4583-B601-5243851B6ECA}" type="datetimeFigureOut">
              <a:rPr lang="fr-FR" smtClean="0"/>
              <a:t>04/07/2023</a:t>
            </a:fld>
            <a:endParaRPr lang="fr-FR"/>
          </a:p>
        </p:txBody>
      </p:sp>
      <p:sp>
        <p:nvSpPr>
          <p:cNvPr id="5" name="Espace réservé du pied de page 4">
            <a:extLst>
              <a:ext uri="{FF2B5EF4-FFF2-40B4-BE49-F238E27FC236}">
                <a16:creationId xmlns:a16="http://schemas.microsoft.com/office/drawing/2014/main" id="{38A42A9F-ECEF-5763-82F7-AEF8674BD20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393BFBA-B4D9-CA24-3DDC-D4862115B138}"/>
              </a:ext>
            </a:extLst>
          </p:cNvPr>
          <p:cNvSpPr>
            <a:spLocks noGrp="1"/>
          </p:cNvSpPr>
          <p:nvPr>
            <p:ph type="sldNum" sz="quarter" idx="12"/>
          </p:nvPr>
        </p:nvSpPr>
        <p:spPr/>
        <p:txBody>
          <a:bodyPr/>
          <a:lstStyle/>
          <a:p>
            <a:fld id="{73B432C4-D5DF-494C-ABAE-5E0DB03D7D0D}" type="slidenum">
              <a:rPr lang="fr-FR" smtClean="0"/>
              <a:t>‹N°›</a:t>
            </a:fld>
            <a:endParaRPr lang="fr-FR"/>
          </a:p>
        </p:txBody>
      </p:sp>
    </p:spTree>
    <p:extLst>
      <p:ext uri="{BB962C8B-B14F-4D97-AF65-F5344CB8AC3E}">
        <p14:creationId xmlns:p14="http://schemas.microsoft.com/office/powerpoint/2010/main" val="144837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31A020-C2E7-7774-4C54-6CA3E893613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8B9782A-9B37-A7A9-594F-C954233A74C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3EDE424-A0F8-9E27-18EA-651C6FF93C83}"/>
              </a:ext>
            </a:extLst>
          </p:cNvPr>
          <p:cNvSpPr>
            <a:spLocks noGrp="1"/>
          </p:cNvSpPr>
          <p:nvPr>
            <p:ph type="dt" sz="half" idx="10"/>
          </p:nvPr>
        </p:nvSpPr>
        <p:spPr/>
        <p:txBody>
          <a:bodyPr/>
          <a:lstStyle/>
          <a:p>
            <a:fld id="{0A42AB4F-A51C-4583-B601-5243851B6ECA}" type="datetimeFigureOut">
              <a:rPr lang="fr-FR" smtClean="0"/>
              <a:t>04/07/2023</a:t>
            </a:fld>
            <a:endParaRPr lang="fr-FR"/>
          </a:p>
        </p:txBody>
      </p:sp>
      <p:sp>
        <p:nvSpPr>
          <p:cNvPr id="5" name="Espace réservé du pied de page 4">
            <a:extLst>
              <a:ext uri="{FF2B5EF4-FFF2-40B4-BE49-F238E27FC236}">
                <a16:creationId xmlns:a16="http://schemas.microsoft.com/office/drawing/2014/main" id="{40C6D085-7F68-1CC7-5C04-79417D7EF7F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28EC138-9C9E-E0F9-2ADB-0ABF60BDFB83}"/>
              </a:ext>
            </a:extLst>
          </p:cNvPr>
          <p:cNvSpPr>
            <a:spLocks noGrp="1"/>
          </p:cNvSpPr>
          <p:nvPr>
            <p:ph type="sldNum" sz="quarter" idx="12"/>
          </p:nvPr>
        </p:nvSpPr>
        <p:spPr/>
        <p:txBody>
          <a:bodyPr/>
          <a:lstStyle/>
          <a:p>
            <a:fld id="{73B432C4-D5DF-494C-ABAE-5E0DB03D7D0D}" type="slidenum">
              <a:rPr lang="fr-FR" smtClean="0"/>
              <a:t>‹N°›</a:t>
            </a:fld>
            <a:endParaRPr lang="fr-FR"/>
          </a:p>
        </p:txBody>
      </p:sp>
    </p:spTree>
    <p:extLst>
      <p:ext uri="{BB962C8B-B14F-4D97-AF65-F5344CB8AC3E}">
        <p14:creationId xmlns:p14="http://schemas.microsoft.com/office/powerpoint/2010/main" val="2117364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AC25EA-DC41-5A11-EECE-CE7AB4D642F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1553616-69D3-46E6-2C87-6C66A78CFE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EEBC67A-E58E-2F75-4E8E-AE3BCE97AD9E}"/>
              </a:ext>
            </a:extLst>
          </p:cNvPr>
          <p:cNvSpPr>
            <a:spLocks noGrp="1"/>
          </p:cNvSpPr>
          <p:nvPr>
            <p:ph type="dt" sz="half" idx="10"/>
          </p:nvPr>
        </p:nvSpPr>
        <p:spPr/>
        <p:txBody>
          <a:bodyPr/>
          <a:lstStyle/>
          <a:p>
            <a:fld id="{0A42AB4F-A51C-4583-B601-5243851B6ECA}" type="datetimeFigureOut">
              <a:rPr lang="fr-FR" smtClean="0"/>
              <a:t>04/07/2023</a:t>
            </a:fld>
            <a:endParaRPr lang="fr-FR"/>
          </a:p>
        </p:txBody>
      </p:sp>
      <p:sp>
        <p:nvSpPr>
          <p:cNvPr id="5" name="Espace réservé du pied de page 4">
            <a:extLst>
              <a:ext uri="{FF2B5EF4-FFF2-40B4-BE49-F238E27FC236}">
                <a16:creationId xmlns:a16="http://schemas.microsoft.com/office/drawing/2014/main" id="{2D25CADD-6D8E-0552-2C81-3C8A52E3CE3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75D4C11-F77F-CDFC-34BE-380C56D6F069}"/>
              </a:ext>
            </a:extLst>
          </p:cNvPr>
          <p:cNvSpPr>
            <a:spLocks noGrp="1"/>
          </p:cNvSpPr>
          <p:nvPr>
            <p:ph type="sldNum" sz="quarter" idx="12"/>
          </p:nvPr>
        </p:nvSpPr>
        <p:spPr/>
        <p:txBody>
          <a:bodyPr/>
          <a:lstStyle/>
          <a:p>
            <a:fld id="{73B432C4-D5DF-494C-ABAE-5E0DB03D7D0D}" type="slidenum">
              <a:rPr lang="fr-FR" smtClean="0"/>
              <a:t>‹N°›</a:t>
            </a:fld>
            <a:endParaRPr lang="fr-FR"/>
          </a:p>
        </p:txBody>
      </p:sp>
    </p:spTree>
    <p:extLst>
      <p:ext uri="{BB962C8B-B14F-4D97-AF65-F5344CB8AC3E}">
        <p14:creationId xmlns:p14="http://schemas.microsoft.com/office/powerpoint/2010/main" val="3250535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504D8E-7250-0DAE-B6FA-A22723E811A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9AEEF4D-794D-60D2-C9EA-08E24D4DB37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8542646-466C-A3BF-B55E-55A1F785793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EEB6B78-F72E-5696-B8AB-82CEED5E1EE5}"/>
              </a:ext>
            </a:extLst>
          </p:cNvPr>
          <p:cNvSpPr>
            <a:spLocks noGrp="1"/>
          </p:cNvSpPr>
          <p:nvPr>
            <p:ph type="dt" sz="half" idx="10"/>
          </p:nvPr>
        </p:nvSpPr>
        <p:spPr/>
        <p:txBody>
          <a:bodyPr/>
          <a:lstStyle/>
          <a:p>
            <a:fld id="{0A42AB4F-A51C-4583-B601-5243851B6ECA}" type="datetimeFigureOut">
              <a:rPr lang="fr-FR" smtClean="0"/>
              <a:t>04/07/2023</a:t>
            </a:fld>
            <a:endParaRPr lang="fr-FR"/>
          </a:p>
        </p:txBody>
      </p:sp>
      <p:sp>
        <p:nvSpPr>
          <p:cNvPr id="6" name="Espace réservé du pied de page 5">
            <a:extLst>
              <a:ext uri="{FF2B5EF4-FFF2-40B4-BE49-F238E27FC236}">
                <a16:creationId xmlns:a16="http://schemas.microsoft.com/office/drawing/2014/main" id="{D58BB2B7-39C3-5AFD-A4A5-01CD17B01A0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FCAC769-0F2C-1EEE-8D0F-975A08D83D6E}"/>
              </a:ext>
            </a:extLst>
          </p:cNvPr>
          <p:cNvSpPr>
            <a:spLocks noGrp="1"/>
          </p:cNvSpPr>
          <p:nvPr>
            <p:ph type="sldNum" sz="quarter" idx="12"/>
          </p:nvPr>
        </p:nvSpPr>
        <p:spPr/>
        <p:txBody>
          <a:bodyPr/>
          <a:lstStyle/>
          <a:p>
            <a:fld id="{73B432C4-D5DF-494C-ABAE-5E0DB03D7D0D}" type="slidenum">
              <a:rPr lang="fr-FR" smtClean="0"/>
              <a:t>‹N°›</a:t>
            </a:fld>
            <a:endParaRPr lang="fr-FR"/>
          </a:p>
        </p:txBody>
      </p:sp>
    </p:spTree>
    <p:extLst>
      <p:ext uri="{BB962C8B-B14F-4D97-AF65-F5344CB8AC3E}">
        <p14:creationId xmlns:p14="http://schemas.microsoft.com/office/powerpoint/2010/main" val="218634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224836-4D9C-0C5E-11A1-71BFAA73510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85A82CF-F7DE-FADF-56A0-3314642D77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A9150FF-1EC6-49DC-F12A-E56883EE117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E4DC90A-AA81-0F65-1FCC-CFE1475803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A9245EA-CEF7-F097-3A24-9C2A0ED7CC3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B5BD1EE-55D4-272D-3B70-3D9EFD5345A7}"/>
              </a:ext>
            </a:extLst>
          </p:cNvPr>
          <p:cNvSpPr>
            <a:spLocks noGrp="1"/>
          </p:cNvSpPr>
          <p:nvPr>
            <p:ph type="dt" sz="half" idx="10"/>
          </p:nvPr>
        </p:nvSpPr>
        <p:spPr/>
        <p:txBody>
          <a:bodyPr/>
          <a:lstStyle/>
          <a:p>
            <a:fld id="{0A42AB4F-A51C-4583-B601-5243851B6ECA}" type="datetimeFigureOut">
              <a:rPr lang="fr-FR" smtClean="0"/>
              <a:t>04/07/2023</a:t>
            </a:fld>
            <a:endParaRPr lang="fr-FR"/>
          </a:p>
        </p:txBody>
      </p:sp>
      <p:sp>
        <p:nvSpPr>
          <p:cNvPr id="8" name="Espace réservé du pied de page 7">
            <a:extLst>
              <a:ext uri="{FF2B5EF4-FFF2-40B4-BE49-F238E27FC236}">
                <a16:creationId xmlns:a16="http://schemas.microsoft.com/office/drawing/2014/main" id="{E3B851DB-CC9E-2022-4125-A9EE3C3B3A6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383F427-9EF2-3EE0-1718-8710B01366AE}"/>
              </a:ext>
            </a:extLst>
          </p:cNvPr>
          <p:cNvSpPr>
            <a:spLocks noGrp="1"/>
          </p:cNvSpPr>
          <p:nvPr>
            <p:ph type="sldNum" sz="quarter" idx="12"/>
          </p:nvPr>
        </p:nvSpPr>
        <p:spPr/>
        <p:txBody>
          <a:bodyPr/>
          <a:lstStyle/>
          <a:p>
            <a:fld id="{73B432C4-D5DF-494C-ABAE-5E0DB03D7D0D}" type="slidenum">
              <a:rPr lang="fr-FR" smtClean="0"/>
              <a:t>‹N°›</a:t>
            </a:fld>
            <a:endParaRPr lang="fr-FR"/>
          </a:p>
        </p:txBody>
      </p:sp>
    </p:spTree>
    <p:extLst>
      <p:ext uri="{BB962C8B-B14F-4D97-AF65-F5344CB8AC3E}">
        <p14:creationId xmlns:p14="http://schemas.microsoft.com/office/powerpoint/2010/main" val="311152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AC76CF-4329-608F-40AF-5071B72517D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96FF3CB-5126-AD79-F4E9-DF579D19571E}"/>
              </a:ext>
            </a:extLst>
          </p:cNvPr>
          <p:cNvSpPr>
            <a:spLocks noGrp="1"/>
          </p:cNvSpPr>
          <p:nvPr>
            <p:ph type="dt" sz="half" idx="10"/>
          </p:nvPr>
        </p:nvSpPr>
        <p:spPr/>
        <p:txBody>
          <a:bodyPr/>
          <a:lstStyle/>
          <a:p>
            <a:fld id="{0A42AB4F-A51C-4583-B601-5243851B6ECA}" type="datetimeFigureOut">
              <a:rPr lang="fr-FR" smtClean="0"/>
              <a:t>04/07/2023</a:t>
            </a:fld>
            <a:endParaRPr lang="fr-FR"/>
          </a:p>
        </p:txBody>
      </p:sp>
      <p:sp>
        <p:nvSpPr>
          <p:cNvPr id="4" name="Espace réservé du pied de page 3">
            <a:extLst>
              <a:ext uri="{FF2B5EF4-FFF2-40B4-BE49-F238E27FC236}">
                <a16:creationId xmlns:a16="http://schemas.microsoft.com/office/drawing/2014/main" id="{8C6598D0-096E-B155-BD8A-E39B5CC94BA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0C82B05-B207-11FC-9DD9-5FD5E15028AE}"/>
              </a:ext>
            </a:extLst>
          </p:cNvPr>
          <p:cNvSpPr>
            <a:spLocks noGrp="1"/>
          </p:cNvSpPr>
          <p:nvPr>
            <p:ph type="sldNum" sz="quarter" idx="12"/>
          </p:nvPr>
        </p:nvSpPr>
        <p:spPr/>
        <p:txBody>
          <a:bodyPr/>
          <a:lstStyle/>
          <a:p>
            <a:fld id="{73B432C4-D5DF-494C-ABAE-5E0DB03D7D0D}" type="slidenum">
              <a:rPr lang="fr-FR" smtClean="0"/>
              <a:t>‹N°›</a:t>
            </a:fld>
            <a:endParaRPr lang="fr-FR"/>
          </a:p>
        </p:txBody>
      </p:sp>
    </p:spTree>
    <p:extLst>
      <p:ext uri="{BB962C8B-B14F-4D97-AF65-F5344CB8AC3E}">
        <p14:creationId xmlns:p14="http://schemas.microsoft.com/office/powerpoint/2010/main" val="300142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95E2135-0E88-025D-A554-ECB44EFAC4C2}"/>
              </a:ext>
            </a:extLst>
          </p:cNvPr>
          <p:cNvSpPr>
            <a:spLocks noGrp="1"/>
          </p:cNvSpPr>
          <p:nvPr>
            <p:ph type="dt" sz="half" idx="10"/>
          </p:nvPr>
        </p:nvSpPr>
        <p:spPr/>
        <p:txBody>
          <a:bodyPr/>
          <a:lstStyle/>
          <a:p>
            <a:fld id="{0A42AB4F-A51C-4583-B601-5243851B6ECA}" type="datetimeFigureOut">
              <a:rPr lang="fr-FR" smtClean="0"/>
              <a:t>04/07/2023</a:t>
            </a:fld>
            <a:endParaRPr lang="fr-FR"/>
          </a:p>
        </p:txBody>
      </p:sp>
      <p:sp>
        <p:nvSpPr>
          <p:cNvPr id="3" name="Espace réservé du pied de page 2">
            <a:extLst>
              <a:ext uri="{FF2B5EF4-FFF2-40B4-BE49-F238E27FC236}">
                <a16:creationId xmlns:a16="http://schemas.microsoft.com/office/drawing/2014/main" id="{3540E255-C718-5C07-1152-BFF0AFEDBF5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7DCC61F-0886-6F28-5471-F85091BBB38C}"/>
              </a:ext>
            </a:extLst>
          </p:cNvPr>
          <p:cNvSpPr>
            <a:spLocks noGrp="1"/>
          </p:cNvSpPr>
          <p:nvPr>
            <p:ph type="sldNum" sz="quarter" idx="12"/>
          </p:nvPr>
        </p:nvSpPr>
        <p:spPr/>
        <p:txBody>
          <a:bodyPr/>
          <a:lstStyle/>
          <a:p>
            <a:fld id="{73B432C4-D5DF-494C-ABAE-5E0DB03D7D0D}" type="slidenum">
              <a:rPr lang="fr-FR" smtClean="0"/>
              <a:t>‹N°›</a:t>
            </a:fld>
            <a:endParaRPr lang="fr-FR"/>
          </a:p>
        </p:txBody>
      </p:sp>
    </p:spTree>
    <p:extLst>
      <p:ext uri="{BB962C8B-B14F-4D97-AF65-F5344CB8AC3E}">
        <p14:creationId xmlns:p14="http://schemas.microsoft.com/office/powerpoint/2010/main" val="644395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5CF50D-9828-1470-9BB2-F321425C256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E183B03-28BA-1A4E-230A-96DBBF3AD1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11A972C-240E-5486-EC3E-958EC369E8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78BA3F0-5D96-3078-F599-7121F549A624}"/>
              </a:ext>
            </a:extLst>
          </p:cNvPr>
          <p:cNvSpPr>
            <a:spLocks noGrp="1"/>
          </p:cNvSpPr>
          <p:nvPr>
            <p:ph type="dt" sz="half" idx="10"/>
          </p:nvPr>
        </p:nvSpPr>
        <p:spPr/>
        <p:txBody>
          <a:bodyPr/>
          <a:lstStyle/>
          <a:p>
            <a:fld id="{0A42AB4F-A51C-4583-B601-5243851B6ECA}" type="datetimeFigureOut">
              <a:rPr lang="fr-FR" smtClean="0"/>
              <a:t>04/07/2023</a:t>
            </a:fld>
            <a:endParaRPr lang="fr-FR"/>
          </a:p>
        </p:txBody>
      </p:sp>
      <p:sp>
        <p:nvSpPr>
          <p:cNvPr id="6" name="Espace réservé du pied de page 5">
            <a:extLst>
              <a:ext uri="{FF2B5EF4-FFF2-40B4-BE49-F238E27FC236}">
                <a16:creationId xmlns:a16="http://schemas.microsoft.com/office/drawing/2014/main" id="{1CC0A5CE-B479-E5F6-86D7-B1D69F1197F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15CE0F7-741F-236C-EF8A-C466ACE9A9D1}"/>
              </a:ext>
            </a:extLst>
          </p:cNvPr>
          <p:cNvSpPr>
            <a:spLocks noGrp="1"/>
          </p:cNvSpPr>
          <p:nvPr>
            <p:ph type="sldNum" sz="quarter" idx="12"/>
          </p:nvPr>
        </p:nvSpPr>
        <p:spPr/>
        <p:txBody>
          <a:bodyPr/>
          <a:lstStyle/>
          <a:p>
            <a:fld id="{73B432C4-D5DF-494C-ABAE-5E0DB03D7D0D}" type="slidenum">
              <a:rPr lang="fr-FR" smtClean="0"/>
              <a:t>‹N°›</a:t>
            </a:fld>
            <a:endParaRPr lang="fr-FR"/>
          </a:p>
        </p:txBody>
      </p:sp>
    </p:spTree>
    <p:extLst>
      <p:ext uri="{BB962C8B-B14F-4D97-AF65-F5344CB8AC3E}">
        <p14:creationId xmlns:p14="http://schemas.microsoft.com/office/powerpoint/2010/main" val="361999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66CDD-A1A1-2C88-B598-B775E35C648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7B7E71F-D9B5-F2C8-6A44-5F49D97BF9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489126B-40BC-B59A-8D52-2DAE30E25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E9DB65F-4324-05D1-7692-A3B4265D144C}"/>
              </a:ext>
            </a:extLst>
          </p:cNvPr>
          <p:cNvSpPr>
            <a:spLocks noGrp="1"/>
          </p:cNvSpPr>
          <p:nvPr>
            <p:ph type="dt" sz="half" idx="10"/>
          </p:nvPr>
        </p:nvSpPr>
        <p:spPr/>
        <p:txBody>
          <a:bodyPr/>
          <a:lstStyle/>
          <a:p>
            <a:fld id="{0A42AB4F-A51C-4583-B601-5243851B6ECA}" type="datetimeFigureOut">
              <a:rPr lang="fr-FR" smtClean="0"/>
              <a:t>04/07/2023</a:t>
            </a:fld>
            <a:endParaRPr lang="fr-FR"/>
          </a:p>
        </p:txBody>
      </p:sp>
      <p:sp>
        <p:nvSpPr>
          <p:cNvPr id="6" name="Espace réservé du pied de page 5">
            <a:extLst>
              <a:ext uri="{FF2B5EF4-FFF2-40B4-BE49-F238E27FC236}">
                <a16:creationId xmlns:a16="http://schemas.microsoft.com/office/drawing/2014/main" id="{FC7612C6-B336-6BDB-2CC0-2E753F194D8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EC2ED99-7A1A-0BF8-7E81-C6C26225DD99}"/>
              </a:ext>
            </a:extLst>
          </p:cNvPr>
          <p:cNvSpPr>
            <a:spLocks noGrp="1"/>
          </p:cNvSpPr>
          <p:nvPr>
            <p:ph type="sldNum" sz="quarter" idx="12"/>
          </p:nvPr>
        </p:nvSpPr>
        <p:spPr/>
        <p:txBody>
          <a:bodyPr/>
          <a:lstStyle/>
          <a:p>
            <a:fld id="{73B432C4-D5DF-494C-ABAE-5E0DB03D7D0D}" type="slidenum">
              <a:rPr lang="fr-FR" smtClean="0"/>
              <a:t>‹N°›</a:t>
            </a:fld>
            <a:endParaRPr lang="fr-FR"/>
          </a:p>
        </p:txBody>
      </p:sp>
    </p:spTree>
    <p:extLst>
      <p:ext uri="{BB962C8B-B14F-4D97-AF65-F5344CB8AC3E}">
        <p14:creationId xmlns:p14="http://schemas.microsoft.com/office/powerpoint/2010/main" val="4218591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3538C62-065E-557B-7121-F75962813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80D21C2-48A0-7173-E89F-DA31AC275F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4C9CBD7-4D6D-8496-6EC3-76CCEF6EB6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42AB4F-A51C-4583-B601-5243851B6ECA}" type="datetimeFigureOut">
              <a:rPr lang="fr-FR" smtClean="0"/>
              <a:t>04/07/2023</a:t>
            </a:fld>
            <a:endParaRPr lang="fr-FR"/>
          </a:p>
        </p:txBody>
      </p:sp>
      <p:sp>
        <p:nvSpPr>
          <p:cNvPr id="5" name="Espace réservé du pied de page 4">
            <a:extLst>
              <a:ext uri="{FF2B5EF4-FFF2-40B4-BE49-F238E27FC236}">
                <a16:creationId xmlns:a16="http://schemas.microsoft.com/office/drawing/2014/main" id="{F2BD2DC5-19AD-CCB7-C9C1-25CB80D077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0649158-56EF-BBA9-AC70-222F6171AF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432C4-D5DF-494C-ABAE-5E0DB03D7D0D}" type="slidenum">
              <a:rPr lang="fr-FR" smtClean="0"/>
              <a:t>‹N°›</a:t>
            </a:fld>
            <a:endParaRPr lang="fr-FR"/>
          </a:p>
        </p:txBody>
      </p:sp>
    </p:spTree>
    <p:extLst>
      <p:ext uri="{BB962C8B-B14F-4D97-AF65-F5344CB8AC3E}">
        <p14:creationId xmlns:p14="http://schemas.microsoft.com/office/powerpoint/2010/main" val="1615350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salome-platform.org/latest/gui/ADAO/fr/bibliography.html#wikipediati" TargetMode="External"/><Relationship Id="rId2" Type="http://schemas.openxmlformats.org/officeDocument/2006/relationships/hyperlink" Target="https://docs.salome-platform.org/latest/gui/ADAO/fr/bibliography.html#tikhonov7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1911A7E-8DBC-56B1-0902-5055216CF67D}"/>
              </a:ext>
            </a:extLst>
          </p:cNvPr>
          <p:cNvSpPr>
            <a:spLocks noGrp="1"/>
          </p:cNvSpPr>
          <p:nvPr>
            <p:ph type="title"/>
          </p:nvPr>
        </p:nvSpPr>
        <p:spPr/>
        <p:txBody>
          <a:bodyPr/>
          <a:lstStyle/>
          <a:p>
            <a:r>
              <a:rPr lang="fr-FR" dirty="0"/>
              <a:t>Résultats expérimentaux</a:t>
            </a:r>
          </a:p>
        </p:txBody>
      </p:sp>
      <p:sp>
        <p:nvSpPr>
          <p:cNvPr id="5" name="Espace réservé du contenu 4">
            <a:extLst>
              <a:ext uri="{FF2B5EF4-FFF2-40B4-BE49-F238E27FC236}">
                <a16:creationId xmlns:a16="http://schemas.microsoft.com/office/drawing/2014/main" id="{C533B06B-1B30-697E-F685-C5C6A9BAEFAB}"/>
              </a:ext>
            </a:extLst>
          </p:cNvPr>
          <p:cNvSpPr>
            <a:spLocks noGrp="1"/>
          </p:cNvSpPr>
          <p:nvPr>
            <p:ph idx="1"/>
          </p:nvPr>
        </p:nvSpPr>
        <p:spPr/>
        <p:txBody>
          <a:bodyPr/>
          <a:lstStyle/>
          <a:p>
            <a:r>
              <a:rPr lang="fr-FR" dirty="0"/>
              <a:t>FRF:</a:t>
            </a:r>
          </a:p>
        </p:txBody>
      </p:sp>
      <p:sp>
        <p:nvSpPr>
          <p:cNvPr id="8" name="ZoneTexte 7">
            <a:extLst>
              <a:ext uri="{FF2B5EF4-FFF2-40B4-BE49-F238E27FC236}">
                <a16:creationId xmlns:a16="http://schemas.microsoft.com/office/drawing/2014/main" id="{D9CED095-569F-7D80-31B7-1689DBE4B633}"/>
              </a:ext>
            </a:extLst>
          </p:cNvPr>
          <p:cNvSpPr txBox="1"/>
          <p:nvPr/>
        </p:nvSpPr>
        <p:spPr>
          <a:xfrm>
            <a:off x="9279803" y="2779414"/>
            <a:ext cx="2364802" cy="3693319"/>
          </a:xfrm>
          <a:prstGeom prst="rect">
            <a:avLst/>
          </a:prstGeom>
          <a:noFill/>
        </p:spPr>
        <p:txBody>
          <a:bodyPr wrap="square" rtlCol="0">
            <a:spAutoFit/>
          </a:bodyPr>
          <a:lstStyle/>
          <a:p>
            <a:r>
              <a:rPr lang="fr-FR" dirty="0"/>
              <a:t>3 points d’impact (F1,F2,F3), deux points d’acquisition (c1,c2)</a:t>
            </a:r>
          </a:p>
          <a:p>
            <a:endParaRPr lang="fr-FR" dirty="0"/>
          </a:p>
          <a:p>
            <a:r>
              <a:rPr lang="fr-FR" dirty="0"/>
              <a:t>Propriétés théoriques:</a:t>
            </a:r>
          </a:p>
          <a:p>
            <a:r>
              <a:rPr lang="fr-FR" dirty="0"/>
              <a:t>E=200GPa</a:t>
            </a:r>
          </a:p>
          <a:p>
            <a:r>
              <a:rPr lang="fr-FR" dirty="0"/>
              <a:t>Nu=0,3</a:t>
            </a:r>
          </a:p>
          <a:p>
            <a:r>
              <a:rPr lang="fr-FR" dirty="0"/>
              <a:t>Rho=7900kg/m3</a:t>
            </a:r>
          </a:p>
          <a:p>
            <a:r>
              <a:rPr lang="fr-FR" dirty="0"/>
              <a:t>e=3mm</a:t>
            </a:r>
          </a:p>
          <a:p>
            <a:endParaRPr lang="fr-FR" dirty="0"/>
          </a:p>
          <a:p>
            <a:r>
              <a:rPr lang="fr-FR" dirty="0"/>
              <a:t>47 modes identifiés entre 0 et 10kHz</a:t>
            </a:r>
          </a:p>
          <a:p>
            <a:endParaRPr lang="fr-FR" dirty="0"/>
          </a:p>
        </p:txBody>
      </p:sp>
      <p:pic>
        <p:nvPicPr>
          <p:cNvPr id="10" name="Image 9">
            <a:extLst>
              <a:ext uri="{FF2B5EF4-FFF2-40B4-BE49-F238E27FC236}">
                <a16:creationId xmlns:a16="http://schemas.microsoft.com/office/drawing/2014/main" id="{29CF80E7-24A6-BAA7-8439-9EB65E8B9E24}"/>
              </a:ext>
            </a:extLst>
          </p:cNvPr>
          <p:cNvPicPr>
            <a:picLocks noChangeAspect="1"/>
          </p:cNvPicPr>
          <p:nvPr/>
        </p:nvPicPr>
        <p:blipFill>
          <a:blip r:embed="rId2"/>
          <a:stretch>
            <a:fillRect/>
          </a:stretch>
        </p:blipFill>
        <p:spPr>
          <a:xfrm>
            <a:off x="0" y="1827094"/>
            <a:ext cx="9162661" cy="4786220"/>
          </a:xfrm>
          <a:prstGeom prst="rect">
            <a:avLst/>
          </a:prstGeom>
        </p:spPr>
      </p:pic>
    </p:spTree>
    <p:extLst>
      <p:ext uri="{BB962C8B-B14F-4D97-AF65-F5344CB8AC3E}">
        <p14:creationId xmlns:p14="http://schemas.microsoft.com/office/powerpoint/2010/main" val="353459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B8CFB5-7793-508D-034A-BA4DC37513EC}"/>
              </a:ext>
            </a:extLst>
          </p:cNvPr>
          <p:cNvSpPr>
            <a:spLocks noGrp="1"/>
          </p:cNvSpPr>
          <p:nvPr>
            <p:ph type="title"/>
          </p:nvPr>
        </p:nvSpPr>
        <p:spPr/>
        <p:txBody>
          <a:bodyPr/>
          <a:lstStyle/>
          <a:p>
            <a:r>
              <a:rPr lang="fr-FR" dirty="0"/>
              <a:t>Modélisation volumique</a:t>
            </a:r>
            <a:br>
              <a:rPr lang="fr-FR" dirty="0"/>
            </a:br>
            <a:r>
              <a:rPr lang="fr-FR" dirty="0"/>
              <a:t>FRF phase</a:t>
            </a:r>
          </a:p>
        </p:txBody>
      </p:sp>
      <p:sp>
        <p:nvSpPr>
          <p:cNvPr id="6" name="ZoneTexte 5">
            <a:extLst>
              <a:ext uri="{FF2B5EF4-FFF2-40B4-BE49-F238E27FC236}">
                <a16:creationId xmlns:a16="http://schemas.microsoft.com/office/drawing/2014/main" id="{098CEEBE-8D96-C48A-D8E7-FC6C3B4172BA}"/>
              </a:ext>
            </a:extLst>
          </p:cNvPr>
          <p:cNvSpPr txBox="1"/>
          <p:nvPr/>
        </p:nvSpPr>
        <p:spPr>
          <a:xfrm>
            <a:off x="2004328" y="6211669"/>
            <a:ext cx="7690178" cy="646331"/>
          </a:xfrm>
          <a:prstGeom prst="rect">
            <a:avLst/>
          </a:prstGeom>
          <a:noFill/>
        </p:spPr>
        <p:txBody>
          <a:bodyPr wrap="square" rtlCol="0">
            <a:spAutoFit/>
          </a:bodyPr>
          <a:lstStyle/>
          <a:p>
            <a:r>
              <a:rPr lang="fr-FR" dirty="0"/>
              <a:t>Résultats assez cohérents: moyennant robustesse de l’algo de déroulage, des structures semblent présentes des deux côtés</a:t>
            </a:r>
          </a:p>
        </p:txBody>
      </p:sp>
      <p:pic>
        <p:nvPicPr>
          <p:cNvPr id="8" name="Espace réservé du contenu 7">
            <a:extLst>
              <a:ext uri="{FF2B5EF4-FFF2-40B4-BE49-F238E27FC236}">
                <a16:creationId xmlns:a16="http://schemas.microsoft.com/office/drawing/2014/main" id="{5AFEB597-3E2A-50AB-8CA8-FBF6B8DB7406}"/>
              </a:ext>
            </a:extLst>
          </p:cNvPr>
          <p:cNvPicPr>
            <a:picLocks noGrp="1" noChangeAspect="1"/>
          </p:cNvPicPr>
          <p:nvPr>
            <p:ph idx="1"/>
          </p:nvPr>
        </p:nvPicPr>
        <p:blipFill>
          <a:blip r:embed="rId2"/>
          <a:stretch>
            <a:fillRect/>
          </a:stretch>
        </p:blipFill>
        <p:spPr>
          <a:xfrm>
            <a:off x="0" y="1589559"/>
            <a:ext cx="7074166" cy="3678882"/>
          </a:xfrm>
        </p:spPr>
      </p:pic>
      <p:pic>
        <p:nvPicPr>
          <p:cNvPr id="12" name="Image 11">
            <a:extLst>
              <a:ext uri="{FF2B5EF4-FFF2-40B4-BE49-F238E27FC236}">
                <a16:creationId xmlns:a16="http://schemas.microsoft.com/office/drawing/2014/main" id="{75B8AB5C-24ED-3239-ED98-1688D2C0AC92}"/>
              </a:ext>
            </a:extLst>
          </p:cNvPr>
          <p:cNvPicPr>
            <a:picLocks noChangeAspect="1"/>
          </p:cNvPicPr>
          <p:nvPr/>
        </p:nvPicPr>
        <p:blipFill>
          <a:blip r:embed="rId3"/>
          <a:stretch>
            <a:fillRect/>
          </a:stretch>
        </p:blipFill>
        <p:spPr>
          <a:xfrm>
            <a:off x="7632071" y="3741890"/>
            <a:ext cx="4279271" cy="2400380"/>
          </a:xfrm>
          <a:prstGeom prst="rect">
            <a:avLst/>
          </a:prstGeom>
        </p:spPr>
      </p:pic>
      <p:sp>
        <p:nvSpPr>
          <p:cNvPr id="13" name="ZoneTexte 12">
            <a:extLst>
              <a:ext uri="{FF2B5EF4-FFF2-40B4-BE49-F238E27FC236}">
                <a16:creationId xmlns:a16="http://schemas.microsoft.com/office/drawing/2014/main" id="{EBA31BC2-4A00-20AF-F66A-0FD1729B45D5}"/>
              </a:ext>
            </a:extLst>
          </p:cNvPr>
          <p:cNvSpPr txBox="1"/>
          <p:nvPr/>
        </p:nvSpPr>
        <p:spPr>
          <a:xfrm>
            <a:off x="8071561" y="2633916"/>
            <a:ext cx="3400290" cy="369332"/>
          </a:xfrm>
          <a:prstGeom prst="rect">
            <a:avLst/>
          </a:prstGeom>
          <a:noFill/>
        </p:spPr>
        <p:txBody>
          <a:bodyPr wrap="none" rtlCol="0">
            <a:spAutoFit/>
          </a:bodyPr>
          <a:lstStyle/>
          <a:p>
            <a:r>
              <a:rPr lang="fr-FR" dirty="0"/>
              <a:t>Résultats en base physique à venir</a:t>
            </a:r>
          </a:p>
        </p:txBody>
      </p:sp>
    </p:spTree>
    <p:extLst>
      <p:ext uri="{BB962C8B-B14F-4D97-AF65-F5344CB8AC3E}">
        <p14:creationId xmlns:p14="http://schemas.microsoft.com/office/powerpoint/2010/main" val="23244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9C11A-54D8-B7D6-A973-FF1098704E29}"/>
              </a:ext>
            </a:extLst>
          </p:cNvPr>
          <p:cNvSpPr>
            <a:spLocks noGrp="1"/>
          </p:cNvSpPr>
          <p:nvPr>
            <p:ph type="title"/>
          </p:nvPr>
        </p:nvSpPr>
        <p:spPr/>
        <p:txBody>
          <a:bodyPr/>
          <a:lstStyle/>
          <a:p>
            <a:r>
              <a:rPr lang="fr-FR" dirty="0"/>
              <a:t>Modélisation volumique</a:t>
            </a:r>
            <a:br>
              <a:rPr lang="fr-FR" dirty="0"/>
            </a:br>
            <a:r>
              <a:rPr lang="fr-FR" dirty="0"/>
              <a:t>RT</a:t>
            </a:r>
          </a:p>
        </p:txBody>
      </p:sp>
      <p:sp>
        <p:nvSpPr>
          <p:cNvPr id="3" name="Espace réservé du contenu 2">
            <a:extLst>
              <a:ext uri="{FF2B5EF4-FFF2-40B4-BE49-F238E27FC236}">
                <a16:creationId xmlns:a16="http://schemas.microsoft.com/office/drawing/2014/main" id="{72D643AF-7778-B489-5359-65BB1BE5F675}"/>
              </a:ext>
            </a:extLst>
          </p:cNvPr>
          <p:cNvSpPr>
            <a:spLocks noGrp="1"/>
          </p:cNvSpPr>
          <p:nvPr>
            <p:ph idx="1"/>
          </p:nvPr>
        </p:nvSpPr>
        <p:spPr/>
        <p:txBody>
          <a:bodyPr/>
          <a:lstStyle/>
          <a:p>
            <a:r>
              <a:rPr lang="fr-FR" dirty="0"/>
              <a:t>A voir jeudi, j’ai fait des boulettes…</a:t>
            </a:r>
          </a:p>
        </p:txBody>
      </p:sp>
    </p:spTree>
    <p:extLst>
      <p:ext uri="{BB962C8B-B14F-4D97-AF65-F5344CB8AC3E}">
        <p14:creationId xmlns:p14="http://schemas.microsoft.com/office/powerpoint/2010/main" val="258006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32ECCD-3D02-ADC1-F532-4B2EBA07C608}"/>
              </a:ext>
            </a:extLst>
          </p:cNvPr>
          <p:cNvSpPr>
            <a:spLocks noGrp="1"/>
          </p:cNvSpPr>
          <p:nvPr>
            <p:ph type="title"/>
          </p:nvPr>
        </p:nvSpPr>
        <p:spPr/>
        <p:txBody>
          <a:bodyPr/>
          <a:lstStyle/>
          <a:p>
            <a:r>
              <a:rPr lang="fr-FR" dirty="0"/>
              <a:t>Tentative de déroulage de phase….</a:t>
            </a:r>
          </a:p>
        </p:txBody>
      </p:sp>
      <p:pic>
        <p:nvPicPr>
          <p:cNvPr id="5" name="Espace réservé du contenu 4">
            <a:extLst>
              <a:ext uri="{FF2B5EF4-FFF2-40B4-BE49-F238E27FC236}">
                <a16:creationId xmlns:a16="http://schemas.microsoft.com/office/drawing/2014/main" id="{ED56B498-F27E-3067-D307-8D14FE57666B}"/>
              </a:ext>
            </a:extLst>
          </p:cNvPr>
          <p:cNvPicPr>
            <a:picLocks noGrp="1" noChangeAspect="1"/>
          </p:cNvPicPr>
          <p:nvPr>
            <p:ph idx="1"/>
          </p:nvPr>
        </p:nvPicPr>
        <p:blipFill>
          <a:blip r:embed="rId2"/>
          <a:stretch>
            <a:fillRect/>
          </a:stretch>
        </p:blipFill>
        <p:spPr>
          <a:xfrm>
            <a:off x="1904638" y="1825625"/>
            <a:ext cx="8382724" cy="4351338"/>
          </a:xfrm>
        </p:spPr>
      </p:pic>
    </p:spTree>
    <p:extLst>
      <p:ext uri="{BB962C8B-B14F-4D97-AF65-F5344CB8AC3E}">
        <p14:creationId xmlns:p14="http://schemas.microsoft.com/office/powerpoint/2010/main" val="71078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F9B9B222-39F0-E45A-D77E-0D2BE187C654}"/>
              </a:ext>
            </a:extLst>
          </p:cNvPr>
          <p:cNvSpPr>
            <a:spLocks noGrp="1"/>
          </p:cNvSpPr>
          <p:nvPr>
            <p:ph type="title"/>
          </p:nvPr>
        </p:nvSpPr>
        <p:spPr/>
        <p:txBody>
          <a:bodyPr/>
          <a:lstStyle/>
          <a:p>
            <a:r>
              <a:rPr lang="fr-FR" dirty="0"/>
              <a:t>Modèles Numériques</a:t>
            </a:r>
          </a:p>
        </p:txBody>
      </p:sp>
      <p:sp>
        <p:nvSpPr>
          <p:cNvPr id="7" name="Espace réservé du contenu 6">
            <a:extLst>
              <a:ext uri="{FF2B5EF4-FFF2-40B4-BE49-F238E27FC236}">
                <a16:creationId xmlns:a16="http://schemas.microsoft.com/office/drawing/2014/main" id="{5F501037-8348-EA49-3E07-0007B7F14E09}"/>
              </a:ext>
            </a:extLst>
          </p:cNvPr>
          <p:cNvSpPr>
            <a:spLocks noGrp="1"/>
          </p:cNvSpPr>
          <p:nvPr>
            <p:ph sz="half" idx="2"/>
          </p:nvPr>
        </p:nvSpPr>
        <p:spPr/>
        <p:txBody>
          <a:bodyPr/>
          <a:lstStyle/>
          <a:p>
            <a:r>
              <a:rPr lang="fr-FR" dirty="0"/>
              <a:t>Éléments volumiques tétraédriques quadratique</a:t>
            </a:r>
          </a:p>
        </p:txBody>
      </p:sp>
      <p:sp>
        <p:nvSpPr>
          <p:cNvPr id="13" name="Espace réservé du contenu 12">
            <a:extLst>
              <a:ext uri="{FF2B5EF4-FFF2-40B4-BE49-F238E27FC236}">
                <a16:creationId xmlns:a16="http://schemas.microsoft.com/office/drawing/2014/main" id="{101F9244-B711-4FFA-C191-A2C6D4F36E06}"/>
              </a:ext>
            </a:extLst>
          </p:cNvPr>
          <p:cNvSpPr>
            <a:spLocks noGrp="1"/>
          </p:cNvSpPr>
          <p:nvPr>
            <p:ph sz="half" idx="1"/>
          </p:nvPr>
        </p:nvSpPr>
        <p:spPr/>
        <p:txBody>
          <a:bodyPr/>
          <a:lstStyle/>
          <a:p>
            <a:r>
              <a:rPr lang="fr-FR" dirty="0"/>
              <a:t>Éléments plaque linéaires</a:t>
            </a:r>
          </a:p>
        </p:txBody>
      </p:sp>
      <p:pic>
        <p:nvPicPr>
          <p:cNvPr id="14" name="Espace réservé du contenu 8">
            <a:extLst>
              <a:ext uri="{FF2B5EF4-FFF2-40B4-BE49-F238E27FC236}">
                <a16:creationId xmlns:a16="http://schemas.microsoft.com/office/drawing/2014/main" id="{45837D8D-D374-7807-0DFF-B40FC6D5D227}"/>
              </a:ext>
            </a:extLst>
          </p:cNvPr>
          <p:cNvPicPr>
            <a:picLocks noChangeAspect="1"/>
          </p:cNvPicPr>
          <p:nvPr/>
        </p:nvPicPr>
        <p:blipFill>
          <a:blip r:embed="rId2"/>
          <a:stretch>
            <a:fillRect/>
          </a:stretch>
        </p:blipFill>
        <p:spPr>
          <a:xfrm>
            <a:off x="453740" y="2651051"/>
            <a:ext cx="4170320" cy="2700243"/>
          </a:xfrm>
          <a:prstGeom prst="rect">
            <a:avLst/>
          </a:prstGeom>
        </p:spPr>
      </p:pic>
      <p:pic>
        <p:nvPicPr>
          <p:cNvPr id="11" name="Image 10">
            <a:extLst>
              <a:ext uri="{FF2B5EF4-FFF2-40B4-BE49-F238E27FC236}">
                <a16:creationId xmlns:a16="http://schemas.microsoft.com/office/drawing/2014/main" id="{F3065DF9-377B-BCDE-2BA5-E46FFA4A4BCF}"/>
              </a:ext>
            </a:extLst>
          </p:cNvPr>
          <p:cNvPicPr>
            <a:picLocks noChangeAspect="1"/>
          </p:cNvPicPr>
          <p:nvPr/>
        </p:nvPicPr>
        <p:blipFill>
          <a:blip r:embed="rId3"/>
          <a:stretch>
            <a:fillRect/>
          </a:stretch>
        </p:blipFill>
        <p:spPr>
          <a:xfrm>
            <a:off x="3927137" y="3744152"/>
            <a:ext cx="2134158" cy="3014685"/>
          </a:xfrm>
          <a:prstGeom prst="rect">
            <a:avLst/>
          </a:prstGeom>
        </p:spPr>
      </p:pic>
      <p:pic>
        <p:nvPicPr>
          <p:cNvPr id="16" name="Image 15">
            <a:extLst>
              <a:ext uri="{FF2B5EF4-FFF2-40B4-BE49-F238E27FC236}">
                <a16:creationId xmlns:a16="http://schemas.microsoft.com/office/drawing/2014/main" id="{EB19330A-45F0-402C-78B2-28E5377B22E3}"/>
              </a:ext>
            </a:extLst>
          </p:cNvPr>
          <p:cNvPicPr>
            <a:picLocks noChangeAspect="1"/>
          </p:cNvPicPr>
          <p:nvPr/>
        </p:nvPicPr>
        <p:blipFill>
          <a:blip r:embed="rId4"/>
          <a:stretch>
            <a:fillRect/>
          </a:stretch>
        </p:blipFill>
        <p:spPr>
          <a:xfrm>
            <a:off x="6102790" y="2651294"/>
            <a:ext cx="3872170" cy="2700000"/>
          </a:xfrm>
          <a:prstGeom prst="rect">
            <a:avLst/>
          </a:prstGeom>
        </p:spPr>
      </p:pic>
      <p:pic>
        <p:nvPicPr>
          <p:cNvPr id="18" name="Image 17">
            <a:extLst>
              <a:ext uri="{FF2B5EF4-FFF2-40B4-BE49-F238E27FC236}">
                <a16:creationId xmlns:a16="http://schemas.microsoft.com/office/drawing/2014/main" id="{9CE77BE8-C6AC-0169-0AF1-0E66D7736DC4}"/>
              </a:ext>
            </a:extLst>
          </p:cNvPr>
          <p:cNvPicPr>
            <a:picLocks noChangeAspect="1"/>
          </p:cNvPicPr>
          <p:nvPr/>
        </p:nvPicPr>
        <p:blipFill>
          <a:blip r:embed="rId5"/>
          <a:stretch>
            <a:fillRect/>
          </a:stretch>
        </p:blipFill>
        <p:spPr>
          <a:xfrm>
            <a:off x="9795850" y="3738336"/>
            <a:ext cx="2134158" cy="3020502"/>
          </a:xfrm>
          <a:prstGeom prst="rect">
            <a:avLst/>
          </a:prstGeom>
        </p:spPr>
      </p:pic>
    </p:spTree>
    <p:extLst>
      <p:ext uri="{BB962C8B-B14F-4D97-AF65-F5344CB8AC3E}">
        <p14:creationId xmlns:p14="http://schemas.microsoft.com/office/powerpoint/2010/main" val="3777821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93F57-CBE0-03FD-8369-CE2E9AF286D9}"/>
              </a:ext>
            </a:extLst>
          </p:cNvPr>
          <p:cNvSpPr>
            <a:spLocks noGrp="1"/>
          </p:cNvSpPr>
          <p:nvPr>
            <p:ph type="title"/>
          </p:nvPr>
        </p:nvSpPr>
        <p:spPr/>
        <p:txBody>
          <a:bodyPr/>
          <a:lstStyle/>
          <a:p>
            <a:r>
              <a:rPr lang="fr-FR" dirty="0"/>
              <a:t>A savoir:</a:t>
            </a:r>
          </a:p>
        </p:txBody>
      </p:sp>
      <p:sp>
        <p:nvSpPr>
          <p:cNvPr id="3" name="Espace réservé du contenu 2">
            <a:extLst>
              <a:ext uri="{FF2B5EF4-FFF2-40B4-BE49-F238E27FC236}">
                <a16:creationId xmlns:a16="http://schemas.microsoft.com/office/drawing/2014/main" id="{E07F3C55-920F-1C5C-990F-C66B222AC5AF}"/>
              </a:ext>
            </a:extLst>
          </p:cNvPr>
          <p:cNvSpPr>
            <a:spLocks noGrp="1"/>
          </p:cNvSpPr>
          <p:nvPr>
            <p:ph sz="half" idx="1"/>
          </p:nvPr>
        </p:nvSpPr>
        <p:spPr/>
        <p:txBody>
          <a:bodyPr/>
          <a:lstStyle/>
          <a:p>
            <a:r>
              <a:rPr lang="fr-FR" dirty="0"/>
              <a:t>Eléments plaque:</a:t>
            </a:r>
          </a:p>
          <a:p>
            <a:pPr lvl="1"/>
            <a:r>
              <a:rPr lang="fr-FR" dirty="0"/>
              <a:t>Eléments plaque et non coque =hypothèse facettes planes</a:t>
            </a:r>
          </a:p>
        </p:txBody>
      </p:sp>
      <p:sp>
        <p:nvSpPr>
          <p:cNvPr id="4" name="Espace réservé du contenu 3">
            <a:extLst>
              <a:ext uri="{FF2B5EF4-FFF2-40B4-BE49-F238E27FC236}">
                <a16:creationId xmlns:a16="http://schemas.microsoft.com/office/drawing/2014/main" id="{7B021800-0B1C-3DB6-087C-125B0675994E}"/>
              </a:ext>
            </a:extLst>
          </p:cNvPr>
          <p:cNvSpPr>
            <a:spLocks noGrp="1"/>
          </p:cNvSpPr>
          <p:nvPr>
            <p:ph sz="half" idx="2"/>
          </p:nvPr>
        </p:nvSpPr>
        <p:spPr/>
        <p:txBody>
          <a:bodyPr/>
          <a:lstStyle/>
          <a:p>
            <a:r>
              <a:rPr lang="fr-FR" dirty="0"/>
              <a:t>Eléments volumique:</a:t>
            </a:r>
          </a:p>
          <a:p>
            <a:pPr lvl="1"/>
            <a:r>
              <a:rPr lang="fr-FR" dirty="0"/>
              <a:t>Quadratique car décalage important des modes sinon</a:t>
            </a:r>
          </a:p>
          <a:p>
            <a:pPr lvl="1"/>
            <a:r>
              <a:rPr lang="fr-FR" dirty="0"/>
              <a:t>« 1,5 » éléments dans l’épaisseur car éléments tétra</a:t>
            </a:r>
          </a:p>
        </p:txBody>
      </p:sp>
    </p:spTree>
    <p:extLst>
      <p:ext uri="{BB962C8B-B14F-4D97-AF65-F5344CB8AC3E}">
        <p14:creationId xmlns:p14="http://schemas.microsoft.com/office/powerpoint/2010/main" val="193522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F7EB0F-D3B4-EBDC-199F-B08AD9E57050}"/>
              </a:ext>
            </a:extLst>
          </p:cNvPr>
          <p:cNvSpPr>
            <a:spLocks noGrp="1"/>
          </p:cNvSpPr>
          <p:nvPr>
            <p:ph type="title"/>
          </p:nvPr>
        </p:nvSpPr>
        <p:spPr/>
        <p:txBody>
          <a:bodyPr/>
          <a:lstStyle/>
          <a:p>
            <a:r>
              <a:rPr lang="fr-FR" dirty="0"/>
              <a:t>Modélisation coques, essais d’optimisation</a:t>
            </a:r>
            <a:br>
              <a:rPr lang="fr-FR" dirty="0"/>
            </a:br>
            <a:r>
              <a:rPr lang="fr-FR" dirty="0"/>
              <a:t>description</a:t>
            </a:r>
          </a:p>
        </p:txBody>
      </p:sp>
      <p:sp>
        <p:nvSpPr>
          <p:cNvPr id="5" name="Espace réservé du contenu 4">
            <a:extLst>
              <a:ext uri="{FF2B5EF4-FFF2-40B4-BE49-F238E27FC236}">
                <a16:creationId xmlns:a16="http://schemas.microsoft.com/office/drawing/2014/main" id="{592D321F-9B3C-936C-79B0-586E069927D5}"/>
              </a:ext>
            </a:extLst>
          </p:cNvPr>
          <p:cNvSpPr>
            <a:spLocks noGrp="1"/>
          </p:cNvSpPr>
          <p:nvPr>
            <p:ph idx="1"/>
          </p:nvPr>
        </p:nvSpPr>
        <p:spPr/>
        <p:txBody>
          <a:bodyPr>
            <a:normAutofit lnSpcReduction="10000"/>
          </a:bodyPr>
          <a:lstStyle/>
          <a:p>
            <a:r>
              <a:rPr lang="fr-FR" dirty="0"/>
              <a:t>Modèle coque car calcul très rapide et épaisseur comme paramètre du script de calcul</a:t>
            </a:r>
          </a:p>
          <a:p>
            <a:r>
              <a:rPr lang="fr-FR" dirty="0"/>
              <a:t>Essai de recalage sur la fréquence des modes.</a:t>
            </a:r>
          </a:p>
          <a:p>
            <a:r>
              <a:rPr lang="fr-FR" dirty="0"/>
              <a:t>On optimise les paramètres (E, nu, rho, épaisseur) sur la différence moyenne entre la fréquence des modes calculé et la fréquence du mode expérimental le plus proche.</a:t>
            </a:r>
          </a:p>
          <a:p>
            <a:r>
              <a:rPr lang="fr-FR" dirty="0"/>
              <a:t>Procédure: on passe à </a:t>
            </a:r>
            <a:r>
              <a:rPr lang="fr-FR" dirty="0" err="1"/>
              <a:t>scipy.optimize</a:t>
            </a:r>
            <a:r>
              <a:rPr lang="fr-FR" dirty="0"/>
              <a:t> la fonction qui réalise les étapes suivantes:</a:t>
            </a:r>
          </a:p>
          <a:p>
            <a:pPr lvl="1"/>
            <a:r>
              <a:rPr lang="fr-FR" dirty="0"/>
              <a:t>Prise en compte des paramètres dans la simulation aster</a:t>
            </a:r>
          </a:p>
          <a:p>
            <a:pPr lvl="1"/>
            <a:r>
              <a:rPr lang="fr-FR" dirty="0"/>
              <a:t>Calcul et écriture de la table des fréquences propres par code aster</a:t>
            </a:r>
          </a:p>
          <a:p>
            <a:pPr lvl="1"/>
            <a:r>
              <a:rPr lang="fr-FR" dirty="0"/>
              <a:t>Calcul et retour de l’erreur moyenne décrite ci-dessus</a:t>
            </a:r>
          </a:p>
        </p:txBody>
      </p:sp>
    </p:spTree>
    <p:extLst>
      <p:ext uri="{BB962C8B-B14F-4D97-AF65-F5344CB8AC3E}">
        <p14:creationId xmlns:p14="http://schemas.microsoft.com/office/powerpoint/2010/main" val="1295675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F7EB0F-D3B4-EBDC-199F-B08AD9E57050}"/>
              </a:ext>
            </a:extLst>
          </p:cNvPr>
          <p:cNvSpPr>
            <a:spLocks noGrp="1"/>
          </p:cNvSpPr>
          <p:nvPr>
            <p:ph type="title"/>
          </p:nvPr>
        </p:nvSpPr>
        <p:spPr/>
        <p:txBody>
          <a:bodyPr/>
          <a:lstStyle/>
          <a:p>
            <a:r>
              <a:rPr lang="fr-FR" dirty="0"/>
              <a:t>Modélisation coques, essais d’optimisation</a:t>
            </a:r>
            <a:br>
              <a:rPr lang="fr-FR" dirty="0"/>
            </a:br>
            <a:r>
              <a:rPr lang="fr-FR" dirty="0"/>
              <a:t>résultats</a:t>
            </a:r>
          </a:p>
        </p:txBody>
      </p:sp>
      <p:sp>
        <p:nvSpPr>
          <p:cNvPr id="5" name="Espace réservé du contenu 4">
            <a:extLst>
              <a:ext uri="{FF2B5EF4-FFF2-40B4-BE49-F238E27FC236}">
                <a16:creationId xmlns:a16="http://schemas.microsoft.com/office/drawing/2014/main" id="{592D321F-9B3C-936C-79B0-586E069927D5}"/>
              </a:ext>
            </a:extLst>
          </p:cNvPr>
          <p:cNvSpPr>
            <a:spLocks noGrp="1"/>
          </p:cNvSpPr>
          <p:nvPr>
            <p:ph idx="1"/>
          </p:nvPr>
        </p:nvSpPr>
        <p:spPr>
          <a:xfrm>
            <a:off x="838200" y="4744015"/>
            <a:ext cx="10515600" cy="1432947"/>
          </a:xfrm>
        </p:spPr>
        <p:txBody>
          <a:bodyPr>
            <a:noAutofit/>
          </a:bodyPr>
          <a:lstStyle/>
          <a:p>
            <a:r>
              <a:rPr lang="fr-FR" sz="1400" dirty="0"/>
              <a:t>Erreur optimisée à 19.9Hz vs dizaine de Hertz entre 2 plaques en expérimental </a:t>
            </a:r>
          </a:p>
          <a:p>
            <a:r>
              <a:rPr lang="fr-FR" sz="1400" dirty="0"/>
              <a:t>E=204GPa,nu=0.26,rho=8456kg/m3,e=2,99mm</a:t>
            </a:r>
          </a:p>
          <a:p>
            <a:endParaRPr lang="fr-FR" sz="1400" dirty="0"/>
          </a:p>
          <a:p>
            <a:r>
              <a:rPr lang="fr-FR" sz="1400" dirty="0"/>
              <a:t>La FRF post </a:t>
            </a:r>
            <a:r>
              <a:rPr lang="fr-FR" sz="1400" dirty="0" err="1"/>
              <a:t>optim</a:t>
            </a:r>
            <a:r>
              <a:rPr lang="fr-FR" sz="1400" dirty="0"/>
              <a:t> est « moins proche » en forme que celle avant optimisation (notons qu’elle est calculé sur base modale réduite à la bande 10HZ-&gt; 5kHz avant </a:t>
            </a:r>
            <a:r>
              <a:rPr lang="fr-FR" sz="1400" dirty="0" err="1"/>
              <a:t>optim</a:t>
            </a:r>
            <a:r>
              <a:rPr lang="fr-FR" sz="1400" dirty="0"/>
              <a:t>, 10Hz-&gt;10kHz après </a:t>
            </a:r>
            <a:r>
              <a:rPr lang="fr-FR" sz="1400" dirty="0" err="1"/>
              <a:t>optim</a:t>
            </a:r>
            <a:r>
              <a:rPr lang="fr-FR" sz="1400" dirty="0"/>
              <a:t>, calcul pas refait avec paramètres par défaut)</a:t>
            </a:r>
          </a:p>
          <a:p>
            <a:r>
              <a:rPr lang="fr-FR" sz="1400" dirty="0"/>
              <a:t>Optimisation ok sur </a:t>
            </a:r>
            <a:r>
              <a:rPr lang="fr-FR" sz="1400" dirty="0" err="1"/>
              <a:t>E,nu,e</a:t>
            </a:r>
            <a:r>
              <a:rPr lang="fr-FR" sz="1400" dirty="0"/>
              <a:t> moins sur rho </a:t>
            </a:r>
          </a:p>
        </p:txBody>
      </p:sp>
      <p:pic>
        <p:nvPicPr>
          <p:cNvPr id="4" name="Image 3">
            <a:extLst>
              <a:ext uri="{FF2B5EF4-FFF2-40B4-BE49-F238E27FC236}">
                <a16:creationId xmlns:a16="http://schemas.microsoft.com/office/drawing/2014/main" id="{DB4C7946-6052-45E5-C54D-38D660FBEAB9}"/>
              </a:ext>
            </a:extLst>
          </p:cNvPr>
          <p:cNvPicPr>
            <a:picLocks noChangeAspect="1"/>
          </p:cNvPicPr>
          <p:nvPr/>
        </p:nvPicPr>
        <p:blipFill>
          <a:blip r:embed="rId2"/>
          <a:stretch>
            <a:fillRect/>
          </a:stretch>
        </p:blipFill>
        <p:spPr>
          <a:xfrm>
            <a:off x="543207" y="1792115"/>
            <a:ext cx="5307378" cy="2816099"/>
          </a:xfrm>
          <a:prstGeom prst="rect">
            <a:avLst/>
          </a:prstGeom>
        </p:spPr>
      </p:pic>
      <p:pic>
        <p:nvPicPr>
          <p:cNvPr id="7" name="Image 6">
            <a:extLst>
              <a:ext uri="{FF2B5EF4-FFF2-40B4-BE49-F238E27FC236}">
                <a16:creationId xmlns:a16="http://schemas.microsoft.com/office/drawing/2014/main" id="{F0223872-DA53-5FE2-073A-1140A7F7D9D6}"/>
              </a:ext>
            </a:extLst>
          </p:cNvPr>
          <p:cNvPicPr>
            <a:picLocks noChangeAspect="1"/>
          </p:cNvPicPr>
          <p:nvPr/>
        </p:nvPicPr>
        <p:blipFill>
          <a:blip r:embed="rId3"/>
          <a:stretch>
            <a:fillRect/>
          </a:stretch>
        </p:blipFill>
        <p:spPr>
          <a:xfrm>
            <a:off x="5850584" y="1826489"/>
            <a:ext cx="4877771" cy="2648402"/>
          </a:xfrm>
          <a:prstGeom prst="rect">
            <a:avLst/>
          </a:prstGeom>
        </p:spPr>
      </p:pic>
    </p:spTree>
    <p:extLst>
      <p:ext uri="{BB962C8B-B14F-4D97-AF65-F5344CB8AC3E}">
        <p14:creationId xmlns:p14="http://schemas.microsoft.com/office/powerpoint/2010/main" val="3579474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F7EB0F-D3B4-EBDC-199F-B08AD9E57050}"/>
              </a:ext>
            </a:extLst>
          </p:cNvPr>
          <p:cNvSpPr>
            <a:spLocks noGrp="1"/>
          </p:cNvSpPr>
          <p:nvPr>
            <p:ph type="title"/>
          </p:nvPr>
        </p:nvSpPr>
        <p:spPr/>
        <p:txBody>
          <a:bodyPr/>
          <a:lstStyle/>
          <a:p>
            <a:r>
              <a:rPr lang="fr-FR" dirty="0"/>
              <a:t>Modélisation coques, essais d’optimisation</a:t>
            </a:r>
            <a:br>
              <a:rPr lang="fr-FR" dirty="0"/>
            </a:br>
            <a:r>
              <a:rPr lang="fr-FR" dirty="0"/>
              <a:t>Conclusions, perspectives</a:t>
            </a:r>
          </a:p>
        </p:txBody>
      </p:sp>
      <p:sp>
        <p:nvSpPr>
          <p:cNvPr id="5" name="Espace réservé du contenu 4">
            <a:extLst>
              <a:ext uri="{FF2B5EF4-FFF2-40B4-BE49-F238E27FC236}">
                <a16:creationId xmlns:a16="http://schemas.microsoft.com/office/drawing/2014/main" id="{592D321F-9B3C-936C-79B0-586E069927D5}"/>
              </a:ext>
            </a:extLst>
          </p:cNvPr>
          <p:cNvSpPr>
            <a:spLocks noGrp="1"/>
          </p:cNvSpPr>
          <p:nvPr>
            <p:ph idx="1"/>
          </p:nvPr>
        </p:nvSpPr>
        <p:spPr>
          <a:xfrm>
            <a:off x="838200" y="1819747"/>
            <a:ext cx="10515600" cy="4357215"/>
          </a:xfrm>
        </p:spPr>
        <p:txBody>
          <a:bodyPr>
            <a:normAutofit lnSpcReduction="10000"/>
          </a:bodyPr>
          <a:lstStyle/>
          <a:p>
            <a:r>
              <a:rPr lang="fr-FR" dirty="0"/>
              <a:t>Pertinence du modèle plaque, raffinement du maillage (</a:t>
            </a:r>
            <a:r>
              <a:rPr lang="fr-FR" dirty="0" err="1"/>
              <a:t>cf</a:t>
            </a:r>
            <a:r>
              <a:rPr lang="fr-FR" dirty="0"/>
              <a:t> modélisations volumiques) ?</a:t>
            </a:r>
          </a:p>
          <a:p>
            <a:r>
              <a:rPr lang="fr-FR" dirty="0"/>
              <a:t>Pertinence de la mesure utilisée (erreur moyenne sur la fréquence plutôt que FRF complète par exemple)</a:t>
            </a:r>
          </a:p>
          <a:p>
            <a:r>
              <a:rPr lang="fr-FR" dirty="0"/>
              <a:t>Méthode d’</a:t>
            </a:r>
            <a:r>
              <a:rPr lang="fr-FR" dirty="0" err="1"/>
              <a:t>optim</a:t>
            </a:r>
            <a:r>
              <a:rPr lang="fr-FR" dirty="0"/>
              <a:t>: module ADAO d’aster et autre outils FEM utilisent l’assimilation:</a:t>
            </a:r>
          </a:p>
          <a:p>
            <a:pPr marL="457200" lvl="1" indent="0">
              <a:buNone/>
            </a:pPr>
            <a:r>
              <a:rPr lang="fr-FR" sz="1500" b="1" i="1" dirty="0"/>
              <a:t>L’identification (ou l’ajustement) de paramètres</a:t>
            </a:r>
            <a:r>
              <a:rPr lang="fr-FR" sz="1500" i="1" dirty="0"/>
              <a:t> par assimilation de données est une forme de calage d’état qui utilise simultanément les mesures physiques et une estimation a priori des paramètres (appelée « l’ébauche ») d’état que l’on cherche à identifier, ainsi qu’une caractérisation de leurs erreurs. De ce point de vue, cette démarche utilise toutes les informations disponibles sur le système physique, avec des hypothèses restrictives mais réalistes sur les erreurs, pour trouver « l’estimation optimale » de l’état vrai. On peut noter, en termes d’optimisation, que l’ébauche réalise la « régularisation », au sens mathématique de Tikhonov </a:t>
            </a:r>
            <a:r>
              <a:rPr lang="fr-FR" sz="1500" i="1" dirty="0">
                <a:hlinkClick r:id="rId2"/>
              </a:rPr>
              <a:t>[Tikhonov77]</a:t>
            </a:r>
            <a:r>
              <a:rPr lang="fr-FR" sz="1500" i="1" dirty="0"/>
              <a:t> </a:t>
            </a:r>
            <a:r>
              <a:rPr lang="fr-FR" sz="1500" i="1" dirty="0">
                <a:hlinkClick r:id="rId3"/>
              </a:rPr>
              <a:t>[</a:t>
            </a:r>
            <a:r>
              <a:rPr lang="fr-FR" sz="1500" i="1" dirty="0" err="1">
                <a:hlinkClick r:id="rId3"/>
              </a:rPr>
              <a:t>WikipediaTI</a:t>
            </a:r>
            <a:r>
              <a:rPr lang="fr-FR" sz="1500" i="1" dirty="0">
                <a:hlinkClick r:id="rId3"/>
              </a:rPr>
              <a:t>]</a:t>
            </a:r>
            <a:r>
              <a:rPr lang="fr-FR" sz="1500" i="1" dirty="0"/>
              <a:t>, du problème principal d’identification de paramètres. On peut aussi désigner cette démarche comme une résolution de type « problème inverse ».</a:t>
            </a:r>
          </a:p>
          <a:p>
            <a:pPr marL="457200" lvl="1" indent="0">
              <a:buNone/>
            </a:pPr>
            <a:r>
              <a:rPr lang="fr-FR" sz="1900" i="1" dirty="0"/>
              <a:t>=&gt; Module ADAO à creuser.</a:t>
            </a:r>
            <a:endParaRPr lang="fr-FR" sz="1500" i="1" dirty="0"/>
          </a:p>
        </p:txBody>
      </p:sp>
    </p:spTree>
    <p:extLst>
      <p:ext uri="{BB962C8B-B14F-4D97-AF65-F5344CB8AC3E}">
        <p14:creationId xmlns:p14="http://schemas.microsoft.com/office/powerpoint/2010/main" val="426128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581E2F-7BB0-9C98-12D8-3406B9DF3E27}"/>
              </a:ext>
            </a:extLst>
          </p:cNvPr>
          <p:cNvSpPr>
            <a:spLocks noGrp="1"/>
          </p:cNvSpPr>
          <p:nvPr>
            <p:ph type="title"/>
          </p:nvPr>
        </p:nvSpPr>
        <p:spPr/>
        <p:txBody>
          <a:bodyPr/>
          <a:lstStyle/>
          <a:p>
            <a:r>
              <a:rPr lang="fr-FR" dirty="0"/>
              <a:t>Modélisation volumique</a:t>
            </a:r>
            <a:br>
              <a:rPr lang="fr-FR" dirty="0"/>
            </a:br>
            <a:r>
              <a:rPr lang="fr-FR" dirty="0"/>
              <a:t>type de calcul </a:t>
            </a:r>
          </a:p>
        </p:txBody>
      </p:sp>
      <p:sp>
        <p:nvSpPr>
          <p:cNvPr id="3" name="Espace réservé du contenu 2">
            <a:extLst>
              <a:ext uri="{FF2B5EF4-FFF2-40B4-BE49-F238E27FC236}">
                <a16:creationId xmlns:a16="http://schemas.microsoft.com/office/drawing/2014/main" id="{E65C993F-C11E-6D6B-9065-B982EA860494}"/>
              </a:ext>
            </a:extLst>
          </p:cNvPr>
          <p:cNvSpPr>
            <a:spLocks noGrp="1"/>
          </p:cNvSpPr>
          <p:nvPr>
            <p:ph idx="1"/>
          </p:nvPr>
        </p:nvSpPr>
        <p:spPr/>
        <p:txBody>
          <a:bodyPr>
            <a:normAutofit fontScale="77500" lnSpcReduction="20000"/>
          </a:bodyPr>
          <a:lstStyle/>
          <a:p>
            <a:r>
              <a:rPr lang="fr-FR" dirty="0"/>
              <a:t>Tous les calculs sont fait avec l’opérateur DYNA_VIBRA de code aster</a:t>
            </a:r>
          </a:p>
          <a:p>
            <a:r>
              <a:rPr lang="fr-FR" dirty="0"/>
              <a:t>Calculs:</a:t>
            </a:r>
          </a:p>
          <a:p>
            <a:pPr lvl="1"/>
            <a:r>
              <a:rPr lang="fr-FR" dirty="0"/>
              <a:t>Harmonique/transitoire</a:t>
            </a:r>
          </a:p>
          <a:p>
            <a:pPr lvl="1"/>
            <a:r>
              <a:rPr lang="fr-FR" dirty="0"/>
              <a:t>‘Physique’ ou ‘généralisé’ selon la terminologie aster i.e. sur matrices élémentaires assemblées ou sur base modale</a:t>
            </a:r>
          </a:p>
          <a:p>
            <a:pPr lvl="1"/>
            <a:endParaRPr lang="fr-FR" dirty="0"/>
          </a:p>
          <a:p>
            <a:r>
              <a:rPr lang="fr-FR" dirty="0"/>
              <a:t>Calculs de base modale sur 10Hz-&gt; 25kHz</a:t>
            </a:r>
          </a:p>
          <a:p>
            <a:r>
              <a:rPr lang="fr-FR" dirty="0"/>
              <a:t>Calculs harmoniques sur la bande de fréquence 200Hz-&gt; 25kHz</a:t>
            </a:r>
          </a:p>
          <a:p>
            <a:pPr marL="457200" lvl="1" indent="0">
              <a:buNone/>
            </a:pPr>
            <a:r>
              <a:rPr lang="fr-FR" dirty="0"/>
              <a:t>=&gt;FRF</a:t>
            </a:r>
          </a:p>
          <a:p>
            <a:r>
              <a:rPr lang="fr-FR" dirty="0"/>
              <a:t>Calculs RT pour phys et </a:t>
            </a:r>
            <a:r>
              <a:rPr lang="fr-FR" dirty="0" err="1"/>
              <a:t>gene</a:t>
            </a:r>
            <a:r>
              <a:rPr lang="fr-FR" dirty="0"/>
              <a:t>:</a:t>
            </a:r>
          </a:p>
          <a:p>
            <a:pPr lvl="2"/>
            <a:r>
              <a:rPr lang="fr-FR" dirty="0"/>
              <a:t>Apprentissage avec fct de </a:t>
            </a:r>
            <a:r>
              <a:rPr lang="fr-FR" dirty="0" err="1"/>
              <a:t>ricker</a:t>
            </a:r>
            <a:r>
              <a:rPr lang="fr-FR" dirty="0"/>
              <a:t> en F1</a:t>
            </a:r>
          </a:p>
          <a:p>
            <a:pPr lvl="2"/>
            <a:r>
              <a:rPr lang="fr-FR" dirty="0"/>
              <a:t>Récupération de accélération, déplacement, vitesse en c1 (et c2,f1,f2,f3 mais non utilisé)</a:t>
            </a:r>
          </a:p>
          <a:p>
            <a:pPr lvl="2"/>
            <a:r>
              <a:rPr lang="fr-FR" dirty="0"/>
              <a:t>Retournement (traitement du signal réduit au seul retrait de la moyenne) et injection des signaux (A ou V ou D) en c1 comme force nodale</a:t>
            </a:r>
          </a:p>
          <a:p>
            <a:pPr lvl="2"/>
            <a:r>
              <a:rPr lang="fr-FR" dirty="0"/>
              <a:t>Récupération de accélération, déplacement, vitesse en F1 (et c2,c1,f2,f3 utilisé pour le caractère focal)</a:t>
            </a:r>
          </a:p>
          <a:p>
            <a:pPr lvl="2"/>
            <a:endParaRPr lang="fr-FR" dirty="0"/>
          </a:p>
          <a:p>
            <a:endParaRPr lang="fr-FR" dirty="0"/>
          </a:p>
        </p:txBody>
      </p:sp>
    </p:spTree>
    <p:extLst>
      <p:ext uri="{BB962C8B-B14F-4D97-AF65-F5344CB8AC3E}">
        <p14:creationId xmlns:p14="http://schemas.microsoft.com/office/powerpoint/2010/main" val="62721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B8CFB5-7793-508D-034A-BA4DC37513EC}"/>
              </a:ext>
            </a:extLst>
          </p:cNvPr>
          <p:cNvSpPr>
            <a:spLocks noGrp="1"/>
          </p:cNvSpPr>
          <p:nvPr>
            <p:ph type="title"/>
          </p:nvPr>
        </p:nvSpPr>
        <p:spPr/>
        <p:txBody>
          <a:bodyPr/>
          <a:lstStyle/>
          <a:p>
            <a:r>
              <a:rPr lang="fr-FR" dirty="0"/>
              <a:t>Modélisation volumique</a:t>
            </a:r>
            <a:br>
              <a:rPr lang="fr-FR" dirty="0"/>
            </a:br>
            <a:r>
              <a:rPr lang="fr-FR" dirty="0"/>
              <a:t>FRF amplitude</a:t>
            </a:r>
          </a:p>
        </p:txBody>
      </p:sp>
      <p:pic>
        <p:nvPicPr>
          <p:cNvPr id="5" name="Espace réservé du contenu 4">
            <a:extLst>
              <a:ext uri="{FF2B5EF4-FFF2-40B4-BE49-F238E27FC236}">
                <a16:creationId xmlns:a16="http://schemas.microsoft.com/office/drawing/2014/main" id="{E0B6A69A-7B7F-9899-72E1-0F9591D55395}"/>
              </a:ext>
            </a:extLst>
          </p:cNvPr>
          <p:cNvPicPr>
            <a:picLocks noGrp="1" noChangeAspect="1"/>
          </p:cNvPicPr>
          <p:nvPr>
            <p:ph idx="1"/>
          </p:nvPr>
        </p:nvPicPr>
        <p:blipFill>
          <a:blip r:embed="rId2"/>
          <a:stretch>
            <a:fillRect/>
          </a:stretch>
        </p:blipFill>
        <p:spPr>
          <a:xfrm>
            <a:off x="1828252" y="1825625"/>
            <a:ext cx="8535495" cy="4351338"/>
          </a:xfrm>
        </p:spPr>
      </p:pic>
      <p:sp>
        <p:nvSpPr>
          <p:cNvPr id="6" name="ZoneTexte 5">
            <a:extLst>
              <a:ext uri="{FF2B5EF4-FFF2-40B4-BE49-F238E27FC236}">
                <a16:creationId xmlns:a16="http://schemas.microsoft.com/office/drawing/2014/main" id="{098CEEBE-8D96-C48A-D8E7-FC6C3B4172BA}"/>
              </a:ext>
            </a:extLst>
          </p:cNvPr>
          <p:cNvSpPr txBox="1"/>
          <p:nvPr/>
        </p:nvSpPr>
        <p:spPr>
          <a:xfrm>
            <a:off x="2190939" y="6319319"/>
            <a:ext cx="7602402" cy="369332"/>
          </a:xfrm>
          <a:prstGeom prst="rect">
            <a:avLst/>
          </a:prstGeom>
          <a:noFill/>
        </p:spPr>
        <p:txBody>
          <a:bodyPr wrap="none" rtlCol="0">
            <a:spAutoFit/>
          </a:bodyPr>
          <a:lstStyle/>
          <a:p>
            <a:r>
              <a:rPr lang="fr-FR" dirty="0"/>
              <a:t>Résultats bien meilleur qu’en plaque (modèle plaque insuffisamment raffiné?)</a:t>
            </a:r>
          </a:p>
        </p:txBody>
      </p:sp>
    </p:spTree>
    <p:extLst>
      <p:ext uri="{BB962C8B-B14F-4D97-AF65-F5344CB8AC3E}">
        <p14:creationId xmlns:p14="http://schemas.microsoft.com/office/powerpoint/2010/main" val="277233287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707</Words>
  <Application>Microsoft Office PowerPoint</Application>
  <PresentationFormat>Grand écran</PresentationFormat>
  <Paragraphs>62</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Thème Office</vt:lpstr>
      <vt:lpstr>Résultats expérimentaux</vt:lpstr>
      <vt:lpstr>Tentative de déroulage de phase….</vt:lpstr>
      <vt:lpstr>Modèles Numériques</vt:lpstr>
      <vt:lpstr>A savoir:</vt:lpstr>
      <vt:lpstr>Modélisation coques, essais d’optimisation description</vt:lpstr>
      <vt:lpstr>Modélisation coques, essais d’optimisation résultats</vt:lpstr>
      <vt:lpstr>Modélisation coques, essais d’optimisation Conclusions, perspectives</vt:lpstr>
      <vt:lpstr>Modélisation volumique type de calcul </vt:lpstr>
      <vt:lpstr>Modélisation volumique FRF amplitude</vt:lpstr>
      <vt:lpstr>Modélisation volumique FRF phase</vt:lpstr>
      <vt:lpstr>Modélisation volumique 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Résultats expérimentaux</dc:title>
  <dc:creator>Nicolas PONTHUS</dc:creator>
  <cp:lastModifiedBy>Nicolas PONTHUS</cp:lastModifiedBy>
  <cp:revision>8</cp:revision>
  <dcterms:created xsi:type="dcterms:W3CDTF">2023-07-04T13:59:17Z</dcterms:created>
  <dcterms:modified xsi:type="dcterms:W3CDTF">2023-07-04T16:38:51Z</dcterms:modified>
</cp:coreProperties>
</file>