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96" r:id="rId2"/>
    <p:sldId id="909" r:id="rId3"/>
    <p:sldId id="908" r:id="rId4"/>
    <p:sldId id="910" r:id="rId5"/>
    <p:sldId id="911" r:id="rId6"/>
    <p:sldId id="91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D55"/>
    <a:srgbClr val="29324B"/>
    <a:srgbClr val="2A354F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5126" autoAdjust="0"/>
  </p:normalViewPr>
  <p:slideViewPr>
    <p:cSldViewPr snapToGrid="0">
      <p:cViewPr varScale="1">
        <p:scale>
          <a:sx n="64" d="100"/>
          <a:sy n="64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4065F-D418-4E8B-8E06-9085D4F486E0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18F9A-B6EF-483B-91DF-7C1C8E0D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7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15D25-7631-4551-9FD6-2D89796DB7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0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non structurées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18F9A-B6EF-483B-91DF-7C1C8E0DD16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1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7B2-F3AB-4D40-B6BB-B1E45CB63A6E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0F8A-A286-45F9-AFE3-D26C1E73E0D0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100-773D-40C1-97DB-C27EFC4FE344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8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4E09B-CCAE-44D0-85DF-395E52BCB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490" y="1382194"/>
            <a:ext cx="11249025" cy="32965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612D90E-2FEF-4907-A9BC-4DA80BC03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56" y="1786251"/>
            <a:ext cx="11259659" cy="478480"/>
          </a:xfrm>
        </p:spPr>
        <p:txBody>
          <a:bodyPr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88538A9-204D-4DE4-B3BE-1A44768DE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90" y="484206"/>
            <a:ext cx="11249025" cy="515257"/>
          </a:xfrm>
        </p:spPr>
        <p:txBody>
          <a:bodyPr anchor="ctr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rgbClr val="58BDE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80EB5BB-53A5-4ABC-86E7-11BDD9050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7450" y="3200860"/>
            <a:ext cx="1379817" cy="327141"/>
          </a:xfrm>
        </p:spPr>
        <p:txBody>
          <a:bodyPr>
            <a:noAutofit/>
          </a:bodyPr>
          <a:lstStyle>
            <a:lvl1pPr marL="0" indent="0" algn="ctr"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E8E8CCB-E1B5-41E5-BC8B-3DB08088A2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4702" y="3200860"/>
            <a:ext cx="1379817" cy="3271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ACEF1FF-02AD-464D-BC3F-E39D9529E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61954" y="3200860"/>
            <a:ext cx="1379817" cy="3271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9EE8DB1-DF1C-48B4-B1CD-D5812B8829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29206" y="3200860"/>
            <a:ext cx="1379817" cy="3271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4DF05AC-EB01-4AEB-92DF-22FA5E7A72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0989" y="3565916"/>
            <a:ext cx="1379817" cy="32714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DCAB8F4-1F19-425D-90F7-352E4FAF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8241" y="3565916"/>
            <a:ext cx="1379817" cy="32714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7AAECBDC-8E1D-4A74-9852-AEEA3917E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65493" y="3565916"/>
            <a:ext cx="1379817" cy="32714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4760657-5954-424C-94D9-360CFF6C08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32745" y="3565916"/>
            <a:ext cx="1379817" cy="32714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00" b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228589" lvl="0" indent="-228589"/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29650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880A-946B-402A-BD7B-840A330D6643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3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7045-D72B-4495-8A6C-7DAB78BE657C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3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ED19-2A49-4184-B4CA-C71EAD671273}" type="datetime1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AF1C-A875-49CD-8856-10B84005C8A3}" type="datetime1">
              <a:rPr lang="fr-FR" smtClean="0"/>
              <a:t>04/10/2021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7D6-1F7B-4A8E-8C06-A6AFB721DAF3}" type="datetime1">
              <a:rPr lang="fr-FR" smtClean="0"/>
              <a:t>04/10/2021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D483-9122-4076-B53E-002F637379C8}" type="datetime1">
              <a:rPr lang="fr-FR" smtClean="0"/>
              <a:t>04/10/2021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0708-9412-4359-A200-27C8FF7140C7}" type="datetime1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8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B848-EC96-4602-919A-F0FD851B7181}" type="datetime1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f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98393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8F32-91CE-4E26-BE07-C6AB998D95EA}" type="datetime1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7F25D9-14ED-4A6A-B43C-B975F8E8C78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2266"/>
            <a:ext cx="12192000" cy="19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6270207-2219-4D84-B27C-3708B0E28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4"/>
          <a:stretch/>
        </p:blipFill>
        <p:spPr>
          <a:xfrm>
            <a:off x="10537609" y="320675"/>
            <a:ext cx="1419317" cy="904460"/>
          </a:xfrm>
          <a:prstGeom prst="rect">
            <a:avLst/>
          </a:prstGeom>
        </p:spPr>
      </p:pic>
      <p:pic>
        <p:nvPicPr>
          <p:cNvPr id="12" name="Image 11" descr="Une image contenant dessin, horloge, assiette&#10;&#10;Description générée automatiquement">
            <a:extLst>
              <a:ext uri="{FF2B5EF4-FFF2-40B4-BE49-F238E27FC236}">
                <a16:creationId xmlns:a16="http://schemas.microsoft.com/office/drawing/2014/main" id="{DA039BDA-B35D-406C-91F1-F36EA20FB49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6" y="6252384"/>
            <a:ext cx="1931707" cy="6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Placeholder 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E999C39-7713-44BC-B87B-CF277DE81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7" t="6619" r="22027"/>
          <a:stretch/>
        </p:blipFill>
        <p:spPr bwMode="gray">
          <a:xfrm>
            <a:off x="-11016" y="-995"/>
            <a:ext cx="12225600" cy="6858996"/>
          </a:xfrm>
          <a:prstGeom prst="rect">
            <a:avLst/>
          </a:prstGeom>
          <a:solidFill>
            <a:srgbClr val="04020D"/>
          </a:solidFill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D3EC22B-BFA9-46CF-8BC6-26945A1B370C}"/>
              </a:ext>
            </a:extLst>
          </p:cNvPr>
          <p:cNvSpPr/>
          <p:nvPr/>
        </p:nvSpPr>
        <p:spPr>
          <a:xfrm>
            <a:off x="-11016" y="1"/>
            <a:ext cx="12235299" cy="6858996"/>
          </a:xfrm>
          <a:prstGeom prst="rect">
            <a:avLst/>
          </a:prstGeom>
          <a:solidFill>
            <a:srgbClr val="484D6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D55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886879-0A5E-4F47-8FF3-901173022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392" y="4986291"/>
            <a:ext cx="8544949" cy="1248139"/>
          </a:xfrm>
        </p:spPr>
        <p:txBody>
          <a:bodyPr/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Data Mining </a:t>
            </a:r>
          </a:p>
          <a:p>
            <a:pPr algn="l"/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Coraline Parguey</a:t>
            </a:r>
          </a:p>
        </p:txBody>
      </p:sp>
      <p:pic>
        <p:nvPicPr>
          <p:cNvPr id="27" name="Image 26" descr="Une image contenant dessin, horloge, assiette&#10;&#10;Description générée automatiquement">
            <a:extLst>
              <a:ext uri="{FF2B5EF4-FFF2-40B4-BE49-F238E27FC236}">
                <a16:creationId xmlns:a16="http://schemas.microsoft.com/office/drawing/2014/main" id="{7FD25F5A-B407-4CC2-879F-95E46D1AB6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83576"/>
            <a:ext cx="2400267" cy="7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59BFB-EEED-4889-9217-78AC0F0B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05FE4-A87B-4973-982F-2E0B0F63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fr-FR" dirty="0"/>
              <a:t>Lilly = Industrie pharmaceutique </a:t>
            </a:r>
          </a:p>
          <a:p>
            <a:pPr marL="0" indent="0">
              <a:buNone/>
            </a:pPr>
            <a:r>
              <a:rPr lang="fr-FR" dirty="0"/>
              <a:t>	-&gt; 90% de la production est automatisée </a:t>
            </a:r>
          </a:p>
          <a:p>
            <a:r>
              <a:rPr lang="fr-FR" dirty="0"/>
              <a:t>Equipes de support IT</a:t>
            </a:r>
          </a:p>
          <a:p>
            <a:r>
              <a:rPr lang="fr-FR" dirty="0"/>
              <a:t>Incidents  = arrêts de production =&gt; perte économique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5A95AE-C9A7-452D-8FE9-EBEB8C44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7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CC0915DD-E76B-4C72-9C7C-982EDEEF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" y="485441"/>
            <a:ext cx="10515600" cy="1325563"/>
          </a:xfrm>
        </p:spPr>
        <p:txBody>
          <a:bodyPr/>
          <a:lstStyle/>
          <a:p>
            <a:r>
              <a:rPr lang="fr-FR" dirty="0"/>
              <a:t>Problématique et Objectif du projet 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1EE21ADD-069C-4F50-975F-21233802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2447089"/>
            <a:ext cx="10515600" cy="3925470"/>
          </a:xfrm>
        </p:spPr>
        <p:txBody>
          <a:bodyPr/>
          <a:lstStyle/>
          <a:p>
            <a:r>
              <a:rPr lang="fr-FR" b="1" dirty="0"/>
              <a:t>Problématique</a:t>
            </a:r>
            <a:r>
              <a:rPr lang="fr-FR" dirty="0"/>
              <a:t> : comment réduire les temps d’arrêts de production en utilisant les logs des applications MES ? </a:t>
            </a:r>
          </a:p>
          <a:p>
            <a:endParaRPr lang="fr-FR" dirty="0"/>
          </a:p>
          <a:p>
            <a:r>
              <a:rPr lang="fr-FR" b="1" dirty="0"/>
              <a:t>Objectif</a:t>
            </a:r>
            <a:r>
              <a:rPr lang="fr-FR" dirty="0"/>
              <a:t>  : développer un modèle mathématique qui prédit l’apparition des incidents (=maintenance prédictive).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0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64DF5-8A34-4FEB-A76D-1889BD9B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2" y="316999"/>
            <a:ext cx="10515600" cy="1325563"/>
          </a:xfrm>
        </p:spPr>
        <p:txBody>
          <a:bodyPr/>
          <a:lstStyle/>
          <a:p>
            <a:r>
              <a:rPr lang="fr-FR" dirty="0"/>
              <a:t>Données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CBB0A-400D-46A2-93BB-657FC421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F343BFE-ED2B-4E91-8C09-96768FEF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2436557"/>
            <a:ext cx="11801475" cy="438150"/>
          </a:xfrm>
          <a:prstGeom prst="rect">
            <a:avLst/>
          </a:prstGeo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C3D74664-BFA1-406F-A01A-7A34CC42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Logs : 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Fichier d’incidents</a:t>
            </a:r>
          </a:p>
          <a:p>
            <a:pPr marL="0" indent="0">
              <a:buNone/>
            </a:pPr>
            <a:r>
              <a:rPr lang="fr-FR" dirty="0"/>
              <a:t>Heure de création, titre, description de l’incident, personne en charge,…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Combinaison =&gt; </a:t>
            </a:r>
            <a:r>
              <a:rPr lang="fr-FR" dirty="0"/>
              <a:t>classifier les logs </a:t>
            </a:r>
          </a:p>
        </p:txBody>
      </p:sp>
    </p:spTree>
    <p:extLst>
      <p:ext uri="{BB962C8B-B14F-4D97-AF65-F5344CB8AC3E}">
        <p14:creationId xmlns:p14="http://schemas.microsoft.com/office/powerpoint/2010/main" val="15576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FEBD6-A91E-4CD3-89A2-B312F2EC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étudiant CSMI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484D6-991C-4B10-8A3B-65756BBB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Précédemment…</a:t>
            </a:r>
          </a:p>
          <a:p>
            <a:pPr marL="0" indent="0">
              <a:buNone/>
            </a:pPr>
            <a:r>
              <a:rPr lang="fr-FR" dirty="0"/>
              <a:t>2 modèles de classification testés : ACP et SVM </a:t>
            </a:r>
          </a:p>
          <a:p>
            <a:pPr marL="0" indent="0">
              <a:buNone/>
            </a:pPr>
            <a:r>
              <a:rPr lang="fr-FR" dirty="0"/>
              <a:t>Précision : 20% / Rappel :66%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étudiant CSMI :</a:t>
            </a:r>
          </a:p>
          <a:p>
            <a:pPr marL="0" indent="0">
              <a:buNone/>
            </a:pPr>
            <a:r>
              <a:rPr lang="fr-FR" dirty="0"/>
              <a:t>Tester et comparer d’autres modèles de classification (Arbre de décision, Réseaux de neurones, Sélection de variables, 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Outils :</a:t>
            </a:r>
          </a:p>
          <a:p>
            <a:pPr marL="0" indent="0">
              <a:buNone/>
            </a:pPr>
            <a:r>
              <a:rPr lang="fr-FR" dirty="0"/>
              <a:t>Python (</a:t>
            </a:r>
            <a:r>
              <a:rPr lang="fr-FR" dirty="0" err="1"/>
              <a:t>Pandas,Scikit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,…) GitHub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28D077-F017-4184-A413-D6CBEDE7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5AF66-4BAA-4D0E-AEB8-650718D3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F7704-4B3F-4239-A621-671A69D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confidentielles</a:t>
            </a:r>
          </a:p>
          <a:p>
            <a:r>
              <a:rPr lang="fr-FR" dirty="0"/>
              <a:t>Stage possible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D7FDF-7D12-4C08-968E-BC02239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25D9-14ED-4A6A-B43C-B975F8E8C7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966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5576"/>
      </a:accent1>
      <a:accent2>
        <a:srgbClr val="425576"/>
      </a:accent2>
      <a:accent3>
        <a:srgbClr val="A5A5A5"/>
      </a:accent3>
      <a:accent4>
        <a:srgbClr val="425576"/>
      </a:accent4>
      <a:accent5>
        <a:srgbClr val="5B9BD5"/>
      </a:accent5>
      <a:accent6>
        <a:srgbClr val="425576"/>
      </a:accent6>
      <a:hlink>
        <a:srgbClr val="0563C1"/>
      </a:hlink>
      <a:folHlink>
        <a:srgbClr val="954F72"/>
      </a:folHlink>
    </a:clrScheme>
    <a:fontScheme name="Personnalisé 3">
      <a:majorFont>
        <a:latin typeface="Comic Sans MS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167</Words>
  <Application>Microsoft Office PowerPoint</Application>
  <PresentationFormat>Grand écran</PresentationFormat>
  <Paragraphs>41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Corbel</vt:lpstr>
      <vt:lpstr>Thème Office</vt:lpstr>
      <vt:lpstr>Présentation PowerPoint</vt:lpstr>
      <vt:lpstr>Contexte </vt:lpstr>
      <vt:lpstr>Problématique et Objectif du projet </vt:lpstr>
      <vt:lpstr>Données </vt:lpstr>
      <vt:lpstr>Objectifs étudiant CSMI </vt:lpstr>
      <vt:lpstr>Informations supplémentaires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PARGUEY Coraline</dc:creator>
  <cp:lastModifiedBy>Coraline Parguey - Network</cp:lastModifiedBy>
  <cp:revision>157</cp:revision>
  <dcterms:created xsi:type="dcterms:W3CDTF">2020-10-30T08:33:49Z</dcterms:created>
  <dcterms:modified xsi:type="dcterms:W3CDTF">2021-10-04T16:02:29Z</dcterms:modified>
</cp:coreProperties>
</file>