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1224"/>
  </p:normalViewPr>
  <p:slideViewPr>
    <p:cSldViewPr snapToGrid="0" snapToObjects="1" showGuides="1">
      <p:cViewPr varScale="1">
        <p:scale>
          <a:sx n="103" d="100"/>
          <a:sy n="103" d="100"/>
        </p:scale>
        <p:origin x="12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B8A-9363-3F43-933E-9DE7B294AC53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DEA53-A41C-D840-8308-560A47762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8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Ensachage individuel par élève</a:t>
            </a:r>
          </a:p>
          <a:p>
            <a:r>
              <a:rPr lang="fr-FR" dirty="0"/>
              <a:t>Logiciel de bourse aux livres</a:t>
            </a:r>
          </a:p>
          <a:p>
            <a:r>
              <a:rPr lang="fr-FR" dirty="0"/>
              <a:t>Lancement d’un logiciel de gestion de prêt de manuels, nommé CRISTAL, étiquetage des manuels avec code-barres</a:t>
            </a:r>
          </a:p>
          <a:p>
            <a:r>
              <a:rPr lang="fr-FR" dirty="0"/>
              <a:t>Site web de commande et de suivi</a:t>
            </a:r>
          </a:p>
          <a:p>
            <a:r>
              <a:rPr lang="fr-FR" dirty="0"/>
              <a:t>Service centralisé d’abonnement à des magazines périodiques</a:t>
            </a:r>
          </a:p>
          <a:p>
            <a:r>
              <a:rPr lang="fr-FR" dirty="0"/>
              <a:t>Démarche pour le développement durable</a:t>
            </a:r>
          </a:p>
          <a:p>
            <a:r>
              <a:rPr lang="fr-FR" dirty="0"/>
              <a:t>Label entreprise innovante en 2014 par OSEO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DEA53-A41C-D840-8308-560A4776219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5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97102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Shape 132"/>
          <p:cNvSpPr/>
          <p:nvPr userDrawn="1"/>
        </p:nvSpPr>
        <p:spPr>
          <a:xfrm>
            <a:off x="519728" y="10329333"/>
            <a:ext cx="6520219" cy="36248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rPr lang="fr-FR" sz="2000" dirty="0">
                <a:latin typeface="Candara" charset="0"/>
                <a:ea typeface="Candara" charset="0"/>
                <a:cs typeface="Candara" charset="0"/>
                <a:sym typeface="Helvetica"/>
              </a:rPr>
              <a:t>Rendre les choses simples </a:t>
            </a:r>
            <a:endParaRPr sz="2000" dirty="0">
              <a:latin typeface="Candara" charset="0"/>
              <a:ea typeface="Candara" charset="0"/>
              <a:cs typeface="Candara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0288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20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14368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8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2496457"/>
            <a:ext cx="5181600" cy="36805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2496457"/>
            <a:ext cx="5181600" cy="36805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41829"/>
            <a:ext cx="10515600" cy="84885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94446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3006725"/>
            <a:ext cx="5157787" cy="31829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94446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2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8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57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56342"/>
            <a:ext cx="3932237" cy="120105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94856"/>
            <a:ext cx="3932237" cy="34741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35C-C352-AA44-9DF7-AFEE30BD65CC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48C-0D65-CC4E-AF76-BF4106155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09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 userDrawn="1"/>
        </p:nvSpPr>
        <p:spPr>
          <a:xfrm>
            <a:off x="2510971" y="6120661"/>
            <a:ext cx="7213600" cy="73733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rPr lang="fr-FR" sz="3000">
                <a:latin typeface="Candara" charset="0"/>
                <a:ea typeface="Candara" charset="0"/>
                <a:cs typeface="Candara" charset="0"/>
                <a:sym typeface="Helvetica"/>
              </a:rPr>
              <a:t>Rendre</a:t>
            </a:r>
            <a:r>
              <a:rPr lang="fr-FR" sz="3000" baseline="0">
                <a:latin typeface="Candara" charset="0"/>
                <a:ea typeface="Candara" charset="0"/>
                <a:cs typeface="Candara" charset="0"/>
                <a:sym typeface="Helvetica"/>
              </a:rPr>
              <a:t> les choses simples</a:t>
            </a:r>
            <a:endParaRPr sz="3000" dirty="0">
              <a:latin typeface="Candara" charset="0"/>
              <a:ea typeface="Candara" charset="0"/>
              <a:cs typeface="Candara" charset="0"/>
              <a:sym typeface="Helvetica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910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2667895"/>
            <a:ext cx="10515600" cy="3509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40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74A635C-C352-AA44-9DF7-AFEE30BD65CC}" type="datetimeFigureOut">
              <a:rPr lang="fr-FR" smtClean="0"/>
              <a:pPr/>
              <a:t>05/10/2021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798957" y="6334011"/>
            <a:ext cx="1453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34FF48C-0D65-CC4E-AF76-BF41061558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Shape 132"/>
          <p:cNvSpPr/>
          <p:nvPr userDrawn="1"/>
        </p:nvSpPr>
        <p:spPr>
          <a:xfrm>
            <a:off x="2510971" y="-5820"/>
            <a:ext cx="7213600" cy="7373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rPr lang="fr-FR" sz="3000" dirty="0">
                <a:latin typeface="Candara" charset="0"/>
                <a:ea typeface="Candara" charset="0"/>
                <a:cs typeface="Candara" charset="0"/>
                <a:sym typeface="Helvetica"/>
              </a:rPr>
              <a:t>Ensemble, faire avancer l’école</a:t>
            </a:r>
            <a:endParaRPr sz="3000" dirty="0">
              <a:latin typeface="Candara" charset="0"/>
              <a:ea typeface="Candara" charset="0"/>
              <a:cs typeface="Candara" charset="0"/>
              <a:sym typeface="Helvetica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DFD"/>
              </a:clrFrom>
              <a:clrTo>
                <a:srgbClr val="FF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664" y="6206407"/>
            <a:ext cx="697274" cy="4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4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Candara" charset="0"/>
          <a:ea typeface="Candara" charset="0"/>
          <a:cs typeface="Candar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1"/>
          </a:solidFill>
          <a:latin typeface="Candara" charset="0"/>
          <a:ea typeface="Candara" charset="0"/>
          <a:cs typeface="Candar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1"/>
          </a:solidFill>
          <a:latin typeface="Candara" charset="0"/>
          <a:ea typeface="Candara" charset="0"/>
          <a:cs typeface="Candar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1"/>
          </a:solidFill>
          <a:latin typeface="Candara" charset="0"/>
          <a:ea typeface="Candara" charset="0"/>
          <a:cs typeface="Candar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1"/>
          </a:solidFill>
          <a:latin typeface="Candara" charset="0"/>
          <a:ea typeface="Candara" charset="0"/>
          <a:cs typeface="Candar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1"/>
          </a:solidFill>
          <a:latin typeface="Candara" charset="0"/>
          <a:ea typeface="Candara" charset="0"/>
          <a:cs typeface="Candar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CSMI x LDE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5 octobre 2021</a:t>
            </a:r>
          </a:p>
        </p:txBody>
      </p:sp>
    </p:spTree>
    <p:extLst>
      <p:ext uri="{BB962C8B-B14F-4D97-AF65-F5344CB8AC3E}">
        <p14:creationId xmlns:p14="http://schemas.microsoft.com/office/powerpoint/2010/main" val="180861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72497"/>
            <a:ext cx="10515600" cy="3804465"/>
          </a:xfrm>
        </p:spPr>
        <p:txBody>
          <a:bodyPr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libraire scolaire de France pour les manuels et ressources numériques, exportations dans 80 pays (Lycées français à l’étranger)</a:t>
            </a:r>
          </a:p>
          <a:p>
            <a:r>
              <a:rPr lang="fr-FR" dirty="0"/>
              <a:t>80 collaborateurs, sites sur Molsheim &amp; Kehl.</a:t>
            </a:r>
          </a:p>
          <a:p>
            <a:r>
              <a:rPr lang="fr-FR" dirty="0"/>
              <a:t>Notre mission : ensemble faire avancer l’école pour la réussite des élèves</a:t>
            </a:r>
          </a:p>
          <a:p>
            <a:r>
              <a:rPr lang="fr-FR" dirty="0"/>
              <a:t>La valeur ajoutée de LDE : l’approche </a:t>
            </a:r>
            <a:r>
              <a:rPr lang="fr-FR" dirty="0" err="1"/>
              <a:t>servicielle</a:t>
            </a:r>
            <a:r>
              <a:rPr lang="fr-FR" dirty="0"/>
              <a:t> permettant de couvrir l’ensemble des besoins d’un établissement scolaire</a:t>
            </a:r>
          </a:p>
        </p:txBody>
      </p:sp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B819BA9-33A4-5841-B1C9-12DDFC85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238" y="910907"/>
            <a:ext cx="304491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48A4D-9D3D-2142-8113-B34AE8A7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9C293-6BFB-5F42-B862-2DA91BE2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36470"/>
            <a:ext cx="10515599" cy="3509067"/>
          </a:xfrm>
        </p:spPr>
        <p:txBody>
          <a:bodyPr/>
          <a:lstStyle/>
          <a:p>
            <a:r>
              <a:rPr lang="fr-FR" dirty="0"/>
              <a:t>Initiative « fil rouge » &amp; amélioration continue</a:t>
            </a:r>
          </a:p>
          <a:p>
            <a:r>
              <a:rPr lang="fr-FR" dirty="0"/>
              <a:t>Forte saisonnalité </a:t>
            </a:r>
            <a:r>
              <a:rPr lang="fr-FR" dirty="0">
                <a:sym typeface="Wingdings" pitchFamily="2" charset="2"/>
              </a:rPr>
              <a:t> intersaison allouée aux projets d’amélioration</a:t>
            </a:r>
            <a:endParaRPr lang="fr-FR" dirty="0"/>
          </a:p>
          <a:p>
            <a:r>
              <a:rPr lang="fr-FR" dirty="0"/>
              <a:t>Challenger les cadences définies en 2010…</a:t>
            </a:r>
          </a:p>
          <a:p>
            <a:r>
              <a:rPr lang="fr-FR" dirty="0"/>
              <a:t>Outil « Excel </a:t>
            </a:r>
            <a:r>
              <a:rPr lang="fr-FR" dirty="0" err="1"/>
              <a:t>based</a:t>
            </a:r>
            <a:r>
              <a:rPr lang="fr-FR" dirty="0"/>
              <a:t> » nébuleux… </a:t>
            </a:r>
          </a:p>
          <a:p>
            <a:r>
              <a:rPr lang="fr-FR" dirty="0"/>
              <a:t>Faire évoluer cet indicateur pour le fiabiliser, le comprendre mieux et en faire un vrai levier de performance auprès des équipes.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6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FF19C-6746-AE42-96CA-DC634905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? Ratio de productivité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344B1-E3D1-674A-AE8F-79CDCCC9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4" y="2236470"/>
            <a:ext cx="6589458" cy="371062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Analyser et traiter les données sur une année</a:t>
            </a:r>
          </a:p>
          <a:p>
            <a:r>
              <a:rPr lang="fr-FR" dirty="0"/>
              <a:t>Cartographier le modèle actuel et ses limites</a:t>
            </a:r>
          </a:p>
          <a:p>
            <a:r>
              <a:rPr lang="fr-FR" dirty="0"/>
              <a:t>Définir un nouveau modèle prédictif de productivité et de ressources</a:t>
            </a:r>
          </a:p>
          <a:p>
            <a:r>
              <a:rPr lang="fr-FR" dirty="0"/>
              <a:t>D’autres projets possibles ensuite : écrans de contrôle </a:t>
            </a:r>
            <a:r>
              <a:rPr lang="fr-FR" dirty="0" err="1"/>
              <a:t>Prod</a:t>
            </a:r>
            <a:r>
              <a:rPr lang="fr-FR" dirty="0"/>
              <a:t>, matrice transporteurs, anomalies colis RFID…</a:t>
            </a:r>
          </a:p>
          <a:p>
            <a:r>
              <a:rPr lang="fr-FR" dirty="0"/>
              <a:t>Opportunités  : stage(s), </a:t>
            </a:r>
            <a:r>
              <a:rPr lang="fr-FR" dirty="0" err="1"/>
              <a:t>CDDs</a:t>
            </a:r>
            <a:r>
              <a:rPr lang="fr-FR" dirty="0"/>
              <a:t> saisonniers (fin juillet – sept 22)</a:t>
            </a:r>
          </a:p>
        </p:txBody>
      </p:sp>
      <p:pic>
        <p:nvPicPr>
          <p:cNvPr id="4" name="Image 3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C0C4916F-2B32-4F4A-88B8-3D865B31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09" y="2807914"/>
            <a:ext cx="4388491" cy="25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FBC6B3-29CD-0B4F-9F7F-C51AB6E2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8" y="889465"/>
            <a:ext cx="4887005" cy="50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8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6D0B54ED-14B2-0048-97E2-7BCE7CCC8531}" vid="{8ABF8065-E550-924C-85FC-62F6D96749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LDE</Template>
  <TotalTime>81</TotalTime>
  <Words>241</Words>
  <Application>Microsoft Macintosh PowerPoint</Application>
  <PresentationFormat>Grand écran</PresentationFormat>
  <Paragraphs>27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Thème Office</vt:lpstr>
      <vt:lpstr>Projet CSMI x LDE</vt:lpstr>
      <vt:lpstr>Présentation de l’entreprise</vt:lpstr>
      <vt:lpstr>Contexte ?</vt:lpstr>
      <vt:lpstr>Projet ? Ratio de productivité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SCHMITT</dc:creator>
  <cp:lastModifiedBy>Nicolas Schuster</cp:lastModifiedBy>
  <cp:revision>6</cp:revision>
  <cp:lastPrinted>2019-01-11T13:32:40Z</cp:lastPrinted>
  <dcterms:created xsi:type="dcterms:W3CDTF">2018-12-03T16:40:00Z</dcterms:created>
  <dcterms:modified xsi:type="dcterms:W3CDTF">2021-10-05T07:33:40Z</dcterms:modified>
</cp:coreProperties>
</file>