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81" r:id="rId2"/>
    <p:sldId id="283" r:id="rId3"/>
    <p:sldId id="287" r:id="rId4"/>
    <p:sldId id="288" r:id="rId5"/>
    <p:sldId id="289" r:id="rId6"/>
    <p:sldId id="290" r:id="rId7"/>
    <p:sldId id="291" r:id="rId8"/>
    <p:sldId id="296" r:id="rId9"/>
    <p:sldId id="297" r:id="rId10"/>
    <p:sldId id="299" r:id="rId11"/>
    <p:sldId id="300" r:id="rId12"/>
    <p:sldId id="301" r:id="rId13"/>
    <p:sldId id="302" r:id="rId14"/>
    <p:sldId id="304" r:id="rId15"/>
    <p:sldId id="305"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52" d="100"/>
          <a:sy n="52" d="100"/>
        </p:scale>
        <p:origin x="-107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09/10/15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09/10/15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09/10/15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09/10/15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09/10/15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09/10/15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09/10/15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09/10/15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09/10/15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6" y="0"/>
            <a:ext cx="1512000"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09/10/15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Intro</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Composants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Références</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Structure</a:t>
            </a:r>
            <a:endParaRPr lang="fr-FR" sz="1200" dirty="0">
              <a:ln>
                <a:noFill/>
              </a:ln>
              <a:solidFill>
                <a:schemeClr val="bg1"/>
              </a:solidFill>
            </a:endParaRPr>
          </a:p>
        </p:txBody>
      </p:sp>
      <p:sp>
        <p:nvSpPr>
          <p:cNvPr id="17" name="Rectangle 16"/>
          <p:cNvSpPr/>
          <p:nvPr userDrawn="1"/>
        </p:nvSpPr>
        <p:spPr>
          <a:xfrm>
            <a:off x="1512000" y="17496"/>
            <a:ext cx="1502627" cy="461665"/>
          </a:xfrm>
          <a:prstGeom prst="rect">
            <a:avLst/>
          </a:prstGeom>
        </p:spPr>
        <p:txBody>
          <a:bodyPr wrap="square">
            <a:spAutoFit/>
          </a:bodyPr>
          <a:lstStyle/>
          <a:p>
            <a:pPr algn="ctr"/>
            <a:r>
              <a:rPr lang="fr-FR" sz="1200" dirty="0" err="1" smtClean="0">
                <a:ln>
                  <a:noFill/>
                </a:ln>
                <a:solidFill>
                  <a:schemeClr val="bg1"/>
                </a:solidFill>
              </a:rPr>
              <a:t>Workflow</a:t>
            </a:r>
            <a:r>
              <a:rPr lang="fr-FR" sz="1200" dirty="0" smtClean="0">
                <a:ln>
                  <a:noFill/>
                </a:ln>
                <a:solidFill>
                  <a:schemeClr val="bg1"/>
                </a:solidFill>
              </a:rPr>
              <a:t>		</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Conclusion</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 Id="rId3" Type="http://schemas.openxmlformats.org/officeDocument/2006/relationships/hyperlink" Target="https://team.inria.fr/imagine/remi-ronfar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2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1" Type="http://schemas.openxmlformats.org/officeDocument/2006/relationships/slideLayout" Target="../slideLayouts/slideLayout6.xml"/><Relationship Id="rId2" Type="http://schemas.openxmlformats.org/officeDocument/2006/relationships/image" Target="../media/image2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 Id="rId3" Type="http://schemas.openxmlformats.org/officeDocument/2006/relationships/image" Target="../media/image3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4" Type="http://schemas.openxmlformats.org/officeDocument/2006/relationships/image" Target="../media/image34.jpeg"/><Relationship Id="rId5" Type="http://schemas.openxmlformats.org/officeDocument/2006/relationships/image" Target="../media/image35.jpeg"/><Relationship Id="rId1" Type="http://schemas.openxmlformats.org/officeDocument/2006/relationships/slideLayout" Target="../slideLayouts/slideLayout7.xml"/><Relationship Id="rId2" Type="http://schemas.openxmlformats.org/officeDocument/2006/relationships/image" Target="../media/image3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Jeu</a:t>
            </a:r>
            <a:br>
              <a:rPr lang="fr-FR" sz="4000" dirty="0" smtClean="0">
                <a:solidFill>
                  <a:schemeClr val="tx1"/>
                </a:solidFill>
              </a:rPr>
            </a:br>
            <a:r>
              <a:rPr lang="fr-FR" sz="4000" i="1" dirty="0" smtClean="0">
                <a:solidFill>
                  <a:schemeClr val="tx1"/>
                </a:solidFill>
              </a:rPr>
              <a:t>Structure </a:t>
            </a:r>
            <a:r>
              <a:rPr lang="fr-FR" sz="4000" i="1" dirty="0" smtClean="0">
                <a:solidFill>
                  <a:schemeClr val="tx1"/>
                </a:solidFill>
              </a:rPr>
              <a:t>d’un </a:t>
            </a:r>
            <a:r>
              <a:rPr lang="fr-FR" sz="4000" i="1" dirty="0" smtClean="0">
                <a:solidFill>
                  <a:schemeClr val="tx1"/>
                </a:solidFill>
              </a:rPr>
              <a:t>moteur de jeu</a:t>
            </a:r>
            <a:br>
              <a:rPr lang="fr-FR" sz="4000" i="1" dirty="0" smtClean="0">
                <a:solidFill>
                  <a:schemeClr val="tx1"/>
                </a:solidFill>
              </a:rPr>
            </a:br>
            <a:r>
              <a:rPr lang="fr-FR" sz="3600" dirty="0" smtClean="0">
                <a:solidFill>
                  <a:srgbClr val="7F7F7F"/>
                </a:solidFill>
              </a:rPr>
              <a:t>Université </a:t>
            </a:r>
            <a:r>
              <a:rPr lang="fr-FR" sz="3600" dirty="0">
                <a:solidFill>
                  <a:srgbClr val="7F7F7F"/>
                </a:solidFill>
              </a:rPr>
              <a:t>Montpellier </a:t>
            </a:r>
            <a:r>
              <a:rPr lang="fr-FR" sz="3600" dirty="0" smtClean="0">
                <a:solidFill>
                  <a:srgbClr val="7F7F7F"/>
                </a:solidFill>
              </a:rPr>
              <a:t>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65102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a:t>
            </a:r>
            <a:r>
              <a:rPr lang="fr-FR" sz="1800" dirty="0" smtClean="0">
                <a:hlinkClick r:id="rId2"/>
              </a:rPr>
              <a:t>emi.ronfard@inria.fr</a:t>
            </a:r>
            <a:endParaRPr lang="fr-FR" sz="1800" dirty="0" smtClean="0"/>
          </a:p>
          <a:p>
            <a:pPr algn="l"/>
            <a:r>
              <a:rPr lang="pl-PL" sz="1800" dirty="0">
                <a:hlinkClick r:id="rId3"/>
              </a:rPr>
              <a:t>https://team.inria.fr/imagine/remi-ronfard</a:t>
            </a:r>
            <a:r>
              <a:rPr lang="pl-PL" sz="1800" dirty="0" smtClean="0">
                <a:hlinkClick r:id="rId3"/>
              </a:rPr>
              <a:t>/</a:t>
            </a:r>
            <a:endParaRPr lang="pl-PL" sz="1800" dirty="0" smtClean="0"/>
          </a:p>
          <a:p>
            <a:pPr algn="l"/>
            <a:endParaRPr lang="pl-PL" sz="1800" dirty="0" smtClean="0">
              <a:solidFill>
                <a:srgbClr val="000000"/>
              </a:solidFill>
            </a:endParaRPr>
          </a:p>
          <a:p>
            <a:pPr algn="l"/>
            <a:r>
              <a:rPr lang="pl-PL" sz="1800" dirty="0" smtClean="0">
                <a:solidFill>
                  <a:srgbClr val="000000"/>
                </a:solidFill>
              </a:rPr>
              <a:t>25 </a:t>
            </a:r>
            <a:r>
              <a:rPr lang="pl-PL" sz="1800" dirty="0" err="1" smtClean="0">
                <a:solidFill>
                  <a:srgbClr val="000000"/>
                </a:solidFill>
              </a:rPr>
              <a:t>septembre</a:t>
            </a:r>
            <a:r>
              <a:rPr lang="pl-PL" sz="1800" dirty="0" smtClean="0">
                <a:solidFill>
                  <a:srgbClr val="000000"/>
                </a:solidFill>
              </a:rPr>
              <a:t> 2015</a:t>
            </a:r>
            <a:endParaRPr lang="fr-FR" sz="1800" dirty="0" smtClean="0">
              <a:solidFill>
                <a:srgbClr val="000000"/>
              </a:solidFill>
            </a:endParaRPr>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09/10/15</a:t>
            </a:fld>
            <a:endParaRPr lang="fr-FR" dirty="0"/>
          </a:p>
        </p:txBody>
      </p:sp>
      <p:grpSp>
        <p:nvGrpSpPr>
          <p:cNvPr id="46" name="Grouper 45"/>
          <p:cNvGrpSpPr/>
          <p:nvPr/>
        </p:nvGrpSpPr>
        <p:grpSpPr>
          <a:xfrm>
            <a:off x="629563" y="1264070"/>
            <a:ext cx="7308814" cy="4896545"/>
            <a:chOff x="719571" y="1412775"/>
            <a:chExt cx="7308814" cy="4896545"/>
          </a:xfrm>
        </p:grpSpPr>
        <p:grpSp>
          <p:nvGrpSpPr>
            <p:cNvPr id="7" name="Group 719"/>
            <p:cNvGrpSpPr/>
            <p:nvPr/>
          </p:nvGrpSpPr>
          <p:grpSpPr>
            <a:xfrm>
              <a:off x="719571" y="2332880"/>
              <a:ext cx="1476166" cy="736081"/>
              <a:chOff x="0" y="0"/>
              <a:chExt cx="1476164" cy="736080"/>
            </a:xfrm>
          </p:grpSpPr>
          <p:sp>
            <p:nvSpPr>
              <p:cNvPr id="8" name="Shape 717"/>
              <p:cNvSpPr/>
              <p:nvPr/>
            </p:nvSpPr>
            <p:spPr>
              <a:xfrm>
                <a:off x="-1" y="-1"/>
                <a:ext cx="1476166" cy="736082"/>
              </a:xfrm>
              <a:prstGeom prst="rect">
                <a:avLst/>
              </a:prstGeom>
              <a:solidFill>
                <a:srgbClr val="92D05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9" name="Shape 718"/>
              <p:cNvSpPr/>
              <p:nvPr/>
            </p:nvSpPr>
            <p:spPr>
              <a:xfrm>
                <a:off x="-1" y="38855"/>
                <a:ext cx="1476166" cy="658370"/>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t>Game Logic</a:t>
                </a:r>
              </a:p>
              <a:p>
                <a:pPr lvl="0" algn="ctr"/>
                <a:r>
                  <a:rPr sz="1100"/>
                  <a:t>IA</a:t>
                </a:r>
              </a:p>
              <a:p>
                <a:pPr lvl="0" algn="ctr"/>
                <a:r>
                  <a:rPr sz="1100"/>
                  <a:t>Front end</a:t>
                </a:r>
              </a:p>
            </p:txBody>
          </p:sp>
        </p:grpSp>
        <p:grpSp>
          <p:nvGrpSpPr>
            <p:cNvPr id="10" name="Group 722"/>
            <p:cNvGrpSpPr/>
            <p:nvPr/>
          </p:nvGrpSpPr>
          <p:grpSpPr>
            <a:xfrm>
              <a:off x="6552220" y="3815546"/>
              <a:ext cx="1476165" cy="648073"/>
              <a:chOff x="0" y="0"/>
              <a:chExt cx="1476164" cy="648072"/>
            </a:xfrm>
          </p:grpSpPr>
          <p:sp>
            <p:nvSpPr>
              <p:cNvPr id="11" name="Shape 720"/>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12" name="Shape 721"/>
              <p:cNvSpPr/>
              <p:nvPr/>
            </p:nvSpPr>
            <p:spPr>
              <a:xfrm>
                <a:off x="-1" y="15355"/>
                <a:ext cx="1476166" cy="6173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rPr dirty="0"/>
                  <a:t>Engine Kernel</a:t>
                </a:r>
              </a:p>
            </p:txBody>
          </p:sp>
        </p:grpSp>
        <p:grpSp>
          <p:nvGrpSpPr>
            <p:cNvPr id="13" name="Group 725"/>
            <p:cNvGrpSpPr/>
            <p:nvPr/>
          </p:nvGrpSpPr>
          <p:grpSpPr>
            <a:xfrm>
              <a:off x="4662009" y="1412775"/>
              <a:ext cx="1476166" cy="648073"/>
              <a:chOff x="0" y="0"/>
              <a:chExt cx="1476164" cy="648072"/>
            </a:xfrm>
          </p:grpSpPr>
          <p:sp>
            <p:nvSpPr>
              <p:cNvPr id="14" name="Shape 723"/>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15" name="Shape 724"/>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Sound</a:t>
                </a:r>
              </a:p>
            </p:txBody>
          </p:sp>
        </p:grpSp>
        <p:grpSp>
          <p:nvGrpSpPr>
            <p:cNvPr id="16" name="Group 728"/>
            <p:cNvGrpSpPr/>
            <p:nvPr/>
          </p:nvGrpSpPr>
          <p:grpSpPr>
            <a:xfrm>
              <a:off x="4535996" y="5661247"/>
              <a:ext cx="1602178" cy="648073"/>
              <a:chOff x="0" y="0"/>
              <a:chExt cx="1602177" cy="648072"/>
            </a:xfrm>
          </p:grpSpPr>
          <p:sp>
            <p:nvSpPr>
              <p:cNvPr id="17" name="Shape 726"/>
              <p:cNvSpPr/>
              <p:nvPr/>
            </p:nvSpPr>
            <p:spPr>
              <a:xfrm>
                <a:off x="0" y="-1"/>
                <a:ext cx="1602178"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18" name="Shape 727"/>
              <p:cNvSpPr/>
              <p:nvPr/>
            </p:nvSpPr>
            <p:spPr>
              <a:xfrm>
                <a:off x="0" y="148705"/>
                <a:ext cx="1602178"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Render</a:t>
                </a:r>
              </a:p>
            </p:txBody>
          </p:sp>
        </p:grpSp>
        <p:grpSp>
          <p:nvGrpSpPr>
            <p:cNvPr id="19" name="Group 731"/>
            <p:cNvGrpSpPr/>
            <p:nvPr/>
          </p:nvGrpSpPr>
          <p:grpSpPr>
            <a:xfrm>
              <a:off x="4535996" y="4787224"/>
              <a:ext cx="1614878" cy="648073"/>
              <a:chOff x="0" y="0"/>
              <a:chExt cx="1614877" cy="648072"/>
            </a:xfrm>
          </p:grpSpPr>
          <p:sp>
            <p:nvSpPr>
              <p:cNvPr id="20" name="Shape 729"/>
              <p:cNvSpPr/>
              <p:nvPr/>
            </p:nvSpPr>
            <p:spPr>
              <a:xfrm>
                <a:off x="0" y="-1"/>
                <a:ext cx="1614878"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21" name="Shape 730"/>
              <p:cNvSpPr/>
              <p:nvPr/>
            </p:nvSpPr>
            <p:spPr>
              <a:xfrm>
                <a:off x="0" y="15355"/>
                <a:ext cx="1614878" cy="6173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Scene Management</a:t>
                </a:r>
              </a:p>
            </p:txBody>
          </p:sp>
        </p:grpSp>
        <p:grpSp>
          <p:nvGrpSpPr>
            <p:cNvPr id="22" name="Group 734"/>
            <p:cNvGrpSpPr/>
            <p:nvPr/>
          </p:nvGrpSpPr>
          <p:grpSpPr>
            <a:xfrm>
              <a:off x="6552220" y="2376883"/>
              <a:ext cx="1476165" cy="648073"/>
              <a:chOff x="0" y="0"/>
              <a:chExt cx="1476164" cy="648072"/>
            </a:xfrm>
          </p:grpSpPr>
          <p:sp>
            <p:nvSpPr>
              <p:cNvPr id="23" name="Shape 732"/>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24" name="Shape 733"/>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Controllers</a:t>
                </a:r>
              </a:p>
            </p:txBody>
          </p:sp>
        </p:grpSp>
        <p:grpSp>
          <p:nvGrpSpPr>
            <p:cNvPr id="25" name="Group 737"/>
            <p:cNvGrpSpPr/>
            <p:nvPr/>
          </p:nvGrpSpPr>
          <p:grpSpPr>
            <a:xfrm>
              <a:off x="2807803" y="3815975"/>
              <a:ext cx="1476166" cy="648074"/>
              <a:chOff x="0" y="0"/>
              <a:chExt cx="1476164" cy="648072"/>
            </a:xfrm>
          </p:grpSpPr>
          <p:sp>
            <p:nvSpPr>
              <p:cNvPr id="26" name="Shape 735"/>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27" name="Shape 736"/>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Physics</a:t>
                </a:r>
              </a:p>
            </p:txBody>
          </p:sp>
        </p:grpSp>
        <p:grpSp>
          <p:nvGrpSpPr>
            <p:cNvPr id="28" name="Group 740"/>
            <p:cNvGrpSpPr/>
            <p:nvPr/>
          </p:nvGrpSpPr>
          <p:grpSpPr>
            <a:xfrm>
              <a:off x="4662009" y="2370444"/>
              <a:ext cx="1476166" cy="648073"/>
              <a:chOff x="0" y="0"/>
              <a:chExt cx="1476164" cy="648072"/>
            </a:xfrm>
          </p:grpSpPr>
          <p:sp>
            <p:nvSpPr>
              <p:cNvPr id="29" name="Shape 738"/>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30" name="Shape 739"/>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Scripting</a:t>
                </a:r>
              </a:p>
            </p:txBody>
          </p:sp>
        </p:grpSp>
        <p:sp>
          <p:nvSpPr>
            <p:cNvPr id="31" name="Shape 756"/>
            <p:cNvSpPr/>
            <p:nvPr/>
          </p:nvSpPr>
          <p:spPr>
            <a:xfrm>
              <a:off x="2208250" y="2695706"/>
              <a:ext cx="2441061" cy="3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28575">
              <a:solidFill>
                <a:schemeClr val="tx1"/>
              </a:solidFill>
              <a:headEnd type="triangle"/>
              <a:tailEnd type="triangle"/>
            </a:ln>
          </p:spPr>
          <p:txBody>
            <a:bodyPr/>
            <a:lstStyle/>
            <a:p>
              <a:pPr lvl="0"/>
              <a:endParaRPr/>
            </a:p>
          </p:txBody>
        </p:sp>
        <p:sp>
          <p:nvSpPr>
            <p:cNvPr id="32" name="Shape 757"/>
            <p:cNvSpPr/>
            <p:nvPr/>
          </p:nvSpPr>
          <p:spPr>
            <a:xfrm>
              <a:off x="6150688" y="2697037"/>
              <a:ext cx="388833" cy="1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28575">
              <a:solidFill>
                <a:schemeClr val="tx1"/>
              </a:solidFill>
              <a:headEnd type="triangle"/>
              <a:tailEnd type="triangle"/>
            </a:ln>
          </p:spPr>
          <p:txBody>
            <a:bodyPr/>
            <a:lstStyle/>
            <a:p>
              <a:pPr lvl="0"/>
              <a:endParaRPr/>
            </a:p>
          </p:txBody>
        </p:sp>
        <p:sp>
          <p:nvSpPr>
            <p:cNvPr id="33" name="Shape 758"/>
            <p:cNvSpPr/>
            <p:nvPr/>
          </p:nvSpPr>
          <p:spPr>
            <a:xfrm>
              <a:off x="7290302" y="3037680"/>
              <a:ext cx="1" cy="765167"/>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chemeClr val="tx1"/>
              </a:solidFill>
              <a:tailEnd type="triangle"/>
            </a:ln>
          </p:spPr>
          <p:txBody>
            <a:bodyPr/>
            <a:lstStyle/>
            <a:p>
              <a:pPr lvl="0"/>
              <a:endParaRPr/>
            </a:p>
          </p:txBody>
        </p:sp>
        <p:sp>
          <p:nvSpPr>
            <p:cNvPr id="34" name="Shape 759"/>
            <p:cNvSpPr/>
            <p:nvPr/>
          </p:nvSpPr>
          <p:spPr>
            <a:xfrm>
              <a:off x="5840579" y="3031240"/>
              <a:ext cx="1009269" cy="7716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8575">
              <a:solidFill>
                <a:schemeClr val="tx1"/>
              </a:solidFill>
              <a:headEnd type="triangle"/>
              <a:tailEnd type="triangle"/>
            </a:ln>
          </p:spPr>
          <p:txBody>
            <a:bodyPr/>
            <a:lstStyle/>
            <a:p>
              <a:pPr lvl="0"/>
              <a:endParaRPr/>
            </a:p>
          </p:txBody>
        </p:sp>
        <p:sp>
          <p:nvSpPr>
            <p:cNvPr id="35" name="Shape 760"/>
            <p:cNvSpPr/>
            <p:nvPr/>
          </p:nvSpPr>
          <p:spPr>
            <a:xfrm>
              <a:off x="3977822" y="3031240"/>
              <a:ext cx="990302" cy="7720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headEnd type="triangle"/>
              <a:tailEnd type="triangle"/>
            </a:ln>
          </p:spPr>
          <p:txBody>
            <a:bodyPr/>
            <a:lstStyle/>
            <a:p>
              <a:pPr lvl="0"/>
              <a:endParaRPr/>
            </a:p>
          </p:txBody>
        </p:sp>
        <p:sp>
          <p:nvSpPr>
            <p:cNvPr id="36" name="Shape 761"/>
            <p:cNvSpPr/>
            <p:nvPr/>
          </p:nvSpPr>
          <p:spPr>
            <a:xfrm>
              <a:off x="6018123" y="4476343"/>
              <a:ext cx="597441" cy="2981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tailEnd type="triangle"/>
            </a:ln>
          </p:spPr>
          <p:txBody>
            <a:bodyPr/>
            <a:lstStyle/>
            <a:p>
              <a:pPr lvl="0"/>
              <a:endParaRPr/>
            </a:p>
          </p:txBody>
        </p:sp>
        <p:sp>
          <p:nvSpPr>
            <p:cNvPr id="37" name="Shape 762"/>
            <p:cNvSpPr/>
            <p:nvPr/>
          </p:nvSpPr>
          <p:spPr>
            <a:xfrm>
              <a:off x="5339531" y="5448020"/>
              <a:ext cx="1458" cy="20052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tailEnd type="triangle"/>
            </a:ln>
          </p:spPr>
          <p:txBody>
            <a:bodyPr/>
            <a:lstStyle/>
            <a:p>
              <a:pPr lvl="0"/>
              <a:endParaRPr/>
            </a:p>
          </p:txBody>
        </p:sp>
        <p:sp>
          <p:nvSpPr>
            <p:cNvPr id="38" name="Shape 763"/>
            <p:cNvSpPr/>
            <p:nvPr/>
          </p:nvSpPr>
          <p:spPr>
            <a:xfrm>
              <a:off x="5351329" y="3031240"/>
              <a:ext cx="40869" cy="17432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tailEnd type="triangle"/>
            </a:ln>
          </p:spPr>
          <p:txBody>
            <a:bodyPr/>
            <a:lstStyle/>
            <a:p>
              <a:pPr lvl="0"/>
              <a:endParaRPr/>
            </a:p>
          </p:txBody>
        </p:sp>
        <p:sp>
          <p:nvSpPr>
            <p:cNvPr id="39" name="Shape 764"/>
            <p:cNvSpPr/>
            <p:nvPr/>
          </p:nvSpPr>
          <p:spPr>
            <a:xfrm>
              <a:off x="4169150" y="4476772"/>
              <a:ext cx="551067" cy="297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28575">
              <a:solidFill>
                <a:schemeClr val="tx1"/>
              </a:solidFill>
              <a:tailEnd type="triangle"/>
            </a:ln>
          </p:spPr>
          <p:txBody>
            <a:bodyPr/>
            <a:lstStyle/>
            <a:p>
              <a:pPr lvl="0"/>
              <a:endParaRPr/>
            </a:p>
          </p:txBody>
        </p:sp>
        <p:sp>
          <p:nvSpPr>
            <p:cNvPr id="40" name="Shape 765"/>
            <p:cNvSpPr/>
            <p:nvPr/>
          </p:nvSpPr>
          <p:spPr>
            <a:xfrm>
              <a:off x="5400092" y="2073572"/>
              <a:ext cx="1" cy="2841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14400"/>
                    <a:pt x="0" y="7200"/>
                    <a:pt x="0" y="0"/>
                  </a:cubicBezTo>
                </a:path>
              </a:pathLst>
            </a:custGeom>
            <a:ln w="28575">
              <a:solidFill>
                <a:schemeClr val="tx1"/>
              </a:solidFill>
              <a:tailEnd type="triangle"/>
            </a:ln>
          </p:spPr>
          <p:txBody>
            <a:bodyPr/>
            <a:lstStyle/>
            <a:p>
              <a:pPr lvl="0"/>
              <a:endParaRPr/>
            </a:p>
          </p:txBody>
        </p:sp>
        <p:grpSp>
          <p:nvGrpSpPr>
            <p:cNvPr id="41" name="Group 753"/>
            <p:cNvGrpSpPr/>
            <p:nvPr/>
          </p:nvGrpSpPr>
          <p:grpSpPr>
            <a:xfrm>
              <a:off x="6552220" y="5661247"/>
              <a:ext cx="1476165" cy="648073"/>
              <a:chOff x="0" y="0"/>
              <a:chExt cx="1476164" cy="648072"/>
            </a:xfrm>
          </p:grpSpPr>
          <p:sp>
            <p:nvSpPr>
              <p:cNvPr id="42" name="Shape 751"/>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43" name="Shape 752"/>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Animation</a:t>
                </a:r>
              </a:p>
            </p:txBody>
          </p:sp>
        </p:grpSp>
        <p:sp>
          <p:nvSpPr>
            <p:cNvPr id="44" name="Shape 766"/>
            <p:cNvSpPr/>
            <p:nvPr/>
          </p:nvSpPr>
          <p:spPr>
            <a:xfrm>
              <a:off x="6093561" y="5448020"/>
              <a:ext cx="454945" cy="20424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8575">
              <a:solidFill>
                <a:schemeClr val="tx1"/>
              </a:solidFill>
              <a:headEnd type="triangle"/>
              <a:tailEnd type="triangle"/>
            </a:ln>
          </p:spPr>
          <p:txBody>
            <a:bodyPr/>
            <a:lstStyle/>
            <a:p>
              <a:pPr lvl="0"/>
              <a:endParaRPr/>
            </a:p>
          </p:txBody>
        </p:sp>
        <p:sp>
          <p:nvSpPr>
            <p:cNvPr id="45" name="Shape 767"/>
            <p:cNvSpPr/>
            <p:nvPr/>
          </p:nvSpPr>
          <p:spPr>
            <a:xfrm>
              <a:off x="5400040" y="2072639"/>
              <a:ext cx="1017270" cy="3037841"/>
            </a:xfrm>
            <a:custGeom>
              <a:avLst/>
              <a:gdLst/>
              <a:ahLst/>
              <a:cxnLst>
                <a:cxn ang="0">
                  <a:pos x="wd2" y="hd2"/>
                </a:cxn>
                <a:cxn ang="5400000">
                  <a:pos x="wd2" y="hd2"/>
                </a:cxn>
                <a:cxn ang="10800000">
                  <a:pos x="wd2" y="hd2"/>
                </a:cxn>
                <a:cxn ang="16200000">
                  <a:pos x="wd2" y="hd2"/>
                </a:cxn>
              </a:cxnLst>
              <a:rect l="0" t="0" r="r" b="b"/>
              <a:pathLst>
                <a:path w="21600" h="21600" extrusionOk="0">
                  <a:moveTo>
                    <a:pt x="16207" y="21600"/>
                  </a:moveTo>
                  <a:lnTo>
                    <a:pt x="21600" y="21600"/>
                  </a:lnTo>
                  <a:lnTo>
                    <a:pt x="21600" y="9608"/>
                  </a:lnTo>
                  <a:lnTo>
                    <a:pt x="0" y="9608"/>
                  </a:lnTo>
                  <a:lnTo>
                    <a:pt x="0" y="0"/>
                  </a:lnTo>
                </a:path>
              </a:pathLst>
            </a:custGeom>
            <a:ln w="28575">
              <a:solidFill>
                <a:schemeClr val="tx1"/>
              </a:solidFill>
              <a:headEnd type="triangle"/>
              <a:tailEnd type="triangle"/>
            </a:ln>
          </p:spPr>
          <p:txBody>
            <a:bodyPr/>
            <a:lstStyle/>
            <a:p>
              <a:pPr lvl="0"/>
              <a:endParaRPr/>
            </a:p>
          </p:txBody>
        </p:sp>
      </p:grpSp>
    </p:spTree>
    <p:extLst>
      <p:ext uri="{BB962C8B-B14F-4D97-AF65-F5344CB8AC3E}">
        <p14:creationId xmlns:p14="http://schemas.microsoft.com/office/powerpoint/2010/main" val="312111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pPr lvl="0"/>
            <a:r>
              <a:rPr lang="fr-FR" dirty="0">
                <a:solidFill>
                  <a:srgbClr val="000000"/>
                </a:solidFill>
                <a:effectLst>
                  <a:outerShdw blurRad="38100" dist="38100" dir="2700000" rotWithShape="0">
                    <a:srgbClr val="000000">
                      <a:alpha val="43137"/>
                    </a:srgbClr>
                  </a:outerShdw>
                </a:effectLst>
              </a:rPr>
              <a:t>Au vu des moyens techniques et humains nécessaires pour la production d'un jeu moderne, les développeurs font souvent le choix de publier le jeu sur plusieurs machines pour maximiser la rentabilité.</a:t>
            </a:r>
          </a:p>
          <a:p>
            <a:pPr lvl="0"/>
            <a:endParaRPr lang="fr-FR" dirty="0">
              <a:solidFill>
                <a:srgbClr val="000000"/>
              </a:solidFill>
              <a:effectLst>
                <a:outerShdw blurRad="38100" dist="38100" dir="2700000" rotWithShape="0">
                  <a:srgbClr val="000000">
                    <a:alpha val="43137"/>
                  </a:srgbClr>
                </a:outerShdw>
              </a:effectLst>
            </a:endParaRPr>
          </a:p>
          <a:p>
            <a:pPr lvl="0"/>
            <a:r>
              <a:rPr lang="fr-FR" dirty="0">
                <a:solidFill>
                  <a:srgbClr val="000000"/>
                </a:solidFill>
                <a:effectLst>
                  <a:outerShdw blurRad="38100" dist="38100" dir="2700000" rotWithShape="0">
                    <a:srgbClr val="000000">
                      <a:alpha val="43137"/>
                    </a:srgbClr>
                  </a:outerShdw>
                </a:effectLst>
              </a:rPr>
              <a:t>Le problème est que le développement sur chaque type de machine est </a:t>
            </a:r>
            <a:r>
              <a:rPr lang="fr-FR" dirty="0" smtClean="0">
                <a:solidFill>
                  <a:srgbClr val="000000"/>
                </a:solidFill>
                <a:effectLst>
                  <a:outerShdw blurRad="38100" dist="38100" dir="2700000" rotWithShape="0">
                    <a:srgbClr val="000000">
                      <a:alpha val="43137"/>
                    </a:srgbClr>
                  </a:outerShdw>
                </a:effectLst>
              </a:rPr>
              <a:t>différent:</a:t>
            </a:r>
          </a:p>
          <a:p>
            <a:pPr lvl="1"/>
            <a:r>
              <a:rPr lang="fr-FR" dirty="0" smtClean="0">
                <a:solidFill>
                  <a:srgbClr val="000000"/>
                </a:solidFill>
                <a:effectLst>
                  <a:outerShdw blurRad="38100" dist="38100" dir="2700000" rotWithShape="0">
                    <a:srgbClr val="000000">
                      <a:alpha val="43137"/>
                    </a:srgbClr>
                  </a:outerShdw>
                </a:effectLst>
              </a:rPr>
              <a:t>Organisation </a:t>
            </a:r>
            <a:r>
              <a:rPr lang="fr-FR" dirty="0">
                <a:solidFill>
                  <a:srgbClr val="000000"/>
                </a:solidFill>
                <a:effectLst>
                  <a:outerShdw blurRad="38100" dist="38100" dir="2700000" rotWithShape="0">
                    <a:srgbClr val="000000">
                      <a:alpha val="43137"/>
                    </a:srgbClr>
                  </a:outerShdw>
                </a:effectLst>
              </a:rPr>
              <a:t>du code (ex: </a:t>
            </a:r>
            <a:r>
              <a:rPr lang="fr-FR"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multi-</a:t>
            </a:r>
            <a:r>
              <a:rPr lang="fr-FR" dirty="0" err="1">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coeurs</a:t>
            </a:r>
            <a:r>
              <a:rPr lang="fr-FR" dirty="0">
                <a:solidFill>
                  <a:srgbClr val="000000"/>
                </a:solidFill>
                <a:effectLst>
                  <a:outerShdw blurRad="38100" dist="38100" dir="2700000" rotWithShape="0">
                    <a:srgbClr val="000000">
                      <a:alpha val="43137"/>
                    </a:srgbClr>
                  </a:outerShdw>
                </a:effectLst>
              </a:rPr>
              <a:t> vs </a:t>
            </a:r>
            <a:r>
              <a:rPr lang="fr-FR" dirty="0" err="1">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multi-processeurs</a:t>
            </a:r>
            <a:r>
              <a:rPr lang="fr-FR" dirty="0">
                <a:solidFill>
                  <a:srgbClr val="000000"/>
                </a:solidFill>
                <a:effectLst>
                  <a:outerShdw blurRad="38100" dist="38100" dir="2700000" rotWithShape="0">
                    <a:srgbClr val="000000">
                      <a:alpha val="43137"/>
                    </a:srgbClr>
                  </a:outerShdw>
                </a:effectLst>
              </a:rPr>
              <a:t> dédiés</a:t>
            </a:r>
            <a:r>
              <a:rPr lang="fr-FR" dirty="0" smtClean="0">
                <a:solidFill>
                  <a:srgbClr val="000000"/>
                </a:solidFill>
                <a:effectLst>
                  <a:outerShdw blurRad="38100" dist="38100" dir="2700000" rotWithShape="0">
                    <a:srgbClr val="000000">
                      <a:alpha val="43137"/>
                    </a:srgbClr>
                  </a:outerShdw>
                </a:effectLst>
              </a:rPr>
              <a:t>)</a:t>
            </a:r>
          </a:p>
          <a:p>
            <a:pPr lvl="1"/>
            <a:r>
              <a:rPr lang="fr-FR" dirty="0" smtClean="0">
                <a:solidFill>
                  <a:srgbClr val="000000"/>
                </a:solidFill>
                <a:effectLst>
                  <a:outerShdw blurRad="38100" dist="38100" dir="2700000" rotWithShape="0">
                    <a:srgbClr val="000000">
                      <a:alpha val="43137"/>
                    </a:srgbClr>
                  </a:outerShdw>
                </a:effectLst>
              </a:rPr>
              <a:t>Organisation </a:t>
            </a:r>
            <a:r>
              <a:rPr lang="fr-FR" dirty="0">
                <a:solidFill>
                  <a:srgbClr val="000000"/>
                </a:solidFill>
                <a:effectLst>
                  <a:outerShdw blurRad="38100" dist="38100" dir="2700000" rotWithShape="0">
                    <a:srgbClr val="000000">
                      <a:alpha val="43137"/>
                    </a:srgbClr>
                  </a:outerShdw>
                </a:effectLst>
              </a:rPr>
              <a:t>et capacité de la </a:t>
            </a:r>
            <a:r>
              <a:rPr lang="fr-FR" dirty="0" smtClean="0">
                <a:solidFill>
                  <a:srgbClr val="000000"/>
                </a:solidFill>
                <a:effectLst>
                  <a:outerShdw blurRad="38100" dist="38100" dir="2700000" rotWithShape="0">
                    <a:srgbClr val="000000">
                      <a:alpha val="43137"/>
                    </a:srgbClr>
                  </a:outerShdw>
                </a:effectLst>
              </a:rPr>
              <a:t>mémoire</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09/10/15</a:t>
            </a:fld>
            <a:endParaRPr lang="fr-FR" dirty="0"/>
          </a:p>
        </p:txBody>
      </p:sp>
    </p:spTree>
    <p:extLst>
      <p:ext uri="{BB962C8B-B14F-4D97-AF65-F5344CB8AC3E}">
        <p14:creationId xmlns:p14="http://schemas.microsoft.com/office/powerpoint/2010/main" val="171351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pPr lvl="0"/>
            <a:r>
              <a:rPr lang="fr-FR" sz="2000" dirty="0">
                <a:solidFill>
                  <a:srgbClr val="000000"/>
                </a:solidFill>
                <a:effectLst>
                  <a:outerShdw blurRad="38100" dist="38100" dir="2700000" rotWithShape="0">
                    <a:srgbClr val="000000">
                      <a:alpha val="43137"/>
                    </a:srgbClr>
                  </a:outerShdw>
                </a:effectLst>
              </a:rPr>
              <a:t>Le challenge lors de l'écriture d'un moteur </a:t>
            </a:r>
            <a:r>
              <a:rPr lang="fr-FR" sz="2000" dirty="0" err="1">
                <a:solidFill>
                  <a:srgbClr val="000000"/>
                </a:solidFill>
                <a:effectLst>
                  <a:outerShdw blurRad="38100" dist="38100" dir="2700000" rotWithShape="0">
                    <a:srgbClr val="000000">
                      <a:alpha val="43137"/>
                    </a:srgbClr>
                  </a:outerShdw>
                </a:effectLst>
              </a:rPr>
              <a:t>multi-plateformes</a:t>
            </a:r>
            <a:r>
              <a:rPr lang="fr-FR" sz="2000" dirty="0">
                <a:solidFill>
                  <a:srgbClr val="000000"/>
                </a:solidFill>
                <a:effectLst>
                  <a:outerShdw blurRad="38100" dist="38100" dir="2700000" rotWithShape="0">
                    <a:srgbClr val="000000">
                      <a:alpha val="43137"/>
                    </a:srgbClr>
                  </a:outerShdw>
                </a:effectLst>
              </a:rPr>
              <a:t> est </a:t>
            </a:r>
            <a:r>
              <a:rPr lang="fr-FR" sz="2000" dirty="0" smtClean="0">
                <a:solidFill>
                  <a:srgbClr val="000000"/>
                </a:solidFill>
                <a:effectLst>
                  <a:outerShdw blurRad="38100" dist="38100" dir="2700000" rotWithShape="0">
                    <a:srgbClr val="000000">
                      <a:alpha val="43137"/>
                    </a:srgbClr>
                  </a:outerShdw>
                </a:effectLst>
              </a:rPr>
              <a:t>donc:</a:t>
            </a:r>
          </a:p>
          <a:p>
            <a:pPr lvl="1"/>
            <a:r>
              <a:rPr lang="fr-FR" sz="2000" dirty="0" smtClean="0">
                <a:solidFill>
                  <a:srgbClr val="000000"/>
                </a:solidFill>
                <a:effectLst>
                  <a:outerShdw blurRad="38100" dist="38100" dir="2700000" rotWithShape="0">
                    <a:srgbClr val="000000">
                      <a:alpha val="43137"/>
                    </a:srgbClr>
                  </a:outerShdw>
                </a:effectLst>
              </a:rPr>
              <a:t>De </a:t>
            </a:r>
            <a:r>
              <a:rPr lang="fr-FR" sz="2000" dirty="0">
                <a:solidFill>
                  <a:srgbClr val="000000"/>
                </a:solidFill>
                <a:effectLst>
                  <a:outerShdw blurRad="38100" dist="38100" dir="2700000" rotWithShape="0">
                    <a:srgbClr val="000000">
                      <a:alpha val="43137"/>
                    </a:srgbClr>
                  </a:outerShdw>
                </a:effectLst>
              </a:rPr>
              <a:t>maximiser la mise en commun des composants logiciels d'une plateforme à </a:t>
            </a:r>
            <a:r>
              <a:rPr lang="fr-FR" sz="2000" dirty="0" smtClean="0">
                <a:solidFill>
                  <a:srgbClr val="000000"/>
                </a:solidFill>
                <a:effectLst>
                  <a:outerShdw blurRad="38100" dist="38100" dir="2700000" rotWithShape="0">
                    <a:srgbClr val="000000">
                      <a:alpha val="43137"/>
                    </a:srgbClr>
                  </a:outerShdw>
                </a:effectLst>
              </a:rPr>
              <a:t>l'autre</a:t>
            </a:r>
          </a:p>
          <a:p>
            <a:pPr lvl="1"/>
            <a:r>
              <a:rPr lang="fr-FR" sz="2000" dirty="0" smtClean="0">
                <a:solidFill>
                  <a:srgbClr val="000000"/>
                </a:solidFill>
                <a:effectLst>
                  <a:outerShdw blurRad="38100" dist="38100" dir="2700000" rotWithShape="0">
                    <a:srgbClr val="000000">
                      <a:alpha val="43137"/>
                    </a:srgbClr>
                  </a:outerShdw>
                </a:effectLst>
              </a:rPr>
              <a:t>De </a:t>
            </a:r>
            <a:r>
              <a:rPr lang="fr-FR" sz="2000" dirty="0">
                <a:solidFill>
                  <a:srgbClr val="000000"/>
                </a:solidFill>
                <a:effectLst>
                  <a:outerShdw blurRad="38100" dist="38100" dir="2700000" rotWithShape="0">
                    <a:srgbClr val="000000">
                      <a:alpha val="43137"/>
                    </a:srgbClr>
                  </a:outerShdw>
                </a:effectLst>
              </a:rPr>
              <a:t>minimiser le nivelage par le </a:t>
            </a:r>
            <a:r>
              <a:rPr lang="fr-FR" sz="2000" dirty="0" smtClean="0">
                <a:solidFill>
                  <a:srgbClr val="000000"/>
                </a:solidFill>
                <a:effectLst>
                  <a:outerShdw blurRad="38100" dist="38100" dir="2700000" rotWithShape="0">
                    <a:srgbClr val="000000">
                      <a:alpha val="43137"/>
                    </a:srgbClr>
                  </a:outerShdw>
                </a:effectLst>
              </a:rPr>
              <a:t>bas</a:t>
            </a:r>
            <a:endParaRPr lang="fr-FR" sz="2000" dirty="0">
              <a:solidFill>
                <a:srgbClr val="000000"/>
              </a:solidFill>
              <a:effectLst>
                <a:outerShdw blurRad="38100" dist="38100" dir="2700000" rotWithShape="0">
                  <a:srgbClr val="000000">
                    <a:alpha val="43137"/>
                  </a:srgbClr>
                </a:outerShdw>
              </a:effectLst>
            </a:endParaRPr>
          </a:p>
          <a:p>
            <a:pPr lvl="0"/>
            <a:r>
              <a:rPr lang="fr-FR" sz="2000" dirty="0">
                <a:solidFill>
                  <a:srgbClr val="000000"/>
                </a:solidFill>
                <a:effectLst>
                  <a:outerShdw blurRad="38100" dist="38100" dir="2700000" rotWithShape="0">
                    <a:srgbClr val="000000">
                      <a:alpha val="43137"/>
                    </a:srgbClr>
                  </a:outerShdw>
                </a:effectLst>
              </a:rPr>
              <a:t>L'idée est de construire l'ensemble des composants logiciels (génériques) du moteur de jeu sur une base logicielle dédiée (donc spécifique) à chaque </a:t>
            </a:r>
            <a:r>
              <a:rPr lang="fr-FR" sz="2000" dirty="0" smtClean="0">
                <a:solidFill>
                  <a:srgbClr val="000000"/>
                </a:solidFill>
                <a:effectLst>
                  <a:outerShdw blurRad="38100" dist="38100" dir="2700000" rotWithShape="0">
                    <a:srgbClr val="000000">
                      <a:alpha val="43137"/>
                    </a:srgbClr>
                  </a:outerShdw>
                </a:effectLst>
              </a:rPr>
              <a:t>plateforme, </a:t>
            </a:r>
            <a:r>
              <a:rPr lang="fr-FR" sz="2000" dirty="0">
                <a:solidFill>
                  <a:srgbClr val="000000"/>
                </a:solidFill>
                <a:effectLst>
                  <a:outerShdw blurRad="38100" dist="38100" dir="2700000" rotWithShape="0">
                    <a:srgbClr val="000000">
                      <a:alpha val="43137"/>
                    </a:srgbClr>
                  </a:outerShdw>
                </a:effectLst>
              </a:rPr>
              <a:t>ce qu’on appelle un couche d’abstraction </a:t>
            </a:r>
            <a:r>
              <a:rPr lang="fr-FR" sz="2000" dirty="0" smtClean="0">
                <a:solidFill>
                  <a:srgbClr val="000000"/>
                </a:solidFill>
                <a:effectLst>
                  <a:outerShdw blurRad="38100" dist="38100" dir="2700000" rotWithShape="0">
                    <a:srgbClr val="000000">
                      <a:alpha val="43137"/>
                    </a:srgbClr>
                  </a:outerShdw>
                </a:effectLst>
              </a:rPr>
              <a:t>: « hardware abstraction layer » (</a:t>
            </a:r>
            <a:r>
              <a:rPr lang="fr-FR" sz="2000"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HAL</a:t>
            </a:r>
            <a:r>
              <a:rPr lang="fr-FR" sz="2000" dirty="0">
                <a:solidFill>
                  <a:srgbClr val="000000"/>
                </a:solidFill>
                <a:effectLst>
                  <a:outerShdw blurRad="38100" dist="38100" dir="2700000" rotWithShape="0">
                    <a:srgbClr val="000000">
                      <a:alpha val="43137"/>
                    </a:srgbClr>
                  </a:outerShdw>
                </a:effectLst>
              </a:rPr>
              <a:t>)</a:t>
            </a:r>
            <a:r>
              <a:rPr lang="fr-FR" sz="2000" dirty="0" smtClean="0">
                <a:solidFill>
                  <a:srgbClr val="000000"/>
                </a:solidFill>
                <a:effectLst>
                  <a:outerShdw blurRad="38100" dist="38100" dir="2700000" rotWithShape="0">
                    <a:srgbClr val="000000">
                      <a:alpha val="43137"/>
                    </a:srgbClr>
                  </a:outerShdw>
                </a:effectLst>
              </a:rPr>
              <a:t>.</a:t>
            </a:r>
            <a:endParaRPr lang="fr-FR" sz="2000" dirty="0">
              <a:solidFill>
                <a:srgbClr val="000000"/>
              </a:solidFill>
              <a:effectLst>
                <a:outerShdw blurRad="38100" dist="38100" dir="2700000" rotWithShape="0">
                  <a:srgbClr val="000000">
                    <a:alpha val="43137"/>
                  </a:srgbClr>
                </a:outerShdw>
              </a:effectLst>
            </a:endParaRPr>
          </a:p>
          <a:p>
            <a:pPr lvl="0"/>
            <a:r>
              <a:rPr lang="fr-FR" sz="2000" dirty="0">
                <a:solidFill>
                  <a:srgbClr val="000000"/>
                </a:solidFill>
                <a:effectLst>
                  <a:outerShdw blurRad="38100" dist="38100" dir="2700000" rotWithShape="0">
                    <a:srgbClr val="000000">
                      <a:alpha val="43137"/>
                    </a:srgbClr>
                  </a:outerShdw>
                </a:effectLst>
              </a:rPr>
              <a:t>Les avantages sont </a:t>
            </a:r>
            <a:r>
              <a:rPr lang="fr-FR" sz="2000" dirty="0" smtClean="0">
                <a:solidFill>
                  <a:srgbClr val="000000"/>
                </a:solidFill>
                <a:effectLst>
                  <a:outerShdw blurRad="38100" dist="38100" dir="2700000" rotWithShape="0">
                    <a:srgbClr val="000000">
                      <a:alpha val="43137"/>
                    </a:srgbClr>
                  </a:outerShdw>
                </a:effectLst>
              </a:rPr>
              <a:t>multiples:</a:t>
            </a:r>
          </a:p>
          <a:p>
            <a:pPr lvl="1"/>
            <a:r>
              <a:rPr lang="fr-FR" sz="2000" dirty="0" smtClean="0">
                <a:solidFill>
                  <a:srgbClr val="000000"/>
                </a:solidFill>
                <a:effectLst>
                  <a:outerShdw blurRad="38100" dist="38100" dir="2700000" rotWithShape="0">
                    <a:srgbClr val="000000">
                      <a:alpha val="43137"/>
                    </a:srgbClr>
                  </a:outerShdw>
                </a:effectLst>
              </a:rPr>
              <a:t>Le </a:t>
            </a:r>
            <a:r>
              <a:rPr lang="fr-FR" sz="2000" dirty="0">
                <a:solidFill>
                  <a:srgbClr val="000000"/>
                </a:solidFill>
                <a:effectLst>
                  <a:outerShdw blurRad="38100" dist="38100" dir="2700000" rotWithShape="0">
                    <a:srgbClr val="000000">
                      <a:alpha val="43137"/>
                    </a:srgbClr>
                  </a:outerShdw>
                </a:effectLst>
              </a:rPr>
              <a:t>développement du moteur et du jeu deviennent (quasi-)indépendants de la plateforme </a:t>
            </a:r>
            <a:r>
              <a:rPr lang="fr-FR" sz="2000" dirty="0" smtClean="0">
                <a:solidFill>
                  <a:srgbClr val="000000"/>
                </a:solidFill>
                <a:effectLst>
                  <a:outerShdw blurRad="38100" dist="38100" dir="2700000" rotWithShape="0">
                    <a:srgbClr val="000000">
                      <a:alpha val="43137"/>
                    </a:srgbClr>
                  </a:outerShdw>
                </a:effectLst>
              </a:rPr>
              <a:t>cible</a:t>
            </a:r>
          </a:p>
          <a:p>
            <a:pPr lvl="1"/>
            <a:r>
              <a:rPr lang="fr-FR" sz="2000" dirty="0" smtClean="0">
                <a:solidFill>
                  <a:srgbClr val="000000"/>
                </a:solidFill>
                <a:effectLst>
                  <a:outerShdw blurRad="38100" dist="38100" dir="2700000" rotWithShape="0">
                    <a:srgbClr val="000000">
                      <a:alpha val="43137"/>
                    </a:srgbClr>
                  </a:outerShdw>
                </a:effectLst>
              </a:rPr>
              <a:t>Les </a:t>
            </a:r>
            <a:r>
              <a:rPr lang="fr-FR" sz="2000" dirty="0">
                <a:solidFill>
                  <a:srgbClr val="000000"/>
                </a:solidFill>
                <a:effectLst>
                  <a:outerShdw blurRad="38100" dist="38100" dir="2700000" rotWithShape="0">
                    <a:srgbClr val="000000">
                      <a:alpha val="43137"/>
                    </a:srgbClr>
                  </a:outerShdw>
                </a:effectLst>
              </a:rPr>
              <a:t>développements des différents composants sont relativement </a:t>
            </a:r>
            <a:r>
              <a:rPr lang="fr-FR" sz="2000" dirty="0" err="1">
                <a:solidFill>
                  <a:srgbClr val="000000"/>
                </a:solidFill>
                <a:effectLst>
                  <a:outerShdw blurRad="38100" dist="38100" dir="2700000" rotWithShape="0">
                    <a:srgbClr val="000000">
                      <a:alpha val="43137"/>
                    </a:srgbClr>
                  </a:outerShdw>
                </a:effectLst>
              </a:rPr>
              <a:t>décorrélés</a:t>
            </a:r>
            <a:r>
              <a:rPr lang="fr-FR" sz="2000" dirty="0">
                <a:solidFill>
                  <a:srgbClr val="000000"/>
                </a:solidFill>
                <a:effectLst>
                  <a:outerShdw blurRad="38100" dist="38100" dir="2700000" rotWithShape="0">
                    <a:srgbClr val="000000">
                      <a:alpha val="43137"/>
                    </a:srgbClr>
                  </a:outerShdw>
                </a:effectLst>
              </a:rPr>
              <a:t> et donc </a:t>
            </a:r>
            <a:r>
              <a:rPr lang="fr-FR" sz="2000" dirty="0" err="1" smtClean="0">
                <a:solidFill>
                  <a:srgbClr val="000000"/>
                </a:solidFill>
                <a:effectLst>
                  <a:outerShdw blurRad="38100" dist="38100" dir="2700000" rotWithShape="0">
                    <a:srgbClr val="000000">
                      <a:alpha val="43137"/>
                    </a:srgbClr>
                  </a:outerShdw>
                </a:effectLst>
              </a:rPr>
              <a:t>parallèlisables</a:t>
            </a:r>
            <a:endParaRPr lang="fr-FR" sz="2000" dirty="0">
              <a:solidFill>
                <a:srgbClr val="000000"/>
              </a:solidFill>
              <a:effectLst>
                <a:outerShdw blurRad="38100" dist="38100" dir="2700000" rotWithShape="0">
                  <a:srgbClr val="000000">
                    <a:alpha val="43137"/>
                  </a:srgbClr>
                </a:outerShdw>
              </a:effectLst>
            </a:endParaRPr>
          </a:p>
          <a:p>
            <a:pPr lvl="0"/>
            <a:r>
              <a:rPr lang="fr-FR" sz="2000" dirty="0">
                <a:solidFill>
                  <a:srgbClr val="000000"/>
                </a:solidFill>
                <a:effectLst>
                  <a:outerShdw blurRad="38100" dist="38100" dir="2700000" rotWithShape="0">
                    <a:srgbClr val="000000">
                      <a:alpha val="43137"/>
                    </a:srgbClr>
                  </a:outerShdw>
                </a:effectLst>
              </a:rPr>
              <a:t>Inconvénient: comment éviter le nivelage par le bas </a:t>
            </a:r>
            <a:r>
              <a:rPr lang="fr-FR" sz="2000" dirty="0" smtClean="0">
                <a:solidFill>
                  <a:srgbClr val="000000"/>
                </a:solidFill>
                <a:effectLst>
                  <a:outerShdw blurRad="38100" dist="38100" dir="2700000" rotWithShape="0">
                    <a:srgbClr val="000000">
                      <a:alpha val="43137"/>
                    </a:srgbClr>
                  </a:outerShdw>
                </a:effectLst>
              </a:rPr>
              <a:t>?</a:t>
            </a:r>
            <a:endParaRPr lang="fr-FR" sz="2000" dirty="0">
              <a:solidFill>
                <a:srgbClr val="000000"/>
              </a:solidFill>
              <a:effectLst>
                <a:outerShdw blurRad="38100" dist="38100" dir="2700000" rotWithShape="0">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09/10/15</a:t>
            </a:fld>
            <a:endParaRPr lang="fr-FR" dirty="0"/>
          </a:p>
        </p:txBody>
      </p:sp>
    </p:spTree>
    <p:extLst>
      <p:ext uri="{BB962C8B-B14F-4D97-AF65-F5344CB8AC3E}">
        <p14:creationId xmlns:p14="http://schemas.microsoft.com/office/powerpoint/2010/main" val="15132580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330440" cy="5029751"/>
          </a:xfrm>
        </p:spPr>
        <p:txBody>
          <a:bodyPr>
            <a:normAutofit fontScale="77500" lnSpcReduction="20000"/>
          </a:bodyPr>
          <a:lstStyle/>
          <a:p>
            <a:pPr lvl="0"/>
            <a:r>
              <a:rPr lang="fr-FR" dirty="0">
                <a:solidFill>
                  <a:srgbClr val="000000"/>
                </a:solidFill>
                <a:effectLst>
                  <a:outerShdw blurRad="38100" dist="38100" dir="2700000" rotWithShape="0">
                    <a:srgbClr val="000000">
                      <a:alpha val="43137"/>
                    </a:srgbClr>
                  </a:outerShdw>
                </a:effectLst>
              </a:rPr>
              <a:t>On pourra donc utiliser les stratégies suivantes</a:t>
            </a:r>
            <a:r>
              <a:rPr lang="fr-FR" dirty="0" smtClean="0">
                <a:solidFill>
                  <a:srgbClr val="000000"/>
                </a:solidFill>
                <a:effectLst>
                  <a:outerShdw blurRad="38100" dist="38100" dir="2700000" rotWithShape="0">
                    <a:srgbClr val="000000">
                      <a:alpha val="43137"/>
                    </a:srgbClr>
                  </a:outerShdw>
                </a:effectLst>
              </a:rPr>
              <a:t>:</a:t>
            </a:r>
            <a:endParaRPr lang="fr-FR" dirty="0">
              <a:solidFill>
                <a:srgbClr val="000000"/>
              </a:solidFill>
              <a:effectLst>
                <a:outerShdw blurRad="38100" dist="38100" dir="2700000" rotWithShape="0">
                  <a:srgbClr val="000000">
                    <a:alpha val="43137"/>
                  </a:srgbClr>
                </a:outerShdw>
              </a:effectLst>
            </a:endParaRPr>
          </a:p>
          <a:p>
            <a:pPr marL="685800" lvl="1">
              <a:buClr>
                <a:srgbClr val="FFFFFF"/>
              </a:buClr>
              <a:buSzPct val="100000"/>
            </a:pPr>
            <a:r>
              <a:rPr lang="fr-FR" dirty="0">
                <a:solidFill>
                  <a:srgbClr val="000000"/>
                </a:solidFill>
                <a:effectLst>
                  <a:outerShdw blurRad="38100" dist="38100" dir="2700000" rotWithShape="0">
                    <a:srgbClr val="000000">
                      <a:alpha val="43137"/>
                    </a:srgbClr>
                  </a:outerShdw>
                </a:effectLst>
              </a:rPr>
              <a:t>Redéfinition des types de données de </a:t>
            </a:r>
            <a:r>
              <a:rPr lang="fr-FR" dirty="0" smtClean="0">
                <a:solidFill>
                  <a:srgbClr val="000000"/>
                </a:solidFill>
                <a:effectLst>
                  <a:outerShdw blurRad="38100" dist="38100" dir="2700000" rotWithShape="0">
                    <a:srgbClr val="000000">
                      <a:alpha val="43137"/>
                    </a:srgbClr>
                  </a:outerShdw>
                </a:effectLst>
              </a:rPr>
              <a:t>base</a:t>
            </a:r>
          </a:p>
          <a:p>
            <a:pPr marL="685800" lvl="1">
              <a:buClr>
                <a:srgbClr val="FFFFFF"/>
              </a:buClr>
              <a:buSzPct val="100000"/>
            </a:pPr>
            <a:r>
              <a:rPr lang="fr-FR" dirty="0" smtClean="0">
                <a:solidFill>
                  <a:srgbClr val="000000"/>
                </a:solidFill>
                <a:effectLst>
                  <a:outerShdw blurRad="38100" dist="38100" dir="2700000" rotWithShape="0">
                    <a:srgbClr val="000000">
                      <a:alpha val="43137"/>
                    </a:srgbClr>
                  </a:outerShdw>
                </a:effectLst>
              </a:rPr>
              <a:t>Surcharge </a:t>
            </a:r>
            <a:r>
              <a:rPr lang="fr-FR" dirty="0">
                <a:solidFill>
                  <a:srgbClr val="000000"/>
                </a:solidFill>
                <a:effectLst>
                  <a:outerShdw blurRad="38100" dist="38100" dir="2700000" rotWithShape="0">
                    <a:srgbClr val="000000">
                      <a:alpha val="43137"/>
                    </a:srgbClr>
                  </a:outerShdw>
                </a:effectLst>
              </a:rPr>
              <a:t>de toutes les fonctions vitales (gestion mémoire, manipulation de chaînes, gestion des noms de fichiers, accès système</a:t>
            </a:r>
            <a:r>
              <a:rPr lang="fr-FR" dirty="0" smtClean="0">
                <a:solidFill>
                  <a:srgbClr val="000000"/>
                </a:solidFill>
                <a:effectLst>
                  <a:outerShdw blurRad="38100" dist="38100" dir="2700000" rotWithShape="0">
                    <a:srgbClr val="000000">
                      <a:alpha val="43137"/>
                    </a:srgbClr>
                  </a:outerShdw>
                </a:effectLst>
              </a:rPr>
              <a:t>)</a:t>
            </a:r>
          </a:p>
          <a:p>
            <a:pPr marL="685800" lvl="1">
              <a:buClr>
                <a:srgbClr val="FFFFFF"/>
              </a:buClr>
              <a:buSzPct val="100000"/>
            </a:pPr>
            <a:r>
              <a:rPr lang="fr-FR" dirty="0" smtClean="0">
                <a:solidFill>
                  <a:srgbClr val="000000"/>
                </a:solidFill>
                <a:effectLst>
                  <a:outerShdw blurRad="38100" dist="38100" dir="2700000" rotWithShape="0">
                    <a:srgbClr val="000000">
                      <a:alpha val="43137"/>
                    </a:srgbClr>
                  </a:outerShdw>
                </a:effectLst>
              </a:rPr>
              <a:t>Mise </a:t>
            </a:r>
            <a:r>
              <a:rPr lang="fr-FR" dirty="0">
                <a:solidFill>
                  <a:srgbClr val="000000"/>
                </a:solidFill>
                <a:effectLst>
                  <a:outerShdw blurRad="38100" dist="38100" dir="2700000" rotWithShape="0">
                    <a:srgbClr val="000000">
                      <a:alpha val="43137"/>
                    </a:srgbClr>
                  </a:outerShdw>
                </a:effectLst>
              </a:rPr>
              <a:t>en place d’une couche d'abstraction matérielle (I/O, rendu, </a:t>
            </a:r>
            <a:r>
              <a:rPr lang="fr-FR" dirty="0" err="1">
                <a:solidFill>
                  <a:srgbClr val="000000"/>
                </a:solidFill>
                <a:effectLst>
                  <a:outerShdw blurRad="38100" dist="38100" dir="2700000" rotWithShape="0">
                    <a:srgbClr val="000000">
                      <a:alpha val="43137"/>
                    </a:srgbClr>
                  </a:outerShdw>
                </a:effectLst>
              </a:rPr>
              <a:t>multi-threading</a:t>
            </a:r>
            <a:r>
              <a:rPr lang="fr-FR" dirty="0" smtClean="0">
                <a:solidFill>
                  <a:srgbClr val="000000"/>
                </a:solidFill>
                <a:effectLst>
                  <a:outerShdw blurRad="38100" dist="38100" dir="2700000" rotWithShape="0">
                    <a:srgbClr val="000000">
                      <a:alpha val="43137"/>
                    </a:srgbClr>
                  </a:outerShdw>
                </a:effectLst>
              </a:rPr>
              <a:t>)</a:t>
            </a:r>
          </a:p>
          <a:p>
            <a:pPr marL="685800" lvl="1">
              <a:buClr>
                <a:srgbClr val="FFFFFF"/>
              </a:buClr>
              <a:buSzPct val="100000"/>
            </a:pPr>
            <a:r>
              <a:rPr lang="fr-FR" dirty="0" smtClean="0">
                <a:solidFill>
                  <a:srgbClr val="000000"/>
                </a:solidFill>
                <a:effectLst>
                  <a:outerShdw blurRad="38100" dist="38100" dir="2700000" rotWithShape="0">
                    <a:srgbClr val="000000">
                      <a:alpha val="43137"/>
                    </a:srgbClr>
                  </a:outerShdw>
                </a:effectLst>
              </a:rPr>
              <a:t>Gestion </a:t>
            </a:r>
            <a:r>
              <a:rPr lang="fr-FR" dirty="0">
                <a:solidFill>
                  <a:srgbClr val="000000"/>
                </a:solidFill>
                <a:effectLst>
                  <a:outerShdw blurRad="38100" dist="38100" dir="2700000" rotWithShape="0">
                    <a:srgbClr val="000000">
                      <a:alpha val="43137"/>
                    </a:srgbClr>
                  </a:outerShdw>
                </a:effectLst>
              </a:rPr>
              <a:t>d’un pool de ressources "dédiées" (ex: les icones représentant les boutons du pad)</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09/10/15</a:t>
            </a:fld>
            <a:endParaRPr lang="fr-FR" dirty="0"/>
          </a:p>
        </p:txBody>
      </p:sp>
      <p:grpSp>
        <p:nvGrpSpPr>
          <p:cNvPr id="7" name="Group 778"/>
          <p:cNvGrpSpPr/>
          <p:nvPr/>
        </p:nvGrpSpPr>
        <p:grpSpPr>
          <a:xfrm>
            <a:off x="5098469" y="1940026"/>
            <a:ext cx="3577989" cy="3389642"/>
            <a:chOff x="0" y="0"/>
            <a:chExt cx="3577988" cy="3389640"/>
          </a:xfrm>
        </p:grpSpPr>
        <p:pic>
          <p:nvPicPr>
            <p:cNvPr id="8" name="image34.png"/>
            <p:cNvPicPr/>
            <p:nvPr/>
          </p:nvPicPr>
          <p:blipFill>
            <a:blip r:embed="rId2">
              <a:extLst/>
            </a:blip>
            <a:stretch>
              <a:fillRect/>
            </a:stretch>
          </p:blipFill>
          <p:spPr>
            <a:xfrm>
              <a:off x="1" y="0"/>
              <a:ext cx="3577986" cy="2844937"/>
            </a:xfrm>
            <a:prstGeom prst="rect">
              <a:avLst/>
            </a:prstGeom>
            <a:ln w="12700" cap="flat">
              <a:noFill/>
              <a:miter lim="400000"/>
            </a:ln>
            <a:effectLst/>
          </p:spPr>
        </p:pic>
        <p:sp>
          <p:nvSpPr>
            <p:cNvPr id="9" name="Shape 777"/>
            <p:cNvSpPr/>
            <p:nvPr/>
          </p:nvSpPr>
          <p:spPr>
            <a:xfrm>
              <a:off x="0" y="2927977"/>
              <a:ext cx="3577988" cy="461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sz="1200" i="1" dirty="0">
                  <a:solidFill>
                    <a:srgbClr val="000000"/>
                  </a:solidFill>
                  <a:effectLst>
                    <a:outerShdw blurRad="38100" dist="38100" dir="2700000" rotWithShape="0">
                      <a:srgbClr val="000000">
                        <a:alpha val="43137"/>
                      </a:srgbClr>
                    </a:outerShdw>
                  </a:effectLst>
                </a:rPr>
                <a:t>Composants (C1, C2, C3) et couches d’abstraction matérielle (H1, H2)</a:t>
              </a:r>
            </a:p>
          </p:txBody>
        </p:sp>
      </p:grpSp>
    </p:spTree>
    <p:extLst>
      <p:ext uri="{BB962C8B-B14F-4D97-AF65-F5344CB8AC3E}">
        <p14:creationId xmlns:p14="http://schemas.microsoft.com/office/powerpoint/2010/main" val="5987577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Notifications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Certains composants du moteur de jeu ont la nécessité de communiquer avec les différentes entités du jeu (IA, joueur, etc…)</a:t>
            </a:r>
            <a:r>
              <a:rPr lang="fr-FR" dirty="0" smtClean="0">
                <a:solidFill>
                  <a:srgbClr val="000000"/>
                </a:solidFill>
                <a:effectLst>
                  <a:outerShdw blurRad="38100" dist="38100" dir="2700000" algn="tl">
                    <a:srgbClr val="000000">
                      <a:alpha val="43137"/>
                    </a:srgbClr>
                  </a:outerShdw>
                </a:effectLst>
              </a:rPr>
              <a:t>.</a:t>
            </a:r>
          </a:p>
          <a:p>
            <a:r>
              <a:rPr lang="fr-FR" dirty="0" smtClean="0">
                <a:solidFill>
                  <a:srgbClr val="000000"/>
                </a:solidFill>
                <a:effectLst>
                  <a:outerShdw blurRad="38100" dist="38100" dir="2700000" algn="tl">
                    <a:srgbClr val="000000">
                      <a:alpha val="43137"/>
                    </a:srgbClr>
                  </a:outerShdw>
                </a:effectLst>
              </a:rPr>
              <a:t>Ces </a:t>
            </a:r>
            <a:r>
              <a:rPr lang="fr-FR" dirty="0">
                <a:solidFill>
                  <a:srgbClr val="000000"/>
                </a:solidFill>
                <a:effectLst>
                  <a:outerShdw blurRad="38100" dist="38100" dir="2700000" algn="tl">
                    <a:srgbClr val="000000">
                      <a:alpha val="43137"/>
                    </a:srgbClr>
                  </a:outerShdw>
                </a:effectLst>
              </a:rPr>
              <a:t>communications prennent généralement la forme de notifications, qui signalent un événement précis (changement d’état, lecture d’un son, événement IHM, …). </a:t>
            </a:r>
            <a:endParaRPr lang="fr-FR" dirty="0" smtClean="0">
              <a:solidFill>
                <a:srgbClr val="000000"/>
              </a:solidFill>
              <a:effectLst>
                <a:outerShdw blurRad="38100" dist="38100" dir="2700000" algn="tl">
                  <a:srgbClr val="000000">
                    <a:alpha val="43137"/>
                  </a:srgbClr>
                </a:outerShdw>
              </a:effectLst>
            </a:endParaRPr>
          </a:p>
          <a:p>
            <a:r>
              <a:rPr lang="fr-FR" dirty="0" smtClean="0">
                <a:solidFill>
                  <a:srgbClr val="000000"/>
                </a:solidFill>
                <a:effectLst>
                  <a:outerShdw blurRad="38100" dist="38100" dir="2700000" algn="tl">
                    <a:srgbClr val="000000">
                      <a:alpha val="43137"/>
                    </a:srgbClr>
                  </a:outerShdw>
                </a:effectLst>
              </a:rPr>
              <a:t>On </a:t>
            </a:r>
            <a:r>
              <a:rPr lang="fr-FR" dirty="0">
                <a:solidFill>
                  <a:srgbClr val="000000"/>
                </a:solidFill>
                <a:effectLst>
                  <a:outerShdw blurRad="38100" dist="38100" dir="2700000" algn="tl">
                    <a:srgbClr val="000000">
                      <a:alpha val="43137"/>
                    </a:srgbClr>
                  </a:outerShdw>
                </a:effectLst>
              </a:rPr>
              <a:t>distingue</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685800" lvl="1">
              <a:buFont typeface="Arial" charset="0"/>
              <a:buChar char="•"/>
            </a:pPr>
            <a:r>
              <a:rPr lang="fr-FR" i="1" dirty="0" smtClean="0">
                <a:solidFill>
                  <a:srgbClr val="000000"/>
                </a:solidFill>
                <a:effectLst>
                  <a:outerShdw blurRad="38100" dist="38100" dir="2700000" algn="tl">
                    <a:srgbClr val="000000">
                      <a:alpha val="43137"/>
                    </a:srgbClr>
                  </a:outerShdw>
                </a:effectLst>
              </a:rPr>
              <a:t>Message</a:t>
            </a:r>
            <a:r>
              <a:rPr lang="fr-FR" dirty="0">
                <a:solidFill>
                  <a:srgbClr val="000000"/>
                </a:solidFill>
                <a:effectLst>
                  <a:outerShdw blurRad="38100" dist="38100" dir="2700000" algn="tl">
                    <a:srgbClr val="000000">
                      <a:alpha val="43137"/>
                    </a:srgbClr>
                  </a:outerShdw>
                </a:effectLst>
              </a:rPr>
              <a:t>: Le moteur de jeu envoie un message dans une file (FIFO) de messages pour notifier de l’événement. Cette file sera lue par l’utilisateur du moteur et chaque message traité </a:t>
            </a:r>
            <a:r>
              <a:rPr lang="fr-FR" dirty="0" smtClean="0">
                <a:solidFill>
                  <a:srgbClr val="000000"/>
                </a:solidFill>
                <a:effectLst>
                  <a:outerShdw blurRad="38100" dist="38100" dir="2700000" algn="tl">
                    <a:srgbClr val="000000">
                      <a:alpha val="43137"/>
                    </a:srgbClr>
                  </a:outerShdw>
                </a:effectLst>
              </a:rPr>
              <a:t>séquentiellement.</a:t>
            </a:r>
          </a:p>
          <a:p>
            <a:pPr marL="685800" lvl="1">
              <a:buFont typeface="Arial" charset="0"/>
              <a:buChar char="•"/>
            </a:pPr>
            <a:r>
              <a:rPr lang="fr-FR" i="1" dirty="0">
                <a:solidFill>
                  <a:srgbClr val="000000"/>
                </a:solidFill>
                <a:effectLst>
                  <a:outerShdw blurRad="38100" dist="38100" dir="2700000" algn="tl">
                    <a:srgbClr val="000000">
                      <a:alpha val="43137"/>
                    </a:srgbClr>
                  </a:outerShdw>
                </a:effectLst>
              </a:rPr>
              <a:t>Polling</a:t>
            </a:r>
            <a:r>
              <a:rPr lang="fr-FR" dirty="0">
                <a:solidFill>
                  <a:srgbClr val="000000"/>
                </a:solidFill>
                <a:effectLst>
                  <a:outerShdw blurRad="38100" dist="38100" dir="2700000" algn="tl">
                    <a:srgbClr val="000000">
                      <a:alpha val="43137"/>
                    </a:srgbClr>
                  </a:outerShdw>
                </a:effectLst>
              </a:rPr>
              <a:t>: Chaque entité requête auprès du moteur l’état de déclenchement des évènements qui l’intéresse. 			</a:t>
            </a:r>
          </a:p>
          <a:p>
            <a:pPr marL="400050" lvl="1" indent="0">
              <a:buNone/>
            </a:pPr>
            <a:r>
              <a:rPr lang="fr-FR" b="1" dirty="0">
                <a:solidFill>
                  <a:srgbClr val="000000"/>
                </a:solidFill>
                <a:effectLst>
                  <a:outerShdw blurRad="38100" dist="38100" dir="2700000" algn="tl">
                    <a:srgbClr val="000000">
                      <a:alpha val="43137"/>
                    </a:srgbClr>
                  </a:outerShdw>
                </a:effectLst>
              </a:rPr>
              <a:t>		Equivalent à de « l’attente active »</a:t>
            </a:r>
            <a:r>
              <a:rPr lang="fr-FR" dirty="0">
                <a:solidFill>
                  <a:srgbClr val="000000"/>
                </a:solidFill>
                <a:effectLst>
                  <a:outerShdw blurRad="38100" dist="38100" dir="2700000" algn="tl">
                    <a:srgbClr val="000000">
                      <a:alpha val="43137"/>
                    </a:srgbClr>
                  </a:outerShdw>
                </a:effectLst>
              </a:rPr>
              <a:t>.</a:t>
            </a:r>
            <a:endParaRPr lang="fr-FR" i="1" dirty="0">
              <a:solidFill>
                <a:srgbClr val="000000"/>
              </a:solidFill>
              <a:effectLst>
                <a:outerShdw blurRad="38100" dist="38100" dir="2700000" algn="tl">
                  <a:srgbClr val="000000">
                    <a:alpha val="43137"/>
                  </a:srgbClr>
                </a:outerShdw>
              </a:effectLst>
            </a:endParaRPr>
          </a:p>
          <a:p>
            <a:pPr marL="685800" lvl="1">
              <a:buFont typeface="Arial" charset="0"/>
              <a:buChar char="•"/>
            </a:pPr>
            <a:r>
              <a:rPr lang="fr-FR" i="1" dirty="0">
                <a:solidFill>
                  <a:srgbClr val="000000"/>
                </a:solidFill>
                <a:effectLst>
                  <a:outerShdw blurRad="38100" dist="38100" dir="2700000" algn="tl">
                    <a:srgbClr val="000000">
                      <a:alpha val="43137"/>
                    </a:srgbClr>
                  </a:outerShdw>
                </a:effectLst>
              </a:rPr>
              <a:t>Callback</a:t>
            </a:r>
            <a:r>
              <a:rPr lang="fr-FR" dirty="0">
                <a:solidFill>
                  <a:srgbClr val="000000"/>
                </a:solidFill>
                <a:effectLst>
                  <a:outerShdw blurRad="38100" dist="38100" dir="2700000" algn="tl">
                    <a:srgbClr val="000000">
                      <a:alpha val="43137"/>
                    </a:srgbClr>
                  </a:outerShdw>
                </a:effectLst>
              </a:rPr>
              <a:t>: L’utilisateur du moteur enregistre une fonction auprès du moteur pour une notification donnée (ex: fin de lecture d’un son). Lorsque l’événement est détecté par le moteur, la callback utilisateur est appelée pour le notifier de l’événement correspondant.</a:t>
            </a:r>
          </a:p>
          <a:p>
            <a:pPr marL="400050" lvl="1" indent="0">
              <a:buNone/>
            </a:pPr>
            <a:r>
              <a:rPr lang="fr-FR" b="1" dirty="0">
                <a:solidFill>
                  <a:srgbClr val="000000"/>
                </a:solidFill>
                <a:effectLst>
                  <a:outerShdw blurRad="38100" dist="38100" dir="2700000" algn="tl">
                    <a:srgbClr val="000000">
                      <a:alpha val="43137"/>
                    </a:srgbClr>
                  </a:outerShdw>
                </a:effectLst>
              </a:rPr>
              <a:t>		Mécanisme relativement optimal</a:t>
            </a:r>
            <a:r>
              <a:rPr lang="fr-FR" dirty="0" smtClean="0">
                <a:solidFill>
                  <a:srgbClr val="000000"/>
                </a:solidFill>
                <a:effectLst>
                  <a:outerShdw blurRad="38100" dist="38100" dir="2700000" algn="tl">
                    <a:srgbClr val="000000">
                      <a:alpha val="43137"/>
                    </a:srgbClr>
                  </a:outerShdw>
                </a:effectLst>
              </a:rPr>
              <a:t>.</a:t>
            </a:r>
            <a:endParaRPr lang="fr-FR" i="1"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09/10/15</a:t>
            </a:fld>
            <a:endParaRPr lang="fr-FR" dirty="0"/>
          </a:p>
        </p:txBody>
      </p:sp>
    </p:spTree>
    <p:extLst>
      <p:ext uri="{BB962C8B-B14F-4D97-AF65-F5344CB8AC3E}">
        <p14:creationId xmlns:p14="http://schemas.microsoft.com/office/powerpoint/2010/main" val="21493315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mémoire</a:t>
            </a:r>
            <a:endParaRPr lang="fr-FR" dirty="0"/>
          </a:p>
        </p:txBody>
      </p:sp>
      <p:sp>
        <p:nvSpPr>
          <p:cNvPr id="3" name="Espace réservé du contenu 2"/>
          <p:cNvSpPr>
            <a:spLocks noGrp="1"/>
          </p:cNvSpPr>
          <p:nvPr>
            <p:ph idx="1"/>
          </p:nvPr>
        </p:nvSpPr>
        <p:spPr/>
        <p:txBody>
          <a:bodyPr>
            <a:noAutofit/>
          </a:bodyPr>
          <a:lstStyle/>
          <a:p>
            <a:r>
              <a:rPr lang="fr-FR" sz="2000" dirty="0">
                <a:solidFill>
                  <a:srgbClr val="000000"/>
                </a:solidFill>
                <a:effectLst>
                  <a:outerShdw blurRad="38100" dist="38100" dir="2700000" algn="tl">
                    <a:srgbClr val="000000">
                      <a:alpha val="43137"/>
                    </a:srgbClr>
                  </a:outerShdw>
                </a:effectLst>
              </a:rPr>
              <a:t>La gestion correcte de la mémoire est un élément clef lors de l'écriture d'un moteur de jeu. Il faut pouvoir répondre aux problématiques suivantes:</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Contrôler précisément la quantité mémoire utilisée</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Eviter la </a:t>
            </a:r>
            <a:r>
              <a:rPr lang="fr-FR" sz="1600" dirty="0" smtClean="0">
                <a:solidFill>
                  <a:srgbClr val="000000"/>
                </a:solidFill>
                <a:effectLst>
                  <a:outerShdw blurRad="38100" dist="38100" dir="2700000" algn="tl">
                    <a:srgbClr val="000000">
                      <a:alpha val="43137"/>
                    </a:srgbClr>
                  </a:outerShdw>
                </a:effectLst>
              </a:rPr>
              <a:t>fragmentation</a:t>
            </a:r>
          </a:p>
          <a:p>
            <a:pPr marL="285750">
              <a:buFont typeface="Arial" pitchFamily="34" charset="0"/>
              <a:buChar char="•"/>
            </a:pPr>
            <a:r>
              <a:rPr lang="fr-FR" sz="2000" dirty="0" smtClean="0">
                <a:solidFill>
                  <a:srgbClr val="000000"/>
                </a:solidFill>
                <a:effectLst>
                  <a:outerShdw blurRad="38100" dist="38100" dir="2700000" algn="tl">
                    <a:srgbClr val="000000">
                      <a:alpha val="43137"/>
                    </a:srgbClr>
                  </a:outerShdw>
                </a:effectLst>
              </a:rPr>
              <a:t>Les </a:t>
            </a:r>
            <a:r>
              <a:rPr lang="fr-FR" sz="2000" dirty="0">
                <a:solidFill>
                  <a:srgbClr val="000000"/>
                </a:solidFill>
                <a:effectLst>
                  <a:outerShdw blurRad="38100" dist="38100" dir="2700000" algn="tl">
                    <a:srgbClr val="000000">
                      <a:alpha val="43137"/>
                    </a:srgbClr>
                  </a:outerShdw>
                </a:effectLst>
              </a:rPr>
              <a:t>stratégies suivantes sont donc couramment mises en place:</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Allocations de pools mémoire de tailles maîtrisées pour la réalisation de divers traitements (ex: génération de polygones à la volée) ou le stockage d'objets (ex: particules), et allocation des données directement à l'intérieur de ces </a:t>
            </a:r>
            <a:r>
              <a:rPr lang="fr-FR" sz="1600" dirty="0" smtClean="0">
                <a:solidFill>
                  <a:srgbClr val="000000"/>
                </a:solidFill>
                <a:effectLst>
                  <a:outerShdw blurRad="38100" dist="38100" dir="2700000" algn="tl">
                    <a:srgbClr val="000000">
                      <a:alpha val="43137"/>
                    </a:srgbClr>
                  </a:outerShdw>
                </a:effectLst>
              </a:rPr>
              <a:t>pools	</a:t>
            </a:r>
            <a:endParaRPr lang="fr-FR" sz="16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Mise en place d'un système de gestion mémoire personnalisé qui permette de limiter la fragmentation et accélère les allocations/libérations. Le système peut également s’adapter au types de mémoire présents sur la plateforme cible (mémoires dédiées).</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Insertion d’informations de </a:t>
            </a:r>
            <a:r>
              <a:rPr lang="fr-FR" sz="1600" dirty="0" err="1" smtClean="0">
                <a:solidFill>
                  <a:srgbClr val="000000"/>
                </a:solidFill>
                <a:effectLst>
                  <a:outerShdw blurRad="38100" dist="38100" dir="2700000" algn="tl">
                    <a:srgbClr val="000000">
                      <a:alpha val="43137"/>
                    </a:srgbClr>
                  </a:outerShdw>
                </a:effectLst>
              </a:rPr>
              <a:t>débuggage</a:t>
            </a:r>
            <a:endParaRPr lang="fr-FR" sz="2000" dirty="0">
              <a:solidFill>
                <a:srgbClr val="000000"/>
              </a:solidFill>
              <a:effectLst>
                <a:outerShdw blurRad="38100" dist="38100" dir="2700000" algn="tl">
                  <a:srgbClr val="000000">
                    <a:alpha val="43137"/>
                  </a:srgbClr>
                </a:outerShdw>
              </a:effectLst>
            </a:endParaRPr>
          </a:p>
          <a:p>
            <a:r>
              <a:rPr lang="fr-FR" sz="1800" b="1" u="sng" dirty="0">
                <a:solidFill>
                  <a:srgbClr val="000000"/>
                </a:solidFill>
                <a:effectLst>
                  <a:outerShdw blurRad="38100" dist="38100" dir="2700000" algn="tl">
                    <a:srgbClr val="000000">
                      <a:alpha val="43137"/>
                    </a:srgbClr>
                  </a:outerShdw>
                </a:effectLst>
              </a:rPr>
              <a:t>NB:</a:t>
            </a:r>
            <a:r>
              <a:rPr lang="fr-FR" sz="1800" b="1" i="1" dirty="0">
                <a:solidFill>
                  <a:srgbClr val="000000"/>
                </a:solidFill>
                <a:effectLst>
                  <a:outerShdw blurRad="38100" dist="38100" dir="2700000" algn="tl">
                    <a:srgbClr val="000000">
                      <a:alpha val="43137"/>
                    </a:srgbClr>
                  </a:outerShdw>
                </a:effectLst>
              </a:rPr>
              <a:t> </a:t>
            </a:r>
            <a:r>
              <a:rPr lang="fr-FR" sz="1800" i="1" dirty="0">
                <a:solidFill>
                  <a:srgbClr val="000000"/>
                </a:solidFill>
                <a:effectLst>
                  <a:outerShdw blurRad="38100" dist="38100" dir="2700000" algn="tl">
                    <a:srgbClr val="000000">
                      <a:alpha val="43137"/>
                    </a:srgbClr>
                  </a:outerShdw>
                </a:effectLst>
              </a:rPr>
              <a:t>Les réglages des quantités mémoire attribuées pour chaque tâche sont extrêmement dépendants du jeu (rendu, effets spéciaux, …). Il faut donc pouvoir configurer facilement la balance des différents pools mémoire (i.e. ils ne doivent pas être fixés par le moteur)</a:t>
            </a:r>
            <a:r>
              <a:rPr lang="fr-FR" sz="1800" i="1" dirty="0" smtClean="0">
                <a:solidFill>
                  <a:srgbClr val="000000"/>
                </a:solidFill>
                <a:effectLst>
                  <a:outerShdw blurRad="38100" dist="38100" dir="2700000" algn="tl">
                    <a:srgbClr val="000000">
                      <a:alpha val="43137"/>
                    </a:srgbClr>
                  </a:outerShdw>
                </a:effectLst>
              </a:rPr>
              <a:t>.</a:t>
            </a:r>
            <a:endParaRPr lang="fr-FR" sz="1800" i="1"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09/10/15</a:t>
            </a:fld>
            <a:endParaRPr lang="fr-FR" dirty="0"/>
          </a:p>
        </p:txBody>
      </p:sp>
    </p:spTree>
    <p:extLst>
      <p:ext uri="{BB962C8B-B14F-4D97-AF65-F5344CB8AC3E}">
        <p14:creationId xmlns:p14="http://schemas.microsoft.com/office/powerpoint/2010/main" val="10930901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Le cœur d'un moteur de jeu est la </a:t>
            </a:r>
            <a:r>
              <a:rPr lang="fr-FR" dirty="0" err="1">
                <a:solidFill>
                  <a:srgbClr val="000000"/>
                </a:solidFill>
                <a:effectLst>
                  <a:outerShdw blurRad="38100" dist="38100" dir="2700000" algn="tl">
                    <a:srgbClr val="000000">
                      <a:alpha val="43137"/>
                    </a:srgbClr>
                  </a:outerShdw>
                </a:effectLst>
              </a:rPr>
              <a:t>game</a:t>
            </a:r>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loop</a:t>
            </a:r>
            <a:r>
              <a:rPr lang="fr-FR" dirty="0">
                <a:solidFill>
                  <a:srgbClr val="000000"/>
                </a:solidFill>
                <a:effectLst>
                  <a:outerShdw blurRad="38100" dist="38100" dir="2700000" algn="tl">
                    <a:srgbClr val="000000">
                      <a:alpha val="43137"/>
                    </a:srgbClr>
                  </a:outerShdw>
                </a:effectLst>
              </a:rPr>
              <a:t>. C'est la boucle principale (active) qui va se charger d'appeler l'intégralité des traitements. Une version haut-niveau a la forme </a:t>
            </a:r>
            <a:r>
              <a:rPr lang="fr-FR" dirty="0" smtClean="0">
                <a:solidFill>
                  <a:srgbClr val="000000"/>
                </a:solidFill>
                <a:effectLst>
                  <a:outerShdw blurRad="38100" dist="38100" dir="2700000" algn="tl">
                    <a:srgbClr val="000000">
                      <a:alpha val="43137"/>
                    </a:srgbClr>
                  </a:outerShdw>
                </a:effectLst>
              </a:rPr>
              <a:t>suivante:</a:t>
            </a:r>
          </a:p>
          <a:p>
            <a:r>
              <a:rPr lang="fr-FR" dirty="0" smtClean="0">
                <a:solidFill>
                  <a:srgbClr val="000000"/>
                </a:solidFill>
                <a:effectLst>
                  <a:outerShdw blurRad="38100" dist="38100" dir="2700000" algn="tl">
                    <a:srgbClr val="000000">
                      <a:alpha val="43137"/>
                    </a:srgbClr>
                  </a:outerShdw>
                </a:effectLst>
              </a:rPr>
              <a:t>Initialisations</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while</a:t>
            </a:r>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Run</a:t>
            </a:r>
            <a:r>
              <a:rPr lang="fr-FR" dirty="0">
                <a:solidFill>
                  <a:srgbClr val="000000"/>
                </a:solidFill>
                <a:effectLst>
                  <a:outerShdw blurRad="38100" dist="38100" dir="2700000" algn="tl">
                    <a:srgbClr val="000000">
                      <a:alpha val="43137"/>
                    </a:srgbClr>
                  </a:outerShdw>
                </a:effectLst>
              </a:rPr>
              <a:t>)</a:t>
            </a:r>
          </a:p>
          <a:p>
            <a:r>
              <a:rPr lang="fr-FR" dirty="0">
                <a:solidFill>
                  <a:srgbClr val="000000"/>
                </a:solidFill>
                <a:effectLst>
                  <a:outerShdw blurRad="38100" dist="38100" dir="2700000" algn="tl">
                    <a:srgbClr val="000000">
                      <a:alpha val="43137"/>
                    </a:srgbClr>
                  </a:outerShdw>
                </a:effectLst>
              </a:rPr>
              <a:t>		{</a:t>
            </a:r>
          </a:p>
          <a:p>
            <a:r>
              <a:rPr lang="fr-FR" dirty="0">
                <a:solidFill>
                  <a:srgbClr val="000000"/>
                </a:solidFill>
                <a:effectLst>
                  <a:outerShdw blurRad="38100" dist="38100" dir="2700000" algn="tl">
                    <a:srgbClr val="000000">
                      <a:alpha val="43137"/>
                    </a:srgbClr>
                  </a:outerShdw>
                </a:effectLst>
              </a:rPr>
              <a:t>			Rendu de la scène</a:t>
            </a:r>
          </a:p>
          <a:p>
            <a:r>
              <a:rPr lang="fr-FR" dirty="0">
                <a:solidFill>
                  <a:srgbClr val="000000"/>
                </a:solidFill>
                <a:effectLst>
                  <a:outerShdw blurRad="38100" dist="38100" dir="2700000" algn="tl">
                    <a:srgbClr val="000000">
                      <a:alpha val="43137"/>
                    </a:srgbClr>
                  </a:outerShdw>
                </a:effectLst>
              </a:rPr>
              <a:t>			Gestion des évènements système</a:t>
            </a:r>
          </a:p>
          <a:p>
            <a:r>
              <a:rPr lang="fr-FR" dirty="0">
                <a:solidFill>
                  <a:srgbClr val="000000"/>
                </a:solidFill>
                <a:effectLst>
                  <a:outerShdw blurRad="38100" dist="38100" dir="2700000" algn="tl">
                    <a:srgbClr val="000000">
                      <a:alpha val="43137"/>
                    </a:srgbClr>
                  </a:outerShdw>
                </a:effectLst>
              </a:rPr>
              <a:t>			Lecture des contrôleurs</a:t>
            </a:r>
          </a:p>
          <a:p>
            <a:r>
              <a:rPr lang="fr-FR" dirty="0">
                <a:solidFill>
                  <a:srgbClr val="000000"/>
                </a:solidFill>
                <a:effectLst>
                  <a:outerShdw blurRad="38100" dist="38100" dir="2700000" algn="tl">
                    <a:srgbClr val="000000">
                      <a:alpha val="43137"/>
                    </a:srgbClr>
                  </a:outerShdw>
                </a:effectLst>
              </a:rPr>
              <a:t>			Mise à jour de la scène</a:t>
            </a:r>
          </a:p>
          <a:p>
            <a:r>
              <a:rPr lang="fr-FR" dirty="0">
                <a:solidFill>
                  <a:srgbClr val="000000"/>
                </a:solidFill>
                <a:effectLst>
                  <a:outerShdw blurRad="38100" dist="38100" dir="2700000" algn="tl">
                    <a:srgbClr val="000000">
                      <a:alpha val="43137"/>
                    </a:srgbClr>
                  </a:outerShdw>
                </a:effectLst>
              </a:rPr>
              <a:t>			Affichage du rendu</a:t>
            </a:r>
          </a:p>
          <a:p>
            <a:r>
              <a:rPr lang="fr-FR" dirty="0">
                <a:solidFill>
                  <a:srgbClr val="000000"/>
                </a:solidFill>
                <a:effectLst>
                  <a:outerShdw blurRad="38100" dist="38100" dir="2700000" algn="tl">
                    <a:srgbClr val="000000">
                      <a:alpha val="43137"/>
                    </a:srgbClr>
                  </a:outerShdw>
                </a:effectLst>
              </a:rPr>
              <a:t>		}</a:t>
            </a:r>
          </a:p>
          <a:p>
            <a:r>
              <a:rPr lang="fr-FR" dirty="0">
                <a:solidFill>
                  <a:srgbClr val="000000"/>
                </a:solidFill>
                <a:effectLst>
                  <a:outerShdw blurRad="38100" dist="38100" dir="2700000" algn="tl">
                    <a:srgbClr val="000000">
                      <a:alpha val="43137"/>
                    </a:srgbClr>
                  </a:outerShdw>
                </a:effectLst>
              </a:rPr>
              <a:t>		Libérations</a:t>
            </a:r>
          </a:p>
          <a:p>
            <a:r>
              <a:rPr lang="fr-FR" dirty="0">
                <a:solidFill>
                  <a:srgbClr val="000000"/>
                </a:solidFill>
                <a:effectLst>
                  <a:outerShdw blurRad="38100" dist="38100" dir="2700000" algn="tl">
                    <a:srgbClr val="000000">
                      <a:alpha val="43137"/>
                    </a:srgbClr>
                  </a:outerShdw>
                </a:effectLst>
              </a:rPr>
              <a:t>		Sortie</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1184073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endParaRPr lang="fr-FR" dirty="0"/>
          </a:p>
        </p:txBody>
      </p:sp>
      <p:sp>
        <p:nvSpPr>
          <p:cNvPr id="3" name="Espace réservé du contenu 2"/>
          <p:cNvSpPr>
            <a:spLocks noGrp="1"/>
          </p:cNvSpPr>
          <p:nvPr>
            <p:ph idx="1"/>
          </p:nvPr>
        </p:nvSpPr>
        <p:spPr/>
        <p:txBody>
          <a:bodyPr>
            <a:normAutofit fontScale="70000" lnSpcReduction="20000"/>
          </a:bodyPr>
          <a:lstStyle/>
          <a:p>
            <a:pPr marL="285750" indent="-285750">
              <a:buFont typeface="Arial" pitchFamily="34" charset="0"/>
              <a:buChar char="•"/>
            </a:pPr>
            <a:r>
              <a:rPr lang="fr-FR" dirty="0">
                <a:solidFill>
                  <a:srgbClr val="000000"/>
                </a:solidFill>
                <a:effectLst>
                  <a:outerShdw blurRad="38100" dist="38100" dir="2700000" algn="tl">
                    <a:srgbClr val="000000">
                      <a:alpha val="43137"/>
                    </a:srgbClr>
                  </a:outerShdw>
                </a:effectLst>
              </a:rPr>
              <a:t>Le rendu est en général parallélisé avec la mise à jour de la scène. Quand ce n'est pas explicitement le cas (</a:t>
            </a:r>
            <a:r>
              <a:rPr lang="fr-FR" dirty="0" err="1">
                <a:solidFill>
                  <a:srgbClr val="000000"/>
                </a:solidFill>
                <a:effectLst>
                  <a:outerShdw blurRad="38100" dist="38100" dir="2700000" algn="tl">
                    <a:srgbClr val="000000">
                      <a:alpha val="43137"/>
                    </a:srgbClr>
                  </a:outerShdw>
                </a:effectLst>
              </a:rPr>
              <a:t>multi-threading</a:t>
            </a:r>
            <a:r>
              <a:rPr lang="fr-FR" dirty="0">
                <a:solidFill>
                  <a:srgbClr val="000000"/>
                </a:solidFill>
                <a:effectLst>
                  <a:outerShdw blurRad="38100" dist="38100" dir="2700000" algn="tl">
                    <a:srgbClr val="000000">
                      <a:alpha val="43137"/>
                    </a:srgbClr>
                  </a:outerShdw>
                </a:effectLst>
              </a:rPr>
              <a:t>), on parallélise tout de même le traitement des primitives graphiques avec la gestion de la scène (peut nécessiter la gestion de double-buffers selon les architectures). </a:t>
            </a:r>
            <a:endParaRPr lang="fr-FR" dirty="0" smtClean="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endParaRPr lang="fr-FR"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dirty="0" smtClean="0">
                <a:solidFill>
                  <a:srgbClr val="000000"/>
                </a:solidFill>
                <a:effectLst>
                  <a:outerShdw blurRad="38100" dist="38100" dir="2700000" algn="tl">
                    <a:srgbClr val="000000">
                      <a:alpha val="43137"/>
                    </a:srgbClr>
                  </a:outerShdw>
                </a:effectLst>
              </a:rPr>
              <a:t>Cela </a:t>
            </a:r>
            <a:r>
              <a:rPr lang="fr-FR" dirty="0">
                <a:solidFill>
                  <a:srgbClr val="000000"/>
                </a:solidFill>
                <a:effectLst>
                  <a:outerShdw blurRad="38100" dist="38100" dir="2700000" algn="tl">
                    <a:srgbClr val="000000">
                      <a:alpha val="43137"/>
                    </a:srgbClr>
                  </a:outerShdw>
                </a:effectLst>
              </a:rPr>
              <a:t>signifie donc que l'image affichée à un temps </a:t>
            </a:r>
            <a:r>
              <a:rPr lang="fr-FR" dirty="0" err="1">
                <a:solidFill>
                  <a:srgbClr val="000000"/>
                </a:solidFill>
                <a:effectLst>
                  <a:outerShdw blurRad="38100" dist="38100" dir="2700000" algn="tl">
                    <a:srgbClr val="000000">
                      <a:alpha val="43137"/>
                    </a:srgbClr>
                  </a:outerShdw>
                </a:effectLst>
              </a:rPr>
              <a:t>T</a:t>
            </a:r>
            <a:r>
              <a:rPr lang="fr-FR" dirty="0">
                <a:solidFill>
                  <a:srgbClr val="000000"/>
                </a:solidFill>
                <a:effectLst>
                  <a:outerShdw blurRad="38100" dist="38100" dir="2700000" algn="tl">
                    <a:srgbClr val="000000">
                      <a:alpha val="43137"/>
                    </a:srgbClr>
                  </a:outerShdw>
                </a:effectLst>
              </a:rPr>
              <a:t> est en fait le résultat de la mise à jour (T-1). On différence ainsi le rendu d’une image, et son affichage réel à l’écran</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endParaRPr lang="fr-FR" dirty="0" smtClean="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dirty="0" smtClean="0">
                <a:solidFill>
                  <a:srgbClr val="000000"/>
                </a:solidFill>
                <a:effectLst>
                  <a:outerShdw blurRad="38100" dist="38100" dir="2700000" algn="tl">
                    <a:srgbClr val="000000">
                      <a:alpha val="43137"/>
                    </a:srgbClr>
                  </a:outerShdw>
                </a:effectLst>
              </a:rPr>
              <a:t>La </a:t>
            </a:r>
            <a:r>
              <a:rPr lang="fr-FR" dirty="0">
                <a:solidFill>
                  <a:srgbClr val="000000"/>
                </a:solidFill>
                <a:effectLst>
                  <a:outerShdw blurRad="38100" dist="38100" dir="2700000" algn="tl">
                    <a:srgbClr val="000000">
                      <a:alpha val="43137"/>
                    </a:srgbClr>
                  </a:outerShdw>
                </a:effectLst>
              </a:rPr>
              <a:t>ligne « mise à jour de la scène » regroupe l'intégralité des mises à jour : sons, chargement des données, physique, IA,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a:t>
            </a:r>
            <a:r>
              <a:rPr lang="fr-FR" dirty="0" smtClean="0">
                <a:solidFill>
                  <a:srgbClr val="000000"/>
                </a:solidFill>
                <a:effectLst>
                  <a:outerShdw blurRad="38100" dist="38100" dir="2700000" algn="tl">
                    <a:srgbClr val="000000">
                      <a:alpha val="43137"/>
                    </a:srgbClr>
                  </a:outerShdw>
                </a:effectLst>
              </a:rPr>
              <a:t>.</a:t>
            </a:r>
          </a:p>
          <a:p>
            <a:pPr marL="285750" indent="-285750">
              <a:buFont typeface="Arial" pitchFamily="34" charset="0"/>
              <a:buChar char="•"/>
            </a:pPr>
            <a:endParaRPr lang="fr-FR"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b="1" dirty="0">
                <a:solidFill>
                  <a:srgbClr val="000000"/>
                </a:solidFill>
                <a:effectLst>
                  <a:outerShdw blurRad="38100" dist="38100" dir="2700000" algn="tl">
                    <a:srgbClr val="000000">
                      <a:alpha val="43137"/>
                    </a:srgbClr>
                  </a:outerShdw>
                </a:effectLst>
              </a:rPr>
              <a:t>La mise à jour des données et le rendu doivent impérativement être indépendants</a:t>
            </a:r>
            <a:r>
              <a:rPr lang="fr-FR" dirty="0">
                <a:solidFill>
                  <a:srgbClr val="000000"/>
                </a:solidFill>
                <a:effectLst>
                  <a:outerShdw blurRad="38100" dist="38100" dir="2700000" algn="tl">
                    <a:srgbClr val="000000">
                      <a:alpha val="43137"/>
                    </a:srgbClr>
                  </a:outerShdw>
                </a:effectLst>
              </a:rPr>
              <a:t>! Il ne doit y avoir aucun appel au rendu pendant le processus de mise à jour et vice-versa.</a:t>
            </a:r>
          </a:p>
          <a:p>
            <a:pPr marL="285750" indent="-285750">
              <a:buFont typeface="Arial" pitchFamily="34" charset="0"/>
              <a:buChar char="•"/>
            </a:pPr>
            <a:endParaRPr lang="fr-FR" dirty="0">
              <a:solidFill>
                <a:srgbClr val="000000"/>
              </a:solidFill>
              <a:effectLst>
                <a:outerShdw blurRad="38100" dist="38100" dir="2700000" algn="tl">
                  <a:srgbClr val="000000">
                    <a:alpha val="43137"/>
                  </a:srgbClr>
                </a:outerShdw>
              </a:effectLst>
            </a:endParaRP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428371461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pic>
        <p:nvPicPr>
          <p:cNvPr id="7" name="Image 6" descr="press_process_render.PNG"/>
          <p:cNvPicPr>
            <a:picLocks noChangeAspect="1"/>
          </p:cNvPicPr>
          <p:nvPr/>
        </p:nvPicPr>
        <p:blipFill>
          <a:blip r:embed="rId2" cstate="print"/>
          <a:stretch>
            <a:fillRect/>
          </a:stretch>
        </p:blipFill>
        <p:spPr>
          <a:xfrm>
            <a:off x="719863" y="1500217"/>
            <a:ext cx="7872492" cy="4366027"/>
          </a:xfrm>
          <a:prstGeom prst="rect">
            <a:avLst/>
          </a:prstGeom>
        </p:spPr>
      </p:pic>
    </p:spTree>
    <p:extLst>
      <p:ext uri="{BB962C8B-B14F-4D97-AF65-F5344CB8AC3E}">
        <p14:creationId xmlns:p14="http://schemas.microsoft.com/office/powerpoint/2010/main" val="124469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 PACMAN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pic>
        <p:nvPicPr>
          <p:cNvPr id="7" name="Image 6" descr="pacman.PNG"/>
          <p:cNvPicPr>
            <a:picLocks noChangeAspect="1"/>
          </p:cNvPicPr>
          <p:nvPr/>
        </p:nvPicPr>
        <p:blipFill>
          <a:blip r:embed="rId2" cstate="print"/>
          <a:stretch>
            <a:fillRect/>
          </a:stretch>
        </p:blipFill>
        <p:spPr>
          <a:xfrm>
            <a:off x="768030" y="1033898"/>
            <a:ext cx="7551734" cy="5356946"/>
          </a:xfrm>
          <a:prstGeom prst="rect">
            <a:avLst/>
          </a:prstGeom>
        </p:spPr>
      </p:pic>
    </p:spTree>
    <p:extLst>
      <p:ext uri="{BB962C8B-B14F-4D97-AF65-F5344CB8AC3E}">
        <p14:creationId xmlns:p14="http://schemas.microsoft.com/office/powerpoint/2010/main" val="104650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247484" y="1096412"/>
            <a:ext cx="6237419" cy="5029751"/>
          </a:xfrm>
        </p:spPr>
        <p:txBody>
          <a:bodyPr anchor="ctr"/>
          <a:lstStyle/>
          <a:p>
            <a:pPr marL="0" indent="0" algn="just">
              <a:buNone/>
            </a:pPr>
            <a:r>
              <a:rPr lang="fr-FR" sz="2000" dirty="0" smtClean="0"/>
              <a:t>Ce cours est largement inspiré des cours précédents de </a:t>
            </a:r>
            <a:r>
              <a:rPr lang="fr-FR" sz="2000" b="1" i="1" dirty="0" smtClean="0"/>
              <a:t>Marc </a:t>
            </a:r>
            <a:r>
              <a:rPr lang="fr-FR" sz="2000" b="1" i="1" dirty="0" err="1" smtClean="0"/>
              <a:t>Moulis</a:t>
            </a:r>
            <a:r>
              <a:rPr lang="fr-FR" sz="2000" b="1" i="1" dirty="0" smtClean="0"/>
              <a:t> et 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a:t>
            </a:r>
            <a:r>
              <a:rPr lang="fr-FR" sz="2000" dirty="0" smtClean="0"/>
              <a:t>du </a:t>
            </a:r>
            <a:r>
              <a:rPr lang="fr-FR" sz="2000" dirty="0" err="1" smtClean="0"/>
              <a:t>workflow</a:t>
            </a:r>
            <a:r>
              <a:rPr lang="fr-FR" sz="2000" dirty="0" smtClean="0"/>
              <a:t> de création d’un jeu vidéo et de la structure d’un moteur de jeu, puis de décrire les composants</a:t>
            </a:r>
            <a:r>
              <a:rPr lang="fr-FR" sz="2000" dirty="0"/>
              <a:t> </a:t>
            </a:r>
            <a:r>
              <a:rPr lang="fr-FR" sz="2000" dirty="0" smtClean="0"/>
              <a:t>nécessaires à la programmation d’un moteur de jeu et leurs problématiques.</a:t>
            </a:r>
            <a:endParaRPr lang="fr-FR" sz="2000" dirty="0"/>
          </a:p>
          <a:p>
            <a:pPr marL="0" indent="0" algn="just">
              <a:buNone/>
            </a:pPr>
            <a:endParaRPr lang="fr-FR" dirty="0"/>
          </a:p>
        </p:txBody>
      </p:sp>
      <p:sp>
        <p:nvSpPr>
          <p:cNvPr id="4" name="Espace réservé du pied de page 3"/>
          <p:cNvSpPr>
            <a:spLocks noGrp="1"/>
          </p:cNvSpPr>
          <p:nvPr>
            <p:ph type="ftr" sz="quarter" idx="3"/>
          </p:nvPr>
        </p:nvSpPr>
        <p:spPr/>
        <p:txBody>
          <a:bodyPr/>
          <a:lstStyle/>
          <a:p>
            <a:r>
              <a:rPr lang="fr-FR" dirty="0" smtClean="0"/>
              <a:t>Rémi Ronfard – INRIA – LJK</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09/10/15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r>
              <a:rPr lang="fr-FR" dirty="0" smtClean="0"/>
              <a:t> générique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pic>
        <p:nvPicPr>
          <p:cNvPr id="7" name="Image 6" descr="completegameloop.PNG"/>
          <p:cNvPicPr>
            <a:picLocks noChangeAspect="1"/>
          </p:cNvPicPr>
          <p:nvPr/>
        </p:nvPicPr>
        <p:blipFill>
          <a:blip r:embed="rId2" cstate="print"/>
          <a:stretch>
            <a:fillRect/>
          </a:stretch>
        </p:blipFill>
        <p:spPr>
          <a:xfrm>
            <a:off x="472060" y="710075"/>
            <a:ext cx="8294041" cy="5717252"/>
          </a:xfrm>
          <a:prstGeom prst="rect">
            <a:avLst/>
          </a:prstGeom>
        </p:spPr>
      </p:pic>
    </p:spTree>
    <p:extLst>
      <p:ext uri="{BB962C8B-B14F-4D97-AF65-F5344CB8AC3E}">
        <p14:creationId xmlns:p14="http://schemas.microsoft.com/office/powerpoint/2010/main" val="2040670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objects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pic>
        <p:nvPicPr>
          <p:cNvPr id="7" name="Image 6" descr="gameobjects.PNG"/>
          <p:cNvPicPr>
            <a:picLocks noChangeAspect="1"/>
          </p:cNvPicPr>
          <p:nvPr/>
        </p:nvPicPr>
        <p:blipFill>
          <a:blip r:embed="rId2" cstate="print"/>
          <a:stretch>
            <a:fillRect/>
          </a:stretch>
        </p:blipFill>
        <p:spPr>
          <a:xfrm>
            <a:off x="599658" y="1213858"/>
            <a:ext cx="8115432" cy="5311215"/>
          </a:xfrm>
          <a:prstGeom prst="rect">
            <a:avLst/>
          </a:prstGeom>
        </p:spPr>
      </p:pic>
    </p:spTree>
    <p:extLst>
      <p:ext uri="{BB962C8B-B14F-4D97-AF65-F5344CB8AC3E}">
        <p14:creationId xmlns:p14="http://schemas.microsoft.com/office/powerpoint/2010/main" val="324927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Controleurs</a:t>
            </a:r>
            <a:endParaRPr lang="fr-FR" dirty="0"/>
          </a:p>
        </p:txBody>
      </p:sp>
      <p:sp>
        <p:nvSpPr>
          <p:cNvPr id="3" name="Espace réservé du contenu 2"/>
          <p:cNvSpPr>
            <a:spLocks noGrp="1"/>
          </p:cNvSpPr>
          <p:nvPr>
            <p:ph idx="1"/>
          </p:nvPr>
        </p:nvSpPr>
        <p:spPr/>
        <p:txBody>
          <a:bodyPr>
            <a:normAutofit fontScale="77500" lnSpcReduction="20000"/>
          </a:bodyPr>
          <a:lstStyle/>
          <a:p>
            <a:r>
              <a:rPr lang="fr-FR" u="sng" dirty="0">
                <a:solidFill>
                  <a:srgbClr val="000000"/>
                </a:solidFill>
                <a:effectLst>
                  <a:outerShdw blurRad="38100" dist="38100" dir="2700000" algn="tl">
                    <a:srgbClr val="000000">
                      <a:alpha val="43137"/>
                    </a:srgbClr>
                  </a:outerShdw>
                </a:effectLst>
              </a:rPr>
              <a:t>Etat des périphériques de </a:t>
            </a:r>
            <a:r>
              <a:rPr lang="fr-FR" u="sng" dirty="0" smtClean="0">
                <a:solidFill>
                  <a:srgbClr val="000000"/>
                </a:solidFill>
                <a:effectLst>
                  <a:outerShdw blurRad="38100" dist="38100" dir="2700000" algn="tl">
                    <a:srgbClr val="000000">
                      <a:alpha val="43137"/>
                    </a:srgbClr>
                  </a:outerShdw>
                </a:effectLst>
              </a:rPr>
              <a:t>jeu</a:t>
            </a:r>
            <a:r>
              <a:rPr lang="fr-FR" dirty="0">
                <a:solidFill>
                  <a:srgbClr val="000000"/>
                </a:solidFill>
                <a:effectLst>
                  <a:outerShdw blurRad="38100" dist="38100" dir="2700000" algn="tl">
                    <a:srgbClr val="000000">
                      <a:alpha val="43137"/>
                    </a:srgbClr>
                  </a:outerShdw>
                </a:effectLst>
              </a:rPr>
              <a:t>	</a:t>
            </a:r>
          </a:p>
          <a:p>
            <a:r>
              <a:rPr lang="fr-FR" dirty="0">
                <a:solidFill>
                  <a:srgbClr val="000000"/>
                </a:solidFill>
                <a:effectLst>
                  <a:outerShdw blurRad="38100" dist="38100" dir="2700000" algn="tl">
                    <a:srgbClr val="000000">
                      <a:alpha val="43137"/>
                    </a:srgbClr>
                  </a:outerShdw>
                </a:effectLst>
              </a:rPr>
              <a:t>Lors de l'écriture du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il est important de pouvoir accéder aux différents états des périphériques. Usuellement, il faut facilement pouvoir </a:t>
            </a:r>
            <a:r>
              <a:rPr lang="fr-FR" dirty="0" smtClean="0">
                <a:solidFill>
                  <a:srgbClr val="000000"/>
                </a:solidFill>
                <a:effectLst>
                  <a:outerShdw blurRad="38100" dist="38100" dir="2700000" algn="tl">
                    <a:srgbClr val="000000">
                      <a:alpha val="43137"/>
                    </a:srgbClr>
                  </a:outerShdw>
                </a:effectLst>
              </a:rPr>
              <a:t>déterminer:</a:t>
            </a:r>
          </a:p>
          <a:p>
            <a:pPr lvl="1"/>
            <a:r>
              <a:rPr lang="fr-FR" dirty="0" smtClean="0">
                <a:solidFill>
                  <a:srgbClr val="000000"/>
                </a:solidFill>
                <a:effectLst>
                  <a:outerShdw blurRad="38100" dist="38100" dir="2700000" algn="tl">
                    <a:srgbClr val="000000">
                      <a:alpha val="43137"/>
                    </a:srgbClr>
                  </a:outerShdw>
                </a:effectLst>
              </a:rPr>
              <a:t>L'état </a:t>
            </a:r>
            <a:r>
              <a:rPr lang="fr-FR" dirty="0">
                <a:solidFill>
                  <a:srgbClr val="000000"/>
                </a:solidFill>
                <a:effectLst>
                  <a:outerShdw blurRad="38100" dist="38100" dir="2700000" algn="tl">
                    <a:srgbClr val="000000">
                      <a:alpha val="43137"/>
                    </a:srgbClr>
                  </a:outerShdw>
                </a:effectLst>
              </a:rPr>
              <a:t>de transition d'une touche (la touche vient de changer d'état appuyé/relâché</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Si </a:t>
            </a:r>
            <a:r>
              <a:rPr lang="fr-FR" dirty="0">
                <a:solidFill>
                  <a:srgbClr val="000000"/>
                </a:solidFill>
                <a:effectLst>
                  <a:outerShdw blurRad="38100" dist="38100" dir="2700000" algn="tl">
                    <a:srgbClr val="000000">
                      <a:alpha val="43137"/>
                    </a:srgbClr>
                  </a:outerShdw>
                </a:effectLst>
              </a:rPr>
              <a:t>une touche est actuellement pressée ou </a:t>
            </a:r>
            <a:r>
              <a:rPr lang="fr-FR" dirty="0" smtClean="0">
                <a:solidFill>
                  <a:srgbClr val="000000"/>
                </a:solidFill>
                <a:effectLst>
                  <a:outerShdw blurRad="38100" dist="38100" dir="2700000" algn="tl">
                    <a:srgbClr val="000000">
                      <a:alpha val="43137"/>
                    </a:srgbClr>
                  </a:outerShdw>
                </a:effectLst>
              </a:rPr>
              <a:t>relâchée</a:t>
            </a:r>
          </a:p>
          <a:p>
            <a:pPr lvl="1"/>
            <a:r>
              <a:rPr lang="fr-FR" dirty="0" smtClean="0">
                <a:solidFill>
                  <a:srgbClr val="000000"/>
                </a:solidFill>
                <a:effectLst>
                  <a:outerShdw blurRad="38100" dist="38100" dir="2700000" algn="tl">
                    <a:srgbClr val="000000">
                      <a:alpha val="43137"/>
                    </a:srgbClr>
                  </a:outerShdw>
                </a:effectLst>
              </a:rPr>
              <a:t>Depuis </a:t>
            </a:r>
            <a:r>
              <a:rPr lang="fr-FR" dirty="0">
                <a:solidFill>
                  <a:srgbClr val="000000"/>
                </a:solidFill>
                <a:effectLst>
                  <a:outerShdw blurRad="38100" dist="38100" dir="2700000" algn="tl">
                    <a:srgbClr val="000000">
                      <a:alpha val="43137"/>
                    </a:srgbClr>
                  </a:outerShdw>
                </a:effectLst>
              </a:rPr>
              <a:t>combien de temps une touche est dans son état </a:t>
            </a:r>
            <a:r>
              <a:rPr lang="fr-FR" dirty="0" smtClean="0">
                <a:solidFill>
                  <a:srgbClr val="000000"/>
                </a:solidFill>
                <a:effectLst>
                  <a:outerShdw blurRad="38100" dist="38100" dir="2700000" algn="tl">
                    <a:srgbClr val="000000">
                      <a:alpha val="43137"/>
                    </a:srgbClr>
                  </a:outerShdw>
                </a:effectLst>
              </a:rPr>
              <a:t>actuel</a:t>
            </a:r>
          </a:p>
          <a:p>
            <a:pPr lvl="1"/>
            <a:r>
              <a:rPr lang="fr-FR" dirty="0" smtClean="0">
                <a:solidFill>
                  <a:srgbClr val="000000"/>
                </a:solidFill>
                <a:effectLst>
                  <a:outerShdw blurRad="38100" dist="38100" dir="2700000" algn="tl">
                    <a:srgbClr val="000000">
                      <a:alpha val="43137"/>
                    </a:srgbClr>
                  </a:outerShdw>
                </a:effectLst>
              </a:rPr>
              <a:t>Selon </a:t>
            </a:r>
            <a:r>
              <a:rPr lang="fr-FR" dirty="0">
                <a:solidFill>
                  <a:srgbClr val="000000"/>
                </a:solidFill>
                <a:effectLst>
                  <a:outerShdw blurRad="38100" dist="38100" dir="2700000" algn="tl">
                    <a:srgbClr val="000000">
                      <a:alpha val="43137"/>
                    </a:srgbClr>
                  </a:outerShdw>
                </a:effectLst>
              </a:rPr>
              <a:t>le type de contrôleur, le niveau de pression d’une </a:t>
            </a:r>
            <a:r>
              <a:rPr lang="fr-FR" dirty="0" smtClean="0">
                <a:solidFill>
                  <a:srgbClr val="000000"/>
                </a:solidFill>
                <a:effectLst>
                  <a:outerShdw blurRad="38100" dist="38100" dir="2700000" algn="tl">
                    <a:srgbClr val="000000">
                      <a:alpha val="43137"/>
                    </a:srgbClr>
                  </a:outerShdw>
                </a:effectLst>
              </a:rPr>
              <a:t>touche</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On va donc mettre en cache l'état de l'intégralité des touches utiles en début de mise à </a:t>
            </a:r>
            <a:r>
              <a:rPr lang="fr-FR" dirty="0" smtClean="0">
                <a:solidFill>
                  <a:srgbClr val="000000"/>
                </a:solidFill>
                <a:effectLst>
                  <a:outerShdw blurRad="38100" dist="38100" dir="2700000" algn="tl">
                    <a:srgbClr val="000000">
                      <a:alpha val="43137"/>
                    </a:srgbClr>
                  </a:outerShdw>
                </a:effectLst>
              </a:rPr>
              <a:t>jour:</a:t>
            </a:r>
          </a:p>
          <a:p>
            <a:pPr lvl="1"/>
            <a:r>
              <a:rPr lang="fr-FR" dirty="0" smtClean="0">
                <a:solidFill>
                  <a:srgbClr val="000000"/>
                </a:solidFill>
                <a:effectLst>
                  <a:outerShdw blurRad="38100" dist="38100" dir="2700000" algn="tl">
                    <a:srgbClr val="000000">
                      <a:alpha val="43137"/>
                    </a:srgbClr>
                  </a:outerShdw>
                </a:effectLst>
              </a:rPr>
              <a:t>Coût </a:t>
            </a:r>
            <a:r>
              <a:rPr lang="fr-FR" dirty="0">
                <a:solidFill>
                  <a:srgbClr val="000000"/>
                </a:solidFill>
                <a:effectLst>
                  <a:outerShdw blurRad="38100" dist="38100" dir="2700000" algn="tl">
                    <a:srgbClr val="000000">
                      <a:alpha val="43137"/>
                    </a:srgbClr>
                  </a:outerShdw>
                </a:effectLst>
              </a:rPr>
              <a:t>fixe en cycles </a:t>
            </a:r>
            <a:r>
              <a:rPr lang="fr-FR" dirty="0" smtClean="0">
                <a:solidFill>
                  <a:srgbClr val="000000"/>
                </a:solidFill>
                <a:effectLst>
                  <a:outerShdw blurRad="38100" dist="38100" dir="2700000" algn="tl">
                    <a:srgbClr val="000000">
                      <a:alpha val="43137"/>
                    </a:srgbClr>
                  </a:outerShdw>
                </a:effectLst>
              </a:rPr>
              <a:t>machine</a:t>
            </a:r>
          </a:p>
          <a:p>
            <a:pPr lvl="1"/>
            <a:r>
              <a:rPr lang="fr-FR" dirty="0" smtClean="0">
                <a:solidFill>
                  <a:srgbClr val="000000"/>
                </a:solidFill>
                <a:effectLst>
                  <a:outerShdw blurRad="38100" dist="38100" dir="2700000" algn="tl">
                    <a:srgbClr val="000000">
                      <a:alpha val="43137"/>
                    </a:srgbClr>
                  </a:outerShdw>
                </a:effectLst>
              </a:rPr>
              <a:t>Mise </a:t>
            </a:r>
            <a:r>
              <a:rPr lang="fr-FR" dirty="0">
                <a:solidFill>
                  <a:srgbClr val="000000"/>
                </a:solidFill>
                <a:effectLst>
                  <a:outerShdw blurRad="38100" dist="38100" dir="2700000" algn="tl">
                    <a:srgbClr val="000000">
                      <a:alpha val="43137"/>
                    </a:srgbClr>
                  </a:outerShdw>
                </a:effectLst>
              </a:rPr>
              <a:t>à jour unique des durées de pression/</a:t>
            </a:r>
            <a:r>
              <a:rPr lang="fr-FR" dirty="0" smtClean="0">
                <a:solidFill>
                  <a:srgbClr val="000000"/>
                </a:solidFill>
                <a:effectLst>
                  <a:outerShdw blurRad="38100" dist="38100" dir="2700000" algn="tl">
                    <a:srgbClr val="000000">
                      <a:alpha val="43137"/>
                    </a:srgbClr>
                  </a:outerShdw>
                </a:effectLst>
              </a:rPr>
              <a:t>relâchement</a:t>
            </a:r>
          </a:p>
          <a:p>
            <a:pPr lvl="1"/>
            <a:r>
              <a:rPr lang="fr-FR" dirty="0" smtClean="0">
                <a:solidFill>
                  <a:srgbClr val="000000"/>
                </a:solidFill>
                <a:effectLst>
                  <a:outerShdw blurRad="38100" dist="38100" dir="2700000" algn="tl">
                    <a:srgbClr val="000000">
                      <a:alpha val="43137"/>
                    </a:srgbClr>
                  </a:outerShdw>
                </a:effectLst>
              </a:rPr>
              <a:t>Consistance </a:t>
            </a:r>
            <a:r>
              <a:rPr lang="fr-FR" dirty="0">
                <a:solidFill>
                  <a:srgbClr val="000000"/>
                </a:solidFill>
                <a:effectLst>
                  <a:outerShdw blurRad="38100" dist="38100" dir="2700000" algn="tl">
                    <a:srgbClr val="000000">
                      <a:alpha val="43137"/>
                    </a:srgbClr>
                  </a:outerShdw>
                </a:effectLst>
              </a:rPr>
              <a:t>des états tout au long de la </a:t>
            </a:r>
            <a:r>
              <a:rPr lang="fr-FR" dirty="0" smtClean="0">
                <a:solidFill>
                  <a:srgbClr val="000000"/>
                </a:solidFill>
                <a:effectLst>
                  <a:outerShdw blurRad="38100" dist="38100" dir="2700000" algn="tl">
                    <a:srgbClr val="000000">
                      <a:alpha val="43137"/>
                    </a:srgbClr>
                  </a:outerShdw>
                </a:effectLst>
              </a:rPr>
              <a:t>boucle</a:t>
            </a:r>
          </a:p>
          <a:p>
            <a:pPr lvl="1"/>
            <a:r>
              <a:rPr lang="fr-FR" dirty="0" smtClean="0">
                <a:solidFill>
                  <a:srgbClr val="000000"/>
                </a:solidFill>
                <a:effectLst>
                  <a:outerShdw blurRad="38100" dist="38100" dir="2700000" algn="tl">
                    <a:srgbClr val="000000">
                      <a:alpha val="43137"/>
                    </a:srgbClr>
                  </a:outerShdw>
                </a:effectLst>
              </a:rPr>
              <a:t>Eventuellement </a:t>
            </a:r>
            <a:r>
              <a:rPr lang="fr-FR" dirty="0" err="1">
                <a:solidFill>
                  <a:srgbClr val="000000"/>
                </a:solidFill>
                <a:effectLst>
                  <a:outerShdw blurRad="38100" dist="38100" dir="2700000" algn="tl">
                    <a:srgbClr val="000000">
                      <a:alpha val="43137"/>
                    </a:srgbClr>
                  </a:outerShdw>
                </a:effectLst>
              </a:rPr>
              <a:t>parallèlisable</a:t>
            </a:r>
            <a:r>
              <a:rPr lang="fr-FR" dirty="0">
                <a:solidFill>
                  <a:srgbClr val="000000"/>
                </a:solidFill>
                <a:effectLst>
                  <a:outerShdw blurRad="38100" dist="38100" dir="2700000" algn="tl">
                    <a:srgbClr val="000000">
                      <a:alpha val="43137"/>
                    </a:srgbClr>
                  </a:outerShdw>
                </a:effectLst>
              </a:rPr>
              <a:t> avec d'autres traitements</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295678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Périphériques et </a:t>
            </a:r>
            <a:r>
              <a:rPr lang="fr-FR" dirty="0" err="1" smtClean="0"/>
              <a:t>controleurs</a:t>
            </a:r>
            <a:r>
              <a:rPr lang="fr-FR" dirty="0" smtClean="0"/>
              <a:t> </a:t>
            </a:r>
            <a:endParaRPr lang="fr-FR" dirty="0"/>
          </a:p>
        </p:txBody>
      </p:sp>
      <p:sp>
        <p:nvSpPr>
          <p:cNvPr id="3" name="Espace réservé du contenu 2"/>
          <p:cNvSpPr>
            <a:spLocks noGrp="1"/>
          </p:cNvSpPr>
          <p:nvPr>
            <p:ph idx="1"/>
          </p:nvPr>
        </p:nvSpPr>
        <p:spPr/>
        <p:txBody>
          <a:bodyPr>
            <a:normAutofit fontScale="92500" lnSpcReduction="10000"/>
          </a:bodyPr>
          <a:lstStyle/>
          <a:p>
            <a:r>
              <a:rPr lang="fr-FR" u="sng" dirty="0" err="1">
                <a:solidFill>
                  <a:srgbClr val="000000"/>
                </a:solidFill>
                <a:effectLst>
                  <a:outerShdw blurRad="38100" dist="38100" dir="2700000" algn="tl">
                    <a:srgbClr val="000000">
                      <a:alpha val="43137"/>
                    </a:srgbClr>
                  </a:outerShdw>
                </a:effectLst>
              </a:rPr>
              <a:t>Remapping</a:t>
            </a:r>
            <a:r>
              <a:rPr lang="fr-FR" u="sng" dirty="0">
                <a:solidFill>
                  <a:srgbClr val="000000"/>
                </a:solidFill>
                <a:effectLst>
                  <a:outerShdw blurRad="38100" dist="38100" dir="2700000" algn="tl">
                    <a:srgbClr val="000000">
                      <a:alpha val="43137"/>
                    </a:srgbClr>
                  </a:outerShdw>
                </a:effectLst>
              </a:rPr>
              <a:t> des </a:t>
            </a:r>
            <a:r>
              <a:rPr lang="fr-FR" u="sng" dirty="0" smtClean="0">
                <a:solidFill>
                  <a:srgbClr val="000000"/>
                </a:solidFill>
                <a:effectLst>
                  <a:outerShdw blurRad="38100" dist="38100" dir="2700000" algn="tl">
                    <a:srgbClr val="000000">
                      <a:alpha val="43137"/>
                    </a:srgbClr>
                  </a:outerShdw>
                </a:effectLst>
              </a:rPr>
              <a:t>actions</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Au niveau de la lecture des périphériques, les cas de figure suivants sont hautement </a:t>
            </a:r>
            <a:r>
              <a:rPr lang="fr-FR" dirty="0" smtClean="0">
                <a:solidFill>
                  <a:srgbClr val="000000"/>
                </a:solidFill>
                <a:effectLst>
                  <a:outerShdw blurRad="38100" dist="38100" dir="2700000" algn="tl">
                    <a:srgbClr val="000000">
                      <a:alpha val="43137"/>
                    </a:srgbClr>
                  </a:outerShdw>
                </a:effectLst>
              </a:rPr>
              <a:t>probables:</a:t>
            </a:r>
          </a:p>
          <a:p>
            <a:pPr lvl="1"/>
            <a:r>
              <a:rPr lang="fr-FR" dirty="0" smtClean="0">
                <a:solidFill>
                  <a:srgbClr val="000000"/>
                </a:solidFill>
                <a:effectLst>
                  <a:outerShdw blurRad="38100" dist="38100" dir="2700000" algn="tl">
                    <a:srgbClr val="000000">
                      <a:alpha val="43137"/>
                    </a:srgbClr>
                  </a:outerShdw>
                </a:effectLst>
              </a:rPr>
              <a:t>Branchement </a:t>
            </a:r>
            <a:r>
              <a:rPr lang="fr-FR" dirty="0">
                <a:solidFill>
                  <a:srgbClr val="000000"/>
                </a:solidFill>
                <a:effectLst>
                  <a:outerShdw blurRad="38100" dist="38100" dir="2700000" algn="tl">
                    <a:srgbClr val="000000">
                      <a:alpha val="43137"/>
                    </a:srgbClr>
                  </a:outerShdw>
                </a:effectLst>
              </a:rPr>
              <a:t>de périphériques de types différents pour le contrôle du jeu (ex: volant </a:t>
            </a:r>
            <a:r>
              <a:rPr lang="fr-FR" i="1" dirty="0">
                <a:solidFill>
                  <a:srgbClr val="000000"/>
                </a:solidFill>
                <a:effectLst>
                  <a:outerShdw blurRad="38100" dist="38100" dir="2700000" algn="tl">
                    <a:srgbClr val="000000">
                      <a:alpha val="43137"/>
                    </a:srgbClr>
                  </a:outerShdw>
                </a:effectLst>
              </a:rPr>
              <a:t>vs</a:t>
            </a:r>
            <a:r>
              <a:rPr lang="fr-FR" dirty="0">
                <a:solidFill>
                  <a:srgbClr val="000000"/>
                </a:solidFill>
                <a:effectLst>
                  <a:outerShdw blurRad="38100" dist="38100" dir="2700000" algn="tl">
                    <a:srgbClr val="000000">
                      <a:alpha val="43137"/>
                    </a:srgbClr>
                  </a:outerShdw>
                </a:effectLst>
              </a:rPr>
              <a:t> joystick</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Lecture </a:t>
            </a:r>
            <a:r>
              <a:rPr lang="fr-FR" dirty="0">
                <a:solidFill>
                  <a:srgbClr val="000000"/>
                </a:solidFill>
                <a:effectLst>
                  <a:outerShdw blurRad="38100" dist="38100" dir="2700000" algn="tl">
                    <a:srgbClr val="000000">
                      <a:alpha val="43137"/>
                    </a:srgbClr>
                  </a:outerShdw>
                </a:effectLst>
              </a:rPr>
              <a:t>indifférenciée d'évènements de plusieurs périphériques différents pour contrôler une même action (ex: clavier + joystick déclenchent le même </a:t>
            </a:r>
            <a:r>
              <a:rPr lang="fr-FR" dirty="0" smtClean="0">
                <a:solidFill>
                  <a:srgbClr val="000000"/>
                </a:solidFill>
                <a:effectLst>
                  <a:outerShdw blurRad="38100" dist="38100" dir="2700000" algn="tl">
                    <a:srgbClr val="000000">
                      <a:alpha val="43137"/>
                    </a:srgbClr>
                  </a:outerShdw>
                </a:effectLst>
              </a:rPr>
              <a:t>événement)</a:t>
            </a:r>
          </a:p>
          <a:p>
            <a:pPr lvl="1"/>
            <a:r>
              <a:rPr lang="fr-FR" dirty="0" smtClean="0">
                <a:solidFill>
                  <a:srgbClr val="000000"/>
                </a:solidFill>
                <a:effectLst>
                  <a:outerShdw blurRad="38100" dist="38100" dir="2700000" algn="tl">
                    <a:srgbClr val="000000">
                      <a:alpha val="43137"/>
                    </a:srgbClr>
                  </a:outerShdw>
                </a:effectLst>
              </a:rPr>
              <a:t>Classes </a:t>
            </a:r>
            <a:r>
              <a:rPr lang="fr-FR" dirty="0">
                <a:solidFill>
                  <a:srgbClr val="000000"/>
                </a:solidFill>
                <a:effectLst>
                  <a:outerShdw blurRad="38100" dist="38100" dir="2700000" algn="tl">
                    <a:srgbClr val="000000">
                      <a:alpha val="43137"/>
                    </a:srgbClr>
                  </a:outerShdw>
                </a:effectLst>
              </a:rPr>
              <a:t>d'évènements différentes associées à une même action (ex: déplacement souris (continu) </a:t>
            </a:r>
            <a:r>
              <a:rPr lang="fr-FR" i="1" dirty="0">
                <a:solidFill>
                  <a:srgbClr val="000000"/>
                </a:solidFill>
                <a:effectLst>
                  <a:outerShdw blurRad="38100" dist="38100" dir="2700000" algn="tl">
                    <a:srgbClr val="000000">
                      <a:alpha val="43137"/>
                    </a:srgbClr>
                  </a:outerShdw>
                </a:effectLst>
              </a:rPr>
              <a:t>vs</a:t>
            </a:r>
            <a:r>
              <a:rPr lang="fr-FR" dirty="0">
                <a:solidFill>
                  <a:srgbClr val="000000"/>
                </a:solidFill>
                <a:effectLst>
                  <a:outerShdw blurRad="38100" dist="38100" dir="2700000" algn="tl">
                    <a:srgbClr val="000000">
                      <a:alpha val="43137"/>
                    </a:srgbClr>
                  </a:outerShdw>
                </a:effectLst>
              </a:rPr>
              <a:t> pression clavier (binaire)</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303236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Périphériques et </a:t>
            </a:r>
            <a:r>
              <a:rPr lang="fr-FR" dirty="0" err="1" smtClean="0"/>
              <a:t>controleurs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On peut donc envisager la stratégie de gestion suivante, à deux niveaux d'indirection</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lvl="1">
              <a:buFont typeface="+mj-lt"/>
              <a:buAutoNum type="arabicPeriod"/>
            </a:pPr>
            <a:r>
              <a:rPr lang="fr-FR" dirty="0">
                <a:solidFill>
                  <a:srgbClr val="000000"/>
                </a:solidFill>
                <a:effectLst>
                  <a:outerShdw blurRad="38100" dist="38100" dir="2700000" algn="tl">
                    <a:srgbClr val="000000">
                      <a:alpha val="43137"/>
                    </a:srgbClr>
                  </a:outerShdw>
                </a:effectLst>
              </a:rPr>
              <a:t>Définir au niveau du jeu (pas du moteur !) une liste d'actions unitaires (ex: AVANCERJ1, RECULERJ2, SAUTER, etc..)</a:t>
            </a:r>
          </a:p>
          <a:p>
            <a:pPr lvl="1">
              <a:buFont typeface="+mj-lt"/>
              <a:buAutoNum type="arabicPeriod"/>
            </a:pPr>
            <a:r>
              <a:rPr lang="fr-FR" dirty="0">
                <a:solidFill>
                  <a:srgbClr val="000000"/>
                </a:solidFill>
                <a:effectLst>
                  <a:outerShdw blurRad="38100" dist="38100" dir="2700000" algn="tl">
                    <a:srgbClr val="000000">
                      <a:alpha val="43137"/>
                    </a:srgbClr>
                  </a:outerShdw>
                </a:effectLst>
              </a:rPr>
              <a:t>Enregistrer auprès du moteur de jeu une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entre les actions unitaires et les entrées de périphériques valides pour cette </a:t>
            </a:r>
            <a:r>
              <a:rPr lang="fr-FR" dirty="0" smtClean="0">
                <a:solidFill>
                  <a:srgbClr val="000000"/>
                </a:solidFill>
                <a:effectLst>
                  <a:outerShdw blurRad="38100" dist="38100" dir="2700000" algn="tl">
                    <a:srgbClr val="000000">
                      <a:alpha val="43137"/>
                    </a:srgbClr>
                  </a:outerShdw>
                </a:effectLst>
              </a:rPr>
              <a:t>action</a:t>
            </a:r>
          </a:p>
          <a:p>
            <a:pPr lvl="1">
              <a:buFont typeface="+mj-lt"/>
              <a:buAutoNum type="arabicPeriod"/>
            </a:pPr>
            <a:r>
              <a:rPr lang="fr-FR" dirty="0" smtClean="0">
                <a:solidFill>
                  <a:srgbClr val="000000"/>
                </a:solidFill>
                <a:effectLst>
                  <a:outerShdw blurRad="38100" dist="38100" dir="2700000" algn="tl">
                    <a:srgbClr val="000000">
                      <a:alpha val="43137"/>
                    </a:srgbClr>
                  </a:outerShdw>
                </a:effectLst>
              </a:rPr>
              <a:t>Le </a:t>
            </a:r>
            <a:r>
              <a:rPr lang="fr-FR" dirty="0">
                <a:solidFill>
                  <a:srgbClr val="000000"/>
                </a:solidFill>
                <a:effectLst>
                  <a:outerShdw blurRad="38100" dist="38100" dir="2700000" algn="tl">
                    <a:srgbClr val="000000">
                      <a:alpha val="43137"/>
                    </a:srgbClr>
                  </a:outerShdw>
                </a:effectLst>
              </a:rPr>
              <a:t>moteur se charge, en se basant sur la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de faire le lien entre les actions du jeu et les états bas-niveau des périphériques (combinaison de touches, normalisation des valeurs des inputs</a:t>
            </a:r>
            <a:r>
              <a:rPr lang="fr-FR" dirty="0" smtClean="0">
                <a:solidFill>
                  <a:srgbClr val="000000"/>
                </a:solidFill>
                <a:effectLst>
                  <a:outerShdw blurRad="38100" dist="38100" dir="2700000" algn="tl">
                    <a:srgbClr val="000000">
                      <a:alpha val="43137"/>
                    </a:srgbClr>
                  </a:outerShdw>
                </a:effectLst>
              </a:rPr>
              <a:t>)</a:t>
            </a:r>
          </a:p>
          <a:p>
            <a:pPr lvl="1">
              <a:buFont typeface="+mj-lt"/>
              <a:buAutoNum type="arabicPeriod"/>
            </a:pPr>
            <a:r>
              <a:rPr lang="fr-FR" dirty="0" smtClean="0">
                <a:solidFill>
                  <a:srgbClr val="000000"/>
                </a:solidFill>
                <a:effectLst>
                  <a:outerShdw blurRad="38100" dist="38100" dir="2700000" algn="tl">
                    <a:srgbClr val="000000">
                      <a:alpha val="43137"/>
                    </a:srgbClr>
                  </a:outerShdw>
                </a:effectLst>
              </a:rPr>
              <a:t>Des </a:t>
            </a:r>
            <a:r>
              <a:rPr lang="fr-FR" dirty="0">
                <a:solidFill>
                  <a:srgbClr val="000000"/>
                </a:solidFill>
                <a:effectLst>
                  <a:outerShdw blurRad="38100" dist="38100" dir="2700000" algn="tl">
                    <a:srgbClr val="000000">
                      <a:alpha val="43137"/>
                    </a:srgbClr>
                  </a:outerShdw>
                </a:effectLst>
              </a:rPr>
              <a:t>paramétrages optionnels globaux peuvent être disponibles pour configurer la réactivité de certains périphériques (ex: zone neutre des sticks analogiques, sensibilité souris)</a:t>
            </a:r>
          </a:p>
          <a:p>
            <a:pPr marL="0" indent="0">
              <a:buNone/>
            </a:pP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L'utilisation d'une telle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a également l'avantage de pouvoir facilement redéfinir les touches, sans avoir à changer le code du jeu.</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3634238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Périphériques et </a:t>
            </a:r>
            <a:r>
              <a:rPr lang="fr-FR" dirty="0" err="1" smtClean="0"/>
              <a:t>controleurs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grpSp>
        <p:nvGrpSpPr>
          <p:cNvPr id="7" name="Group 3"/>
          <p:cNvGrpSpPr/>
          <p:nvPr/>
        </p:nvGrpSpPr>
        <p:grpSpPr>
          <a:xfrm>
            <a:off x="836243" y="1844824"/>
            <a:ext cx="7465315" cy="3947810"/>
            <a:chOff x="836243" y="1871445"/>
            <a:chExt cx="7465315" cy="3947810"/>
          </a:xfrm>
        </p:grpSpPr>
        <p:pic>
          <p:nvPicPr>
            <p:cNvPr id="8"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441" y="1871445"/>
              <a:ext cx="7459117" cy="3115110"/>
            </a:xfrm>
            <a:prstGeom prst="rect">
              <a:avLst/>
            </a:prstGeom>
          </p:spPr>
        </p:pic>
        <p:sp>
          <p:nvSpPr>
            <p:cNvPr id="9" name="TextBox 5"/>
            <p:cNvSpPr txBox="1"/>
            <p:nvPr/>
          </p:nvSpPr>
          <p:spPr>
            <a:xfrm>
              <a:off x="836243" y="4988258"/>
              <a:ext cx="7465315" cy="830997"/>
            </a:xfrm>
            <a:prstGeom prst="rect">
              <a:avLst/>
            </a:prstGeom>
            <a:noFill/>
          </p:spPr>
          <p:txBody>
            <a:bodyPr wrap="square" rtlCol="0">
              <a:spAutoFit/>
            </a:bodyPr>
            <a:lstStyle/>
            <a:p>
              <a:pPr algn="ctr"/>
              <a:r>
                <a:rPr lang="fr-FR" sz="1600" i="1" dirty="0" err="1" smtClean="0">
                  <a:solidFill>
                    <a:srgbClr val="000000"/>
                  </a:solidFill>
                  <a:effectLst>
                    <a:outerShdw blurRad="38100" dist="38100" dir="2700000" algn="tl">
                      <a:srgbClr val="000000">
                        <a:alpha val="43137"/>
                      </a:srgbClr>
                    </a:outerShdw>
                  </a:effectLst>
                </a:rPr>
                <a:t>Remapping</a:t>
              </a:r>
              <a:r>
                <a:rPr lang="fr-FR" sz="1600" i="1" dirty="0" smtClean="0">
                  <a:solidFill>
                    <a:srgbClr val="000000"/>
                  </a:solidFill>
                  <a:effectLst>
                    <a:outerShdw blurRad="38100" dist="38100" dir="2700000" algn="tl">
                      <a:srgbClr val="000000">
                        <a:alpha val="43137"/>
                      </a:srgbClr>
                    </a:outerShdw>
                  </a:effectLst>
                </a:rPr>
                <a:t> d’actions pour la gestion des contrôleurs: chaque action pointe vers une liste de contrôleurs/boutons possibles (</a:t>
              </a:r>
              <a:r>
                <a:rPr lang="fr-FR" sz="1600" i="1" dirty="0" err="1" smtClean="0">
                  <a:solidFill>
                    <a:srgbClr val="000000"/>
                  </a:solidFill>
                  <a:effectLst>
                    <a:outerShdw blurRad="38100" dist="38100" dir="2700000" algn="tl">
                      <a:srgbClr val="000000">
                        <a:alpha val="43137"/>
                      </a:srgbClr>
                    </a:outerShdw>
                  </a:effectLst>
                </a:rPr>
                <a:t>mapping</a:t>
              </a:r>
              <a:r>
                <a:rPr lang="fr-FR" sz="1600" i="1" dirty="0" smtClean="0">
                  <a:solidFill>
                    <a:srgbClr val="000000"/>
                  </a:solidFill>
                  <a:effectLst>
                    <a:outerShdw blurRad="38100" dist="38100" dir="2700000" algn="tl">
                      <a:srgbClr val="000000">
                        <a:alpha val="43137"/>
                      </a:srgbClr>
                    </a:outerShdw>
                  </a:effectLst>
                </a:rPr>
                <a:t>), utilisée par le gestionnaire pour vérifier les états bas-niveau de chacun des contrôleurs (</a:t>
              </a:r>
              <a:r>
                <a:rPr lang="fr-FR" sz="1600" i="1" dirty="0" err="1" smtClean="0">
                  <a:solidFill>
                    <a:srgbClr val="000000"/>
                  </a:solidFill>
                  <a:effectLst>
                    <a:outerShdw blurRad="38100" dist="38100" dir="2700000" algn="tl">
                      <a:srgbClr val="000000">
                        <a:alpha val="43137"/>
                      </a:srgbClr>
                    </a:outerShdw>
                  </a:effectLst>
                </a:rPr>
                <a:t>CnBn</a:t>
              </a:r>
              <a:r>
                <a:rPr lang="fr-FR" sz="1600" i="1" dirty="0" smtClean="0">
                  <a:solidFill>
                    <a:srgbClr val="000000"/>
                  </a:solidFill>
                  <a:effectLst>
                    <a:outerShdw blurRad="38100" dist="38100" dir="2700000" algn="tl">
                      <a:srgbClr val="000000">
                        <a:alpha val="43137"/>
                      </a:srgbClr>
                    </a:outerShdw>
                  </a:effectLst>
                </a:rPr>
                <a:t>).</a:t>
              </a:r>
            </a:p>
          </p:txBody>
        </p:sp>
      </p:grpSp>
    </p:spTree>
    <p:extLst>
      <p:ext uri="{BB962C8B-B14F-4D97-AF65-F5344CB8AC3E}">
        <p14:creationId xmlns:p14="http://schemas.microsoft.com/office/powerpoint/2010/main" val="2710654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2734162" y="3933307"/>
            <a:ext cx="3285638" cy="2394708"/>
            <a:chOff x="4805869" y="2390385"/>
            <a:chExt cx="3684862" cy="2249980"/>
          </a:xfrm>
        </p:grpSpPr>
        <p:pic>
          <p:nvPicPr>
            <p:cNvPr id="8"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5869" y="2390385"/>
              <a:ext cx="3684862" cy="1989722"/>
            </a:xfrm>
            <a:prstGeom prst="rect">
              <a:avLst/>
            </a:prstGeom>
          </p:spPr>
        </p:pic>
        <p:sp>
          <p:nvSpPr>
            <p:cNvPr id="9" name="TextBox 6"/>
            <p:cNvSpPr txBox="1"/>
            <p:nvPr/>
          </p:nvSpPr>
          <p:spPr>
            <a:xfrm>
              <a:off x="4805869" y="4380107"/>
              <a:ext cx="3684862" cy="260258"/>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Gestionnaire d’actions</a:t>
              </a:r>
            </a:p>
          </p:txBody>
        </p:sp>
      </p:grpSp>
      <p:sp>
        <p:nvSpPr>
          <p:cNvPr id="2" name="Titre 1"/>
          <p:cNvSpPr>
            <a:spLocks noGrp="1"/>
          </p:cNvSpPr>
          <p:nvPr>
            <p:ph type="title"/>
          </p:nvPr>
        </p:nvSpPr>
        <p:spPr/>
        <p:txBody>
          <a:bodyPr/>
          <a:lstStyle/>
          <a:p>
            <a:r>
              <a:rPr lang="fr-FR" dirty="0" smtClean="0"/>
              <a:t>Périphériques et </a:t>
            </a:r>
            <a:r>
              <a:rPr lang="fr-FR" dirty="0" err="1" smtClean="0"/>
              <a:t>controleurs</a:t>
            </a:r>
            <a:endParaRPr lang="fr-FR" dirty="0"/>
          </a:p>
        </p:txBody>
      </p:sp>
      <p:sp>
        <p:nvSpPr>
          <p:cNvPr id="3" name="Espace réservé du contenu 2"/>
          <p:cNvSpPr>
            <a:spLocks noGrp="1"/>
          </p:cNvSpPr>
          <p:nvPr>
            <p:ph idx="1"/>
          </p:nvPr>
        </p:nvSpPr>
        <p:spPr>
          <a:xfrm>
            <a:off x="457200" y="1096413"/>
            <a:ext cx="8229600" cy="3486754"/>
          </a:xfrm>
        </p:spPr>
        <p:txBody>
          <a:bodyPr>
            <a:normAutofit fontScale="55000" lnSpcReduction="20000"/>
          </a:bodyPr>
          <a:lstStyle/>
          <a:p>
            <a:r>
              <a:rPr lang="fr-FR" u="sng" dirty="0">
                <a:solidFill>
                  <a:srgbClr val="000000"/>
                </a:solidFill>
                <a:effectLst>
                  <a:outerShdw blurRad="38100" dist="38100" dir="2700000" algn="tl">
                    <a:srgbClr val="000000">
                      <a:alpha val="43137"/>
                    </a:srgbClr>
                  </a:outerShdw>
                </a:effectLst>
              </a:rPr>
              <a:t>Gestionnaire d’actions</a:t>
            </a:r>
          </a:p>
          <a:p>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Dans certains cas spécifiques, on peut </a:t>
            </a:r>
            <a:r>
              <a:rPr lang="fr-FR" dirty="0" smtClean="0">
                <a:solidFill>
                  <a:srgbClr val="000000"/>
                </a:solidFill>
                <a:effectLst>
                  <a:outerShdw blurRad="38100" dist="38100" dir="2700000" algn="tl">
                    <a:srgbClr val="000000">
                      <a:alpha val="43137"/>
                    </a:srgbClr>
                  </a:outerShdw>
                </a:effectLst>
              </a:rPr>
              <a:t>vouloir pousser </a:t>
            </a:r>
            <a:r>
              <a:rPr lang="fr-FR" dirty="0">
                <a:solidFill>
                  <a:srgbClr val="000000"/>
                </a:solidFill>
                <a:effectLst>
                  <a:outerShdw blurRad="38100" dist="38100" dir="2700000" algn="tl">
                    <a:srgbClr val="000000">
                      <a:alpha val="43137"/>
                    </a:srgbClr>
                  </a:outerShdw>
                </a:effectLst>
              </a:rPr>
              <a:t>encore plus loin le </a:t>
            </a:r>
            <a:r>
              <a:rPr lang="fr-FR" dirty="0" smtClean="0">
                <a:solidFill>
                  <a:srgbClr val="000000"/>
                </a:solidFill>
                <a:effectLst>
                  <a:outerShdw blurRad="38100" dist="38100" dir="2700000" algn="tl">
                    <a:srgbClr val="000000">
                      <a:alpha val="43137"/>
                    </a:srgbClr>
                  </a:outerShdw>
                </a:effectLst>
              </a:rPr>
              <a:t>concept d'abstraction </a:t>
            </a:r>
            <a:r>
              <a:rPr lang="fr-FR" dirty="0">
                <a:solidFill>
                  <a:srgbClr val="000000"/>
                </a:solidFill>
                <a:effectLst>
                  <a:outerShdw blurRad="38100" dist="38100" dir="2700000" algn="tl">
                    <a:srgbClr val="000000">
                      <a:alpha val="43137"/>
                    </a:srgbClr>
                  </a:outerShdw>
                </a:effectLst>
              </a:rPr>
              <a:t>des périphériques d'entrée.</a:t>
            </a:r>
          </a:p>
          <a:p>
            <a:r>
              <a:rPr lang="fr-FR" dirty="0">
                <a:solidFill>
                  <a:srgbClr val="000000"/>
                </a:solidFill>
                <a:effectLst>
                  <a:outerShdw blurRad="38100" dist="38100" dir="2700000" algn="tl">
                    <a:srgbClr val="000000">
                      <a:alpha val="43137"/>
                    </a:srgbClr>
                  </a:outerShdw>
                </a:effectLst>
              </a:rPr>
              <a:t>Par exemple, on peut vouloir être capable </a:t>
            </a:r>
            <a:r>
              <a:rPr lang="fr-FR" dirty="0" smtClean="0">
                <a:solidFill>
                  <a:srgbClr val="000000"/>
                </a:solidFill>
                <a:effectLst>
                  <a:outerShdw blurRad="38100" dist="38100" dir="2700000" algn="tl">
                    <a:srgbClr val="000000">
                      <a:alpha val="43137"/>
                    </a:srgbClr>
                  </a:outerShdw>
                </a:effectLst>
              </a:rPr>
              <a:t>de remplacer </a:t>
            </a:r>
            <a:r>
              <a:rPr lang="fr-FR" dirty="0">
                <a:solidFill>
                  <a:srgbClr val="000000"/>
                </a:solidFill>
                <a:effectLst>
                  <a:outerShdw blurRad="38100" dist="38100" dir="2700000" algn="tl">
                    <a:srgbClr val="000000">
                      <a:alpha val="43137"/>
                    </a:srgbClr>
                  </a:outerShdw>
                </a:effectLst>
              </a:rPr>
              <a:t>à la volée un joueur humain par </a:t>
            </a:r>
            <a:r>
              <a:rPr lang="fr-FR" dirty="0" smtClean="0">
                <a:solidFill>
                  <a:srgbClr val="000000"/>
                </a:solidFill>
                <a:effectLst>
                  <a:outerShdw blurRad="38100" dist="38100" dir="2700000" algn="tl">
                    <a:srgbClr val="000000">
                      <a:alpha val="43137"/>
                    </a:srgbClr>
                  </a:outerShdw>
                </a:effectLst>
              </a:rPr>
              <a:t>un joueur </a:t>
            </a:r>
            <a:r>
              <a:rPr lang="fr-FR" dirty="0">
                <a:solidFill>
                  <a:srgbClr val="000000"/>
                </a:solidFill>
                <a:effectLst>
                  <a:outerShdw blurRad="38100" dist="38100" dir="2700000" algn="tl">
                    <a:srgbClr val="000000">
                      <a:alpha val="43137"/>
                    </a:srgbClr>
                  </a:outerShdw>
                </a:effectLst>
              </a:rPr>
              <a:t>IA dans un jeu multi-joueurs. </a:t>
            </a:r>
            <a:endParaRPr lang="fr-FR" dirty="0" smtClean="0">
              <a:solidFill>
                <a:srgbClr val="000000"/>
              </a:solidFill>
              <a:effectLst>
                <a:outerShdw blurRad="38100" dist="38100" dir="2700000" algn="tl">
                  <a:srgbClr val="000000">
                    <a:alpha val="43137"/>
                  </a:srgbClr>
                </a:outerShdw>
              </a:effectLst>
            </a:endParaRPr>
          </a:p>
          <a:p>
            <a:r>
              <a:rPr lang="fr-FR" dirty="0" smtClean="0">
                <a:solidFill>
                  <a:srgbClr val="000000"/>
                </a:solidFill>
                <a:effectLst>
                  <a:outerShdw blurRad="38100" dist="38100" dir="2700000" algn="tl">
                    <a:srgbClr val="000000">
                      <a:alpha val="43137"/>
                    </a:srgbClr>
                  </a:outerShdw>
                </a:effectLst>
              </a:rPr>
              <a:t>On va donc </a:t>
            </a:r>
            <a:r>
              <a:rPr lang="fr-FR" dirty="0">
                <a:solidFill>
                  <a:srgbClr val="000000"/>
                </a:solidFill>
                <a:effectLst>
                  <a:outerShdw blurRad="38100" dist="38100" dir="2700000" algn="tl">
                    <a:srgbClr val="000000">
                      <a:alpha val="43137"/>
                    </a:srgbClr>
                  </a:outerShdw>
                </a:effectLst>
              </a:rPr>
              <a:t>utiliser un troisième niveau </a:t>
            </a:r>
            <a:r>
              <a:rPr lang="fr-FR" dirty="0" smtClean="0">
                <a:solidFill>
                  <a:srgbClr val="000000"/>
                </a:solidFill>
                <a:effectLst>
                  <a:outerShdw blurRad="38100" dist="38100" dir="2700000" algn="tl">
                    <a:srgbClr val="000000">
                      <a:alpha val="43137"/>
                    </a:srgbClr>
                  </a:outerShdw>
                </a:effectLst>
              </a:rPr>
              <a:t>d'indirection qui </a:t>
            </a:r>
            <a:r>
              <a:rPr lang="fr-FR" dirty="0">
                <a:solidFill>
                  <a:srgbClr val="000000"/>
                </a:solidFill>
                <a:effectLst>
                  <a:outerShdw blurRad="38100" dist="38100" dir="2700000" algn="tl">
                    <a:srgbClr val="000000">
                      <a:alpha val="43137"/>
                    </a:srgbClr>
                  </a:outerShdw>
                </a:effectLst>
              </a:rPr>
              <a:t>simulera un périphérique d'entrée, et </a:t>
            </a:r>
            <a:r>
              <a:rPr lang="fr-FR" dirty="0" smtClean="0">
                <a:solidFill>
                  <a:srgbClr val="000000"/>
                </a:solidFill>
                <a:effectLst>
                  <a:outerShdw blurRad="38100" dist="38100" dir="2700000" algn="tl">
                    <a:srgbClr val="000000">
                      <a:alpha val="43137"/>
                    </a:srgbClr>
                  </a:outerShdw>
                </a:effectLst>
              </a:rPr>
              <a:t>sur lequel </a:t>
            </a:r>
            <a:r>
              <a:rPr lang="fr-FR" dirty="0">
                <a:solidFill>
                  <a:srgbClr val="000000"/>
                </a:solidFill>
                <a:effectLst>
                  <a:outerShdw blurRad="38100" dist="38100" dir="2700000" algn="tl">
                    <a:srgbClr val="000000">
                      <a:alpha val="43137"/>
                    </a:srgbClr>
                  </a:outerShdw>
                </a:effectLst>
              </a:rPr>
              <a:t>viendra se brancher un gestionnaire d'actions</a:t>
            </a:r>
            <a:r>
              <a:rPr lang="fr-FR" dirty="0" smtClean="0">
                <a:solidFill>
                  <a:srgbClr val="000000"/>
                </a:solidFill>
                <a:effectLst>
                  <a:outerShdw blurRad="38100" dist="38100" dir="2700000" algn="tl">
                    <a:srgbClr val="000000">
                      <a:alpha val="43137"/>
                    </a:srgbClr>
                  </a:outerShdw>
                </a:effectLst>
              </a:rPr>
              <a:t>.</a:t>
            </a:r>
            <a:r>
              <a:rPr lang="fr-FR" dirty="0">
                <a:solidFill>
                  <a:srgbClr val="000000"/>
                </a:solidFill>
                <a:effectLst>
                  <a:outerShdw blurRad="38100" dist="38100" dir="2700000" algn="tl">
                    <a:srgbClr val="000000">
                      <a:alpha val="43137"/>
                    </a:srgbClr>
                  </a:outerShdw>
                </a:effectLst>
              </a:rPr>
              <a:t>	</a:t>
            </a:r>
          </a:p>
          <a:p>
            <a:pPr marL="285750" indent="-285750">
              <a:buFont typeface="Arial" pitchFamily="34" charset="0"/>
              <a:buChar char="•"/>
            </a:pPr>
            <a:r>
              <a:rPr lang="fr-FR" dirty="0">
                <a:solidFill>
                  <a:srgbClr val="000000"/>
                </a:solidFill>
                <a:effectLst>
                  <a:outerShdw blurRad="38100" dist="38100" dir="2700000" algn="tl">
                    <a:srgbClr val="000000">
                      <a:alpha val="43137"/>
                    </a:srgbClr>
                  </a:outerShdw>
                </a:effectLst>
              </a:rPr>
              <a:t>Lorsque le joueur humain est au contrôle, la lecture du périphérique d'entrée est directe (</a:t>
            </a:r>
            <a:r>
              <a:rPr lang="fr-FR" dirty="0" err="1">
                <a:solidFill>
                  <a:srgbClr val="000000"/>
                </a:solidFill>
                <a:effectLst>
                  <a:outerShdw blurRad="38100" dist="38100" dir="2700000" algn="tl">
                    <a:srgbClr val="000000">
                      <a:alpha val="43137"/>
                    </a:srgbClr>
                  </a:outerShdw>
                </a:effectLst>
              </a:rPr>
              <a:t>passthrough</a:t>
            </a:r>
            <a:r>
              <a:rPr lang="fr-FR" dirty="0">
                <a:solidFill>
                  <a:srgbClr val="000000"/>
                </a:solidFill>
                <a:effectLst>
                  <a:outerShdw blurRad="38100" dist="38100" dir="2700000" algn="tl">
                    <a:srgbClr val="000000">
                      <a:alpha val="43137"/>
                    </a:srgbClr>
                  </a:outerShdw>
                </a:effectLst>
              </a:rPr>
              <a:t>)</a:t>
            </a:r>
          </a:p>
          <a:p>
            <a:pPr marL="285750" indent="-285750">
              <a:buFont typeface="Arial" pitchFamily="34" charset="0"/>
              <a:buChar char="•"/>
            </a:pPr>
            <a:r>
              <a:rPr lang="fr-FR" dirty="0">
                <a:solidFill>
                  <a:srgbClr val="000000"/>
                </a:solidFill>
                <a:effectLst>
                  <a:outerShdw blurRad="38100" dist="38100" dir="2700000" algn="tl">
                    <a:srgbClr val="000000">
                      <a:alpha val="43137"/>
                    </a:srgbClr>
                  </a:outerShdw>
                </a:effectLst>
              </a:rPr>
              <a:t>Lorsque le gestionnaire "joueur" est remplacé par un gestionnaire "IA", l'IA simule un périphérique d'entrée en se basant sur la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des actions</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299254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accès disques</a:t>
            </a:r>
            <a:endParaRPr lang="fr-FR" dirty="0"/>
          </a:p>
        </p:txBody>
      </p:sp>
      <p:sp>
        <p:nvSpPr>
          <p:cNvPr id="3" name="Espace réservé du contenu 2"/>
          <p:cNvSpPr>
            <a:spLocks noGrp="1"/>
          </p:cNvSpPr>
          <p:nvPr>
            <p:ph idx="1"/>
          </p:nvPr>
        </p:nvSpPr>
        <p:spPr/>
        <p:txBody>
          <a:bodyPr/>
          <a:lstStyle/>
          <a:p>
            <a:r>
              <a:rPr lang="fr-FR" dirty="0">
                <a:solidFill>
                  <a:srgbClr val="000000"/>
                </a:solidFill>
                <a:effectLst>
                  <a:outerShdw blurRad="38100" dist="38100" dir="2700000" algn="tl">
                    <a:srgbClr val="000000">
                      <a:alpha val="43137"/>
                    </a:srgbClr>
                  </a:outerShdw>
                </a:effectLst>
              </a:rPr>
              <a:t>Généralement, les contraintes suivantes doivent être respectées:</a:t>
            </a:r>
          </a:p>
          <a:p>
            <a:pPr marL="685800" lvl="1">
              <a:buFont typeface="Arial" pitchFamily="34" charset="0"/>
              <a:buChar char="•"/>
            </a:pPr>
            <a:r>
              <a:rPr lang="fr-FR" dirty="0" smtClean="0">
                <a:solidFill>
                  <a:srgbClr val="000000"/>
                </a:solidFill>
                <a:effectLst>
                  <a:outerShdw blurRad="38100" dist="38100" dir="2700000" algn="tl">
                    <a:srgbClr val="000000">
                      <a:alpha val="43137"/>
                    </a:srgbClr>
                  </a:outerShdw>
                </a:effectLst>
              </a:rPr>
              <a:t>Les </a:t>
            </a:r>
            <a:r>
              <a:rPr lang="fr-FR" dirty="0">
                <a:solidFill>
                  <a:srgbClr val="000000"/>
                </a:solidFill>
                <a:effectLst>
                  <a:outerShdw blurRad="38100" dist="38100" dir="2700000" algn="tl">
                    <a:srgbClr val="000000">
                      <a:alpha val="43137"/>
                    </a:srgbClr>
                  </a:outerShdw>
                </a:effectLst>
              </a:rPr>
              <a:t>chargements/sauvegardes doivent être </a:t>
            </a:r>
            <a:r>
              <a:rPr lang="fr-FR" b="1" dirty="0">
                <a:solidFill>
                  <a:srgbClr val="000000"/>
                </a:solidFill>
                <a:effectLst>
                  <a:outerShdw blurRad="38100" dist="38100" dir="2700000" algn="tl">
                    <a:srgbClr val="000000">
                      <a:alpha val="43137"/>
                    </a:srgbClr>
                  </a:outerShdw>
                </a:effectLst>
              </a:rPr>
              <a:t>asynchrones</a:t>
            </a:r>
            <a:r>
              <a:rPr lang="fr-FR" dirty="0">
                <a:solidFill>
                  <a:srgbClr val="000000"/>
                </a:solidFill>
                <a:effectLst>
                  <a:outerShdw blurRad="38100" dist="38100" dir="2700000" algn="tl">
                    <a:srgbClr val="000000">
                      <a:alpha val="43137"/>
                    </a:srgbClr>
                  </a:outerShdw>
                </a:effectLst>
              </a:rPr>
              <a:t> (i.e. non-bloquants)</a:t>
            </a: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Les chargements doivent être le moins longs possible (i.e. compression des données)</a:t>
            </a: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L’organisation des données sur disque doit suivre certaines règles (dépend du </a:t>
            </a:r>
            <a:r>
              <a:rPr lang="fr-FR" b="1" dirty="0" smtClean="0">
                <a:solidFill>
                  <a:srgbClr val="000000"/>
                </a:solidFill>
                <a:effectLst>
                  <a:outerShdw blurRad="38100" dist="38100" dir="2700000" algn="tl">
                    <a:srgbClr val="000000">
                      <a:alpha val="43137"/>
                    </a:srgbClr>
                  </a:outerShdw>
                </a:effectLst>
              </a:rPr>
              <a:t>TRC</a:t>
            </a:r>
            <a:r>
              <a:rPr lang="fr-FR" dirty="0">
                <a:solidFill>
                  <a:srgbClr val="000000"/>
                </a:solidFill>
                <a:effectLst>
                  <a:outerShdw blurRad="38100" dist="38100" dir="2700000" algn="tl">
                    <a:srgbClr val="000000">
                      <a:alpha val="43137"/>
                    </a:srgbClr>
                  </a:outerShdw>
                </a:effectLst>
              </a:rPr>
              <a:t>)</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877354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fichiers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grpSp>
        <p:nvGrpSpPr>
          <p:cNvPr id="7" name="Group 6"/>
          <p:cNvGrpSpPr/>
          <p:nvPr/>
        </p:nvGrpSpPr>
        <p:grpSpPr>
          <a:xfrm>
            <a:off x="792188" y="1052736"/>
            <a:ext cx="7471716" cy="5140151"/>
            <a:chOff x="311074" y="1255986"/>
            <a:chExt cx="8492282" cy="5140151"/>
          </a:xfrm>
        </p:grpSpPr>
        <p:pic>
          <p:nvPicPr>
            <p:cNvPr id="8"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2467964"/>
              <a:ext cx="2935212" cy="3409308"/>
            </a:xfrm>
            <a:prstGeom prst="rect">
              <a:avLst/>
            </a:prstGeom>
          </p:spPr>
        </p:pic>
        <p:grpSp>
          <p:nvGrpSpPr>
            <p:cNvPr id="9" name="Group 3"/>
            <p:cNvGrpSpPr/>
            <p:nvPr/>
          </p:nvGrpSpPr>
          <p:grpSpPr>
            <a:xfrm>
              <a:off x="311074" y="1255986"/>
              <a:ext cx="8492282" cy="5140151"/>
              <a:chOff x="311074" y="1111970"/>
              <a:chExt cx="8492282" cy="5140151"/>
            </a:xfrm>
          </p:grpSpPr>
          <p:sp>
            <p:nvSpPr>
              <p:cNvPr id="10" name="TextBox 1"/>
              <p:cNvSpPr txBox="1"/>
              <p:nvPr/>
            </p:nvSpPr>
            <p:spPr>
              <a:xfrm>
                <a:off x="311074" y="2004804"/>
                <a:ext cx="5729053" cy="4247317"/>
              </a:xfrm>
              <a:prstGeom prst="rect">
                <a:avLst/>
              </a:prstGeom>
              <a:noFill/>
            </p:spPr>
            <p:txBody>
              <a:bodyPr wrap="square" rtlCol="0">
                <a:spAutoFit/>
              </a:bodyPr>
              <a:lstStyle/>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Le </a:t>
                </a:r>
                <a:r>
                  <a:rPr lang="fr-FR" sz="1500" dirty="0">
                    <a:solidFill>
                      <a:srgbClr val="000000"/>
                    </a:solidFill>
                    <a:effectLst>
                      <a:outerShdw blurRad="38100" dist="38100" dir="2700000" algn="tl">
                        <a:srgbClr val="000000">
                          <a:alpha val="43137"/>
                        </a:srgbClr>
                      </a:outerShdw>
                    </a:effectLst>
                  </a:rPr>
                  <a:t>fichier forme un premier niveau de protection contre l'accès au </a:t>
                </a:r>
                <a:r>
                  <a:rPr lang="fr-FR" sz="1500" dirty="0" smtClean="0">
                    <a:solidFill>
                      <a:srgbClr val="000000"/>
                    </a:solidFill>
                    <a:effectLst>
                      <a:outerShdw blurRad="38100" dist="38100" dir="2700000" algn="tl">
                        <a:srgbClr val="000000">
                          <a:alpha val="43137"/>
                        </a:srgbClr>
                      </a:outerShdw>
                    </a:effectLst>
                  </a:rPr>
                  <a:t>contenu</a:t>
                </a:r>
              </a:p>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L'agencement </a:t>
                </a:r>
                <a:r>
                  <a:rPr lang="fr-FR" sz="1500" dirty="0">
                    <a:solidFill>
                      <a:srgbClr val="000000"/>
                    </a:solidFill>
                    <a:effectLst>
                      <a:outerShdw blurRad="38100" dist="38100" dir="2700000" algn="tl">
                        <a:srgbClr val="000000">
                          <a:alpha val="43137"/>
                        </a:srgbClr>
                      </a:outerShdw>
                    </a:effectLst>
                  </a:rPr>
                  <a:t>des fichiers à l'intérieur du </a:t>
                </a:r>
                <a:r>
                  <a:rPr lang="fr-FR" sz="1500" i="1" dirty="0" err="1">
                    <a:solidFill>
                      <a:srgbClr val="000000"/>
                    </a:solidFill>
                    <a:effectLst>
                      <a:outerShdw blurRad="38100" dist="38100" dir="2700000" algn="tl">
                        <a:srgbClr val="000000">
                          <a:alpha val="43137"/>
                        </a:srgbClr>
                      </a:outerShdw>
                    </a:effectLst>
                  </a:rPr>
                  <a:t>bigfile</a:t>
                </a:r>
                <a:r>
                  <a:rPr lang="fr-FR" sz="1500" dirty="0">
                    <a:solidFill>
                      <a:srgbClr val="000000"/>
                    </a:solidFill>
                    <a:effectLst>
                      <a:outerShdw blurRad="38100" dist="38100" dir="2700000" algn="tl">
                        <a:srgbClr val="000000">
                          <a:alpha val="43137"/>
                        </a:srgbClr>
                      </a:outerShdw>
                    </a:effectLst>
                  </a:rPr>
                  <a:t> peut être fait en fonction des accès aux données, afin d'optimiser les déplacements de la tête du </a:t>
                </a:r>
                <a:r>
                  <a:rPr lang="fr-FR" sz="1500" dirty="0" smtClean="0">
                    <a:solidFill>
                      <a:srgbClr val="000000"/>
                    </a:solidFill>
                    <a:effectLst>
                      <a:outerShdw blurRad="38100" dist="38100" dir="2700000" algn="tl">
                        <a:srgbClr val="000000">
                          <a:alpha val="43137"/>
                        </a:srgbClr>
                      </a:outerShdw>
                    </a:effectLst>
                  </a:rPr>
                  <a:t>lecteur</a:t>
                </a:r>
              </a:p>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Le </a:t>
                </a:r>
                <a:r>
                  <a:rPr lang="fr-FR" sz="1500" dirty="0">
                    <a:solidFill>
                      <a:srgbClr val="000000"/>
                    </a:solidFill>
                    <a:effectLst>
                      <a:outerShdw blurRad="38100" dist="38100" dir="2700000" algn="tl">
                        <a:srgbClr val="000000">
                          <a:alpha val="43137"/>
                        </a:srgbClr>
                      </a:outerShdw>
                    </a:effectLst>
                  </a:rPr>
                  <a:t>format est compatible avec les contraintes courantes d'organisation des fichiers établies par les </a:t>
                </a:r>
                <a:r>
                  <a:rPr lang="fr-FR" sz="1500" b="1" dirty="0">
                    <a:solidFill>
                      <a:srgbClr val="000000"/>
                    </a:solidFill>
                    <a:effectLst>
                      <a:outerShdw blurRad="38100" dist="38100" dir="2700000" algn="tl">
                        <a:srgbClr val="000000">
                          <a:alpha val="43137"/>
                        </a:srgbClr>
                      </a:outerShdw>
                    </a:effectLst>
                  </a:rPr>
                  <a:t>TRC</a:t>
                </a:r>
                <a:r>
                  <a:rPr lang="fr-FR" sz="1500" dirty="0">
                    <a:solidFill>
                      <a:srgbClr val="000000"/>
                    </a:solidFill>
                    <a:effectLst>
                      <a:outerShdw blurRad="38100" dist="38100" dir="2700000" algn="tl">
                        <a:srgbClr val="000000">
                          <a:alpha val="43137"/>
                        </a:srgbClr>
                      </a:outerShdw>
                    </a:effectLst>
                  </a:rPr>
                  <a:t> (nombre de fichiers présents sur le </a:t>
                </a:r>
                <a:r>
                  <a:rPr lang="fr-FR" sz="1500" dirty="0" smtClean="0">
                    <a:solidFill>
                      <a:srgbClr val="000000"/>
                    </a:solidFill>
                    <a:effectLst>
                      <a:outerShdw blurRad="38100" dist="38100" dir="2700000" algn="tl">
                        <a:srgbClr val="000000">
                          <a:alpha val="43137"/>
                        </a:srgbClr>
                      </a:outerShdw>
                    </a:effectLst>
                  </a:rPr>
                  <a:t>disque)</a:t>
                </a:r>
              </a:p>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Pendant </a:t>
                </a:r>
                <a:r>
                  <a:rPr lang="fr-FR" sz="1500" dirty="0">
                    <a:solidFill>
                      <a:srgbClr val="000000"/>
                    </a:solidFill>
                    <a:effectLst>
                      <a:outerShdw blurRad="38100" dist="38100" dir="2700000" algn="tl">
                        <a:srgbClr val="000000">
                          <a:alpha val="43137"/>
                        </a:srgbClr>
                      </a:outerShdw>
                    </a:effectLst>
                  </a:rPr>
                  <a:t>les phases de développement, il est facile d'accéder et de transporter les dernières données du jeu. Dans l'idéal, un serveur automatique peut même générer un nouveau </a:t>
                </a:r>
                <a:r>
                  <a:rPr lang="fr-FR" sz="1500" i="1" dirty="0" err="1">
                    <a:solidFill>
                      <a:srgbClr val="000000"/>
                    </a:solidFill>
                    <a:effectLst>
                      <a:outerShdw blurRad="38100" dist="38100" dir="2700000" algn="tl">
                        <a:srgbClr val="000000">
                          <a:alpha val="43137"/>
                        </a:srgbClr>
                      </a:outerShdw>
                    </a:effectLst>
                  </a:rPr>
                  <a:t>bigfile</a:t>
                </a:r>
                <a:r>
                  <a:rPr lang="fr-FR" sz="1500" dirty="0">
                    <a:solidFill>
                      <a:srgbClr val="000000"/>
                    </a:solidFill>
                    <a:effectLst>
                      <a:outerShdw blurRad="38100" dist="38100" dir="2700000" algn="tl">
                        <a:srgbClr val="000000">
                          <a:alpha val="43137"/>
                        </a:srgbClr>
                      </a:outerShdw>
                    </a:effectLst>
                  </a:rPr>
                  <a:t> incrémental chaque fois </a:t>
                </a:r>
                <a:r>
                  <a:rPr lang="fr-FR" sz="1500" dirty="0" smtClean="0">
                    <a:solidFill>
                      <a:srgbClr val="000000"/>
                    </a:solidFill>
                    <a:effectLst>
                      <a:outerShdw blurRad="38100" dist="38100" dir="2700000" algn="tl">
                        <a:srgbClr val="000000">
                          <a:alpha val="43137"/>
                        </a:srgbClr>
                      </a:outerShdw>
                    </a:effectLst>
                  </a:rPr>
                  <a:t>que de nouveaux </a:t>
                </a:r>
                <a:r>
                  <a:rPr lang="fr-FR" sz="1500" i="1" dirty="0" err="1" smtClean="0">
                    <a:solidFill>
                      <a:srgbClr val="000000"/>
                    </a:solidFill>
                    <a:effectLst>
                      <a:outerShdw blurRad="38100" dist="38100" dir="2700000" algn="tl">
                        <a:srgbClr val="000000">
                          <a:alpha val="43137"/>
                        </a:srgbClr>
                      </a:outerShdw>
                    </a:effectLst>
                  </a:rPr>
                  <a:t>assets</a:t>
                </a:r>
                <a:r>
                  <a:rPr lang="fr-FR" sz="1500" dirty="0">
                    <a:solidFill>
                      <a:srgbClr val="000000"/>
                    </a:solidFill>
                    <a:effectLst>
                      <a:outerShdw blurRad="38100" dist="38100" dir="2700000" algn="tl">
                        <a:srgbClr val="000000">
                          <a:alpha val="43137"/>
                        </a:srgbClr>
                      </a:outerShdw>
                    </a:effectLst>
                  </a:rPr>
                  <a:t> </a:t>
                </a:r>
                <a:r>
                  <a:rPr lang="fr-FR" sz="1500" dirty="0" smtClean="0">
                    <a:solidFill>
                      <a:srgbClr val="000000"/>
                    </a:solidFill>
                    <a:effectLst>
                      <a:outerShdw blurRad="38100" dist="38100" dir="2700000" algn="tl">
                        <a:srgbClr val="000000">
                          <a:alpha val="43137"/>
                        </a:srgbClr>
                      </a:outerShdw>
                    </a:effectLst>
                  </a:rPr>
                  <a:t>sont disponibles.</a:t>
                </a:r>
                <a:endParaRPr lang="fr-FR" sz="1500" dirty="0">
                  <a:solidFill>
                    <a:srgbClr val="000000"/>
                  </a:solidFill>
                  <a:effectLst>
                    <a:outerShdw blurRad="38100" dist="38100" dir="2700000" algn="tl">
                      <a:srgbClr val="000000">
                        <a:alpha val="43137"/>
                      </a:srgbClr>
                    </a:outerShdw>
                  </a:effectLst>
                </a:endParaRPr>
              </a:p>
              <a:p>
                <a:r>
                  <a:rPr lang="fr-FR" sz="1500" dirty="0">
                    <a:solidFill>
                      <a:srgbClr val="000000"/>
                    </a:solidFill>
                    <a:effectLst>
                      <a:outerShdw blurRad="38100" dist="38100" dir="2700000" algn="tl">
                        <a:srgbClr val="000000">
                          <a:alpha val="43137"/>
                        </a:srgbClr>
                      </a:outerShdw>
                    </a:effectLst>
                  </a:rPr>
                  <a:t>	</a:t>
                </a:r>
              </a:p>
              <a:p>
                <a:r>
                  <a:rPr lang="fr-FR" sz="1500" dirty="0" smtClean="0">
                    <a:solidFill>
                      <a:srgbClr val="000000"/>
                    </a:solidFill>
                    <a:effectLst>
                      <a:outerShdw blurRad="38100" dist="38100" dir="2700000" algn="tl">
                        <a:srgbClr val="000000">
                          <a:alpha val="43137"/>
                        </a:srgbClr>
                      </a:outerShdw>
                    </a:effectLst>
                  </a:rPr>
                  <a:t>En </a:t>
                </a:r>
                <a:r>
                  <a:rPr lang="fr-FR" sz="1500" dirty="0">
                    <a:solidFill>
                      <a:srgbClr val="000000"/>
                    </a:solidFill>
                    <a:effectLst>
                      <a:outerShdw blurRad="38100" dist="38100" dir="2700000" algn="tl">
                        <a:srgbClr val="000000">
                          <a:alpha val="43137"/>
                        </a:srgbClr>
                      </a:outerShdw>
                    </a:effectLst>
                  </a:rPr>
                  <a:t>surchargeant les fonctions de lecture/écriture des fichiers au niveau du moteur, il est même possible de travailler de manière transparente sur une vraie hiérarchie de fichiers sur disque pendant la phase de développement</a:t>
                </a:r>
                <a:r>
                  <a:rPr lang="fr-FR" sz="1500" dirty="0" smtClean="0">
                    <a:solidFill>
                      <a:srgbClr val="000000"/>
                    </a:solidFill>
                    <a:effectLst>
                      <a:outerShdw blurRad="38100" dist="38100" dir="2700000" algn="tl">
                        <a:srgbClr val="000000">
                          <a:alpha val="43137"/>
                        </a:srgbClr>
                      </a:outerShdw>
                    </a:effectLst>
                  </a:rPr>
                  <a:t>.</a:t>
                </a:r>
                <a:endParaRPr lang="fr-FR" sz="1500" dirty="0">
                  <a:solidFill>
                    <a:srgbClr val="000000"/>
                  </a:solidFill>
                  <a:effectLst>
                    <a:outerShdw blurRad="38100" dist="38100" dir="2700000" algn="tl">
                      <a:srgbClr val="000000">
                        <a:alpha val="43137"/>
                      </a:srgbClr>
                    </a:outerShdw>
                  </a:effectLst>
                </a:endParaRPr>
              </a:p>
            </p:txBody>
          </p:sp>
          <p:sp>
            <p:nvSpPr>
              <p:cNvPr id="11" name="TextBox 5"/>
              <p:cNvSpPr txBox="1"/>
              <p:nvPr/>
            </p:nvSpPr>
            <p:spPr>
              <a:xfrm>
                <a:off x="311074" y="1111970"/>
                <a:ext cx="8492282" cy="784830"/>
              </a:xfrm>
              <a:prstGeom prst="rect">
                <a:avLst/>
              </a:prstGeom>
              <a:noFill/>
            </p:spPr>
            <p:txBody>
              <a:bodyPr wrap="square" rtlCol="0">
                <a:spAutoFit/>
              </a:bodyPr>
              <a:lstStyle/>
              <a:p>
                <a:r>
                  <a:rPr lang="fr-FR" sz="1500" dirty="0" smtClean="0">
                    <a:solidFill>
                      <a:srgbClr val="000000"/>
                    </a:solidFill>
                    <a:effectLst>
                      <a:outerShdw blurRad="38100" dist="38100" dir="2700000" algn="tl">
                        <a:srgbClr val="000000">
                          <a:alpha val="43137"/>
                        </a:srgbClr>
                      </a:outerShdw>
                    </a:effectLst>
                  </a:rPr>
                  <a:t>Une organisation courante </a:t>
                </a:r>
                <a:r>
                  <a:rPr lang="fr-FR" sz="1500" dirty="0">
                    <a:solidFill>
                      <a:srgbClr val="000000"/>
                    </a:solidFill>
                    <a:effectLst>
                      <a:outerShdw blurRad="38100" dist="38100" dir="2700000" algn="tl">
                        <a:srgbClr val="000000">
                          <a:alpha val="43137"/>
                        </a:srgbClr>
                      </a:outerShdw>
                    </a:effectLst>
                  </a:rPr>
                  <a:t>des données disque est sous forme de "</a:t>
                </a:r>
                <a:r>
                  <a:rPr lang="fr-FR" sz="1500" b="1" dirty="0" err="1" smtClean="0">
                    <a:solidFill>
                      <a:srgbClr val="000000"/>
                    </a:solidFill>
                    <a:effectLst>
                      <a:outerShdw blurRad="38100" dist="38100" dir="2700000" algn="tl">
                        <a:srgbClr val="000000">
                          <a:alpha val="43137"/>
                        </a:srgbClr>
                      </a:outerShdw>
                    </a:effectLst>
                  </a:rPr>
                  <a:t>bigfile</a:t>
                </a:r>
                <a:r>
                  <a:rPr lang="fr-FR" sz="1500" dirty="0">
                    <a:solidFill>
                      <a:srgbClr val="000000"/>
                    </a:solidFill>
                    <a:effectLst>
                      <a:outerShdw blurRad="38100" dist="38100" dir="2700000" algn="tl">
                        <a:srgbClr val="000000">
                          <a:alpha val="43137"/>
                        </a:srgbClr>
                      </a:outerShdw>
                    </a:effectLst>
                  </a:rPr>
                  <a:t>": l'intégralité des fichiers de données est concaténée dans un seul gros fichier. Les avantages sont multiples</a:t>
                </a:r>
                <a:r>
                  <a:rPr lang="fr-FR" sz="1500" dirty="0" smtClean="0">
                    <a:solidFill>
                      <a:srgbClr val="000000"/>
                    </a:solidFill>
                    <a:effectLst>
                      <a:outerShdw blurRad="38100" dist="38100" dir="2700000" algn="tl">
                        <a:srgbClr val="000000">
                          <a:alpha val="43137"/>
                        </a:srgbClr>
                      </a:outerShdw>
                    </a:effectLst>
                  </a:rPr>
                  <a:t>:</a:t>
                </a:r>
              </a:p>
              <a:p>
                <a:endParaRPr lang="fr-FR" sz="1500" dirty="0">
                  <a:solidFill>
                    <a:srgbClr val="000000"/>
                  </a:solidFill>
                  <a:effectLst>
                    <a:outerShdw blurRad="38100" dist="38100" dir="2700000" algn="tl">
                      <a:srgbClr val="000000">
                        <a:alpha val="43137"/>
                      </a:srgbClr>
                    </a:outerShdw>
                  </a:effectLst>
                </a:endParaRPr>
              </a:p>
            </p:txBody>
          </p:sp>
        </p:grpSp>
      </p:grpSp>
      <p:sp>
        <p:nvSpPr>
          <p:cNvPr id="12" name="TextBox 7"/>
          <p:cNvSpPr txBox="1"/>
          <p:nvPr/>
        </p:nvSpPr>
        <p:spPr>
          <a:xfrm>
            <a:off x="6134565" y="5915888"/>
            <a:ext cx="2952328" cy="276999"/>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Organisation d’un </a:t>
            </a:r>
            <a:r>
              <a:rPr lang="fr-FR" sz="1200" b="1" i="1" dirty="0" err="1" smtClean="0">
                <a:solidFill>
                  <a:srgbClr val="000000"/>
                </a:solidFill>
                <a:effectLst>
                  <a:outerShdw blurRad="38100" dist="38100" dir="2700000" algn="tl">
                    <a:srgbClr val="000000">
                      <a:alpha val="43137"/>
                    </a:srgbClr>
                  </a:outerShdw>
                </a:effectLst>
              </a:rPr>
              <a:t>bigfile</a:t>
            </a:r>
            <a:endParaRPr lang="fr-FR" sz="1200" i="1" dirty="0" smtClean="0">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1623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Timers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solidFill>
                  <a:srgbClr val="000000"/>
                </a:solidFill>
                <a:effectLst>
                  <a:outerShdw blurRad="38100" dist="38100" dir="2700000" algn="tl">
                    <a:srgbClr val="000000">
                      <a:alpha val="43137"/>
                    </a:srgbClr>
                  </a:outerShdw>
                </a:effectLst>
              </a:rPr>
              <a:t>La </a:t>
            </a:r>
            <a:r>
              <a:rPr lang="fr-FR" dirty="0">
                <a:solidFill>
                  <a:srgbClr val="000000"/>
                </a:solidFill>
                <a:effectLst>
                  <a:outerShdw blurRad="38100" dist="38100" dir="2700000" algn="tl">
                    <a:srgbClr val="000000">
                      <a:alpha val="43137"/>
                    </a:srgbClr>
                  </a:outerShdw>
                </a:effectLst>
              </a:rPr>
              <a:t>mise à jour des différentes entités d'un jeu nécessite d'être synchronisée à l'aide de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Ces objets permettent de signaler, en fonction de leur fréquence propre, à quel moment une mise à jour est nécessaire.</a:t>
            </a:r>
          </a:p>
          <a:p>
            <a:r>
              <a:rPr lang="fr-FR" dirty="0">
                <a:solidFill>
                  <a:srgbClr val="000000"/>
                </a:solidFill>
                <a:effectLst>
                  <a:outerShdw blurRad="38100" dist="38100" dir="2700000" algn="tl">
                    <a:srgbClr val="000000">
                      <a:alpha val="43137"/>
                    </a:srgbClr>
                  </a:outerShdw>
                </a:effectLst>
              </a:rPr>
              <a:t>La mise à disposition de plusieurs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différents va permettre la gestion d’effets spécifiques: </a:t>
            </a:r>
            <a:r>
              <a:rPr lang="fr-FR" dirty="0" err="1">
                <a:solidFill>
                  <a:srgbClr val="000000"/>
                </a:solidFill>
                <a:effectLst>
                  <a:outerShdw blurRad="38100" dist="38100" dir="2700000" algn="tl">
                    <a:srgbClr val="000000">
                      <a:alpha val="43137"/>
                    </a:srgbClr>
                  </a:outerShdw>
                </a:effectLst>
              </a:rPr>
              <a:t>freeze</a:t>
            </a:r>
            <a:r>
              <a:rPr lang="fr-FR" dirty="0">
                <a:solidFill>
                  <a:srgbClr val="000000"/>
                </a:solidFill>
                <a:effectLst>
                  <a:outerShdw blurRad="38100" dist="38100" dir="2700000" algn="tl">
                    <a:srgbClr val="000000">
                      <a:alpha val="43137"/>
                    </a:srgbClr>
                  </a:outerShdw>
                </a:effectLst>
              </a:rPr>
              <a:t> de scène (</a:t>
            </a:r>
            <a:r>
              <a:rPr lang="fr-FR" dirty="0" err="1">
                <a:solidFill>
                  <a:srgbClr val="000000"/>
                </a:solidFill>
                <a:effectLst>
                  <a:outerShdw blurRad="38100" dist="38100" dir="2700000" algn="tl">
                    <a:srgbClr val="000000">
                      <a:alpha val="43137"/>
                    </a:srgbClr>
                  </a:outerShdw>
                </a:effectLst>
              </a:rPr>
              <a:t>bullet</a:t>
            </a:r>
            <a:r>
              <a:rPr lang="fr-FR" dirty="0">
                <a:solidFill>
                  <a:srgbClr val="000000"/>
                </a:solidFill>
                <a:effectLst>
                  <a:outerShdw blurRad="38100" dist="38100" dir="2700000" algn="tl">
                    <a:srgbClr val="000000">
                      <a:alpha val="43137"/>
                    </a:srgbClr>
                  </a:outerShdw>
                </a:effectLst>
              </a:rPr>
              <a:t> time), mise en pause du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ralentis, etc</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Lorsqu’une scène comprend un grand nombre d’</a:t>
            </a:r>
            <a:r>
              <a:rPr lang="fr-FR" b="1" dirty="0">
                <a:solidFill>
                  <a:srgbClr val="000000"/>
                </a:solidFill>
                <a:effectLst>
                  <a:outerShdw blurRad="38100" dist="38100" dir="2700000" algn="tl">
                    <a:srgbClr val="000000">
                      <a:alpha val="43137"/>
                    </a:srgbClr>
                  </a:outerShdw>
                </a:effectLst>
              </a:rPr>
              <a:t>acteurs</a:t>
            </a:r>
            <a:r>
              <a:rPr lang="fr-FR" dirty="0">
                <a:solidFill>
                  <a:srgbClr val="000000"/>
                </a:solidFill>
                <a:effectLst>
                  <a:outerShdw blurRad="38100" dist="38100" dir="2700000" algn="tl">
                    <a:srgbClr val="000000">
                      <a:alpha val="43137"/>
                    </a:srgbClr>
                  </a:outerShdw>
                </a:effectLst>
              </a:rPr>
              <a:t> </a:t>
            </a:r>
            <a:r>
              <a:rPr lang="fr-FR" b="1" dirty="0">
                <a:solidFill>
                  <a:srgbClr val="000000"/>
                </a:solidFill>
                <a:effectLst>
                  <a:outerShdw blurRad="38100" dist="38100" dir="2700000" algn="tl">
                    <a:srgbClr val="000000">
                      <a:alpha val="43137"/>
                    </a:srgbClr>
                  </a:outerShdw>
                </a:effectLst>
              </a:rPr>
              <a:t>dynamiques</a:t>
            </a:r>
            <a:r>
              <a:rPr lang="fr-FR" dirty="0">
                <a:solidFill>
                  <a:srgbClr val="000000"/>
                </a:solidFill>
                <a:effectLst>
                  <a:outerShdw blurRad="38100" dist="38100" dir="2700000" algn="tl">
                    <a:srgbClr val="000000">
                      <a:alpha val="43137"/>
                    </a:srgbClr>
                  </a:outerShdw>
                </a:effectLst>
              </a:rPr>
              <a:t> (préférablement IA), il peut être intéressant de mettre en place des stratégies de mises à jour distribuées, afin d’alléger la charge processeur, tout particulièrement lorsque la mise à jour est lourde en calculs (par exemple : physique)</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L’idée sous-jacente est de mettre en place un mécanisme de mise à jour des acteurs qui ne va traiter qu’une sous-partie d’entre eux à chaque nouvelle boucle d’affichage. Le reste des acteurs (non traités) est mis à jour par simple interpolation</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Exemples d’usages : mise à jour du décor, physique des objets secondaires, IA des PNJ secondaires, systèmes de particules, etc</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173473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 </a:t>
            </a:r>
            <a:r>
              <a:rPr lang="fr-FR" dirty="0" err="1" smtClean="0"/>
              <a:t>game</a:t>
            </a:r>
            <a:r>
              <a:rPr lang="fr-FR" dirty="0" smtClean="0"/>
              <a:t> </a:t>
            </a:r>
            <a:r>
              <a:rPr lang="fr-FR" dirty="0" err="1" smtClean="0"/>
              <a:t>engine</a:t>
            </a:r>
            <a:r>
              <a:rPr lang="fr-FR" dirty="0" smtClean="0"/>
              <a:t> ?</a:t>
            </a:r>
            <a:endParaRPr lang="fr-FR" dirty="0"/>
          </a:p>
        </p:txBody>
      </p:sp>
      <p:sp>
        <p:nvSpPr>
          <p:cNvPr id="3" name="Espace réservé du contenu 2"/>
          <p:cNvSpPr>
            <a:spLocks noGrp="1"/>
          </p:cNvSpPr>
          <p:nvPr>
            <p:ph idx="1"/>
          </p:nvPr>
        </p:nvSpPr>
        <p:spPr>
          <a:xfrm>
            <a:off x="457200" y="1096413"/>
            <a:ext cx="8229600" cy="3775770"/>
          </a:xfrm>
          <a:solidFill>
            <a:schemeClr val="bg1"/>
          </a:solidFill>
          <a:ln>
            <a:solidFill>
              <a:schemeClr val="tx1"/>
            </a:solidFill>
          </a:ln>
        </p:spPr>
        <p:txBody>
          <a:bodyPr/>
          <a:lstStyle/>
          <a:p>
            <a:pPr lvl="0">
              <a:lnSpc>
                <a:spcPct val="96000"/>
              </a:lnSpc>
              <a:defRPr sz="1800">
                <a:solidFill>
                  <a:srgbClr val="000000"/>
                </a:solidFill>
              </a:defRPr>
            </a:pPr>
            <a:r>
              <a:rPr lang="en-US" sz="2300" dirty="0"/>
              <a:t>Core set of components that facilitate game creation</a:t>
            </a:r>
          </a:p>
          <a:p>
            <a:pPr marL="220663" lvl="1" indent="-219075">
              <a:lnSpc>
                <a:spcPct val="96000"/>
              </a:lnSpc>
              <a:buClr>
                <a:srgbClr val="FFFFFF"/>
              </a:buClr>
              <a:defRPr sz="1800">
                <a:solidFill>
                  <a:srgbClr val="000000"/>
                </a:solidFill>
              </a:defRPr>
            </a:pPr>
            <a:r>
              <a:rPr lang="en-US" sz="2000" dirty="0"/>
              <a:t>Rendering</a:t>
            </a:r>
          </a:p>
          <a:p>
            <a:pPr marL="220663" lvl="1" indent="-219075">
              <a:lnSpc>
                <a:spcPct val="96000"/>
              </a:lnSpc>
              <a:buClr>
                <a:srgbClr val="FFFFFF"/>
              </a:buClr>
              <a:defRPr sz="1800">
                <a:solidFill>
                  <a:srgbClr val="000000"/>
                </a:solidFill>
              </a:defRPr>
            </a:pPr>
            <a:r>
              <a:rPr lang="en-US" sz="2000" dirty="0"/>
              <a:t>Physics</a:t>
            </a:r>
          </a:p>
          <a:p>
            <a:pPr marL="220663" lvl="1" indent="-219075">
              <a:lnSpc>
                <a:spcPct val="96000"/>
              </a:lnSpc>
              <a:buClr>
                <a:srgbClr val="FFFFFF"/>
              </a:buClr>
              <a:defRPr sz="1800">
                <a:solidFill>
                  <a:srgbClr val="000000"/>
                </a:solidFill>
              </a:defRPr>
            </a:pPr>
            <a:r>
              <a:rPr lang="en-US" sz="2000" dirty="0"/>
              <a:t>Sound</a:t>
            </a:r>
          </a:p>
          <a:p>
            <a:pPr marL="220663" lvl="1" indent="-219075">
              <a:lnSpc>
                <a:spcPct val="96000"/>
              </a:lnSpc>
              <a:buClr>
                <a:srgbClr val="FFFFFF"/>
              </a:buClr>
              <a:defRPr sz="1800">
                <a:solidFill>
                  <a:srgbClr val="000000"/>
                </a:solidFill>
              </a:defRPr>
            </a:pPr>
            <a:r>
              <a:rPr lang="en-US" sz="2000" dirty="0"/>
              <a:t>User input</a:t>
            </a:r>
          </a:p>
          <a:p>
            <a:pPr marL="220663" lvl="1" indent="-219075">
              <a:lnSpc>
                <a:spcPct val="96000"/>
              </a:lnSpc>
              <a:buClr>
                <a:srgbClr val="FFFFFF"/>
              </a:buClr>
              <a:defRPr sz="1800">
                <a:solidFill>
                  <a:srgbClr val="000000"/>
                </a:solidFill>
              </a:defRPr>
            </a:pPr>
            <a:r>
              <a:rPr lang="en-US" sz="2000" dirty="0"/>
              <a:t>Artificial intelligence</a:t>
            </a:r>
          </a:p>
          <a:p>
            <a:pPr marL="220663" lvl="1" indent="-219075">
              <a:lnSpc>
                <a:spcPct val="96000"/>
              </a:lnSpc>
              <a:buClr>
                <a:srgbClr val="FFFFFF"/>
              </a:buClr>
              <a:defRPr sz="1800">
                <a:solidFill>
                  <a:srgbClr val="000000"/>
                </a:solidFill>
              </a:defRPr>
            </a:pPr>
            <a:r>
              <a:rPr lang="en-US" sz="2000" dirty="0"/>
              <a:t>Networking</a:t>
            </a:r>
          </a:p>
          <a:p>
            <a:pPr lvl="0">
              <a:lnSpc>
                <a:spcPct val="96000"/>
              </a:lnSpc>
              <a:defRPr sz="1800">
                <a:solidFill>
                  <a:srgbClr val="000000"/>
                </a:solidFill>
              </a:defRPr>
            </a:pPr>
            <a:r>
              <a:rPr lang="en-US" sz="2300" dirty="0"/>
              <a:t>No such thing as an engine that can support every type</a:t>
            </a:r>
            <a:br>
              <a:rPr lang="en-US" sz="2300" dirty="0"/>
            </a:br>
            <a:r>
              <a:rPr lang="en-US" sz="2300" dirty="0"/>
              <a:t>of game</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09/10/15</a:t>
            </a:fld>
            <a:endParaRPr lang="fr-FR" dirty="0"/>
          </a:p>
        </p:txBody>
      </p:sp>
      <p:pic>
        <p:nvPicPr>
          <p:cNvPr id="7" name="image27.jpg" descr="http://content.eveonline.com/www/newssystem/media/3131/3433/QVH0m.jpg"/>
          <p:cNvPicPr/>
          <p:nvPr/>
        </p:nvPicPr>
        <p:blipFill>
          <a:blip r:embed="rId2">
            <a:extLst/>
          </a:blip>
          <a:stretch>
            <a:fillRect/>
          </a:stretch>
        </p:blipFill>
        <p:spPr>
          <a:xfrm>
            <a:off x="7434818" y="5129257"/>
            <a:ext cx="1709182" cy="1214584"/>
          </a:xfrm>
          <a:prstGeom prst="rect">
            <a:avLst/>
          </a:prstGeom>
          <a:ln w="12700">
            <a:miter lim="400000"/>
          </a:ln>
        </p:spPr>
      </p:pic>
      <p:pic>
        <p:nvPicPr>
          <p:cNvPr id="8" name="image26.gif" descr="http://software.intel.com/sites/default/files/m/2/3/f/f/c/23929-figure1.gif"/>
          <p:cNvPicPr/>
          <p:nvPr/>
        </p:nvPicPr>
        <p:blipFill>
          <a:blip r:embed="rId3">
            <a:extLst/>
          </a:blip>
          <a:srcRect l="1175" t="1950" r="1599" b="2692"/>
          <a:stretch>
            <a:fillRect/>
          </a:stretch>
        </p:blipFill>
        <p:spPr>
          <a:xfrm>
            <a:off x="3574472" y="5103091"/>
            <a:ext cx="2088873" cy="1240750"/>
          </a:xfrm>
          <a:prstGeom prst="rect">
            <a:avLst/>
          </a:prstGeom>
          <a:ln w="12700">
            <a:miter lim="400000"/>
          </a:ln>
        </p:spPr>
      </p:pic>
      <p:pic>
        <p:nvPicPr>
          <p:cNvPr id="9" name="image24.jpg" descr="http://ps2media.gamespy.com/ps2/image/article/665/665200/guitar-hero-20051107043412575.jpg"/>
          <p:cNvPicPr/>
          <p:nvPr/>
        </p:nvPicPr>
        <p:blipFill>
          <a:blip r:embed="rId4">
            <a:extLst/>
          </a:blip>
          <a:stretch>
            <a:fillRect/>
          </a:stretch>
        </p:blipFill>
        <p:spPr>
          <a:xfrm>
            <a:off x="2078181" y="5103090"/>
            <a:ext cx="1380836" cy="1240751"/>
          </a:xfrm>
          <a:prstGeom prst="rect">
            <a:avLst/>
          </a:prstGeom>
          <a:ln w="12700">
            <a:miter lim="400000"/>
          </a:ln>
        </p:spPr>
      </p:pic>
      <p:pic>
        <p:nvPicPr>
          <p:cNvPr id="10" name="image23.jpg" descr="http://www.html5gamedevs.com/wp-content/uploads/2012/05/jenga-640x457.jpg"/>
          <p:cNvPicPr/>
          <p:nvPr/>
        </p:nvPicPr>
        <p:blipFill>
          <a:blip r:embed="rId5">
            <a:extLst/>
          </a:blip>
          <a:stretch>
            <a:fillRect/>
          </a:stretch>
        </p:blipFill>
        <p:spPr>
          <a:xfrm>
            <a:off x="5813930" y="5103092"/>
            <a:ext cx="1489889" cy="1214585"/>
          </a:xfrm>
          <a:prstGeom prst="rect">
            <a:avLst/>
          </a:prstGeom>
          <a:ln w="12700">
            <a:miter lim="400000"/>
          </a:ln>
        </p:spPr>
      </p:pic>
      <p:pic>
        <p:nvPicPr>
          <p:cNvPr id="11" name="image22.jpg" descr="http://www.mobygames.com/images/shots/l/545805-dear-esther-windows-screenshot-dear-esther-are-the-first-words.jpg"/>
          <p:cNvPicPr/>
          <p:nvPr/>
        </p:nvPicPr>
        <p:blipFill>
          <a:blip r:embed="rId6">
            <a:extLst/>
          </a:blip>
          <a:stretch>
            <a:fillRect/>
          </a:stretch>
        </p:blipFill>
        <p:spPr>
          <a:xfrm>
            <a:off x="0" y="5103091"/>
            <a:ext cx="1979125" cy="1214584"/>
          </a:xfrm>
          <a:prstGeom prst="rect">
            <a:avLst/>
          </a:prstGeom>
          <a:ln w="12700">
            <a:miter lim="400000"/>
          </a:ln>
        </p:spPr>
      </p:pic>
    </p:spTree>
    <p:extLst>
      <p:ext uri="{BB962C8B-B14F-4D97-AF65-F5344CB8AC3E}">
        <p14:creationId xmlns:p14="http://schemas.microsoft.com/office/powerpoint/2010/main" val="1866969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Timers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solidFill>
                  <a:srgbClr val="000000"/>
                </a:solidFill>
                <a:effectLst>
                  <a:outerShdw blurRad="38100" dist="38100" dir="2700000" algn="tl">
                    <a:srgbClr val="000000">
                      <a:alpha val="43137"/>
                    </a:srgbClr>
                  </a:outerShdw>
                </a:effectLst>
              </a:rPr>
              <a:t>La technique présentée ici se base sur un système de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multi-fréquences</a:t>
            </a:r>
            <a:r>
              <a:rPr lang="fr-FR" dirty="0">
                <a:solidFill>
                  <a:srgbClr val="000000"/>
                </a:solidFill>
                <a:effectLst>
                  <a:outerShdw blurRad="38100" dist="38100" dir="2700000" algn="tl">
                    <a:srgbClr val="000000">
                      <a:alpha val="43137"/>
                    </a:srgbClr>
                  </a:outerShdw>
                </a:effectLst>
              </a:rPr>
              <a:t>. Le fonctionnement est le suivant</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3200" dirty="0">
                <a:solidFill>
                  <a:srgbClr val="000000"/>
                </a:solidFill>
                <a:effectLst>
                  <a:outerShdw blurRad="38100" dist="38100" dir="2700000" algn="tl">
                    <a:srgbClr val="000000">
                      <a:alpha val="43137"/>
                    </a:srgbClr>
                  </a:outerShdw>
                </a:effectLst>
              </a:rPr>
              <a:t>On fixe une fréquence cible de mise à jour des acteurs de la scène (par exemple 60 Hz)</a:t>
            </a:r>
            <a:r>
              <a:rPr lang="fr-FR" sz="3200" dirty="0" smtClean="0">
                <a:solidFill>
                  <a:srgbClr val="000000"/>
                </a:solidFill>
                <a:effectLst>
                  <a:outerShdw blurRad="38100" dist="38100" dir="2700000" algn="tl">
                    <a:srgbClr val="000000">
                      <a:alpha val="43137"/>
                    </a:srgbClr>
                  </a:outerShdw>
                </a:effectLst>
              </a:rPr>
              <a:t>.</a:t>
            </a:r>
            <a:endParaRPr lang="fr-FR" sz="32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3200" dirty="0">
                <a:solidFill>
                  <a:srgbClr val="000000"/>
                </a:solidFill>
                <a:effectLst>
                  <a:outerShdw blurRad="38100" dist="38100" dir="2700000" algn="tl">
                    <a:srgbClr val="000000">
                      <a:alpha val="43137"/>
                    </a:srgbClr>
                  </a:outerShdw>
                </a:effectLst>
              </a:rPr>
              <a:t>On détermine un ensemble de </a:t>
            </a:r>
            <a:r>
              <a:rPr lang="fr-FR" sz="3200" dirty="0" err="1">
                <a:solidFill>
                  <a:srgbClr val="000000"/>
                </a:solidFill>
                <a:effectLst>
                  <a:outerShdw blurRad="38100" dist="38100" dir="2700000" algn="tl">
                    <a:srgbClr val="000000">
                      <a:alpha val="43137"/>
                    </a:srgbClr>
                  </a:outerShdw>
                </a:effectLst>
              </a:rPr>
              <a:t>timers</a:t>
            </a:r>
            <a:r>
              <a:rPr lang="fr-FR" sz="3200" dirty="0">
                <a:solidFill>
                  <a:srgbClr val="000000"/>
                </a:solidFill>
                <a:effectLst>
                  <a:outerShdw blurRad="38100" dist="38100" dir="2700000" algn="tl">
                    <a:srgbClr val="000000">
                      <a:alpha val="43137"/>
                    </a:srgbClr>
                  </a:outerShdw>
                </a:effectLst>
              </a:rPr>
              <a:t> diviseurs de cette fréquence cible : T</a:t>
            </a:r>
            <a:r>
              <a:rPr lang="fr-FR" sz="1800" dirty="0">
                <a:solidFill>
                  <a:srgbClr val="000000"/>
                </a:solidFill>
                <a:effectLst>
                  <a:outerShdw blurRad="38100" dist="38100" dir="2700000" algn="tl">
                    <a:srgbClr val="000000">
                      <a:alpha val="43137"/>
                    </a:srgbClr>
                  </a:outerShdw>
                </a:effectLst>
              </a:rPr>
              <a:t>60</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30_1</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30_2</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20_1</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20_2</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20_3</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15_1</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15_2</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15_3</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15_4</a:t>
            </a:r>
            <a:r>
              <a:rPr lang="fr-FR" sz="3200" dirty="0">
                <a:solidFill>
                  <a:srgbClr val="000000"/>
                </a:solidFill>
                <a:effectLst>
                  <a:outerShdw blurRad="38100" dist="38100" dir="2700000" algn="tl">
                    <a:srgbClr val="000000">
                      <a:alpha val="43137"/>
                    </a:srgbClr>
                  </a:outerShdw>
                </a:effectLst>
              </a:rPr>
              <a:t>, etc</a:t>
            </a:r>
            <a:r>
              <a:rPr lang="fr-FR" sz="3200" dirty="0" smtClean="0">
                <a:solidFill>
                  <a:srgbClr val="000000"/>
                </a:solidFill>
                <a:effectLst>
                  <a:outerShdw blurRad="38100" dist="38100" dir="2700000" algn="tl">
                    <a:srgbClr val="000000">
                      <a:alpha val="43137"/>
                    </a:srgbClr>
                  </a:outerShdw>
                </a:effectLst>
              </a:rPr>
              <a:t>…</a:t>
            </a:r>
            <a:endParaRPr lang="fr-FR" sz="32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3200" dirty="0">
                <a:solidFill>
                  <a:srgbClr val="000000"/>
                </a:solidFill>
                <a:effectLst>
                  <a:outerShdw blurRad="38100" dist="38100" dir="2700000" algn="tl">
                    <a:srgbClr val="000000">
                      <a:alpha val="43137"/>
                    </a:srgbClr>
                  </a:outerShdw>
                </a:effectLst>
              </a:rPr>
              <a:t>Les acteurs sont associés par le code du jeu (de manière manuelle et/ou automatique) aux groupes de </a:t>
            </a:r>
            <a:r>
              <a:rPr lang="fr-FR" sz="3200" dirty="0" err="1">
                <a:solidFill>
                  <a:srgbClr val="000000"/>
                </a:solidFill>
                <a:effectLst>
                  <a:outerShdw blurRad="38100" dist="38100" dir="2700000" algn="tl">
                    <a:srgbClr val="000000">
                      <a:alpha val="43137"/>
                    </a:srgbClr>
                  </a:outerShdw>
                </a:effectLst>
              </a:rPr>
              <a:t>timers</a:t>
            </a:r>
            <a:r>
              <a:rPr lang="fr-FR" sz="3200" dirty="0">
                <a:solidFill>
                  <a:srgbClr val="000000"/>
                </a:solidFill>
                <a:effectLst>
                  <a:outerShdw blurRad="38100" dist="38100" dir="2700000" algn="tl">
                    <a:srgbClr val="000000">
                      <a:alpha val="43137"/>
                    </a:srgbClr>
                  </a:outerShdw>
                </a:effectLst>
              </a:rPr>
              <a:t> désirés (selon divers critères au choix : charge CPU, priorité de mise à jour, </a:t>
            </a:r>
            <a:r>
              <a:rPr lang="fr-FR" sz="3200" dirty="0" err="1">
                <a:solidFill>
                  <a:srgbClr val="000000"/>
                </a:solidFill>
                <a:effectLst>
                  <a:outerShdw blurRad="38100" dist="38100" dir="2700000" algn="tl">
                    <a:srgbClr val="000000">
                      <a:alpha val="43137"/>
                    </a:srgbClr>
                  </a:outerShdw>
                </a:effectLst>
              </a:rPr>
              <a:t>etc</a:t>
            </a:r>
            <a:r>
              <a:rPr lang="fr-FR" sz="3200" dirty="0" smtClean="0">
                <a:solidFill>
                  <a:srgbClr val="000000"/>
                </a:solidFill>
                <a:effectLst>
                  <a:outerShdw blurRad="38100" dist="38100" dir="2700000" algn="tl">
                    <a:srgbClr val="000000">
                      <a:alpha val="43137"/>
                    </a:srgbClr>
                  </a:outerShdw>
                </a:effectLst>
              </a:rPr>
              <a:t>)</a:t>
            </a:r>
            <a:endParaRPr lang="fr-FR" sz="32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3200" dirty="0">
                <a:solidFill>
                  <a:srgbClr val="000000"/>
                </a:solidFill>
                <a:effectLst>
                  <a:outerShdw blurRad="38100" dist="38100" dir="2700000" algn="tl">
                    <a:srgbClr val="000000">
                      <a:alpha val="43137"/>
                    </a:srgbClr>
                  </a:outerShdw>
                </a:effectLst>
              </a:rPr>
              <a:t>A chaque boucle de rafraîchissement, la mise à jour des acteurs se base sur la fréquence de référence (60Hz, soit </a:t>
            </a:r>
            <a:r>
              <a:rPr lang="fr-FR" sz="3200" dirty="0" err="1">
                <a:solidFill>
                  <a:srgbClr val="000000"/>
                </a:solidFill>
                <a:effectLst>
                  <a:outerShdw blurRad="38100" dist="38100" dir="2700000" algn="tl">
                    <a:srgbClr val="000000">
                      <a:alpha val="43137"/>
                    </a:srgbClr>
                  </a:outerShdw>
                </a:effectLst>
              </a:rPr>
              <a:t>dT</a:t>
            </a:r>
            <a:r>
              <a:rPr lang="fr-FR" sz="3200" dirty="0">
                <a:solidFill>
                  <a:srgbClr val="000000"/>
                </a:solidFill>
                <a:effectLst>
                  <a:outerShdw blurRad="38100" dist="38100" dir="2700000" algn="tl">
                    <a:srgbClr val="000000">
                      <a:alpha val="43137"/>
                    </a:srgbClr>
                  </a:outerShdw>
                </a:effectLst>
              </a:rPr>
              <a:t> = 1/60). Si le temps cumulé entre 2 mises à jour est multiple de la fréquence du </a:t>
            </a:r>
            <a:r>
              <a:rPr lang="fr-FR" sz="3200" dirty="0" err="1">
                <a:solidFill>
                  <a:srgbClr val="000000"/>
                </a:solidFill>
                <a:effectLst>
                  <a:outerShdw blurRad="38100" dist="38100" dir="2700000" algn="tl">
                    <a:srgbClr val="000000">
                      <a:alpha val="43137"/>
                    </a:srgbClr>
                  </a:outerShdw>
                </a:effectLst>
              </a:rPr>
              <a:t>timer</a:t>
            </a:r>
            <a:r>
              <a:rPr lang="fr-FR" sz="3200" dirty="0">
                <a:solidFill>
                  <a:srgbClr val="000000"/>
                </a:solidFill>
                <a:effectLst>
                  <a:outerShdw blurRad="38100" dist="38100" dir="2700000" algn="tl">
                    <a:srgbClr val="000000">
                      <a:alpha val="43137"/>
                    </a:srgbClr>
                  </a:outerShdw>
                </a:effectLst>
              </a:rPr>
              <a:t> associé à l’acteur, alors la fonction de mise à jour complète de l’acteur est appelée. Sinon, la position/orientation de l’acteur </a:t>
            </a:r>
            <a:r>
              <a:rPr lang="fr-FR" sz="3200" dirty="0" smtClean="0">
                <a:solidFill>
                  <a:srgbClr val="000000"/>
                </a:solidFill>
                <a:effectLst>
                  <a:outerShdw blurRad="38100" dist="38100" dir="2700000" algn="tl">
                    <a:srgbClr val="000000">
                      <a:alpha val="43137"/>
                    </a:srgbClr>
                  </a:outerShdw>
                </a:effectLst>
              </a:rPr>
              <a:t>est interpolée </a:t>
            </a:r>
            <a:r>
              <a:rPr lang="fr-FR" sz="3200" dirty="0">
                <a:solidFill>
                  <a:srgbClr val="000000"/>
                </a:solidFill>
                <a:effectLst>
                  <a:outerShdw blurRad="38100" dist="38100" dir="2700000" algn="tl">
                    <a:srgbClr val="000000">
                      <a:alpha val="43137"/>
                    </a:srgbClr>
                  </a:outerShdw>
                </a:effectLst>
              </a:rPr>
              <a:t>entre les 2 position/orientation calculées par les 2 mises à jour complètes précédentes</a:t>
            </a:r>
            <a:r>
              <a:rPr lang="fr-FR" sz="3200" dirty="0" smtClean="0">
                <a:solidFill>
                  <a:srgbClr val="000000"/>
                </a:solidFill>
                <a:effectLst>
                  <a:outerShdw blurRad="38100" dist="38100" dir="2700000" algn="tl">
                    <a:srgbClr val="000000">
                      <a:alpha val="43137"/>
                    </a:srgbClr>
                  </a:outerShdw>
                </a:effectLst>
              </a:rPr>
              <a:t>.</a:t>
            </a:r>
            <a:endParaRPr lang="fr-FR" sz="32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3200" dirty="0">
                <a:solidFill>
                  <a:srgbClr val="000000"/>
                </a:solidFill>
                <a:effectLst>
                  <a:outerShdw blurRad="38100" dist="38100" dir="2700000" algn="tl">
                    <a:srgbClr val="000000">
                      <a:alpha val="43137"/>
                    </a:srgbClr>
                  </a:outerShdw>
                </a:effectLst>
              </a:rPr>
              <a:t>Pour éviter les pertes de </a:t>
            </a:r>
            <a:r>
              <a:rPr lang="fr-FR" sz="3200" dirty="0" err="1">
                <a:solidFill>
                  <a:srgbClr val="000000"/>
                </a:solidFill>
                <a:effectLst>
                  <a:outerShdw blurRad="38100" dist="38100" dir="2700000" algn="tl">
                    <a:srgbClr val="000000">
                      <a:alpha val="43137"/>
                    </a:srgbClr>
                  </a:outerShdw>
                </a:effectLst>
              </a:rPr>
              <a:t>dT</a:t>
            </a:r>
            <a:r>
              <a:rPr lang="fr-FR" sz="3200" dirty="0">
                <a:solidFill>
                  <a:srgbClr val="000000"/>
                </a:solidFill>
                <a:effectLst>
                  <a:outerShdw blurRad="38100" dist="38100" dir="2700000" algn="tl">
                    <a:srgbClr val="000000">
                      <a:alpha val="43137"/>
                    </a:srgbClr>
                  </a:outerShdw>
                </a:effectLst>
              </a:rPr>
              <a:t>, on conserve le reste de la division du temps cumulé par la fréquence de référence (cf. le chapitre sur la mise à jour en temps constant)</a:t>
            </a:r>
            <a:r>
              <a:rPr lang="fr-FR" sz="3200" dirty="0" smtClean="0">
                <a:solidFill>
                  <a:srgbClr val="000000"/>
                </a:solidFill>
                <a:effectLst>
                  <a:outerShdw blurRad="38100" dist="38100" dir="2700000" algn="tl">
                    <a:srgbClr val="000000">
                      <a:alpha val="43137"/>
                    </a:srgbClr>
                  </a:outerShdw>
                </a:effectLst>
              </a:rPr>
              <a:t>.</a:t>
            </a:r>
            <a:endParaRPr lang="fr-FR" sz="3200"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3991321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Timers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
        <p:nvSpPr>
          <p:cNvPr id="8" name="TextBox 3"/>
          <p:cNvSpPr txBox="1"/>
          <p:nvPr/>
        </p:nvSpPr>
        <p:spPr>
          <a:xfrm>
            <a:off x="972005" y="5107117"/>
            <a:ext cx="7344816" cy="923330"/>
          </a:xfrm>
          <a:prstGeom prst="rect">
            <a:avLst/>
          </a:prstGeom>
          <a:noFill/>
        </p:spPr>
        <p:txBody>
          <a:bodyPr wrap="square" rtlCol="0">
            <a:spAutoFit/>
          </a:bodyPr>
          <a:lstStyle/>
          <a:p>
            <a:r>
              <a:rPr lang="fr-FR" dirty="0" smtClean="0">
                <a:solidFill>
                  <a:srgbClr val="000000"/>
                </a:solidFill>
                <a:effectLst>
                  <a:outerShdw blurRad="38100" dist="38100" dir="2700000" algn="tl">
                    <a:srgbClr val="000000">
                      <a:alpha val="43137"/>
                    </a:srgbClr>
                  </a:outerShdw>
                </a:effectLst>
              </a:rPr>
              <a:t>Un biais de ce système est que ce qui est affiché à l’écran est en retard de n images (n dépendant du timer de rafraîchissement) par rapport au calcul (mais en général ce n’est pas gênant).</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72005" y="1556792"/>
            <a:ext cx="7416824" cy="333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51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et comportements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
        <p:nvSpPr>
          <p:cNvPr id="7" name="TextBox 5"/>
          <p:cNvSpPr txBox="1"/>
          <p:nvPr/>
        </p:nvSpPr>
        <p:spPr>
          <a:xfrm>
            <a:off x="404589" y="836712"/>
            <a:ext cx="8398767" cy="2554545"/>
          </a:xfrm>
          <a:prstGeom prst="rect">
            <a:avLst/>
          </a:prstGeom>
          <a:noFill/>
        </p:spPr>
        <p:txBody>
          <a:bodyPr wrap="square" rtlCol="0">
            <a:spAutoFit/>
          </a:bodyPr>
          <a:lstStyle/>
          <a:p>
            <a:r>
              <a:rPr lang="fr-FR" sz="1600" dirty="0" smtClean="0">
                <a:solidFill>
                  <a:srgbClr val="000000"/>
                </a:solidFill>
                <a:effectLst>
                  <a:outerShdw blurRad="38100" dist="38100" dir="2700000" algn="tl">
                    <a:srgbClr val="000000">
                      <a:alpha val="43137"/>
                    </a:srgbClr>
                  </a:outerShdw>
                </a:effectLst>
              </a:rPr>
              <a:t>Les </a:t>
            </a:r>
            <a:r>
              <a:rPr lang="fr-FR" sz="1600" dirty="0">
                <a:solidFill>
                  <a:srgbClr val="000000"/>
                </a:solidFill>
                <a:effectLst>
                  <a:outerShdw blurRad="38100" dist="38100" dir="2700000" algn="tl">
                    <a:srgbClr val="000000">
                      <a:alpha val="43137"/>
                    </a:srgbClr>
                  </a:outerShdw>
                </a:effectLst>
              </a:rPr>
              <a:t>modèles comportementaux les plus courants sont les graphes d'états.</a:t>
            </a:r>
          </a:p>
          <a:p>
            <a:r>
              <a:rPr lang="fr-FR" sz="1600" dirty="0">
                <a:solidFill>
                  <a:srgbClr val="000000"/>
                </a:solidFill>
                <a:effectLst>
                  <a:outerShdw blurRad="38100" dist="38100" dir="2700000" algn="tl">
                    <a:srgbClr val="000000">
                      <a:alpha val="43137"/>
                    </a:srgbClr>
                  </a:outerShdw>
                </a:effectLst>
              </a:rPr>
              <a:t>	</a:t>
            </a:r>
          </a:p>
          <a:p>
            <a:r>
              <a:rPr lang="fr-FR" sz="1600" dirty="0" smtClean="0">
                <a:solidFill>
                  <a:srgbClr val="000000"/>
                </a:solidFill>
                <a:effectLst>
                  <a:outerShdw blurRad="38100" dist="38100" dir="2700000" algn="tl">
                    <a:srgbClr val="000000">
                      <a:alpha val="43137"/>
                    </a:srgbClr>
                  </a:outerShdw>
                </a:effectLst>
              </a:rPr>
              <a:t>Le </a:t>
            </a:r>
            <a:r>
              <a:rPr lang="fr-FR" sz="1600" dirty="0">
                <a:solidFill>
                  <a:srgbClr val="000000"/>
                </a:solidFill>
                <a:effectLst>
                  <a:outerShdw blurRad="38100" dist="38100" dir="2700000" algn="tl">
                    <a:srgbClr val="000000">
                      <a:alpha val="43137"/>
                    </a:srgbClr>
                  </a:outerShdw>
                </a:effectLst>
              </a:rPr>
              <a:t>comportement d'une entité est modélisé par un ensemble de </a:t>
            </a:r>
            <a:r>
              <a:rPr lang="fr-FR" sz="1600" dirty="0" smtClean="0">
                <a:solidFill>
                  <a:srgbClr val="000000"/>
                </a:solidFill>
                <a:effectLst>
                  <a:outerShdw blurRad="38100" dist="38100" dir="2700000" algn="tl">
                    <a:srgbClr val="000000">
                      <a:alpha val="43137"/>
                    </a:srgbClr>
                  </a:outerShdw>
                </a:effectLst>
              </a:rPr>
              <a:t>nœuds, </a:t>
            </a:r>
            <a:r>
              <a:rPr lang="fr-FR" sz="1600" dirty="0">
                <a:solidFill>
                  <a:srgbClr val="000000"/>
                </a:solidFill>
                <a:effectLst>
                  <a:outerShdw blurRad="38100" dist="38100" dir="2700000" algn="tl">
                    <a:srgbClr val="000000">
                      <a:alpha val="43137"/>
                    </a:srgbClr>
                  </a:outerShdw>
                </a:effectLst>
              </a:rPr>
              <a:t>représentant les états mutuellement exclusifs de cette entité, et par les transitions possibles entre ces états. A tout instant donné, un état </a:t>
            </a:r>
            <a:r>
              <a:rPr lang="fr-FR" sz="1600" dirty="0" smtClean="0">
                <a:solidFill>
                  <a:srgbClr val="000000"/>
                </a:solidFill>
                <a:effectLst>
                  <a:outerShdw blurRad="38100" dist="38100" dir="2700000" algn="tl">
                    <a:srgbClr val="000000">
                      <a:alpha val="43137"/>
                    </a:srgbClr>
                  </a:outerShdw>
                </a:effectLst>
              </a:rPr>
              <a:t>(et </a:t>
            </a:r>
            <a:r>
              <a:rPr lang="fr-FR" sz="1600" dirty="0">
                <a:solidFill>
                  <a:srgbClr val="000000"/>
                </a:solidFill>
                <a:effectLst>
                  <a:outerShdw blurRad="38100" dist="38100" dir="2700000" algn="tl">
                    <a:srgbClr val="000000">
                      <a:alpha val="43137"/>
                    </a:srgbClr>
                  </a:outerShdw>
                </a:effectLst>
              </a:rPr>
              <a:t>un </a:t>
            </a:r>
            <a:r>
              <a:rPr lang="fr-FR" sz="1600" dirty="0" smtClean="0">
                <a:solidFill>
                  <a:srgbClr val="000000"/>
                </a:solidFill>
                <a:effectLst>
                  <a:outerShdw blurRad="38100" dist="38100" dir="2700000" algn="tl">
                    <a:srgbClr val="000000">
                      <a:alpha val="43137"/>
                    </a:srgbClr>
                  </a:outerShdw>
                </a:effectLst>
              </a:rPr>
              <a:t>seul !) </a:t>
            </a:r>
            <a:r>
              <a:rPr lang="fr-FR" sz="1600" dirty="0">
                <a:solidFill>
                  <a:srgbClr val="000000"/>
                </a:solidFill>
                <a:effectLst>
                  <a:outerShdw blurRad="38100" dist="38100" dir="2700000" algn="tl">
                    <a:srgbClr val="000000">
                      <a:alpha val="43137"/>
                    </a:srgbClr>
                  </a:outerShdw>
                </a:effectLst>
              </a:rPr>
              <a:t>est actif dans le graphe</a:t>
            </a:r>
            <a:r>
              <a:rPr lang="fr-FR" sz="1600" dirty="0" smtClean="0">
                <a:solidFill>
                  <a:srgbClr val="000000"/>
                </a:solidFill>
                <a:effectLst>
                  <a:outerShdw blurRad="38100" dist="38100" dir="2700000" algn="tl">
                    <a:srgbClr val="000000">
                      <a:alpha val="43137"/>
                    </a:srgbClr>
                  </a:outerShdw>
                </a:effectLst>
              </a:rPr>
              <a:t>.</a:t>
            </a:r>
          </a:p>
          <a:p>
            <a:endParaRPr lang="fr-FR" sz="1600" dirty="0">
              <a:solidFill>
                <a:srgbClr val="000000"/>
              </a:solidFill>
              <a:effectLst>
                <a:outerShdw blurRad="38100" dist="38100" dir="2700000" algn="tl">
                  <a:srgbClr val="000000">
                    <a:alpha val="43137"/>
                  </a:srgbClr>
                </a:outerShdw>
              </a:effectLst>
            </a:endParaRPr>
          </a:p>
          <a:p>
            <a:r>
              <a:rPr lang="fr-FR" sz="1600" b="1" i="1" dirty="0" smtClean="0">
                <a:solidFill>
                  <a:srgbClr val="000000"/>
                </a:solidFill>
                <a:effectLst>
                  <a:outerShdw blurRad="38100" dist="38100" dir="2700000" algn="tl">
                    <a:srgbClr val="000000">
                      <a:alpha val="43137"/>
                    </a:srgbClr>
                  </a:outerShdw>
                </a:effectLst>
              </a:rPr>
              <a:t>Il est impératif d’apprendre à réfléchir de manière incrémentale !</a:t>
            </a:r>
            <a:endParaRPr lang="fr-FR" sz="1600" b="1" i="1" dirty="0">
              <a:solidFill>
                <a:srgbClr val="000000"/>
              </a:solidFill>
              <a:effectLst>
                <a:outerShdw blurRad="38100" dist="38100" dir="2700000" algn="tl">
                  <a:srgbClr val="000000">
                    <a:alpha val="43137"/>
                  </a:srgbClr>
                </a:outerShdw>
              </a:effectLst>
            </a:endParaRPr>
          </a:p>
          <a:p>
            <a:endParaRPr lang="fr-FR" sz="1600" dirty="0" smtClean="0">
              <a:solidFill>
                <a:srgbClr val="000000"/>
              </a:solidFill>
              <a:effectLst>
                <a:outerShdw blurRad="38100" dist="38100" dir="2700000" algn="tl">
                  <a:srgbClr val="000000">
                    <a:alpha val="43137"/>
                  </a:srgbClr>
                </a:outerShdw>
              </a:effectLst>
            </a:endParaRPr>
          </a:p>
          <a:p>
            <a:r>
              <a:rPr lang="fr-FR" sz="1600" dirty="0" smtClean="0">
                <a:solidFill>
                  <a:srgbClr val="000000"/>
                </a:solidFill>
                <a:effectLst>
                  <a:outerShdw blurRad="38100" dist="38100" dir="2700000" algn="tl">
                    <a:srgbClr val="000000">
                      <a:alpha val="43137"/>
                    </a:srgbClr>
                  </a:outerShdw>
                </a:effectLst>
              </a:rPr>
              <a:t>L'intérêt </a:t>
            </a:r>
            <a:r>
              <a:rPr lang="fr-FR" sz="1600" dirty="0">
                <a:solidFill>
                  <a:srgbClr val="000000"/>
                </a:solidFill>
                <a:effectLst>
                  <a:outerShdw blurRad="38100" dist="38100" dir="2700000" algn="tl">
                    <a:srgbClr val="000000">
                      <a:alpha val="43137"/>
                    </a:srgbClr>
                  </a:outerShdw>
                </a:effectLst>
              </a:rPr>
              <a:t>de ce type de structure est qu'elle est très facile à implémenter, et monopolise en général très peu de ressources</a:t>
            </a:r>
            <a:r>
              <a:rPr lang="fr-FR" sz="1600" dirty="0" smtClean="0">
                <a:solidFill>
                  <a:srgbClr val="000000"/>
                </a:solidFill>
                <a:effectLst>
                  <a:outerShdw blurRad="38100" dist="38100" dir="2700000" algn="tl">
                    <a:srgbClr val="000000">
                      <a:alpha val="43137"/>
                    </a:srgbClr>
                  </a:outerShdw>
                </a:effectLst>
              </a:rPr>
              <a:t>.</a:t>
            </a:r>
            <a:endParaRPr lang="fr-FR" sz="1600" dirty="0">
              <a:solidFill>
                <a:srgbClr val="000000"/>
              </a:solidFill>
              <a:effectLst>
                <a:outerShdw blurRad="38100" dist="38100" dir="2700000" algn="tl">
                  <a:srgbClr val="000000">
                    <a:alpha val="43137"/>
                  </a:srgbClr>
                </a:outerShdw>
              </a:effectLst>
            </a:endParaRPr>
          </a:p>
        </p:txBody>
      </p:sp>
      <p:grpSp>
        <p:nvGrpSpPr>
          <p:cNvPr id="8" name="Group 2"/>
          <p:cNvGrpSpPr/>
          <p:nvPr/>
        </p:nvGrpSpPr>
        <p:grpSpPr>
          <a:xfrm>
            <a:off x="798850" y="3463494"/>
            <a:ext cx="3909332" cy="3084989"/>
            <a:chOff x="2699792" y="3429000"/>
            <a:chExt cx="3981340" cy="3274476"/>
          </a:xfrm>
        </p:grpSpPr>
        <p:pic>
          <p:nvPicPr>
            <p:cNvPr id="9"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3429000"/>
              <a:ext cx="3975246" cy="2980463"/>
            </a:xfrm>
            <a:prstGeom prst="rect">
              <a:avLst/>
            </a:prstGeom>
          </p:spPr>
        </p:pic>
        <p:sp>
          <p:nvSpPr>
            <p:cNvPr id="10" name="TextBox 6"/>
            <p:cNvSpPr txBox="1"/>
            <p:nvPr/>
          </p:nvSpPr>
          <p:spPr>
            <a:xfrm>
              <a:off x="2699792" y="6409463"/>
              <a:ext cx="3981340" cy="294013"/>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Exemple de machine à états</a:t>
              </a:r>
            </a:p>
          </p:txBody>
        </p:sp>
      </p:grpSp>
      <p:grpSp>
        <p:nvGrpSpPr>
          <p:cNvPr id="11" name="Group 3"/>
          <p:cNvGrpSpPr/>
          <p:nvPr/>
        </p:nvGrpSpPr>
        <p:grpSpPr>
          <a:xfrm>
            <a:off x="5364088" y="3656637"/>
            <a:ext cx="3399182" cy="2387838"/>
            <a:chOff x="4773195" y="3573596"/>
            <a:chExt cx="3990075" cy="2605980"/>
          </a:xfrm>
        </p:grpSpPr>
        <p:pic>
          <p:nvPicPr>
            <p:cNvPr id="12"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3573596"/>
              <a:ext cx="3975246" cy="2303676"/>
            </a:xfrm>
            <a:prstGeom prst="rect">
              <a:avLst/>
            </a:prstGeom>
          </p:spPr>
        </p:pic>
        <p:sp>
          <p:nvSpPr>
            <p:cNvPr id="13" name="TextBox 8"/>
            <p:cNvSpPr txBox="1"/>
            <p:nvPr/>
          </p:nvSpPr>
          <p:spPr>
            <a:xfrm>
              <a:off x="4773195" y="5877272"/>
              <a:ext cx="3981341" cy="302304"/>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Schéma global d’une machine à états</a:t>
              </a:r>
            </a:p>
          </p:txBody>
        </p:sp>
      </p:grpSp>
    </p:spTree>
    <p:extLst>
      <p:ext uri="{BB962C8B-B14F-4D97-AF65-F5344CB8AC3E}">
        <p14:creationId xmlns:p14="http://schemas.microsoft.com/office/powerpoint/2010/main" val="2469898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et comportements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
        <p:nvSpPr>
          <p:cNvPr id="7" name="TextBox 5"/>
          <p:cNvSpPr txBox="1"/>
          <p:nvPr/>
        </p:nvSpPr>
        <p:spPr>
          <a:xfrm>
            <a:off x="311074" y="1124744"/>
            <a:ext cx="8509398" cy="5016758"/>
          </a:xfrm>
          <a:prstGeom prst="rect">
            <a:avLst/>
          </a:prstGeom>
          <a:noFill/>
        </p:spPr>
        <p:txBody>
          <a:bodyPr wrap="square" rtlCol="0">
            <a:spAutoFit/>
          </a:bodyPr>
          <a:lstStyle/>
          <a:p>
            <a:pPr marL="3316288"/>
            <a:r>
              <a:rPr lang="fr-FR" sz="1600" dirty="0" smtClean="0">
                <a:solidFill>
                  <a:srgbClr val="000000"/>
                </a:solidFill>
                <a:effectLst>
                  <a:outerShdw blurRad="38100" dist="38100" dir="2700000" algn="tl">
                    <a:srgbClr val="000000">
                      <a:alpha val="43137"/>
                    </a:srgbClr>
                  </a:outerShdw>
                </a:effectLst>
              </a:rPr>
              <a:t>A </a:t>
            </a:r>
            <a:r>
              <a:rPr lang="fr-FR" sz="1600" dirty="0">
                <a:solidFill>
                  <a:srgbClr val="000000"/>
                </a:solidFill>
                <a:effectLst>
                  <a:outerShdw blurRad="38100" dist="38100" dir="2700000" algn="tl">
                    <a:srgbClr val="000000">
                      <a:alpha val="43137"/>
                    </a:srgbClr>
                  </a:outerShdw>
                </a:effectLst>
              </a:rPr>
              <a:t>chaque état peut être </a:t>
            </a:r>
            <a:r>
              <a:rPr lang="fr-FR" sz="1600" dirty="0" smtClean="0">
                <a:solidFill>
                  <a:srgbClr val="000000"/>
                </a:solidFill>
                <a:effectLst>
                  <a:outerShdw blurRad="38100" dist="38100" dir="2700000" algn="tl">
                    <a:srgbClr val="000000">
                      <a:alpha val="43137"/>
                    </a:srgbClr>
                  </a:outerShdw>
                </a:effectLst>
              </a:rPr>
              <a:t>associée </a:t>
            </a:r>
            <a:r>
              <a:rPr lang="fr-FR" sz="1600" dirty="0">
                <a:solidFill>
                  <a:srgbClr val="000000"/>
                </a:solidFill>
                <a:effectLst>
                  <a:outerShdw blurRad="38100" dist="38100" dir="2700000" algn="tl">
                    <a:srgbClr val="000000">
                      <a:alpha val="43137"/>
                    </a:srgbClr>
                  </a:outerShdw>
                </a:effectLst>
              </a:rPr>
              <a:t>une ou plusieurs fonctions, dont le rôle sera de mettre à jour automatiquement le comportement de l'entité.</a:t>
            </a:r>
          </a:p>
          <a:p>
            <a:endParaRPr lang="fr-FR" sz="1600" dirty="0">
              <a:solidFill>
                <a:srgbClr val="000000"/>
              </a:solidFill>
              <a:effectLst>
                <a:outerShdw blurRad="38100" dist="38100" dir="2700000" algn="tl">
                  <a:srgbClr val="000000">
                    <a:alpha val="43137"/>
                  </a:srgbClr>
                </a:outerShdw>
              </a:effectLst>
            </a:endParaRPr>
          </a:p>
          <a:p>
            <a:pPr marL="3313113" indent="3175"/>
            <a:r>
              <a:rPr lang="fr-FR" sz="1600" dirty="0" smtClean="0">
                <a:solidFill>
                  <a:srgbClr val="000000"/>
                </a:solidFill>
                <a:effectLst>
                  <a:outerShdw blurRad="38100" dist="38100" dir="2700000" algn="tl">
                    <a:srgbClr val="000000">
                      <a:alpha val="43137"/>
                    </a:srgbClr>
                  </a:outerShdw>
                </a:effectLst>
              </a:rPr>
              <a:t>On </a:t>
            </a:r>
            <a:r>
              <a:rPr lang="fr-FR" sz="1600" dirty="0">
                <a:solidFill>
                  <a:srgbClr val="000000"/>
                </a:solidFill>
                <a:effectLst>
                  <a:outerShdw blurRad="38100" dist="38100" dir="2700000" algn="tl">
                    <a:srgbClr val="000000">
                      <a:alpha val="43137"/>
                    </a:srgbClr>
                  </a:outerShdw>
                </a:effectLst>
              </a:rPr>
              <a:t>peut enrichir le comportement de l'IA par une approche multi-échelles:</a:t>
            </a:r>
          </a:p>
          <a:p>
            <a:pPr marL="3313113" indent="3175"/>
            <a:endParaRPr lang="fr-FR" sz="1600" dirty="0" smtClean="0">
              <a:solidFill>
                <a:srgbClr val="000000"/>
              </a:solidFill>
              <a:effectLst>
                <a:outerShdw blurRad="38100" dist="38100" dir="2700000" algn="tl">
                  <a:srgbClr val="000000">
                    <a:alpha val="43137"/>
                  </a:srgbClr>
                </a:outerShdw>
              </a:effectLst>
            </a:endParaRPr>
          </a:p>
          <a:p>
            <a:pPr marL="3313113" indent="317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Le </a:t>
            </a:r>
            <a:r>
              <a:rPr lang="fr-FR" sz="1600" dirty="0">
                <a:solidFill>
                  <a:srgbClr val="000000"/>
                </a:solidFill>
                <a:effectLst>
                  <a:outerShdw blurRad="38100" dist="38100" dir="2700000" algn="tl">
                    <a:srgbClr val="000000">
                      <a:alpha val="43137"/>
                    </a:srgbClr>
                  </a:outerShdw>
                </a:effectLst>
              </a:rPr>
              <a:t>graphe d'états définit le comportement au niveau d'une </a:t>
            </a:r>
            <a:r>
              <a:rPr lang="fr-FR" sz="1600" dirty="0" smtClean="0">
                <a:solidFill>
                  <a:srgbClr val="000000"/>
                </a:solidFill>
                <a:effectLst>
                  <a:outerShdw blurRad="38100" dist="38100" dir="2700000" algn="tl">
                    <a:srgbClr val="000000">
                      <a:alpha val="43137"/>
                    </a:srgbClr>
                  </a:outerShdw>
                </a:effectLst>
              </a:rPr>
              <a:t>entité</a:t>
            </a:r>
          </a:p>
          <a:p>
            <a:pPr marL="3313113" indent="317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 </a:t>
            </a:r>
            <a:r>
              <a:rPr lang="fr-FR" sz="1600" dirty="0">
                <a:solidFill>
                  <a:srgbClr val="000000"/>
                </a:solidFill>
                <a:effectLst>
                  <a:outerShdw blurRad="38100" dist="38100" dir="2700000" algn="tl">
                    <a:srgbClr val="000000">
                      <a:alpha val="43137"/>
                    </a:srgbClr>
                  </a:outerShdw>
                </a:effectLst>
              </a:rPr>
              <a:t>gestionnaire de décisions définit le comportement haut-niveau (la volonté, en quelque sorte) de l'ensemble des </a:t>
            </a:r>
            <a:r>
              <a:rPr lang="fr-FR" sz="1600" dirty="0" smtClean="0">
                <a:solidFill>
                  <a:srgbClr val="000000"/>
                </a:solidFill>
                <a:effectLst>
                  <a:outerShdw blurRad="38100" dist="38100" dir="2700000" algn="tl">
                    <a:srgbClr val="000000">
                      <a:alpha val="43137"/>
                    </a:srgbClr>
                  </a:outerShdw>
                </a:effectLst>
              </a:rPr>
              <a:t>entités</a:t>
            </a:r>
          </a:p>
          <a:p>
            <a:pPr marL="285750" indent="-285750">
              <a:buFont typeface="Arial" pitchFamily="34" charset="0"/>
              <a:buChar char="•"/>
            </a:pPr>
            <a:endParaRPr lang="fr-FR" sz="1600" dirty="0">
              <a:solidFill>
                <a:srgbClr val="000000"/>
              </a:solidFill>
              <a:effectLst>
                <a:outerShdw blurRad="38100" dist="38100" dir="2700000" algn="tl">
                  <a:srgbClr val="000000">
                    <a:alpha val="43137"/>
                  </a:srgbClr>
                </a:outerShdw>
              </a:effectLst>
            </a:endParaRPr>
          </a:p>
          <a:p>
            <a:r>
              <a:rPr lang="fr-FR" sz="1600" dirty="0" smtClean="0">
                <a:solidFill>
                  <a:srgbClr val="000000"/>
                </a:solidFill>
                <a:effectLst>
                  <a:outerShdw blurRad="38100" dist="38100" dir="2700000" algn="tl">
                    <a:srgbClr val="000000">
                      <a:alpha val="43137"/>
                    </a:srgbClr>
                  </a:outerShdw>
                </a:effectLst>
              </a:rPr>
              <a:t>Le </a:t>
            </a:r>
            <a:r>
              <a:rPr lang="fr-FR" sz="1600" dirty="0">
                <a:solidFill>
                  <a:srgbClr val="000000"/>
                </a:solidFill>
                <a:effectLst>
                  <a:outerShdw blurRad="38100" dist="38100" dir="2700000" algn="tl">
                    <a:srgbClr val="000000">
                      <a:alpha val="43137"/>
                    </a:srgbClr>
                  </a:outerShdw>
                </a:effectLst>
              </a:rPr>
              <a:t>gestionnaire de décision peut baser son </a:t>
            </a:r>
            <a:r>
              <a:rPr lang="fr-FR" sz="1600" dirty="0" smtClean="0">
                <a:solidFill>
                  <a:srgbClr val="000000"/>
                </a:solidFill>
                <a:effectLst>
                  <a:outerShdw blurRad="38100" dist="38100" dir="2700000" algn="tl">
                    <a:srgbClr val="000000">
                      <a:alpha val="43137"/>
                    </a:srgbClr>
                  </a:outerShdw>
                </a:effectLst>
              </a:rPr>
              <a:t>modèle</a:t>
            </a:r>
          </a:p>
          <a:p>
            <a:r>
              <a:rPr lang="fr-FR" sz="1600" dirty="0" smtClean="0">
                <a:solidFill>
                  <a:srgbClr val="000000"/>
                </a:solidFill>
                <a:effectLst>
                  <a:outerShdw blurRad="38100" dist="38100" dir="2700000" algn="tl">
                    <a:srgbClr val="000000">
                      <a:alpha val="43137"/>
                    </a:srgbClr>
                  </a:outerShdw>
                </a:effectLst>
              </a:rPr>
              <a:t>comportemental </a:t>
            </a:r>
            <a:r>
              <a:rPr lang="fr-FR" sz="1600" dirty="0">
                <a:solidFill>
                  <a:srgbClr val="000000"/>
                </a:solidFill>
                <a:effectLst>
                  <a:outerShdw blurRad="38100" dist="38100" dir="2700000" algn="tl">
                    <a:srgbClr val="000000">
                      <a:alpha val="43137"/>
                    </a:srgbClr>
                  </a:outerShdw>
                </a:effectLst>
              </a:rPr>
              <a:t>sur un ou plusieurs types de données:</a:t>
            </a:r>
          </a:p>
          <a:p>
            <a:endParaRPr lang="fr-FR" sz="1600" dirty="0" smtClean="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Une </a:t>
            </a:r>
            <a:r>
              <a:rPr lang="fr-FR" sz="1600" dirty="0">
                <a:solidFill>
                  <a:srgbClr val="000000"/>
                </a:solidFill>
                <a:effectLst>
                  <a:outerShdw blurRad="38100" dist="38100" dir="2700000" algn="tl">
                    <a:srgbClr val="000000">
                      <a:alpha val="43137"/>
                    </a:srgbClr>
                  </a:outerShdw>
                </a:effectLst>
              </a:rPr>
              <a:t>modèle statistique des actions à </a:t>
            </a:r>
            <a:r>
              <a:rPr lang="fr-FR" sz="1600" dirty="0" smtClean="0">
                <a:solidFill>
                  <a:srgbClr val="000000"/>
                </a:solidFill>
                <a:effectLst>
                  <a:outerShdw blurRad="38100" dist="38100" dir="2700000" algn="tl">
                    <a:srgbClr val="000000">
                      <a:alpha val="43137"/>
                    </a:srgbClr>
                  </a:outerShdw>
                </a:effectLst>
              </a:rPr>
              <a:t>entreprendre</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Une </a:t>
            </a:r>
            <a:r>
              <a:rPr lang="fr-FR" sz="1600" dirty="0">
                <a:solidFill>
                  <a:srgbClr val="000000"/>
                </a:solidFill>
                <a:effectLst>
                  <a:outerShdw blurRad="38100" dist="38100" dir="2700000" algn="tl">
                    <a:srgbClr val="000000">
                      <a:alpha val="43137"/>
                    </a:srgbClr>
                  </a:outerShdw>
                </a:effectLst>
              </a:rPr>
              <a:t>réaction à </a:t>
            </a:r>
            <a:r>
              <a:rPr lang="fr-FR" sz="1600" dirty="0" smtClean="0">
                <a:solidFill>
                  <a:srgbClr val="000000"/>
                </a:solidFill>
                <a:effectLst>
                  <a:outerShdw blurRad="38100" dist="38100" dir="2700000" algn="tl">
                    <a:srgbClr val="000000">
                      <a:alpha val="43137"/>
                    </a:srgbClr>
                  </a:outerShdw>
                </a:effectLst>
              </a:rPr>
              <a:t>l'environnement</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Une </a:t>
            </a:r>
            <a:r>
              <a:rPr lang="fr-FR" sz="1600" dirty="0">
                <a:solidFill>
                  <a:srgbClr val="000000"/>
                </a:solidFill>
                <a:effectLst>
                  <a:outerShdw blurRad="38100" dist="38100" dir="2700000" algn="tl">
                    <a:srgbClr val="000000">
                      <a:alpha val="43137"/>
                    </a:srgbClr>
                  </a:outerShdw>
                </a:effectLst>
              </a:rPr>
              <a:t>pondération </a:t>
            </a:r>
            <a:r>
              <a:rPr lang="fr-FR" sz="1600" dirty="0" smtClean="0">
                <a:solidFill>
                  <a:srgbClr val="000000"/>
                </a:solidFill>
                <a:effectLst>
                  <a:outerShdw blurRad="38100" dist="38100" dir="2700000" algn="tl">
                    <a:srgbClr val="000000">
                      <a:alpha val="43137"/>
                    </a:srgbClr>
                  </a:outerShdw>
                </a:effectLst>
              </a:rPr>
              <a:t>aléatoire sur des comportements types</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a:t>
            </a:r>
            <a:endParaRPr lang="fr-FR" sz="1600" dirty="0">
              <a:solidFill>
                <a:srgbClr val="000000"/>
              </a:solidFill>
              <a:effectLst>
                <a:outerShdw blurRad="38100" dist="38100" dir="2700000" algn="tl">
                  <a:srgbClr val="000000">
                    <a:alpha val="43137"/>
                  </a:srgbClr>
                </a:outerShdw>
              </a:effectLst>
            </a:endParaRPr>
          </a:p>
        </p:txBody>
      </p:sp>
      <p:pic>
        <p:nvPicPr>
          <p:cNvPr id="8"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87" y="1247421"/>
            <a:ext cx="3375267" cy="2613628"/>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2861" y="4005064"/>
            <a:ext cx="3125603" cy="2448272"/>
          </a:xfrm>
          <a:prstGeom prst="rect">
            <a:avLst/>
          </a:prstGeom>
        </p:spPr>
      </p:pic>
    </p:spTree>
    <p:extLst>
      <p:ext uri="{BB962C8B-B14F-4D97-AF65-F5344CB8AC3E}">
        <p14:creationId xmlns:p14="http://schemas.microsoft.com/office/powerpoint/2010/main" val="4250105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Interactions</a:t>
            </a:r>
            <a:endParaRPr lang="fr-FR" dirty="0"/>
          </a:p>
        </p:txBody>
      </p:sp>
      <p:sp>
        <p:nvSpPr>
          <p:cNvPr id="3" name="Espace réservé du contenu 2"/>
          <p:cNvSpPr>
            <a:spLocks noGrp="1"/>
          </p:cNvSpPr>
          <p:nvPr>
            <p:ph idx="1"/>
          </p:nvPr>
        </p:nvSpPr>
        <p:spPr/>
        <p:txBody>
          <a:bodyPr/>
          <a:lstStyle/>
          <a:p>
            <a:r>
              <a:rPr lang="fr-FR" dirty="0">
                <a:solidFill>
                  <a:srgbClr val="000000"/>
                </a:solidFill>
                <a:effectLst>
                  <a:outerShdw blurRad="38100" dist="38100" dir="2700000" algn="tl">
                    <a:srgbClr val="000000">
                      <a:alpha val="43137"/>
                    </a:srgbClr>
                  </a:outerShdw>
                </a:effectLst>
              </a:rPr>
              <a:t>On distingue plusieurs niveaux d'interaction avec la </a:t>
            </a:r>
            <a:r>
              <a:rPr lang="fr-FR" dirty="0" smtClean="0">
                <a:solidFill>
                  <a:srgbClr val="000000"/>
                </a:solidFill>
                <a:effectLst>
                  <a:outerShdw blurRad="38100" dist="38100" dir="2700000" algn="tl">
                    <a:srgbClr val="000000">
                      <a:alpha val="43137"/>
                    </a:srgbClr>
                  </a:outerShdw>
                </a:effectLst>
              </a:rPr>
              <a:t>scène:</a:t>
            </a:r>
          </a:p>
          <a:p>
            <a:pPr lvl="1"/>
            <a:r>
              <a:rPr lang="fr-FR" dirty="0" smtClean="0">
                <a:solidFill>
                  <a:srgbClr val="000000"/>
                </a:solidFill>
                <a:effectLst>
                  <a:outerShdw blurRad="38100" dist="38100" dir="2700000" algn="tl">
                    <a:srgbClr val="000000">
                      <a:alpha val="43137"/>
                    </a:srgbClr>
                  </a:outerShdw>
                </a:effectLst>
              </a:rPr>
              <a:t>Utilisation </a:t>
            </a:r>
            <a:r>
              <a:rPr lang="fr-FR" dirty="0">
                <a:solidFill>
                  <a:srgbClr val="000000"/>
                </a:solidFill>
                <a:effectLst>
                  <a:outerShdw blurRad="38100" dist="38100" dir="2700000" algn="tl">
                    <a:srgbClr val="000000">
                      <a:alpha val="43137"/>
                    </a:srgbClr>
                  </a:outerShdw>
                </a:effectLst>
              </a:rPr>
              <a:t>de points </a:t>
            </a:r>
            <a:r>
              <a:rPr lang="fr-FR" dirty="0" smtClean="0">
                <a:solidFill>
                  <a:srgbClr val="000000"/>
                </a:solidFill>
                <a:effectLst>
                  <a:outerShdw blurRad="38100" dist="38100" dir="2700000" algn="tl">
                    <a:srgbClr val="000000">
                      <a:alpha val="43137"/>
                    </a:srgbClr>
                  </a:outerShdw>
                </a:effectLst>
              </a:rPr>
              <a:t>remarquables</a:t>
            </a:r>
          </a:p>
          <a:p>
            <a:pPr lvl="1"/>
            <a:r>
              <a:rPr lang="fr-FR" dirty="0" smtClean="0">
                <a:solidFill>
                  <a:srgbClr val="000000"/>
                </a:solidFill>
                <a:effectLst>
                  <a:outerShdw blurRad="38100" dist="38100" dir="2700000" algn="tl">
                    <a:srgbClr val="000000">
                      <a:alpha val="43137"/>
                    </a:srgbClr>
                  </a:outerShdw>
                </a:effectLst>
              </a:rPr>
              <a:t>Déclenchement d'évènements</a:t>
            </a:r>
          </a:p>
          <a:p>
            <a:pPr lvl="1"/>
            <a:r>
              <a:rPr lang="fr-FR" dirty="0" smtClean="0">
                <a:solidFill>
                  <a:srgbClr val="000000"/>
                </a:solidFill>
                <a:effectLst>
                  <a:outerShdw blurRad="38100" dist="38100" dir="2700000" algn="tl">
                    <a:srgbClr val="000000">
                      <a:alpha val="43137"/>
                    </a:srgbClr>
                  </a:outerShdw>
                </a:effectLst>
              </a:rPr>
              <a:t>Réactions </a:t>
            </a:r>
            <a:r>
              <a:rPr lang="fr-FR" dirty="0">
                <a:solidFill>
                  <a:srgbClr val="000000"/>
                </a:solidFill>
                <a:effectLst>
                  <a:outerShdw blurRad="38100" dist="38100" dir="2700000" algn="tl">
                    <a:srgbClr val="000000">
                      <a:alpha val="43137"/>
                    </a:srgbClr>
                  </a:outerShdw>
                </a:effectLst>
              </a:rPr>
              <a:t>à la topologie, à la matière</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2252695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Points remarquables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solidFill>
                  <a:srgbClr val="000000"/>
                </a:solidFill>
                <a:effectLst>
                  <a:outerShdw blurRad="38100" dist="38100" dir="2700000" algn="tl">
                    <a:srgbClr val="000000">
                      <a:alpha val="43137"/>
                    </a:srgbClr>
                  </a:outerShdw>
                </a:effectLst>
              </a:rPr>
              <a:t>Il </a:t>
            </a:r>
            <a:r>
              <a:rPr lang="fr-FR" dirty="0">
                <a:solidFill>
                  <a:srgbClr val="000000"/>
                </a:solidFill>
                <a:effectLst>
                  <a:outerShdw blurRad="38100" dist="38100" dir="2700000" algn="tl">
                    <a:srgbClr val="000000">
                      <a:alpha val="43137"/>
                    </a:srgbClr>
                  </a:outerShdw>
                </a:effectLst>
              </a:rPr>
              <a:t>est très utile au niveau de l'éditeur (ou </a:t>
            </a:r>
            <a:r>
              <a:rPr lang="fr-FR" dirty="0" err="1">
                <a:solidFill>
                  <a:srgbClr val="000000"/>
                </a:solidFill>
                <a:effectLst>
                  <a:outerShdw blurRad="38100" dist="38100" dir="2700000" algn="tl">
                    <a:srgbClr val="000000">
                      <a:alpha val="43137"/>
                    </a:srgbClr>
                  </a:outerShdw>
                </a:effectLst>
              </a:rPr>
              <a:t>exporteur</a:t>
            </a:r>
            <a:r>
              <a:rPr lang="fr-FR" dirty="0">
                <a:solidFill>
                  <a:srgbClr val="000000"/>
                </a:solidFill>
                <a:effectLst>
                  <a:outerShdw blurRad="38100" dist="38100" dir="2700000" algn="tl">
                    <a:srgbClr val="000000">
                      <a:alpha val="43137"/>
                    </a:srgbClr>
                  </a:outerShdw>
                </a:effectLst>
              </a:rPr>
              <a:t>) d'être en mesure d'exporter des positions 3D précises dans la </a:t>
            </a:r>
            <a:r>
              <a:rPr lang="fr-FR" dirty="0" smtClean="0">
                <a:solidFill>
                  <a:srgbClr val="000000"/>
                </a:solidFill>
                <a:effectLst>
                  <a:outerShdw blurRad="38100" dist="38100" dir="2700000" algn="tl">
                    <a:srgbClr val="000000">
                      <a:alpha val="43137"/>
                    </a:srgbClr>
                  </a:outerShdw>
                </a:effectLst>
              </a:rPr>
              <a:t>scène:</a:t>
            </a:r>
          </a:p>
          <a:p>
            <a:pPr lvl="1"/>
            <a:r>
              <a:rPr lang="fr-FR" dirty="0" smtClean="0">
                <a:solidFill>
                  <a:srgbClr val="000000"/>
                </a:solidFill>
                <a:effectLst>
                  <a:outerShdw blurRad="38100" dist="38100" dir="2700000" algn="tl">
                    <a:srgbClr val="000000">
                      <a:alpha val="43137"/>
                    </a:srgbClr>
                  </a:outerShdw>
                </a:effectLst>
              </a:rPr>
              <a:t>Points </a:t>
            </a:r>
            <a:r>
              <a:rPr lang="fr-FR" dirty="0">
                <a:solidFill>
                  <a:srgbClr val="000000"/>
                </a:solidFill>
                <a:effectLst>
                  <a:outerShdw blurRad="38100" dist="38100" dir="2700000" algn="tl">
                    <a:srgbClr val="000000">
                      <a:alpha val="43137"/>
                    </a:srgbClr>
                  </a:outerShdw>
                </a:effectLst>
              </a:rPr>
              <a:t>de </a:t>
            </a:r>
            <a:r>
              <a:rPr lang="fr-FR" dirty="0" smtClean="0">
                <a:solidFill>
                  <a:srgbClr val="000000"/>
                </a:solidFill>
                <a:effectLst>
                  <a:outerShdw blurRad="38100" dist="38100" dir="2700000" algn="tl">
                    <a:srgbClr val="000000">
                      <a:alpha val="43137"/>
                    </a:srgbClr>
                  </a:outerShdw>
                </a:effectLst>
              </a:rPr>
              <a:t>démarrage</a:t>
            </a:r>
          </a:p>
          <a:p>
            <a:pPr lvl="1"/>
            <a:r>
              <a:rPr lang="fr-FR" dirty="0" smtClean="0">
                <a:solidFill>
                  <a:srgbClr val="000000"/>
                </a:solidFill>
                <a:effectLst>
                  <a:outerShdw blurRad="38100" dist="38100" dir="2700000" algn="tl">
                    <a:srgbClr val="000000">
                      <a:alpha val="43137"/>
                    </a:srgbClr>
                  </a:outerShdw>
                </a:effectLst>
              </a:rPr>
              <a:t>Positionnement </a:t>
            </a:r>
            <a:r>
              <a:rPr lang="fr-FR" dirty="0">
                <a:solidFill>
                  <a:srgbClr val="000000"/>
                </a:solidFill>
                <a:effectLst>
                  <a:outerShdw blurRad="38100" dist="38100" dir="2700000" algn="tl">
                    <a:srgbClr val="000000">
                      <a:alpha val="43137"/>
                    </a:srgbClr>
                  </a:outerShdw>
                </a:effectLst>
              </a:rPr>
              <a:t>d'entités (bonus, ennemis, interrupteur, émetteur de particules, émetteur sonore...</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Nœuds </a:t>
            </a:r>
            <a:r>
              <a:rPr lang="fr-FR" dirty="0">
                <a:solidFill>
                  <a:srgbClr val="000000"/>
                </a:solidFill>
                <a:effectLst>
                  <a:outerShdw blurRad="38100" dist="38100" dir="2700000" algn="tl">
                    <a:srgbClr val="000000">
                      <a:alpha val="43137"/>
                    </a:srgbClr>
                  </a:outerShdw>
                </a:effectLst>
              </a:rPr>
              <a:t>des chemins</a:t>
            </a:r>
          </a:p>
          <a:p>
            <a:pPr marL="0" indent="0">
              <a:buNone/>
            </a:pP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La gestion du format de l'export est laissée à la discrétion de l'éditeur/</a:t>
            </a:r>
            <a:r>
              <a:rPr lang="fr-FR" dirty="0" err="1">
                <a:solidFill>
                  <a:srgbClr val="000000"/>
                </a:solidFill>
                <a:effectLst>
                  <a:outerShdw blurRad="38100" dist="38100" dir="2700000" algn="tl">
                    <a:srgbClr val="000000">
                      <a:alpha val="43137"/>
                    </a:srgbClr>
                  </a:outerShdw>
                </a:effectLst>
              </a:rPr>
              <a:t>exporteur</a:t>
            </a:r>
            <a:r>
              <a:rPr lang="fr-FR" dirty="0">
                <a:solidFill>
                  <a:srgbClr val="000000"/>
                </a:solidFill>
                <a:effectLst>
                  <a:outerShdw blurRad="38100" dist="38100" dir="2700000" algn="tl">
                    <a:srgbClr val="000000">
                      <a:alpha val="43137"/>
                    </a:srgbClr>
                  </a:outerShdw>
                </a:effectLst>
              </a:rPr>
              <a:t> de données. En cas d'éditeur non dédié, une solution peut par exemple consister en l'utilisation d'une norme de nommage des objets dans l’outil de modélisation.</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1617343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1"/>
                </a:solidFill>
                <a:effectLst>
                  <a:outerShdw blurRad="38100" dist="38100" dir="2700000" algn="tl">
                    <a:srgbClr val="000000">
                      <a:alpha val="43137"/>
                    </a:srgbClr>
                  </a:outerShdw>
                </a:effectLst>
              </a:rPr>
              <a:t>Déclenchement et notification </a:t>
            </a:r>
            <a:r>
              <a:rPr lang="fr-FR" dirty="0" smtClean="0">
                <a:solidFill>
                  <a:schemeClr val="bg1"/>
                </a:solidFill>
                <a:effectLst>
                  <a:outerShdw blurRad="38100" dist="38100" dir="2700000" algn="tl">
                    <a:srgbClr val="000000">
                      <a:alpha val="43137"/>
                    </a:srgbClr>
                  </a:outerShdw>
                </a:effectLst>
              </a:rPr>
              <a:t>d'évènements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Un univers de jeu est, par essence, un univers interactif. Pour répondre aux besoins du scénario, il faut que les entités du jeu soient en mesure de déclencher des évènements</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En définissant un ensemble d'évènements uniques au niveau global du jeu (pas du moteur !), il est possible d'identifier sans équivoque les évènements qui sont déclenchés au cours du jeu</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La grande majorité des évènements est le plus généralement déclenchée par le franchissement d'une zone de la scène. On peut donc envisager la mise en place d'objets "déclencheurs", placés dans la scène, qui auront les propriétés </a:t>
            </a:r>
            <a:r>
              <a:rPr lang="fr-FR" dirty="0" smtClean="0">
                <a:solidFill>
                  <a:srgbClr val="000000"/>
                </a:solidFill>
                <a:effectLst>
                  <a:outerShdw blurRad="38100" dist="38100" dir="2700000" algn="tl">
                    <a:srgbClr val="000000">
                      <a:alpha val="43137"/>
                    </a:srgbClr>
                  </a:outerShdw>
                </a:effectLst>
              </a:rPr>
              <a:t>suivantes:</a:t>
            </a:r>
          </a:p>
          <a:p>
            <a:pPr lvl="1"/>
            <a:r>
              <a:rPr lang="fr-FR" dirty="0" smtClean="0">
                <a:solidFill>
                  <a:srgbClr val="000000"/>
                </a:solidFill>
                <a:effectLst>
                  <a:outerShdw blurRad="38100" dist="38100" dir="2700000" algn="tl">
                    <a:srgbClr val="000000">
                      <a:alpha val="43137"/>
                    </a:srgbClr>
                  </a:outerShdw>
                </a:effectLst>
              </a:rPr>
              <a:t>Topologie </a:t>
            </a:r>
            <a:r>
              <a:rPr lang="fr-FR" dirty="0">
                <a:solidFill>
                  <a:srgbClr val="000000"/>
                </a:solidFill>
                <a:effectLst>
                  <a:outerShdw blurRad="38100" dist="38100" dir="2700000" algn="tl">
                    <a:srgbClr val="000000">
                      <a:alpha val="43137"/>
                    </a:srgbClr>
                  </a:outerShdw>
                </a:effectLst>
              </a:rPr>
              <a:t>: plan, sphère, boîte </a:t>
            </a:r>
            <a:r>
              <a:rPr lang="fr-FR" dirty="0" err="1">
                <a:solidFill>
                  <a:srgbClr val="000000"/>
                </a:solidFill>
                <a:effectLst>
                  <a:outerShdw blurRad="38100" dist="38100" dir="2700000" algn="tl">
                    <a:srgbClr val="000000">
                      <a:alpha val="43137"/>
                    </a:srgbClr>
                  </a:outerShdw>
                </a:effectLst>
              </a:rPr>
              <a:t>englobante</a:t>
            </a:r>
            <a:r>
              <a:rPr lang="fr-FR" dirty="0">
                <a:solidFill>
                  <a:srgbClr val="000000"/>
                </a:solidFill>
                <a:effectLst>
                  <a:outerShdw blurRad="38100" dist="38100" dir="2700000" algn="tl">
                    <a:srgbClr val="000000">
                      <a:alpha val="43137"/>
                    </a:srgbClr>
                  </a:outerShdw>
                </a:effectLst>
              </a:rPr>
              <a:t>,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Déclenchement </a:t>
            </a:r>
            <a:r>
              <a:rPr lang="fr-FR" dirty="0">
                <a:solidFill>
                  <a:srgbClr val="000000"/>
                </a:solidFill>
                <a:effectLst>
                  <a:outerShdw blurRad="38100" dist="38100" dir="2700000" algn="tl">
                    <a:srgbClr val="000000">
                      <a:alpha val="43137"/>
                    </a:srgbClr>
                  </a:outerShdw>
                </a:effectLst>
              </a:rPr>
              <a:t>du/des événements associés sur pénétration/occupation/sortie de la </a:t>
            </a:r>
            <a:r>
              <a:rPr lang="fr-FR" dirty="0" smtClean="0">
                <a:solidFill>
                  <a:srgbClr val="000000"/>
                </a:solidFill>
                <a:effectLst>
                  <a:outerShdw blurRad="38100" dist="38100" dir="2700000" algn="tl">
                    <a:srgbClr val="000000">
                      <a:alpha val="43137"/>
                    </a:srgbClr>
                  </a:outerShdw>
                </a:effectLst>
              </a:rPr>
              <a:t>zone</a:t>
            </a:r>
          </a:p>
          <a:p>
            <a:pPr lvl="1"/>
            <a:r>
              <a:rPr lang="fr-FR" dirty="0" smtClean="0">
                <a:solidFill>
                  <a:srgbClr val="000000"/>
                </a:solidFill>
                <a:effectLst>
                  <a:outerShdw blurRad="38100" dist="38100" dir="2700000" algn="tl">
                    <a:srgbClr val="000000">
                      <a:alpha val="43137"/>
                    </a:srgbClr>
                  </a:outerShdw>
                </a:effectLst>
              </a:rPr>
              <a:t>Déclenchement </a:t>
            </a:r>
            <a:r>
              <a:rPr lang="fr-FR" dirty="0">
                <a:solidFill>
                  <a:srgbClr val="000000"/>
                </a:solidFill>
                <a:effectLst>
                  <a:outerShdw blurRad="38100" dist="38100" dir="2700000" algn="tl">
                    <a:srgbClr val="000000">
                      <a:alpha val="43137"/>
                    </a:srgbClr>
                  </a:outerShdw>
                </a:effectLst>
              </a:rPr>
              <a:t>unique/</a:t>
            </a:r>
            <a:r>
              <a:rPr lang="fr-FR" dirty="0" smtClean="0">
                <a:solidFill>
                  <a:srgbClr val="000000"/>
                </a:solidFill>
                <a:effectLst>
                  <a:outerShdw blurRad="38100" dist="38100" dir="2700000" algn="tl">
                    <a:srgbClr val="000000">
                      <a:alpha val="43137"/>
                    </a:srgbClr>
                  </a:outerShdw>
                </a:effectLst>
              </a:rPr>
              <a:t>récurrent</a:t>
            </a:r>
          </a:p>
          <a:p>
            <a:pPr lvl="1"/>
            <a:r>
              <a:rPr lang="fr-FR" dirty="0" smtClean="0">
                <a:solidFill>
                  <a:srgbClr val="000000"/>
                </a:solidFill>
                <a:effectLst>
                  <a:outerShdw blurRad="38100" dist="38100" dir="2700000" algn="tl">
                    <a:srgbClr val="000000">
                      <a:alpha val="43137"/>
                    </a:srgbClr>
                  </a:outerShdw>
                </a:effectLst>
              </a:rPr>
              <a:t>Déclenchement </a:t>
            </a:r>
            <a:r>
              <a:rPr lang="fr-FR" dirty="0">
                <a:solidFill>
                  <a:srgbClr val="000000"/>
                </a:solidFill>
                <a:effectLst>
                  <a:outerShdw blurRad="38100" dist="38100" dir="2700000" algn="tl">
                    <a:srgbClr val="000000">
                      <a:alpha val="43137"/>
                    </a:srgbClr>
                  </a:outerShdw>
                </a:effectLst>
              </a:rPr>
              <a:t>associé à un type d'entités (PNJ, joueur, ennemis, alliés, …</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224521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événements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
        <p:nvSpPr>
          <p:cNvPr id="7" name="TextBox 5"/>
          <p:cNvSpPr txBox="1"/>
          <p:nvPr/>
        </p:nvSpPr>
        <p:spPr>
          <a:xfrm>
            <a:off x="505737" y="1085602"/>
            <a:ext cx="8297619" cy="2062103"/>
          </a:xfrm>
          <a:prstGeom prst="rect">
            <a:avLst/>
          </a:prstGeom>
          <a:noFill/>
        </p:spPr>
        <p:txBody>
          <a:bodyPr wrap="square" rtlCol="0">
            <a:spAutoFit/>
          </a:bodyPr>
          <a:lstStyle/>
          <a:p>
            <a:r>
              <a:rPr lang="fr-FR" sz="1600" dirty="0" smtClean="0">
                <a:solidFill>
                  <a:srgbClr val="000000"/>
                </a:solidFill>
                <a:effectLst>
                  <a:outerShdw blurRad="38100" dist="38100" dir="2700000" algn="tl">
                    <a:srgbClr val="000000">
                      <a:alpha val="43137"/>
                    </a:srgbClr>
                  </a:outerShdw>
                </a:effectLst>
              </a:rPr>
              <a:t>Un </a:t>
            </a:r>
            <a:r>
              <a:rPr lang="fr-FR" sz="1600" dirty="0">
                <a:solidFill>
                  <a:srgbClr val="000000"/>
                </a:solidFill>
                <a:effectLst>
                  <a:outerShdw blurRad="38100" dist="38100" dir="2700000" algn="tl">
                    <a:srgbClr val="000000">
                      <a:alpha val="43137"/>
                    </a:srgbClr>
                  </a:outerShdw>
                </a:effectLst>
              </a:rPr>
              <a:t>gestionnaire d'évènements global peut se charger de collecter l'ensemble des évènements déclenchés, et de les mettre à disposition de l'ensemble des entités. En poussant plus loin le concept, on peut imaginer que </a:t>
            </a:r>
            <a:r>
              <a:rPr lang="fr-FR" sz="1600" dirty="0" smtClean="0">
                <a:solidFill>
                  <a:srgbClr val="000000"/>
                </a:solidFill>
                <a:effectLst>
                  <a:outerShdw blurRad="38100" dist="38100" dir="2700000" algn="tl">
                    <a:srgbClr val="000000">
                      <a:alpha val="43137"/>
                    </a:srgbClr>
                  </a:outerShdw>
                </a:effectLst>
              </a:rPr>
              <a:t>les entités </a:t>
            </a:r>
            <a:r>
              <a:rPr lang="fr-FR" sz="1600" dirty="0">
                <a:solidFill>
                  <a:srgbClr val="000000"/>
                </a:solidFill>
                <a:effectLst>
                  <a:outerShdw blurRad="38100" dist="38100" dir="2700000" algn="tl">
                    <a:srgbClr val="000000">
                      <a:alpha val="43137"/>
                    </a:srgbClr>
                  </a:outerShdw>
                </a:effectLst>
              </a:rPr>
              <a:t>du jeu s'enregistrent </a:t>
            </a:r>
            <a:r>
              <a:rPr lang="fr-FR" sz="1600" dirty="0" smtClean="0">
                <a:solidFill>
                  <a:srgbClr val="000000"/>
                </a:solidFill>
                <a:effectLst>
                  <a:outerShdw blurRad="38100" dist="38100" dir="2700000" algn="tl">
                    <a:srgbClr val="000000">
                      <a:alpha val="43137"/>
                    </a:srgbClr>
                  </a:outerShdw>
                </a:effectLst>
              </a:rPr>
              <a:t>auprès </a:t>
            </a:r>
            <a:r>
              <a:rPr lang="fr-FR" sz="1600" dirty="0">
                <a:solidFill>
                  <a:srgbClr val="000000"/>
                </a:solidFill>
                <a:effectLst>
                  <a:outerShdw blurRad="38100" dist="38100" dir="2700000" algn="tl">
                    <a:srgbClr val="000000">
                      <a:alpha val="43137"/>
                    </a:srgbClr>
                  </a:outerShdw>
                </a:effectLst>
              </a:rPr>
              <a:t>du gestionnaire d'évènements, afin d'être automatiquement notifiées du déclenchement des évènements qui les </a:t>
            </a:r>
            <a:r>
              <a:rPr lang="fr-FR" sz="1600" dirty="0" smtClean="0">
                <a:solidFill>
                  <a:srgbClr val="000000"/>
                </a:solidFill>
                <a:effectLst>
                  <a:outerShdw blurRad="38100" dist="38100" dir="2700000" algn="tl">
                    <a:srgbClr val="000000">
                      <a:alpha val="43137"/>
                    </a:srgbClr>
                  </a:outerShdw>
                </a:effectLst>
              </a:rPr>
              <a:t>intéressent (</a:t>
            </a:r>
            <a:r>
              <a:rPr lang="fr-FR" sz="1600" b="1" dirty="0" smtClean="0">
                <a:solidFill>
                  <a:srgbClr val="000000"/>
                </a:solidFill>
                <a:effectLst>
                  <a:outerShdw blurRad="38100" dist="38100" dir="2700000" algn="tl">
                    <a:srgbClr val="000000">
                      <a:alpha val="43137"/>
                    </a:srgbClr>
                  </a:outerShdw>
                </a:effectLst>
              </a:rPr>
              <a:t>solution lourde si beaucoup d’entités</a:t>
            </a:r>
            <a:r>
              <a:rPr lang="fr-FR" sz="1600" dirty="0" smtClean="0">
                <a:solidFill>
                  <a:srgbClr val="000000"/>
                </a:solidFill>
                <a:effectLst>
                  <a:outerShdw blurRad="38100" dist="38100" dir="2700000" algn="tl">
                    <a:srgbClr val="000000">
                      <a:alpha val="43137"/>
                    </a:srgbClr>
                  </a:outerShdw>
                </a:effectLst>
              </a:rPr>
              <a:t>).</a:t>
            </a:r>
            <a:endParaRPr lang="fr-FR" sz="1600" dirty="0">
              <a:solidFill>
                <a:srgbClr val="000000"/>
              </a:solidFill>
              <a:effectLst>
                <a:outerShdw blurRad="38100" dist="38100" dir="2700000" algn="tl">
                  <a:srgbClr val="000000">
                    <a:alpha val="43137"/>
                  </a:srgbClr>
                </a:outerShdw>
              </a:effectLst>
            </a:endParaRPr>
          </a:p>
          <a:p>
            <a:r>
              <a:rPr lang="fr-FR" sz="1600" dirty="0">
                <a:solidFill>
                  <a:srgbClr val="000000"/>
                </a:solidFill>
                <a:effectLst>
                  <a:outerShdw blurRad="38100" dist="38100" dir="2700000" algn="tl">
                    <a:srgbClr val="000000">
                      <a:alpha val="43137"/>
                    </a:srgbClr>
                  </a:outerShdw>
                </a:effectLst>
              </a:rPr>
              <a:t>	</a:t>
            </a:r>
          </a:p>
          <a:p>
            <a:r>
              <a:rPr lang="fr-FR" sz="1600" dirty="0" smtClean="0">
                <a:solidFill>
                  <a:srgbClr val="000000"/>
                </a:solidFill>
                <a:effectLst>
                  <a:outerShdw blurRad="38100" dist="38100" dir="2700000" algn="tl">
                    <a:srgbClr val="000000">
                      <a:alpha val="43137"/>
                    </a:srgbClr>
                  </a:outerShdw>
                </a:effectLst>
              </a:rPr>
              <a:t>La notification </a:t>
            </a:r>
            <a:r>
              <a:rPr lang="fr-FR" sz="1600" dirty="0">
                <a:solidFill>
                  <a:srgbClr val="000000"/>
                </a:solidFill>
                <a:effectLst>
                  <a:outerShdw blurRad="38100" dist="38100" dir="2700000" algn="tl">
                    <a:srgbClr val="000000">
                      <a:alpha val="43137"/>
                    </a:srgbClr>
                  </a:outerShdw>
                </a:effectLst>
              </a:rPr>
              <a:t>d'un évènement </a:t>
            </a:r>
            <a:r>
              <a:rPr lang="fr-FR" sz="1600" dirty="0" smtClean="0">
                <a:solidFill>
                  <a:srgbClr val="000000"/>
                </a:solidFill>
                <a:effectLst>
                  <a:outerShdw blurRad="38100" dist="38100" dir="2700000" algn="tl">
                    <a:srgbClr val="000000">
                      <a:alpha val="43137"/>
                    </a:srgbClr>
                  </a:outerShdw>
                </a:effectLst>
              </a:rPr>
              <a:t>peut être </a:t>
            </a:r>
            <a:r>
              <a:rPr lang="fr-FR" sz="1600" dirty="0">
                <a:solidFill>
                  <a:srgbClr val="000000"/>
                </a:solidFill>
                <a:effectLst>
                  <a:outerShdw blurRad="38100" dist="38100" dir="2700000" algn="tl">
                    <a:srgbClr val="000000">
                      <a:alpha val="43137"/>
                    </a:srgbClr>
                  </a:outerShdw>
                </a:effectLst>
              </a:rPr>
              <a:t>gérée comme un stimulus extérieur à la machine à état des entités, qui lui permet de passer dans un état spécifique pour la réponse à l'évènement.</a:t>
            </a:r>
          </a:p>
        </p:txBody>
      </p:sp>
      <p:grpSp>
        <p:nvGrpSpPr>
          <p:cNvPr id="8" name="Group 2"/>
          <p:cNvGrpSpPr/>
          <p:nvPr/>
        </p:nvGrpSpPr>
        <p:grpSpPr>
          <a:xfrm>
            <a:off x="1218176" y="3278405"/>
            <a:ext cx="6615122" cy="2881972"/>
            <a:chOff x="1498724" y="3564627"/>
            <a:chExt cx="6241628" cy="2881972"/>
          </a:xfrm>
        </p:grpSpPr>
        <p:pic>
          <p:nvPicPr>
            <p:cNvPr id="9"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8725" y="3564627"/>
              <a:ext cx="6241627" cy="2600677"/>
            </a:xfrm>
            <a:prstGeom prst="rect">
              <a:avLst/>
            </a:prstGeom>
          </p:spPr>
        </p:pic>
        <p:sp>
          <p:nvSpPr>
            <p:cNvPr id="10" name="TextBox 6"/>
            <p:cNvSpPr txBox="1"/>
            <p:nvPr/>
          </p:nvSpPr>
          <p:spPr>
            <a:xfrm>
              <a:off x="1498724" y="6169600"/>
              <a:ext cx="6241627" cy="276999"/>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Notification d’un évènement à toutes les entités concernées par le gestionnaire d’évènements</a:t>
              </a:r>
            </a:p>
          </p:txBody>
        </p:sp>
      </p:grpSp>
    </p:spTree>
    <p:extLst>
      <p:ext uri="{BB962C8B-B14F-4D97-AF65-F5344CB8AC3E}">
        <p14:creationId xmlns:p14="http://schemas.microsoft.com/office/powerpoint/2010/main" val="2220382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Interactions physiques / topologiques</a:t>
            </a:r>
            <a:endParaRPr lang="fr-FR" dirty="0"/>
          </a:p>
        </p:txBody>
      </p:sp>
      <p:sp>
        <p:nvSpPr>
          <p:cNvPr id="3" name="Espace réservé du contenu 2"/>
          <p:cNvSpPr>
            <a:spLocks noGrp="1"/>
          </p:cNvSpPr>
          <p:nvPr>
            <p:ph idx="1"/>
          </p:nvPr>
        </p:nvSpPr>
        <p:spPr/>
        <p:txBody>
          <a:bodyPr>
            <a:noAutofit/>
          </a:bodyPr>
          <a:lstStyle/>
          <a:p>
            <a:r>
              <a:rPr lang="fr-FR" sz="2000" dirty="0">
                <a:solidFill>
                  <a:srgbClr val="000000"/>
                </a:solidFill>
                <a:effectLst>
                  <a:outerShdw blurRad="38100" dist="38100" dir="2700000" algn="tl">
                    <a:srgbClr val="000000">
                      <a:alpha val="43137"/>
                    </a:srgbClr>
                  </a:outerShdw>
                </a:effectLst>
              </a:rPr>
              <a:t>La physique des entités de la scène nécessite la détection et la réponse correcte aux collisions avec l'environnement. Cependant, il peut arriver que les polygones de la scène forment un ensemble difficilement utilisable par les routines de gestion de collisions, et ce pour les raisons </a:t>
            </a:r>
            <a:r>
              <a:rPr lang="fr-FR" sz="2000" dirty="0" smtClean="0">
                <a:solidFill>
                  <a:srgbClr val="000000"/>
                </a:solidFill>
                <a:effectLst>
                  <a:outerShdw blurRad="38100" dist="38100" dir="2700000" algn="tl">
                    <a:srgbClr val="000000">
                      <a:alpha val="43137"/>
                    </a:srgbClr>
                  </a:outerShdw>
                </a:effectLst>
              </a:rPr>
              <a:t>suivantes:</a:t>
            </a:r>
          </a:p>
          <a:p>
            <a:pPr lvl="1"/>
            <a:r>
              <a:rPr lang="fr-FR" sz="1600" dirty="0" smtClean="0">
                <a:solidFill>
                  <a:srgbClr val="000000"/>
                </a:solidFill>
                <a:effectLst>
                  <a:outerShdw blurRad="38100" dist="38100" dir="2700000" algn="tl">
                    <a:srgbClr val="000000">
                      <a:alpha val="43137"/>
                    </a:srgbClr>
                  </a:outerShdw>
                </a:effectLst>
              </a:rPr>
              <a:t>La </a:t>
            </a:r>
            <a:r>
              <a:rPr lang="fr-FR" sz="1600" dirty="0">
                <a:solidFill>
                  <a:srgbClr val="000000"/>
                </a:solidFill>
                <a:effectLst>
                  <a:outerShdw blurRad="38100" dist="38100" dir="2700000" algn="tl">
                    <a:srgbClr val="000000">
                      <a:alpha val="43137"/>
                    </a:srgbClr>
                  </a:outerShdw>
                </a:effectLst>
              </a:rPr>
              <a:t>scène peut être extrêmement détaillée, et contenir des zones difficiles à gérer pour le moteur de collision, ou gourmandes en calculs inutiles (ex: un escalier, une sculpture, ...</a:t>
            </a:r>
            <a:r>
              <a:rPr lang="fr-FR" sz="1600" dirty="0" smtClean="0">
                <a:solidFill>
                  <a:srgbClr val="000000"/>
                </a:solidFill>
                <a:effectLst>
                  <a:outerShdw blurRad="38100" dist="38100" dir="2700000" algn="tl">
                    <a:srgbClr val="000000">
                      <a:alpha val="43137"/>
                    </a:srgbClr>
                  </a:outerShdw>
                </a:effectLst>
              </a:rPr>
              <a:t>)</a:t>
            </a:r>
          </a:p>
          <a:p>
            <a:pPr lvl="1"/>
            <a:r>
              <a:rPr lang="fr-FR" sz="1600" dirty="0" smtClean="0">
                <a:solidFill>
                  <a:srgbClr val="000000"/>
                </a:solidFill>
                <a:effectLst>
                  <a:outerShdw blurRad="38100" dist="38100" dir="2700000" algn="tl">
                    <a:srgbClr val="000000">
                      <a:alpha val="43137"/>
                    </a:srgbClr>
                  </a:outerShdw>
                </a:effectLst>
              </a:rPr>
              <a:t>Pour </a:t>
            </a:r>
            <a:r>
              <a:rPr lang="fr-FR" sz="1600" dirty="0">
                <a:solidFill>
                  <a:srgbClr val="000000"/>
                </a:solidFill>
                <a:effectLst>
                  <a:outerShdw blurRad="38100" dist="38100" dir="2700000" algn="tl">
                    <a:srgbClr val="000000">
                      <a:alpha val="43137"/>
                    </a:srgbClr>
                  </a:outerShdw>
                </a:effectLst>
              </a:rPr>
              <a:t>accélérer les calculs, on peut représenter certaines entités physiques par un modèle ponctuel. Dans ce cas, la représentation polygonale de l‘acteur interpénètrerait les polygones de la scène lors des </a:t>
            </a:r>
            <a:r>
              <a:rPr lang="fr-FR" sz="1600" dirty="0" smtClean="0">
                <a:solidFill>
                  <a:srgbClr val="000000"/>
                </a:solidFill>
                <a:effectLst>
                  <a:outerShdw blurRad="38100" dist="38100" dir="2700000" algn="tl">
                    <a:srgbClr val="000000">
                      <a:alpha val="43137"/>
                    </a:srgbClr>
                  </a:outerShdw>
                </a:effectLst>
              </a:rPr>
              <a:t>collisions</a:t>
            </a:r>
          </a:p>
          <a:p>
            <a:pPr lvl="1"/>
            <a:r>
              <a:rPr lang="fr-FR" sz="1600" dirty="0" smtClean="0">
                <a:solidFill>
                  <a:srgbClr val="000000"/>
                </a:solidFill>
                <a:effectLst>
                  <a:outerShdw blurRad="38100" dist="38100" dir="2700000" algn="tl">
                    <a:srgbClr val="000000">
                      <a:alpha val="43137"/>
                    </a:srgbClr>
                  </a:outerShdw>
                </a:effectLst>
              </a:rPr>
              <a:t>Les </a:t>
            </a:r>
            <a:r>
              <a:rPr lang="fr-FR" sz="1600" dirty="0">
                <a:solidFill>
                  <a:srgbClr val="000000"/>
                </a:solidFill>
                <a:effectLst>
                  <a:outerShdw blurRad="38100" dist="38100" dir="2700000" algn="tl">
                    <a:srgbClr val="000000">
                      <a:alpha val="43137"/>
                    </a:srgbClr>
                  </a:outerShdw>
                </a:effectLst>
              </a:rPr>
              <a:t>polygones de la scène ne forment pas obligatoirement un support solide (ex: neige poudreuse sur le sol, étendue d'eau, ...</a:t>
            </a:r>
            <a:r>
              <a:rPr lang="fr-FR" sz="1600" dirty="0" smtClean="0">
                <a:solidFill>
                  <a:srgbClr val="000000"/>
                </a:solidFill>
                <a:effectLst>
                  <a:outerShdw blurRad="38100" dist="38100" dir="2700000" algn="tl">
                    <a:srgbClr val="000000">
                      <a:alpha val="43137"/>
                    </a:srgbClr>
                  </a:outerShdw>
                </a:effectLst>
              </a:rPr>
              <a:t>)</a:t>
            </a:r>
            <a:endParaRPr lang="fr-FR" sz="2000" dirty="0">
              <a:solidFill>
                <a:srgbClr val="000000"/>
              </a:solidFill>
              <a:effectLst>
                <a:outerShdw blurRad="38100" dist="38100" dir="2700000" algn="tl">
                  <a:srgbClr val="000000">
                    <a:alpha val="43137"/>
                  </a:srgbClr>
                </a:outerShdw>
              </a:effectLst>
            </a:endParaRPr>
          </a:p>
          <a:p>
            <a:r>
              <a:rPr lang="fr-FR" sz="2000" dirty="0">
                <a:solidFill>
                  <a:srgbClr val="000000"/>
                </a:solidFill>
                <a:effectLst>
                  <a:outerShdw blurRad="38100" dist="38100" dir="2700000" algn="tl">
                    <a:srgbClr val="000000">
                      <a:alpha val="43137"/>
                    </a:srgbClr>
                  </a:outerShdw>
                </a:effectLst>
              </a:rPr>
              <a:t>Pour pallier à ces problèmes, </a:t>
            </a:r>
            <a:r>
              <a:rPr lang="fr-FR" sz="2000" dirty="0" smtClean="0">
                <a:solidFill>
                  <a:srgbClr val="000000"/>
                </a:solidFill>
                <a:effectLst>
                  <a:outerShdw blurRad="38100" dist="38100" dir="2700000" algn="tl">
                    <a:srgbClr val="000000">
                      <a:alpha val="43137"/>
                    </a:srgbClr>
                  </a:outerShdw>
                </a:effectLst>
              </a:rPr>
              <a:t>on utilise </a:t>
            </a:r>
            <a:r>
              <a:rPr lang="fr-FR" sz="2000" dirty="0">
                <a:solidFill>
                  <a:srgbClr val="000000"/>
                </a:solidFill>
                <a:effectLst>
                  <a:outerShdw blurRad="38100" dist="38100" dir="2700000" algn="tl">
                    <a:srgbClr val="000000">
                      <a:alpha val="43137"/>
                    </a:srgbClr>
                  </a:outerShdw>
                </a:effectLst>
              </a:rPr>
              <a:t>une </a:t>
            </a:r>
            <a:r>
              <a:rPr lang="fr-FR" sz="2000" dirty="0" smtClean="0">
                <a:solidFill>
                  <a:srgbClr val="000000"/>
                </a:solidFill>
                <a:effectLst>
                  <a:outerShdw blurRad="38100" dist="38100" dir="2700000" algn="tl">
                    <a:srgbClr val="000000">
                      <a:alpha val="43137"/>
                    </a:srgbClr>
                  </a:outerShdw>
                </a:effectLst>
              </a:rPr>
              <a:t>scène </a:t>
            </a:r>
            <a:r>
              <a:rPr lang="fr-FR" sz="2000" dirty="0">
                <a:solidFill>
                  <a:srgbClr val="000000"/>
                </a:solidFill>
                <a:effectLst>
                  <a:outerShdw blurRad="38100" dist="38100" dir="2700000" algn="tl">
                    <a:srgbClr val="000000">
                      <a:alpha val="43137"/>
                    </a:srgbClr>
                  </a:outerShdw>
                </a:effectLst>
              </a:rPr>
              <a:t>simplifiée, invisible, adaptée aux contraintes du moteur physique: la </a:t>
            </a:r>
            <a:r>
              <a:rPr lang="fr-FR" sz="2000" b="1" dirty="0">
                <a:solidFill>
                  <a:srgbClr val="000000"/>
                </a:solidFill>
                <a:effectLst>
                  <a:outerShdw blurRad="38100" dist="38100" dir="2700000" algn="tl">
                    <a:srgbClr val="000000">
                      <a:alpha val="43137"/>
                    </a:srgbClr>
                  </a:outerShdw>
                </a:effectLst>
              </a:rPr>
              <a:t>carte des collisions</a:t>
            </a:r>
            <a:r>
              <a:rPr lang="fr-FR" sz="2000" dirty="0">
                <a:solidFill>
                  <a:srgbClr val="000000"/>
                </a:solidFill>
                <a:effectLst>
                  <a:outerShdw blurRad="38100" dist="38100" dir="2700000" algn="tl">
                    <a:srgbClr val="000000">
                      <a:alpha val="43137"/>
                    </a:srgbClr>
                  </a:outerShdw>
                </a:effectLst>
              </a:rPr>
              <a:t> (collision </a:t>
            </a:r>
            <a:r>
              <a:rPr lang="fr-FR" sz="2000" dirty="0" err="1">
                <a:solidFill>
                  <a:srgbClr val="000000"/>
                </a:solidFill>
                <a:effectLst>
                  <a:outerShdw blurRad="38100" dist="38100" dir="2700000" algn="tl">
                    <a:srgbClr val="000000">
                      <a:alpha val="43137"/>
                    </a:srgbClr>
                  </a:outerShdw>
                </a:effectLst>
              </a:rPr>
              <a:t>map</a:t>
            </a:r>
            <a:r>
              <a:rPr lang="fr-FR" sz="2000" dirty="0">
                <a:solidFill>
                  <a:srgbClr val="000000"/>
                </a:solidFill>
                <a:effectLst>
                  <a:outerShdw blurRad="38100" dist="38100" dir="2700000" algn="tl">
                    <a:srgbClr val="000000">
                      <a:alpha val="43137"/>
                    </a:srgbClr>
                  </a:outerShdw>
                </a:effectLst>
              </a:rPr>
              <a:t>)</a:t>
            </a:r>
            <a:r>
              <a:rPr lang="fr-FR" sz="2000" dirty="0" smtClean="0">
                <a:solidFill>
                  <a:srgbClr val="000000"/>
                </a:solidFill>
                <a:effectLst>
                  <a:outerShdw blurRad="38100" dist="38100" dir="2700000" algn="tl">
                    <a:srgbClr val="000000">
                      <a:alpha val="43137"/>
                    </a:srgbClr>
                  </a:outerShdw>
                </a:effectLst>
              </a:rPr>
              <a:t>.</a:t>
            </a:r>
            <a:endParaRPr lang="fr-FR" sz="2000" b="1" u="sng" dirty="0" smtClean="0">
              <a:solidFill>
                <a:srgbClr val="000000"/>
              </a:solidFill>
              <a:effectLst>
                <a:outerShdw blurRad="38100" dist="38100" dir="2700000" algn="tl">
                  <a:srgbClr val="000000">
                    <a:alpha val="43137"/>
                  </a:srgbClr>
                </a:outerShdw>
              </a:effectLst>
            </a:endParaRPr>
          </a:p>
          <a:p>
            <a:r>
              <a:rPr lang="fr-FR" sz="2000" dirty="0" smtClean="0">
                <a:solidFill>
                  <a:srgbClr val="000000"/>
                </a:solidFill>
                <a:effectLst>
                  <a:outerShdw blurRad="38100" dist="38100" dir="2700000" algn="tl">
                    <a:srgbClr val="000000">
                      <a:alpha val="43137"/>
                    </a:srgbClr>
                  </a:outerShdw>
                </a:effectLst>
              </a:rPr>
              <a:t>Dans </a:t>
            </a:r>
            <a:r>
              <a:rPr lang="fr-FR" sz="2000" dirty="0">
                <a:solidFill>
                  <a:srgbClr val="000000"/>
                </a:solidFill>
                <a:effectLst>
                  <a:outerShdw blurRad="38100" dist="38100" dir="2700000" algn="tl">
                    <a:srgbClr val="000000">
                      <a:alpha val="43137"/>
                    </a:srgbClr>
                  </a:outerShdw>
                </a:effectLst>
              </a:rPr>
              <a:t>le même esprit, un maillage de collision (</a:t>
            </a:r>
            <a:r>
              <a:rPr lang="fr-FR" sz="2000" b="1" dirty="0">
                <a:solidFill>
                  <a:srgbClr val="000000"/>
                </a:solidFill>
                <a:effectLst>
                  <a:outerShdw blurRad="38100" dist="38100" dir="2700000" algn="tl">
                    <a:srgbClr val="000000">
                      <a:alpha val="43137"/>
                    </a:srgbClr>
                  </a:outerShdw>
                </a:effectLst>
              </a:rPr>
              <a:t>collision </a:t>
            </a:r>
            <a:r>
              <a:rPr lang="fr-FR" sz="2000" b="1" dirty="0" err="1">
                <a:solidFill>
                  <a:srgbClr val="000000"/>
                </a:solidFill>
                <a:effectLst>
                  <a:outerShdw blurRad="38100" dist="38100" dir="2700000" algn="tl">
                    <a:srgbClr val="000000">
                      <a:alpha val="43137"/>
                    </a:srgbClr>
                  </a:outerShdw>
                </a:effectLst>
              </a:rPr>
              <a:t>mesh</a:t>
            </a:r>
            <a:r>
              <a:rPr lang="fr-FR" sz="2000" dirty="0">
                <a:solidFill>
                  <a:srgbClr val="000000"/>
                </a:solidFill>
                <a:effectLst>
                  <a:outerShdw blurRad="38100" dist="38100" dir="2700000" algn="tl">
                    <a:srgbClr val="000000">
                      <a:alpha val="43137"/>
                    </a:srgbClr>
                  </a:outerShdw>
                </a:effectLst>
              </a:rPr>
              <a:t>) </a:t>
            </a:r>
            <a:r>
              <a:rPr lang="fr-FR" sz="2000" dirty="0" smtClean="0">
                <a:solidFill>
                  <a:srgbClr val="000000"/>
                </a:solidFill>
                <a:effectLst>
                  <a:outerShdw blurRad="38100" dist="38100" dir="2700000" algn="tl">
                    <a:srgbClr val="000000">
                      <a:alpha val="43137"/>
                    </a:srgbClr>
                  </a:outerShdw>
                </a:effectLst>
              </a:rPr>
              <a:t>est </a:t>
            </a:r>
            <a:r>
              <a:rPr lang="fr-FR" sz="2000" dirty="0">
                <a:solidFill>
                  <a:srgbClr val="000000"/>
                </a:solidFill>
                <a:effectLst>
                  <a:outerShdw blurRad="38100" dist="38100" dir="2700000" algn="tl">
                    <a:srgbClr val="000000">
                      <a:alpha val="43137"/>
                    </a:srgbClr>
                  </a:outerShdw>
                </a:effectLst>
              </a:rPr>
              <a:t>associé aux entités de la scène pour simplifier le traitement des collisions et de la </a:t>
            </a:r>
            <a:r>
              <a:rPr lang="fr-FR" sz="2000" dirty="0" smtClean="0">
                <a:solidFill>
                  <a:srgbClr val="000000"/>
                </a:solidFill>
                <a:effectLst>
                  <a:outerShdw blurRad="38100" dist="38100" dir="2700000" algn="tl">
                    <a:srgbClr val="000000">
                      <a:alpha val="43137"/>
                    </a:srgbClr>
                  </a:outerShdw>
                </a:effectLst>
              </a:rPr>
              <a:t>physique</a:t>
            </a:r>
            <a:endParaRPr lang="fr-FR" sz="2000"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3185753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Boites de collision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pic>
        <p:nvPicPr>
          <p:cNvPr id="7"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1196752"/>
            <a:ext cx="3528392" cy="2820662"/>
          </a:xfrm>
          <a:prstGeom prst="rect">
            <a:avLst/>
          </a:prstGeom>
        </p:spPr>
      </p:pic>
      <p:pic>
        <p:nvPicPr>
          <p:cNvPr id="8"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2" y="1538829"/>
            <a:ext cx="3653687" cy="3835975"/>
          </a:xfrm>
          <a:prstGeom prst="rect">
            <a:avLst/>
          </a:prstGeom>
        </p:spPr>
      </p:pic>
      <p:pic>
        <p:nvPicPr>
          <p:cNvPr id="9"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60" y="4222676"/>
            <a:ext cx="3816424" cy="1959508"/>
          </a:xfrm>
          <a:prstGeom prst="rect">
            <a:avLst/>
          </a:prstGeom>
        </p:spPr>
      </p:pic>
    </p:spTree>
    <p:extLst>
      <p:ext uri="{BB962C8B-B14F-4D97-AF65-F5344CB8AC3E}">
        <p14:creationId xmlns:p14="http://schemas.microsoft.com/office/powerpoint/2010/main" val="219128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hu-HU" dirty="0"/>
              <a:t>Real-time strategy (RTS) engines</a:t>
            </a:r>
            <a:endParaRPr lang="fr-FR" dirty="0"/>
          </a:p>
        </p:txBody>
      </p:sp>
      <p:sp>
        <p:nvSpPr>
          <p:cNvPr id="3" name="Espace réservé du contenu 2"/>
          <p:cNvSpPr>
            <a:spLocks noGrp="1"/>
          </p:cNvSpPr>
          <p:nvPr>
            <p:ph idx="1"/>
          </p:nvPr>
        </p:nvSpPr>
        <p:spPr>
          <a:xfrm>
            <a:off x="1022712" y="1096412"/>
            <a:ext cx="6821376" cy="5029751"/>
          </a:xfrm>
        </p:spPr>
        <p:txBody>
          <a:bodyPr/>
          <a:lstStyle/>
          <a:p>
            <a:pPr lvl="0">
              <a:defRPr sz="1800">
                <a:solidFill>
                  <a:srgbClr val="000000"/>
                </a:solidFill>
              </a:defRPr>
            </a:pPr>
            <a:r>
              <a:rPr lang="en-US" dirty="0">
                <a:solidFill>
                  <a:srgbClr val="000000"/>
                </a:solidFill>
              </a:rPr>
              <a:t>Large number of low-detail game units</a:t>
            </a:r>
          </a:p>
          <a:p>
            <a:pPr lvl="0">
              <a:defRPr sz="1800">
                <a:solidFill>
                  <a:srgbClr val="000000"/>
                </a:solidFill>
              </a:defRPr>
            </a:pPr>
            <a:r>
              <a:rPr lang="en-US" dirty="0">
                <a:solidFill>
                  <a:srgbClr val="000000"/>
                </a:solidFill>
              </a:rPr>
              <a:t>Multiple levels of AI (individual units as well as computer players)</a:t>
            </a:r>
          </a:p>
          <a:p>
            <a:pPr lvl="0">
              <a:defRPr sz="1800">
                <a:solidFill>
                  <a:srgbClr val="000000"/>
                </a:solidFill>
              </a:defRPr>
            </a:pPr>
            <a:r>
              <a:rPr lang="en-US" dirty="0" err="1">
                <a:solidFill>
                  <a:srgbClr val="000000"/>
                </a:solidFill>
              </a:rPr>
              <a:t>Heightmap</a:t>
            </a:r>
            <a:r>
              <a:rPr lang="en-US" dirty="0">
                <a:solidFill>
                  <a:srgbClr val="000000"/>
                </a:solidFill>
              </a:rPr>
              <a:t>-based terrain</a:t>
            </a:r>
          </a:p>
          <a:p>
            <a:pPr lvl="0">
              <a:defRPr sz="1800">
                <a:solidFill>
                  <a:srgbClr val="000000"/>
                </a:solidFill>
              </a:defRPr>
            </a:pPr>
            <a:r>
              <a:rPr lang="en-US" dirty="0">
                <a:solidFill>
                  <a:srgbClr val="000000"/>
                </a:solidFill>
              </a:rPr>
              <a:t>Client/server  </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09/10/15</a:t>
            </a:fld>
            <a:endParaRPr lang="fr-FR" dirty="0"/>
          </a:p>
        </p:txBody>
      </p:sp>
      <p:pic>
        <p:nvPicPr>
          <p:cNvPr id="7" name="image28.jpg" descr="http://www.ambrosiasw.com/assets/images/galleries_products/ic/darwinia01.jpg"/>
          <p:cNvPicPr/>
          <p:nvPr/>
        </p:nvPicPr>
        <p:blipFill>
          <a:blip r:embed="rId2">
            <a:extLst/>
          </a:blip>
          <a:stretch>
            <a:fillRect/>
          </a:stretch>
        </p:blipFill>
        <p:spPr>
          <a:xfrm>
            <a:off x="1022712" y="2607220"/>
            <a:ext cx="6821376" cy="3772065"/>
          </a:xfrm>
          <a:prstGeom prst="rect">
            <a:avLst/>
          </a:prstGeom>
          <a:ln w="12700">
            <a:miter lim="400000"/>
          </a:ln>
        </p:spPr>
      </p:pic>
    </p:spTree>
    <p:extLst>
      <p:ext uri="{BB962C8B-B14F-4D97-AF65-F5344CB8AC3E}">
        <p14:creationId xmlns:p14="http://schemas.microsoft.com/office/powerpoint/2010/main" val="3497507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Matériaux et comportements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Il est également nécessaire de pouvoir réagir correctement aux types de matériaux de la </a:t>
            </a:r>
            <a:r>
              <a:rPr lang="fr-FR" dirty="0" smtClean="0">
                <a:solidFill>
                  <a:srgbClr val="000000"/>
                </a:solidFill>
                <a:effectLst>
                  <a:outerShdw blurRad="38100" dist="38100" dir="2700000" algn="tl">
                    <a:srgbClr val="000000">
                      <a:alpha val="43137"/>
                    </a:srgbClr>
                  </a:outerShdw>
                </a:effectLst>
              </a:rPr>
              <a:t>scène:</a:t>
            </a:r>
          </a:p>
          <a:p>
            <a:pPr lvl="1"/>
            <a:r>
              <a:rPr lang="fr-FR" dirty="0" smtClean="0">
                <a:solidFill>
                  <a:srgbClr val="000000"/>
                </a:solidFill>
                <a:effectLst>
                  <a:outerShdw blurRad="38100" dist="38100" dir="2700000" algn="tl">
                    <a:srgbClr val="000000">
                      <a:alpha val="43137"/>
                    </a:srgbClr>
                  </a:outerShdw>
                </a:effectLst>
              </a:rPr>
              <a:t>Bruit </a:t>
            </a:r>
            <a:r>
              <a:rPr lang="fr-FR" dirty="0">
                <a:solidFill>
                  <a:srgbClr val="000000"/>
                </a:solidFill>
                <a:effectLst>
                  <a:outerShdw blurRad="38100" dist="38100" dir="2700000" algn="tl">
                    <a:srgbClr val="000000">
                      <a:alpha val="43137"/>
                    </a:srgbClr>
                  </a:outerShdw>
                </a:effectLst>
              </a:rPr>
              <a:t>des pas, émission de particules, impacts,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Effets </a:t>
            </a:r>
            <a:r>
              <a:rPr lang="fr-FR" dirty="0">
                <a:solidFill>
                  <a:srgbClr val="000000"/>
                </a:solidFill>
                <a:effectLst>
                  <a:outerShdw blurRad="38100" dist="38100" dir="2700000" algn="tl">
                    <a:srgbClr val="000000">
                      <a:alpha val="43137"/>
                    </a:srgbClr>
                  </a:outerShdw>
                </a:effectLst>
              </a:rPr>
              <a:t>sur les acteurs (gain/perte d'énergie,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Modification </a:t>
            </a:r>
            <a:r>
              <a:rPr lang="fr-FR" dirty="0">
                <a:solidFill>
                  <a:srgbClr val="000000"/>
                </a:solidFill>
                <a:effectLst>
                  <a:outerShdw blurRad="38100" dist="38100" dir="2700000" algn="tl">
                    <a:srgbClr val="000000">
                      <a:alpha val="43137"/>
                    </a:srgbClr>
                  </a:outerShdw>
                </a:effectLst>
              </a:rPr>
              <a:t>des paramètres physiques du contact (frottement, inertie, ...</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On utilise souvent un identifiant global qui permet de déterminer le type de matière avec laquelle une entité est en contact. Selon les besoins/contraintes, ce type d'information peut être stocké à différents endroits (face, objet, matériau), mais on le retrouve le plus usuellement au niveau des groupes de polygones (matériaux) de la collision </a:t>
            </a:r>
            <a:r>
              <a:rPr lang="fr-FR" dirty="0" err="1">
                <a:solidFill>
                  <a:srgbClr val="000000"/>
                </a:solidFill>
                <a:effectLst>
                  <a:outerShdw blurRad="38100" dist="38100" dir="2700000" algn="tl">
                    <a:srgbClr val="000000">
                      <a:alpha val="43137"/>
                    </a:srgbClr>
                  </a:outerShdw>
                </a:effectLst>
              </a:rPr>
              <a:t>map</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Les routines de test d’intersection avec la géométrie peuvent alors optionnellement renvoyer l’identifiant matériau d’un polygone donné</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smtClean="0">
                <a:solidFill>
                  <a:srgbClr val="000000"/>
                </a:solidFill>
                <a:effectLst>
                  <a:outerShdw blurRad="38100" dist="38100" dir="2700000" algn="tl">
                    <a:srgbClr val="000000">
                      <a:alpha val="43137"/>
                    </a:srgbClr>
                  </a:outerShdw>
                </a:effectLst>
              </a:rPr>
              <a:t>La </a:t>
            </a:r>
            <a:r>
              <a:rPr lang="fr-FR" dirty="0">
                <a:solidFill>
                  <a:srgbClr val="000000"/>
                </a:solidFill>
                <a:effectLst>
                  <a:outerShdw blurRad="38100" dist="38100" dir="2700000" algn="tl">
                    <a:srgbClr val="000000">
                      <a:alpha val="43137"/>
                    </a:srgbClr>
                  </a:outerShdw>
                </a:effectLst>
              </a:rPr>
              <a:t>liste exhaustive des matériaux peut au choix être fixée par le moteur, soit par le jeu lui-même</a:t>
            </a:r>
            <a:endParaRPr lang="fr-FR" b="1" u="sng" dirty="0">
              <a:solidFill>
                <a:srgbClr val="000000"/>
              </a:solidFill>
              <a:effectLst>
                <a:outerShdw blurRad="38100" dist="38100" dir="2700000" algn="tl">
                  <a:srgbClr val="000000">
                    <a:alpha val="43137"/>
                  </a:srgbClr>
                </a:outerShdw>
              </a:effectLst>
            </a:endParaRP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4119804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Musique interactive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
        <p:nvSpPr>
          <p:cNvPr id="7" name="TextBox 5"/>
          <p:cNvSpPr txBox="1"/>
          <p:nvPr/>
        </p:nvSpPr>
        <p:spPr>
          <a:xfrm>
            <a:off x="752986" y="921516"/>
            <a:ext cx="7586050" cy="2062103"/>
          </a:xfrm>
          <a:prstGeom prst="rect">
            <a:avLst/>
          </a:prstGeom>
          <a:noFill/>
        </p:spPr>
        <p:txBody>
          <a:bodyPr wrap="square" rtlCol="0">
            <a:spAutoFit/>
          </a:bodyPr>
          <a:lstStyle/>
          <a:p>
            <a:r>
              <a:rPr lang="fr-FR" sz="1600" dirty="0" smtClean="0">
                <a:solidFill>
                  <a:srgbClr val="000000"/>
                </a:solidFill>
                <a:effectLst>
                  <a:outerShdw blurRad="38100" dist="38100" dir="2700000" algn="tl">
                    <a:srgbClr val="000000">
                      <a:alpha val="43137"/>
                    </a:srgbClr>
                  </a:outerShdw>
                </a:effectLst>
              </a:rPr>
              <a:t>C’est la capacité à </a:t>
            </a:r>
            <a:r>
              <a:rPr lang="fr-FR" sz="1600" dirty="0">
                <a:solidFill>
                  <a:srgbClr val="000000"/>
                </a:solidFill>
                <a:effectLst>
                  <a:outerShdw blurRad="38100" dist="38100" dir="2700000" algn="tl">
                    <a:srgbClr val="000000">
                      <a:alpha val="43137"/>
                    </a:srgbClr>
                  </a:outerShdw>
                </a:effectLst>
              </a:rPr>
              <a:t>jouer la musique en relation avec une situation de jeu. La difficulté de l'exercice tient dans l'enchaînement correct des </a:t>
            </a:r>
            <a:r>
              <a:rPr lang="fr-FR" sz="1600" dirty="0" smtClean="0">
                <a:solidFill>
                  <a:srgbClr val="000000"/>
                </a:solidFill>
                <a:effectLst>
                  <a:outerShdw blurRad="38100" dist="38100" dir="2700000" algn="tl">
                    <a:srgbClr val="000000">
                      <a:alpha val="43137"/>
                    </a:srgbClr>
                  </a:outerShdw>
                </a:effectLst>
              </a:rPr>
              <a:t>séquences </a:t>
            </a:r>
            <a:r>
              <a:rPr lang="fr-FR" sz="1600" dirty="0">
                <a:solidFill>
                  <a:srgbClr val="000000"/>
                </a:solidFill>
                <a:effectLst>
                  <a:outerShdw blurRad="38100" dist="38100" dir="2700000" algn="tl">
                    <a:srgbClr val="000000">
                      <a:alpha val="43137"/>
                    </a:srgbClr>
                  </a:outerShdw>
                </a:effectLst>
              </a:rPr>
              <a:t>musicales. Dans tous les cas, prévoir </a:t>
            </a:r>
            <a:r>
              <a:rPr lang="fr-FR" sz="1600" dirty="0" smtClean="0">
                <a:solidFill>
                  <a:srgbClr val="000000"/>
                </a:solidFill>
                <a:effectLst>
                  <a:outerShdw blurRad="38100" dist="38100" dir="2700000" algn="tl">
                    <a:srgbClr val="000000">
                      <a:alpha val="43137"/>
                    </a:srgbClr>
                  </a:outerShdw>
                </a:effectLst>
              </a:rPr>
              <a:t>une ou plusieurs des </a:t>
            </a:r>
            <a:r>
              <a:rPr lang="fr-FR" sz="1600" dirty="0">
                <a:solidFill>
                  <a:srgbClr val="000000"/>
                </a:solidFill>
                <a:effectLst>
                  <a:outerShdw blurRad="38100" dist="38100" dir="2700000" algn="tl">
                    <a:srgbClr val="000000">
                      <a:alpha val="43137"/>
                    </a:srgbClr>
                  </a:outerShdw>
                </a:effectLst>
              </a:rPr>
              <a:t>propriétés </a:t>
            </a:r>
            <a:r>
              <a:rPr lang="fr-FR" sz="1600" dirty="0" smtClean="0">
                <a:solidFill>
                  <a:srgbClr val="000000"/>
                </a:solidFill>
                <a:effectLst>
                  <a:outerShdw blurRad="38100" dist="38100" dir="2700000" algn="tl">
                    <a:srgbClr val="000000">
                      <a:alpha val="43137"/>
                    </a:srgbClr>
                  </a:outerShdw>
                </a:effectLst>
              </a:rPr>
              <a:t>suivantes:</a:t>
            </a:r>
          </a:p>
          <a:p>
            <a:pPr marL="285750" indent="-285750">
              <a:buFont typeface="Arial"/>
              <a:buChar char="•"/>
            </a:pPr>
            <a:r>
              <a:rPr lang="fr-FR" sz="1600" dirty="0" smtClean="0">
                <a:solidFill>
                  <a:srgbClr val="000000"/>
                </a:solidFill>
                <a:effectLst>
                  <a:outerShdw blurRad="38100" dist="38100" dir="2700000" algn="tl">
                    <a:srgbClr val="000000">
                      <a:alpha val="43137"/>
                    </a:srgbClr>
                  </a:outerShdw>
                </a:effectLst>
              </a:rPr>
              <a:t>Lecture </a:t>
            </a:r>
            <a:r>
              <a:rPr lang="fr-FR" sz="1600" dirty="0">
                <a:solidFill>
                  <a:srgbClr val="000000"/>
                </a:solidFill>
                <a:effectLst>
                  <a:outerShdw blurRad="38100" dist="38100" dir="2700000" algn="tl">
                    <a:srgbClr val="000000">
                      <a:alpha val="43137"/>
                    </a:srgbClr>
                  </a:outerShdw>
                </a:effectLst>
              </a:rPr>
              <a:t>contextuelle de séquences sonores qui constituent la musique en s'ajoutant à une base de fond </a:t>
            </a:r>
            <a:r>
              <a:rPr lang="fr-FR" sz="1600" dirty="0" smtClean="0">
                <a:solidFill>
                  <a:srgbClr val="000000"/>
                </a:solidFill>
                <a:effectLst>
                  <a:outerShdw blurRad="38100" dist="38100" dir="2700000" algn="tl">
                    <a:srgbClr val="000000">
                      <a:alpha val="43137"/>
                    </a:srgbClr>
                  </a:outerShdw>
                </a:effectLst>
              </a:rPr>
              <a:t>sonore</a:t>
            </a:r>
            <a:endParaRPr lang="fr-FR" sz="1600"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Cross-fading </a:t>
            </a:r>
            <a:r>
              <a:rPr lang="fr-FR" sz="1600" dirty="0">
                <a:solidFill>
                  <a:srgbClr val="000000"/>
                </a:solidFill>
                <a:effectLst>
                  <a:outerShdw blurRad="38100" dist="38100" dir="2700000" algn="tl">
                    <a:srgbClr val="000000">
                      <a:alpha val="43137"/>
                    </a:srgbClr>
                  </a:outerShdw>
                </a:effectLst>
              </a:rPr>
              <a:t>d'une musique à </a:t>
            </a:r>
            <a:r>
              <a:rPr lang="fr-FR" sz="1600" dirty="0" smtClean="0">
                <a:solidFill>
                  <a:srgbClr val="000000"/>
                </a:solidFill>
                <a:effectLst>
                  <a:outerShdw blurRad="38100" dist="38100" dir="2700000" algn="tl">
                    <a:srgbClr val="000000">
                      <a:alpha val="43137"/>
                    </a:srgbClr>
                  </a:outerShdw>
                </a:effectLst>
              </a:rPr>
              <a:t>l'autre</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Définition </a:t>
            </a:r>
            <a:r>
              <a:rPr lang="fr-FR" sz="1600" dirty="0">
                <a:solidFill>
                  <a:srgbClr val="000000"/>
                </a:solidFill>
                <a:effectLst>
                  <a:outerShdw blurRad="38100" dist="38100" dir="2700000" algn="tl">
                    <a:srgbClr val="000000">
                      <a:alpha val="43137"/>
                    </a:srgbClr>
                  </a:outerShdw>
                </a:effectLst>
              </a:rPr>
              <a:t>de marqueurs dans la musique qui définissent les points de transition </a:t>
            </a:r>
            <a:r>
              <a:rPr lang="fr-FR" sz="1600" dirty="0" smtClean="0">
                <a:solidFill>
                  <a:srgbClr val="000000"/>
                </a:solidFill>
                <a:effectLst>
                  <a:outerShdw blurRad="38100" dist="38100" dir="2700000" algn="tl">
                    <a:srgbClr val="000000">
                      <a:alpha val="43137"/>
                    </a:srgbClr>
                  </a:outerShdw>
                </a:effectLst>
              </a:rPr>
              <a:t>possibles (à définir avec le musicien)</a:t>
            </a:r>
            <a:endParaRPr lang="fr-FR" sz="1600" dirty="0">
              <a:solidFill>
                <a:srgbClr val="000000"/>
              </a:solidFill>
              <a:effectLst>
                <a:outerShdw blurRad="38100" dist="38100" dir="2700000" algn="tl">
                  <a:srgbClr val="000000">
                    <a:alpha val="43137"/>
                  </a:srgbClr>
                </a:outerShdw>
              </a:effectLst>
            </a:endParaRPr>
          </a:p>
        </p:txBody>
      </p:sp>
      <p:grpSp>
        <p:nvGrpSpPr>
          <p:cNvPr id="8" name="Group 2"/>
          <p:cNvGrpSpPr/>
          <p:nvPr/>
        </p:nvGrpSpPr>
        <p:grpSpPr>
          <a:xfrm>
            <a:off x="348397" y="3296380"/>
            <a:ext cx="3911030" cy="3032035"/>
            <a:chOff x="2051720" y="3383343"/>
            <a:chExt cx="3444044" cy="2693913"/>
          </a:xfrm>
        </p:grpSpPr>
        <p:pic>
          <p:nvPicPr>
            <p:cNvPr id="9"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3383343"/>
              <a:ext cx="3444044" cy="2141765"/>
            </a:xfrm>
            <a:prstGeom prst="rect">
              <a:avLst/>
            </a:prstGeom>
          </p:spPr>
        </p:pic>
        <p:sp>
          <p:nvSpPr>
            <p:cNvPr id="10" name="TextBox 6"/>
            <p:cNvSpPr txBox="1"/>
            <p:nvPr/>
          </p:nvSpPr>
          <p:spPr>
            <a:xfrm>
              <a:off x="2051720" y="5615591"/>
              <a:ext cx="3444044" cy="461665"/>
            </a:xfrm>
            <a:prstGeom prst="rect">
              <a:avLst/>
            </a:prstGeom>
            <a:noFill/>
          </p:spPr>
          <p:txBody>
            <a:bodyPr wrap="square" rtlCol="0">
              <a:spAutoFit/>
            </a:bodyPr>
            <a:lstStyle/>
            <a:p>
              <a:r>
                <a:rPr lang="fr-FR" sz="1200" i="1" dirty="0" smtClean="0">
                  <a:solidFill>
                    <a:srgbClr val="000000"/>
                  </a:solidFill>
                  <a:effectLst>
                    <a:outerShdw blurRad="38100" dist="38100" dir="2700000" algn="tl">
                      <a:srgbClr val="000000">
                        <a:alpha val="43137"/>
                      </a:srgbClr>
                    </a:outerShdw>
                  </a:effectLst>
                </a:rPr>
                <a:t>Le jeu vidéo </a:t>
              </a:r>
              <a:r>
                <a:rPr lang="fr-FR" sz="1200" b="1" i="1" dirty="0" smtClean="0">
                  <a:solidFill>
                    <a:srgbClr val="000000"/>
                  </a:solidFill>
                  <a:effectLst>
                    <a:outerShdw blurRad="38100" dist="38100" dir="2700000" algn="tl">
                      <a:srgbClr val="000000">
                        <a:alpha val="43137"/>
                      </a:srgbClr>
                    </a:outerShdw>
                  </a:effectLst>
                </a:rPr>
                <a:t>Extase</a:t>
              </a:r>
              <a:r>
                <a:rPr lang="fr-FR" sz="1200" i="1" dirty="0" smtClean="0">
                  <a:solidFill>
                    <a:srgbClr val="000000"/>
                  </a:solidFill>
                  <a:effectLst>
                    <a:outerShdw blurRad="38100" dist="38100" dir="2700000" algn="tl">
                      <a:srgbClr val="000000">
                        <a:alpha val="43137"/>
                      </a:srgbClr>
                    </a:outerShdw>
                  </a:effectLst>
                </a:rPr>
                <a:t> (Amiga) était une référence en matière de musique interactive</a:t>
              </a:r>
              <a:endParaRPr lang="fr-FR" sz="1200" b="1" i="1" dirty="0" smtClean="0">
                <a:solidFill>
                  <a:srgbClr val="000000"/>
                </a:solidFill>
                <a:effectLst>
                  <a:outerShdw blurRad="38100" dist="38100" dir="2700000" algn="tl">
                    <a:srgbClr val="000000">
                      <a:alpha val="43137"/>
                    </a:srgbClr>
                  </a:outerShdw>
                </a:effectLst>
              </a:endParaRPr>
            </a:p>
          </p:txBody>
        </p:sp>
      </p:grpSp>
      <p:grpSp>
        <p:nvGrpSpPr>
          <p:cNvPr id="11" name="Group 3"/>
          <p:cNvGrpSpPr/>
          <p:nvPr/>
        </p:nvGrpSpPr>
        <p:grpSpPr>
          <a:xfrm>
            <a:off x="4355972" y="3296380"/>
            <a:ext cx="4601183" cy="3032035"/>
            <a:chOff x="4355975" y="2966904"/>
            <a:chExt cx="4117030" cy="2795969"/>
          </a:xfrm>
        </p:grpSpPr>
        <p:pic>
          <p:nvPicPr>
            <p:cNvPr id="12" name="Picture 2" descr="http://thatgamecompany.com/wp-content/themes/thatgamecompany/_include/img/journey/journey-game-screenshot-1-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2966904"/>
              <a:ext cx="4117029" cy="231582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
            <p:cNvSpPr txBox="1"/>
            <p:nvPr/>
          </p:nvSpPr>
          <p:spPr>
            <a:xfrm>
              <a:off x="4355975" y="5301208"/>
              <a:ext cx="4117029" cy="461665"/>
            </a:xfrm>
            <a:prstGeom prst="rect">
              <a:avLst/>
            </a:prstGeom>
            <a:noFill/>
          </p:spPr>
          <p:txBody>
            <a:bodyPr wrap="square" rtlCol="0">
              <a:spAutoFit/>
            </a:bodyPr>
            <a:lstStyle/>
            <a:p>
              <a:r>
                <a:rPr lang="fr-FR" sz="1200" i="1" dirty="0" smtClean="0">
                  <a:solidFill>
                    <a:srgbClr val="000000"/>
                  </a:solidFill>
                  <a:effectLst>
                    <a:outerShdw blurRad="38100" dist="38100" dir="2700000" algn="tl">
                      <a:srgbClr val="000000">
                        <a:alpha val="43137"/>
                      </a:srgbClr>
                    </a:outerShdw>
                  </a:effectLst>
                </a:rPr>
                <a:t>Autre référence moderne en musiques interactives: </a:t>
              </a:r>
              <a:r>
                <a:rPr lang="fr-FR" sz="1200" b="1" i="1" dirty="0" err="1" smtClean="0">
                  <a:solidFill>
                    <a:srgbClr val="000000"/>
                  </a:solidFill>
                  <a:effectLst>
                    <a:outerShdw blurRad="38100" dist="38100" dir="2700000" algn="tl">
                      <a:srgbClr val="000000">
                        <a:alpha val="43137"/>
                      </a:srgbClr>
                    </a:outerShdw>
                  </a:effectLst>
                </a:rPr>
                <a:t>Journey</a:t>
              </a:r>
              <a:r>
                <a:rPr lang="fr-FR" sz="1200" b="1" i="1" dirty="0" smtClean="0">
                  <a:solidFill>
                    <a:srgbClr val="000000"/>
                  </a:solidFill>
                  <a:effectLst>
                    <a:outerShdw blurRad="38100" dist="38100" dir="2700000" algn="tl">
                      <a:srgbClr val="000000">
                        <a:alpha val="43137"/>
                      </a:srgbClr>
                    </a:outerShdw>
                  </a:effectLst>
                </a:rPr>
                <a:t> (PS3)</a:t>
              </a:r>
            </a:p>
          </p:txBody>
        </p:sp>
      </p:grpSp>
    </p:spTree>
    <p:extLst>
      <p:ext uri="{BB962C8B-B14F-4D97-AF65-F5344CB8AC3E}">
        <p14:creationId xmlns:p14="http://schemas.microsoft.com/office/powerpoint/2010/main" val="2092054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 utilisateur</a:t>
            </a:r>
            <a:endParaRPr lang="fr-FR" dirty="0"/>
          </a:p>
        </p:txBody>
      </p:sp>
      <p:sp>
        <p:nvSpPr>
          <p:cNvPr id="3" name="Espace réservé du contenu 2"/>
          <p:cNvSpPr>
            <a:spLocks noGrp="1"/>
          </p:cNvSpPr>
          <p:nvPr>
            <p:ph idx="1"/>
          </p:nvPr>
        </p:nvSpPr>
        <p:spPr>
          <a:xfrm>
            <a:off x="457200" y="1096412"/>
            <a:ext cx="8229600" cy="5151926"/>
          </a:xfrm>
        </p:spPr>
        <p:txBody>
          <a:bodyPr/>
          <a:lstStyle/>
          <a:p>
            <a:r>
              <a:rPr lang="fr-FR" dirty="0">
                <a:solidFill>
                  <a:srgbClr val="000000"/>
                </a:solidFill>
                <a:effectLst>
                  <a:outerShdw blurRad="38100" dist="38100" dir="2700000" algn="tl">
                    <a:srgbClr val="000000">
                      <a:alpha val="43137"/>
                    </a:srgbClr>
                  </a:outerShdw>
                </a:effectLst>
              </a:rPr>
              <a:t>L'interface d'un jeu se limite rarement à l'affichage de la scène. Il est souvent nécessaire d'afficher des informations 2D supplémentaires, pour </a:t>
            </a:r>
            <a:r>
              <a:rPr lang="fr-FR" dirty="0" smtClean="0">
                <a:solidFill>
                  <a:srgbClr val="000000"/>
                </a:solidFill>
                <a:effectLst>
                  <a:outerShdw blurRad="38100" dist="38100" dir="2700000" algn="tl">
                    <a:srgbClr val="000000">
                      <a:alpha val="43137"/>
                    </a:srgbClr>
                  </a:outerShdw>
                </a:effectLst>
              </a:rPr>
              <a:t>représenter:</a:t>
            </a:r>
          </a:p>
          <a:p>
            <a:pPr lvl="1"/>
            <a:r>
              <a:rPr lang="fr-FR" dirty="0" smtClean="0">
                <a:solidFill>
                  <a:srgbClr val="000000"/>
                </a:solidFill>
                <a:effectLst>
                  <a:outerShdw blurRad="38100" dist="38100" dir="2700000" algn="tl">
                    <a:srgbClr val="000000">
                      <a:alpha val="43137"/>
                    </a:srgbClr>
                  </a:outerShdw>
                </a:effectLst>
              </a:rPr>
              <a:t>le HUD (</a:t>
            </a:r>
            <a:r>
              <a:rPr lang="fr-FR" dirty="0" err="1" smtClean="0">
                <a:solidFill>
                  <a:srgbClr val="000000"/>
                </a:solidFill>
                <a:effectLst>
                  <a:outerShdw blurRad="38100" dist="38100" dir="2700000" algn="tl">
                    <a:srgbClr val="000000">
                      <a:alpha val="43137"/>
                    </a:srgbClr>
                  </a:outerShdw>
                </a:effectLst>
              </a:rPr>
              <a:t>head</a:t>
            </a:r>
            <a:r>
              <a:rPr lang="fr-FR" dirty="0" smtClean="0">
                <a:solidFill>
                  <a:srgbClr val="000000"/>
                </a:solidFill>
                <a:effectLst>
                  <a:outerShdw blurRad="38100" dist="38100" dir="2700000" algn="tl">
                    <a:srgbClr val="000000">
                      <a:alpha val="43137"/>
                    </a:srgbClr>
                  </a:outerShdw>
                </a:effectLst>
              </a:rPr>
              <a:t>-up display)</a:t>
            </a:r>
          </a:p>
          <a:p>
            <a:pPr lvl="1"/>
            <a:r>
              <a:rPr lang="fr-FR" dirty="0" smtClean="0">
                <a:solidFill>
                  <a:srgbClr val="000000"/>
                </a:solidFill>
                <a:effectLst>
                  <a:outerShdw blurRad="38100" dist="38100" dir="2700000" algn="tl">
                    <a:srgbClr val="000000">
                      <a:alpha val="43137"/>
                    </a:srgbClr>
                  </a:outerShdw>
                </a:effectLst>
              </a:rPr>
              <a:t>les </a:t>
            </a:r>
            <a:r>
              <a:rPr lang="fr-FR" dirty="0">
                <a:solidFill>
                  <a:srgbClr val="000000"/>
                </a:solidFill>
                <a:effectLst>
                  <a:outerShdw blurRad="38100" dist="38100" dir="2700000" algn="tl">
                    <a:srgbClr val="000000">
                      <a:alpha val="43137"/>
                    </a:srgbClr>
                  </a:outerShdw>
                </a:effectLst>
              </a:rPr>
              <a:t>menus de configuration, choix de niveau,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les </a:t>
            </a:r>
            <a:r>
              <a:rPr lang="fr-FR" dirty="0">
                <a:solidFill>
                  <a:srgbClr val="000000"/>
                </a:solidFill>
                <a:effectLst>
                  <a:outerShdw blurRad="38100" dist="38100" dir="2700000" algn="tl">
                    <a:srgbClr val="000000">
                      <a:alpha val="43137"/>
                    </a:srgbClr>
                  </a:outerShdw>
                </a:effectLst>
              </a:rPr>
              <a:t>menus internes au jeu (pause, inventaire, …</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2288065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 utilisateur</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
        <p:nvSpPr>
          <p:cNvPr id="7" name="TextBox 5"/>
          <p:cNvSpPr txBox="1"/>
          <p:nvPr/>
        </p:nvSpPr>
        <p:spPr>
          <a:xfrm>
            <a:off x="1403648" y="836712"/>
            <a:ext cx="7272808" cy="5262980"/>
          </a:xfrm>
          <a:prstGeom prst="rect">
            <a:avLst/>
          </a:prstGeom>
          <a:noFill/>
        </p:spPr>
        <p:txBody>
          <a:bodyPr wrap="square" rtlCol="0">
            <a:spAutoFit/>
          </a:bodyPr>
          <a:lstStyle/>
          <a:p>
            <a:pPr marL="3590925"/>
            <a:r>
              <a:rPr lang="fr-FR" sz="1600" dirty="0" smtClean="0">
                <a:solidFill>
                  <a:srgbClr val="000000"/>
                </a:solidFill>
                <a:effectLst>
                  <a:outerShdw blurRad="38100" dist="38100" dir="2700000" algn="tl">
                    <a:srgbClr val="000000">
                      <a:alpha val="43137"/>
                    </a:srgbClr>
                  </a:outerShdw>
                </a:effectLst>
              </a:rPr>
              <a:t>Afin </a:t>
            </a:r>
            <a:r>
              <a:rPr lang="fr-FR" sz="1600" dirty="0">
                <a:solidFill>
                  <a:srgbClr val="000000"/>
                </a:solidFill>
                <a:effectLst>
                  <a:outerShdw blurRad="38100" dist="38100" dir="2700000" algn="tl">
                    <a:srgbClr val="000000">
                      <a:alpha val="43137"/>
                    </a:srgbClr>
                  </a:outerShdw>
                </a:effectLst>
              </a:rPr>
              <a:t>de ne pas complexifier la gestion des interfaces, et de garder une architecture modulaire, on pourra envisager la mise en place de la structure suivante</a:t>
            </a:r>
            <a:r>
              <a:rPr lang="fr-FR" sz="1600" dirty="0" smtClean="0">
                <a:solidFill>
                  <a:srgbClr val="000000"/>
                </a:solidFill>
                <a:effectLst>
                  <a:outerShdw blurRad="38100" dist="38100" dir="2700000" algn="tl">
                    <a:srgbClr val="000000">
                      <a:alpha val="43137"/>
                    </a:srgbClr>
                  </a:outerShdw>
                </a:effectLst>
              </a:rPr>
              <a:t>:</a:t>
            </a:r>
          </a:p>
          <a:p>
            <a:pPr marL="3590925"/>
            <a:endParaRPr lang="fr-FR" sz="1600" dirty="0">
              <a:solidFill>
                <a:srgbClr val="000000"/>
              </a:solidFill>
              <a:effectLst>
                <a:outerShdw blurRad="38100" dist="38100" dir="2700000" algn="tl">
                  <a:srgbClr val="000000">
                    <a:alpha val="43137"/>
                  </a:srgbClr>
                </a:outerShdw>
              </a:effectLst>
            </a:endParaRPr>
          </a:p>
          <a:p>
            <a:pPr marL="359092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On </a:t>
            </a:r>
            <a:r>
              <a:rPr lang="fr-FR" sz="1600" dirty="0">
                <a:solidFill>
                  <a:srgbClr val="000000"/>
                </a:solidFill>
                <a:effectLst>
                  <a:outerShdw blurRad="38100" dist="38100" dir="2700000" algn="tl">
                    <a:srgbClr val="000000">
                      <a:alpha val="43137"/>
                    </a:srgbClr>
                  </a:outerShdw>
                </a:effectLst>
              </a:rPr>
              <a:t>conserve la gestion de chaque page d'IHM dans un module </a:t>
            </a:r>
            <a:r>
              <a:rPr lang="fr-FR" sz="1600" dirty="0" smtClean="0">
                <a:solidFill>
                  <a:srgbClr val="000000"/>
                </a:solidFill>
                <a:effectLst>
                  <a:outerShdw blurRad="38100" dist="38100" dir="2700000" algn="tl">
                    <a:srgbClr val="000000">
                      <a:alpha val="43137"/>
                    </a:srgbClr>
                  </a:outerShdw>
                </a:effectLst>
              </a:rPr>
              <a:t>séparé</a:t>
            </a:r>
          </a:p>
          <a:p>
            <a:pPr marL="359092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Chaque </a:t>
            </a:r>
            <a:r>
              <a:rPr lang="fr-FR" sz="1600" dirty="0">
                <a:solidFill>
                  <a:srgbClr val="000000"/>
                </a:solidFill>
                <a:effectLst>
                  <a:outerShdw blurRad="38100" dist="38100" dir="2700000" algn="tl">
                    <a:srgbClr val="000000">
                      <a:alpha val="43137"/>
                    </a:srgbClr>
                  </a:outerShdw>
                </a:effectLst>
              </a:rPr>
              <a:t>page d'IHM expose au minimum une fonction de construction, mise à jour, affichage, et destruction de son </a:t>
            </a:r>
            <a:r>
              <a:rPr lang="fr-FR" sz="1600" dirty="0" smtClean="0">
                <a:solidFill>
                  <a:srgbClr val="000000"/>
                </a:solidFill>
                <a:effectLst>
                  <a:outerShdw blurRad="38100" dist="38100" dir="2700000" algn="tl">
                    <a:srgbClr val="000000">
                      <a:alpha val="43137"/>
                    </a:srgbClr>
                  </a:outerShdw>
                </a:effectLst>
              </a:rPr>
              <a:t>contenu</a:t>
            </a:r>
          </a:p>
          <a:p>
            <a:pPr marL="359092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 </a:t>
            </a:r>
            <a:r>
              <a:rPr lang="fr-FR" sz="1600" dirty="0">
                <a:solidFill>
                  <a:srgbClr val="000000"/>
                </a:solidFill>
                <a:effectLst>
                  <a:outerShdw blurRad="38100" dist="38100" dir="2700000" algn="tl">
                    <a:srgbClr val="000000">
                      <a:alpha val="43137"/>
                    </a:srgbClr>
                  </a:outerShdw>
                </a:effectLst>
              </a:rPr>
              <a:t>manager d'IHM gère l'enchaînement des pages et les appels aux callbacks. Ce manager est intégré dans les appels depuis le moteur de jeu (mise à jour, rendu)</a:t>
            </a:r>
          </a:p>
          <a:p>
            <a:pPr marL="3590925"/>
            <a:endParaRPr lang="fr-FR" sz="1600" dirty="0">
              <a:solidFill>
                <a:srgbClr val="000000"/>
              </a:solidFill>
              <a:effectLst>
                <a:outerShdw blurRad="38100" dist="38100" dir="2700000" algn="tl">
                  <a:srgbClr val="000000">
                    <a:alpha val="43137"/>
                  </a:srgbClr>
                </a:outerShdw>
              </a:effectLst>
            </a:endParaRPr>
          </a:p>
          <a:p>
            <a:r>
              <a:rPr lang="fr-FR" sz="1600" dirty="0" smtClean="0">
                <a:solidFill>
                  <a:srgbClr val="000000"/>
                </a:solidFill>
                <a:effectLst>
                  <a:outerShdw blurRad="38100" dist="38100" dir="2700000" algn="tl">
                    <a:srgbClr val="000000">
                      <a:alpha val="43137"/>
                    </a:srgbClr>
                  </a:outerShdw>
                </a:effectLst>
              </a:rPr>
              <a:t>L'utilisation </a:t>
            </a:r>
            <a:r>
              <a:rPr lang="fr-FR" sz="1600" dirty="0">
                <a:solidFill>
                  <a:srgbClr val="000000"/>
                </a:solidFill>
                <a:effectLst>
                  <a:outerShdw blurRad="38100" dist="38100" dir="2700000" algn="tl">
                    <a:srgbClr val="000000">
                      <a:alpha val="43137"/>
                    </a:srgbClr>
                  </a:outerShdw>
                </a:effectLst>
              </a:rPr>
              <a:t>conjointe du manager de pages et des </a:t>
            </a:r>
            <a:r>
              <a:rPr lang="fr-FR" sz="1600" dirty="0" err="1">
                <a:solidFill>
                  <a:srgbClr val="000000"/>
                </a:solidFill>
                <a:effectLst>
                  <a:outerShdw blurRad="38100" dist="38100" dir="2700000" algn="tl">
                    <a:srgbClr val="000000">
                      <a:alpha val="43137"/>
                    </a:srgbClr>
                  </a:outerShdw>
                </a:effectLst>
              </a:rPr>
              <a:t>timers</a:t>
            </a:r>
            <a:r>
              <a:rPr lang="fr-FR" sz="1600" dirty="0">
                <a:solidFill>
                  <a:srgbClr val="000000"/>
                </a:solidFill>
                <a:effectLst>
                  <a:outerShdw blurRad="38100" dist="38100" dir="2700000" algn="tl">
                    <a:srgbClr val="000000">
                      <a:alpha val="43137"/>
                    </a:srgbClr>
                  </a:outerShdw>
                </a:effectLst>
              </a:rPr>
              <a:t> permettra la réalisation d'affichages </a:t>
            </a:r>
            <a:r>
              <a:rPr lang="fr-FR" sz="1600" dirty="0" smtClean="0">
                <a:solidFill>
                  <a:srgbClr val="000000"/>
                </a:solidFill>
                <a:effectLst>
                  <a:outerShdw blurRad="38100" dist="38100" dir="2700000" algn="tl">
                    <a:srgbClr val="000000">
                      <a:alpha val="43137"/>
                    </a:srgbClr>
                  </a:outerShdw>
                </a:effectLst>
              </a:rPr>
              <a:t>d’IHM </a:t>
            </a:r>
            <a:r>
              <a:rPr lang="fr-FR" sz="1600" dirty="0">
                <a:solidFill>
                  <a:srgbClr val="000000"/>
                </a:solidFill>
                <a:effectLst>
                  <a:outerShdw blurRad="38100" dist="38100" dir="2700000" algn="tl">
                    <a:srgbClr val="000000">
                      <a:alpha val="43137"/>
                    </a:srgbClr>
                  </a:outerShdw>
                </a:effectLst>
              </a:rPr>
              <a:t>synchrones ou asynchrones.</a:t>
            </a:r>
          </a:p>
          <a:p>
            <a:pPr marL="3590925"/>
            <a:r>
              <a:rPr lang="fr-FR" sz="1600" dirty="0">
                <a:solidFill>
                  <a:srgbClr val="000000"/>
                </a:solidFill>
                <a:effectLst>
                  <a:outerShdw blurRad="38100" dist="38100" dir="2700000" algn="tl">
                    <a:srgbClr val="000000">
                      <a:alpha val="43137"/>
                    </a:srgbClr>
                  </a:outerShdw>
                </a:effectLst>
              </a:rPr>
              <a:t>	</a:t>
            </a:r>
          </a:p>
          <a:p>
            <a:r>
              <a:rPr lang="fr-FR" sz="1600" dirty="0" smtClean="0">
                <a:solidFill>
                  <a:srgbClr val="000000"/>
                </a:solidFill>
                <a:effectLst>
                  <a:outerShdw blurRad="38100" dist="38100" dir="2700000" algn="tl">
                    <a:srgbClr val="000000">
                      <a:alpha val="43137"/>
                    </a:srgbClr>
                  </a:outerShdw>
                </a:effectLst>
              </a:rPr>
              <a:t>Certains </a:t>
            </a:r>
            <a:r>
              <a:rPr lang="fr-FR" sz="1600" dirty="0">
                <a:solidFill>
                  <a:srgbClr val="000000"/>
                </a:solidFill>
                <a:effectLst>
                  <a:outerShdw blurRad="38100" dist="38100" dir="2700000" algn="tl">
                    <a:srgbClr val="000000">
                      <a:alpha val="43137"/>
                    </a:srgbClr>
                  </a:outerShdw>
                </a:effectLst>
              </a:rPr>
              <a:t>moteurs tiers (ex: </a:t>
            </a:r>
            <a:r>
              <a:rPr lang="fr-FR" sz="1600" dirty="0" err="1">
                <a:solidFill>
                  <a:srgbClr val="000000"/>
                </a:solidFill>
                <a:effectLst>
                  <a:outerShdw blurRad="38100" dist="38100" dir="2700000" algn="tl">
                    <a:srgbClr val="000000">
                      <a:alpha val="43137"/>
                    </a:srgbClr>
                  </a:outerShdw>
                </a:effectLst>
              </a:rPr>
              <a:t>Unreal</a:t>
            </a:r>
            <a:r>
              <a:rPr lang="fr-FR" sz="1600" dirty="0">
                <a:solidFill>
                  <a:srgbClr val="000000"/>
                </a:solidFill>
                <a:effectLst>
                  <a:outerShdw blurRad="38100" dist="38100" dir="2700000" algn="tl">
                    <a:srgbClr val="000000">
                      <a:alpha val="43137"/>
                    </a:srgbClr>
                  </a:outerShdw>
                </a:effectLst>
              </a:rPr>
              <a:t> </a:t>
            </a:r>
            <a:r>
              <a:rPr lang="fr-FR" sz="1600" dirty="0" err="1">
                <a:solidFill>
                  <a:srgbClr val="000000"/>
                </a:solidFill>
                <a:effectLst>
                  <a:outerShdw blurRad="38100" dist="38100" dir="2700000" algn="tl">
                    <a:srgbClr val="000000">
                      <a:alpha val="43137"/>
                    </a:srgbClr>
                  </a:outerShdw>
                </a:effectLst>
              </a:rPr>
              <a:t>Engine</a:t>
            </a:r>
            <a:r>
              <a:rPr lang="fr-FR" sz="1600" dirty="0">
                <a:solidFill>
                  <a:srgbClr val="000000"/>
                </a:solidFill>
                <a:effectLst>
                  <a:outerShdw blurRad="38100" dist="38100" dir="2700000" algn="tl">
                    <a:srgbClr val="000000">
                      <a:alpha val="43137"/>
                    </a:srgbClr>
                  </a:outerShdw>
                </a:effectLst>
              </a:rPr>
              <a:t>) proposent l'intégration directe de technologies type Flash pour la création/édition des IHM du jeu.</a:t>
            </a:r>
          </a:p>
        </p:txBody>
      </p:sp>
      <p:pic>
        <p:nvPicPr>
          <p:cNvPr id="8"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053" y="836712"/>
            <a:ext cx="4371926" cy="3516900"/>
          </a:xfrm>
          <a:prstGeom prst="rect">
            <a:avLst/>
          </a:prstGeom>
        </p:spPr>
      </p:pic>
    </p:spTree>
    <p:extLst>
      <p:ext uri="{BB962C8B-B14F-4D97-AF65-F5344CB8AC3E}">
        <p14:creationId xmlns:p14="http://schemas.microsoft.com/office/powerpoint/2010/main" val="585524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Gameplay</a:t>
            </a:r>
            <a:r>
              <a:rPr lang="fr-FR" dirty="0" smtClean="0"/>
              <a:t> : programmation ou script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graphicFrame>
        <p:nvGraphicFramePr>
          <p:cNvPr id="7" name="Table 7"/>
          <p:cNvGraphicFramePr>
            <a:graphicFrameLocks noGrp="1"/>
          </p:cNvGraphicFramePr>
          <p:nvPr>
            <p:extLst>
              <p:ext uri="{D42A27DB-BD31-4B8C-83A1-F6EECF244321}">
                <p14:modId xmlns:p14="http://schemas.microsoft.com/office/powerpoint/2010/main" val="1643428123"/>
              </p:ext>
            </p:extLst>
          </p:nvPr>
        </p:nvGraphicFramePr>
        <p:xfrm>
          <a:off x="775462" y="1070649"/>
          <a:ext cx="7581837" cy="5029200"/>
        </p:xfrm>
        <a:graphic>
          <a:graphicData uri="http://schemas.openxmlformats.org/drawingml/2006/table">
            <a:tbl>
              <a:tblPr firstRow="1" bandRow="1">
                <a:tableStyleId>{68D230F3-CF80-4859-8CE7-A43EE81993B5}</a:tableStyleId>
              </a:tblPr>
              <a:tblGrid>
                <a:gridCol w="1516367"/>
                <a:gridCol w="2906371"/>
                <a:gridCol w="3159099"/>
              </a:tblGrid>
              <a:tr h="471870">
                <a:tc>
                  <a:txBody>
                    <a:bodyPr/>
                    <a:lstStyle/>
                    <a:p>
                      <a:endParaRPr lang="fr-FR" sz="2000" dirty="0">
                        <a:solidFill>
                          <a:srgbClr val="000000"/>
                        </a:solidFill>
                      </a:endParaRPr>
                    </a:p>
                  </a:txBody>
                  <a:tcPr/>
                </a:tc>
                <a:tc>
                  <a:txBody>
                    <a:bodyPr/>
                    <a:lstStyle/>
                    <a:p>
                      <a:pPr algn="ctr"/>
                      <a:r>
                        <a:rPr lang="fr-FR" sz="1600" dirty="0" smtClean="0">
                          <a:solidFill>
                            <a:srgbClr val="000000"/>
                          </a:solidFill>
                          <a:effectLst>
                            <a:outerShdw blurRad="38100" dist="38100" dir="2700000" algn="tl">
                              <a:srgbClr val="000000">
                                <a:alpha val="43137"/>
                              </a:srgbClr>
                            </a:outerShdw>
                          </a:effectLst>
                        </a:rPr>
                        <a:t>Avantages</a:t>
                      </a:r>
                      <a:endParaRPr lang="fr-FR" sz="160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solidFill>
                            <a:srgbClr val="000000"/>
                          </a:solidFill>
                          <a:effectLst>
                            <a:outerShdw blurRad="38100" dist="38100" dir="2700000" algn="tl">
                              <a:srgbClr val="000000">
                                <a:alpha val="43137"/>
                              </a:srgbClr>
                            </a:outerShdw>
                          </a:effectLst>
                        </a:rPr>
                        <a:t>Inconvénients</a:t>
                      </a:r>
                      <a:endParaRPr lang="fr-FR" sz="1600" dirty="0" smtClean="0">
                        <a:solidFill>
                          <a:srgbClr val="000000"/>
                        </a:solidFill>
                      </a:endParaRPr>
                    </a:p>
                    <a:p>
                      <a:endParaRPr lang="fr-FR" sz="1600" dirty="0">
                        <a:solidFill>
                          <a:srgbClr val="000000"/>
                        </a:solidFill>
                      </a:endParaRPr>
                    </a:p>
                  </a:txBody>
                  <a:tcPr/>
                </a:tc>
              </a:tr>
              <a:tr h="1857728">
                <a:tc>
                  <a:txBody>
                    <a:bodyPr/>
                    <a:lstStyle/>
                    <a:p>
                      <a:pPr algn="l"/>
                      <a:r>
                        <a:rPr lang="fr-FR" sz="1600" dirty="0" smtClean="0">
                          <a:solidFill>
                            <a:srgbClr val="000000"/>
                          </a:solidFill>
                          <a:effectLst>
                            <a:outerShdw blurRad="38100" dist="38100" dir="2700000" algn="tl">
                              <a:srgbClr val="000000">
                                <a:alpha val="43137"/>
                              </a:srgbClr>
                            </a:outerShdw>
                          </a:effectLst>
                        </a:rPr>
                        <a:t>Programmation</a:t>
                      </a:r>
                      <a:endParaRPr lang="fr-FR" sz="16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langage natif est utilisé, il n'y a donc pas d'</a:t>
                      </a:r>
                      <a:r>
                        <a:rPr lang="fr-FR" sz="1400" dirty="0" err="1" smtClean="0">
                          <a:solidFill>
                            <a:srgbClr val="000000"/>
                          </a:solidFill>
                          <a:effectLst>
                            <a:outerShdw blurRad="38100" dist="38100" dir="2700000" algn="tl">
                              <a:srgbClr val="000000">
                                <a:alpha val="43137"/>
                              </a:srgbClr>
                            </a:outerShdw>
                          </a:effectLst>
                        </a:rPr>
                        <a:t>overhead</a:t>
                      </a:r>
                      <a:r>
                        <a:rPr lang="fr-FR" sz="1400" dirty="0" smtClean="0">
                          <a:solidFill>
                            <a:srgbClr val="000000"/>
                          </a:solidFill>
                          <a:effectLst>
                            <a:outerShdw blurRad="38100" dist="38100" dir="2700000" algn="tl">
                              <a:srgbClr val="000000">
                                <a:alpha val="43137"/>
                              </a:srgbClr>
                            </a:outerShdw>
                          </a:effectLst>
                        </a:rPr>
                        <a:t> dû à la machine virtuelle</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Pas de perte de temps pour l'écriture d'un langage de script et de la machine virtuelle associée</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Accès direct à l'intégralité des objets du moteur</a:t>
                      </a:r>
                    </a:p>
                    <a:p>
                      <a:endParaRPr lang="fr-FR" sz="14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Les </a:t>
                      </a:r>
                      <a:r>
                        <a:rPr lang="fr-FR" sz="1400" dirty="0" err="1" smtClean="0">
                          <a:solidFill>
                            <a:srgbClr val="000000"/>
                          </a:solidFill>
                          <a:effectLst>
                            <a:outerShdw blurRad="38100" dist="38100" dir="2700000" algn="tl">
                              <a:srgbClr val="000000">
                                <a:alpha val="43137"/>
                              </a:srgbClr>
                            </a:outerShdw>
                          </a:effectLst>
                        </a:rPr>
                        <a:t>gameplay</a:t>
                      </a:r>
                      <a:r>
                        <a:rPr lang="fr-FR" sz="1400" dirty="0" smtClean="0">
                          <a:solidFill>
                            <a:srgbClr val="000000"/>
                          </a:solidFill>
                          <a:effectLst>
                            <a:outerShdw blurRad="38100" dist="38100" dir="2700000" algn="tl">
                              <a:srgbClr val="000000">
                                <a:alpha val="43137"/>
                              </a:srgbClr>
                            </a:outerShdw>
                          </a:effectLst>
                        </a:rPr>
                        <a:t> designers doivent savoir </a:t>
                      </a:r>
                      <a:r>
                        <a:rPr lang="fr-FR" sz="1400" dirty="0" err="1" smtClean="0">
                          <a:solidFill>
                            <a:srgbClr val="000000"/>
                          </a:solidFill>
                          <a:effectLst>
                            <a:outerShdw blurRad="38100" dist="38100" dir="2700000" algn="tl">
                              <a:srgbClr val="000000">
                                <a:alpha val="43137"/>
                              </a:srgbClr>
                            </a:outerShdw>
                          </a:effectLst>
                        </a:rPr>
                        <a:t>progammer</a:t>
                      </a:r>
                      <a:r>
                        <a:rPr lang="fr-FR" sz="1400" dirty="0" smtClean="0">
                          <a:solidFill>
                            <a:srgbClr val="000000"/>
                          </a:solidFill>
                          <a:effectLst>
                            <a:outerShdw blurRad="38100" dist="38100" dir="2700000" algn="tl">
                              <a:srgbClr val="000000">
                                <a:alpha val="43137"/>
                              </a:srgbClr>
                            </a:outerShdw>
                          </a:effectLst>
                        </a:rPr>
                        <a:t> dans le langage (ou travailler en binôme avec un programmeur)</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jeu nécessite d'être recompilé à chaque modification majeure (possibilité de limiter les changements par le biais de fichiers de configuration externes)</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Effets de bord possibles</a:t>
                      </a:r>
                    </a:p>
                    <a:p>
                      <a:endParaRPr lang="fr-FR" sz="1400" dirty="0">
                        <a:solidFill>
                          <a:srgbClr val="000000"/>
                        </a:solidFill>
                      </a:endParaRPr>
                    </a:p>
                  </a:txBody>
                  <a:tcPr/>
                </a:tc>
              </a:tr>
              <a:tr h="16391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smtClean="0">
                          <a:solidFill>
                            <a:srgbClr val="000000"/>
                          </a:solidFill>
                          <a:effectLst>
                            <a:outerShdw blurRad="38100" dist="38100" dir="2700000" algn="tl">
                              <a:srgbClr val="000000">
                                <a:alpha val="43137"/>
                              </a:srgbClr>
                            </a:outerShdw>
                          </a:effectLst>
                        </a:rPr>
                        <a:t>Scripting</a:t>
                      </a:r>
                      <a:endParaRPr lang="fr-FR" sz="1600" dirty="0" smtClean="0">
                        <a:solidFill>
                          <a:srgbClr val="000000"/>
                        </a:solidFill>
                      </a:endParaRPr>
                    </a:p>
                    <a:p>
                      <a:endParaRPr lang="fr-FR" sz="16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langage est en général bien simplifié par rapport à un langage de programmation traditionnel</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L'exécution du script est très cloisonnée</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a:t>
                      </a:r>
                      <a:r>
                        <a:rPr lang="fr-FR" sz="1400" dirty="0" err="1" smtClean="0">
                          <a:solidFill>
                            <a:srgbClr val="000000"/>
                          </a:solidFill>
                          <a:effectLst>
                            <a:outerShdw blurRad="38100" dist="38100" dir="2700000" algn="tl">
                              <a:srgbClr val="000000">
                                <a:alpha val="43137"/>
                              </a:srgbClr>
                            </a:outerShdw>
                          </a:effectLst>
                        </a:rPr>
                        <a:t>gameplay</a:t>
                      </a:r>
                      <a:r>
                        <a:rPr lang="fr-FR" sz="1400" dirty="0" smtClean="0">
                          <a:solidFill>
                            <a:srgbClr val="000000"/>
                          </a:solidFill>
                          <a:effectLst>
                            <a:outerShdw blurRad="38100" dist="38100" dir="2700000" algn="tl">
                              <a:srgbClr val="000000">
                                <a:alpha val="43137"/>
                              </a:srgbClr>
                            </a:outerShdw>
                          </a:effectLst>
                        </a:rPr>
                        <a:t> peut être modifié à la volée, sans recompiler voire recharger le jeu</a:t>
                      </a:r>
                    </a:p>
                    <a:p>
                      <a:endParaRPr lang="fr-FR" sz="14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Développement long de la machine virtuelle</a:t>
                      </a:r>
                    </a:p>
                    <a:p>
                      <a:pPr marL="285750" indent="-285750">
                        <a:buFont typeface="Arial" pitchFamily="34" charset="0"/>
                        <a:buChar char="•"/>
                      </a:pPr>
                      <a:r>
                        <a:rPr lang="fr-FR" sz="1400" dirty="0" err="1" smtClean="0">
                          <a:solidFill>
                            <a:srgbClr val="000000"/>
                          </a:solidFill>
                          <a:effectLst>
                            <a:outerShdw blurRad="38100" dist="38100" dir="2700000" algn="tl">
                              <a:srgbClr val="000000">
                                <a:alpha val="43137"/>
                              </a:srgbClr>
                            </a:outerShdw>
                          </a:effectLst>
                        </a:rPr>
                        <a:t>Overhead</a:t>
                      </a:r>
                      <a:r>
                        <a:rPr lang="fr-FR" sz="1400" dirty="0" smtClean="0">
                          <a:solidFill>
                            <a:srgbClr val="000000"/>
                          </a:solidFill>
                          <a:effectLst>
                            <a:outerShdw blurRad="38100" dist="38100" dir="2700000" algn="tl">
                              <a:srgbClr val="000000">
                                <a:alpha val="43137"/>
                              </a:srgbClr>
                            </a:outerShdw>
                          </a:effectLst>
                        </a:rPr>
                        <a:t> à l'exécution</a:t>
                      </a:r>
                    </a:p>
                    <a:p>
                      <a:endParaRPr lang="fr-FR" sz="1400" dirty="0">
                        <a:solidFill>
                          <a:srgbClr val="000000"/>
                        </a:solidFill>
                      </a:endParaRPr>
                    </a:p>
                  </a:txBody>
                  <a:tcPr/>
                </a:tc>
              </a:tr>
            </a:tbl>
          </a:graphicData>
        </a:graphic>
      </p:graphicFrame>
    </p:spTree>
    <p:extLst>
      <p:ext uri="{BB962C8B-B14F-4D97-AF65-F5344CB8AC3E}">
        <p14:creationId xmlns:p14="http://schemas.microsoft.com/office/powerpoint/2010/main" val="1676031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Gameplay</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solidFill>
                  <a:srgbClr val="000000"/>
                </a:solidFill>
                <a:effectLst>
                  <a:outerShdw blurRad="38100" dist="38100" dir="2700000" algn="tl">
                    <a:srgbClr val="000000">
                      <a:alpha val="43137"/>
                    </a:srgbClr>
                  </a:outerShdw>
                </a:effectLst>
              </a:rPr>
              <a:t>La tendance penche tout de même en faveur de l'utilisation de scripts. La programmation directe est probablement à privilégier dans le cas de micro-projets, où les moyens et le temps imparti sont réduits (à moins de bénéficier d'une technologie déjà existante).</a:t>
            </a:r>
          </a:p>
          <a:p>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Prévoir également, à chaque fois que c'est possible, de fournir une </a:t>
            </a:r>
            <a:r>
              <a:rPr lang="fr-FR" dirty="0" err="1" smtClean="0">
                <a:solidFill>
                  <a:srgbClr val="000000"/>
                </a:solidFill>
                <a:effectLst>
                  <a:outerShdw blurRad="38100" dist="38100" dir="2700000" algn="tl">
                    <a:srgbClr val="000000">
                      <a:alpha val="43137"/>
                    </a:srgbClr>
                  </a:outerShdw>
                </a:effectLst>
              </a:rPr>
              <a:t>paramétrisation</a:t>
            </a:r>
            <a:r>
              <a:rPr lang="fr-FR" dirty="0" smtClean="0">
                <a:solidFill>
                  <a:srgbClr val="000000"/>
                </a:solidFill>
                <a:effectLst>
                  <a:outerShdw blurRad="38100" dist="38100" dir="2700000" algn="tl">
                    <a:srgbClr val="000000">
                      <a:alpha val="43137"/>
                    </a:srgbClr>
                  </a:outerShdw>
                </a:effectLst>
              </a:rPr>
              <a:t> </a:t>
            </a:r>
            <a:r>
              <a:rPr lang="fr-FR" dirty="0">
                <a:solidFill>
                  <a:srgbClr val="000000"/>
                </a:solidFill>
                <a:effectLst>
                  <a:outerShdw blurRad="38100" dist="38100" dir="2700000" algn="tl">
                    <a:srgbClr val="000000">
                      <a:alpha val="43137"/>
                    </a:srgbClr>
                  </a:outerShdw>
                </a:effectLst>
              </a:rPr>
              <a:t>externe des constantes de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(ex: paramètres physiques, timings, etc...) par le biais de fichiers de </a:t>
            </a:r>
            <a:r>
              <a:rPr lang="fr-FR" dirty="0" smtClean="0">
                <a:solidFill>
                  <a:srgbClr val="000000"/>
                </a:solidFill>
                <a:effectLst>
                  <a:outerShdw blurRad="38100" dist="38100" dir="2700000" algn="tl">
                    <a:srgbClr val="000000">
                      <a:alpha val="43137"/>
                    </a:srgbClr>
                  </a:outerShdw>
                </a:effectLst>
              </a:rPr>
              <a:t>configuration </a:t>
            </a:r>
            <a:r>
              <a:rPr lang="fr-FR" dirty="0">
                <a:solidFill>
                  <a:srgbClr val="000000"/>
                </a:solidFill>
                <a:effectLst>
                  <a:outerShdw blurRad="38100" dist="38100" dir="2700000" algn="tl">
                    <a:srgbClr val="000000">
                      <a:alpha val="43137"/>
                    </a:srgbClr>
                  </a:outerShdw>
                </a:effectLst>
              </a:rPr>
              <a:t>texte. Dans ce cas, les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designers peuvent ajuster le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sans intervention d'un développeur.</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09/10/15</a:t>
            </a:fld>
            <a:endParaRPr lang="fr-FR" dirty="0"/>
          </a:p>
        </p:txBody>
      </p:sp>
    </p:spTree>
    <p:extLst>
      <p:ext uri="{BB962C8B-B14F-4D97-AF65-F5344CB8AC3E}">
        <p14:creationId xmlns:p14="http://schemas.microsoft.com/office/powerpoint/2010/main" val="1428382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Livres utiles pour compléter ce cours</a:t>
            </a:r>
            <a:endParaRPr lang="fr-FR" dirty="0"/>
          </a:p>
        </p:txBody>
      </p:sp>
      <p:sp>
        <p:nvSpPr>
          <p:cNvPr id="3" name="Espace réservé du contenu 2"/>
          <p:cNvSpPr>
            <a:spLocks noGrp="1"/>
          </p:cNvSpPr>
          <p:nvPr>
            <p:ph idx="1"/>
          </p:nvPr>
        </p:nvSpPr>
        <p:spPr>
          <a:xfrm>
            <a:off x="457200" y="4540159"/>
            <a:ext cx="8229600" cy="1586004"/>
          </a:xfrm>
        </p:spPr>
        <p:txBody>
          <a:bodyPr/>
          <a:lstStyle/>
          <a:p>
            <a:r>
              <a:rPr lang="fr-FR" dirty="0" smtClean="0"/>
              <a:t>Voir aussi les conférences GDC (</a:t>
            </a:r>
            <a:r>
              <a:rPr lang="fr-FR" dirty="0" err="1" smtClean="0"/>
              <a:t>game</a:t>
            </a:r>
            <a:r>
              <a:rPr lang="fr-FR" dirty="0" smtClean="0"/>
              <a:t> </a:t>
            </a:r>
            <a:r>
              <a:rPr lang="fr-FR" dirty="0" err="1" smtClean="0"/>
              <a:t>developers</a:t>
            </a:r>
            <a:r>
              <a:rPr lang="fr-FR" dirty="0" smtClean="0"/>
              <a:t> </a:t>
            </a:r>
            <a:r>
              <a:rPr lang="fr-FR" dirty="0" err="1" smtClean="0"/>
              <a:t>conference</a:t>
            </a:r>
            <a:r>
              <a:rPr lang="fr-FR" dirty="0" smtClean="0"/>
              <a:t>), SIGGRAPH, </a:t>
            </a:r>
            <a:r>
              <a:rPr lang="fr-FR" dirty="0" err="1" smtClean="0"/>
              <a:t>Eurographics</a:t>
            </a:r>
            <a:r>
              <a:rPr lang="fr-FR" dirty="0" smtClean="0"/>
              <a:t>, Motion in </a:t>
            </a:r>
            <a:r>
              <a:rPr lang="fr-FR" dirty="0" err="1" smtClean="0"/>
              <a:t>Games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09/10/15</a:t>
            </a:fld>
            <a:endParaRPr lang="fr-FR" dirty="0"/>
          </a:p>
        </p:txBody>
      </p:sp>
      <p:pic>
        <p:nvPicPr>
          <p:cNvPr id="7" name="Picture 4" descr="Couver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1772816"/>
            <a:ext cx="1949865" cy="24525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ouver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1772816"/>
            <a:ext cx="1891134" cy="24525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ww.itebookshare.com/wp-content/uploads/bookcover/2312/game-programming-algorithms-and-techniques-a-platform-agnostic-approach-game-design-usability.jpg"/>
          <p:cNvPicPr>
            <a:picLocks noChangeAspect="1" noChangeArrowheads="1"/>
          </p:cNvPicPr>
          <p:nvPr/>
        </p:nvPicPr>
        <p:blipFill>
          <a:blip r:embed="rId4" cstate="print"/>
          <a:srcRect/>
          <a:stretch>
            <a:fillRect/>
          </a:stretch>
        </p:blipFill>
        <p:spPr bwMode="auto">
          <a:xfrm>
            <a:off x="323528" y="1844824"/>
            <a:ext cx="1905000" cy="2419351"/>
          </a:xfrm>
          <a:prstGeom prst="rect">
            <a:avLst/>
          </a:prstGeom>
          <a:noFill/>
        </p:spPr>
      </p:pic>
      <p:pic>
        <p:nvPicPr>
          <p:cNvPr id="10" name="Picture 10" descr="http://www.gameenginebook.com/img/cover_1st_ed.jpg"/>
          <p:cNvPicPr>
            <a:picLocks noChangeAspect="1" noChangeArrowheads="1"/>
          </p:cNvPicPr>
          <p:nvPr/>
        </p:nvPicPr>
        <p:blipFill>
          <a:blip r:embed="rId5" cstate="print"/>
          <a:srcRect/>
          <a:stretch>
            <a:fillRect/>
          </a:stretch>
        </p:blipFill>
        <p:spPr bwMode="auto">
          <a:xfrm>
            <a:off x="2483768" y="1844824"/>
            <a:ext cx="1944216" cy="2398632"/>
          </a:xfrm>
          <a:prstGeom prst="rect">
            <a:avLst/>
          </a:prstGeom>
          <a:noFill/>
        </p:spPr>
      </p:pic>
    </p:spTree>
    <p:extLst>
      <p:ext uri="{BB962C8B-B14F-4D97-AF65-F5344CB8AC3E}">
        <p14:creationId xmlns:p14="http://schemas.microsoft.com/office/powerpoint/2010/main" val="210921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Minecraft</a:t>
            </a:r>
            <a:endParaRPr lang="fr-FR" dirty="0"/>
          </a:p>
        </p:txBody>
      </p:sp>
      <p:sp>
        <p:nvSpPr>
          <p:cNvPr id="3" name="Espace réservé du contenu 2"/>
          <p:cNvSpPr>
            <a:spLocks noGrp="1"/>
          </p:cNvSpPr>
          <p:nvPr>
            <p:ph idx="1"/>
          </p:nvPr>
        </p:nvSpPr>
        <p:spPr>
          <a:xfrm>
            <a:off x="457200" y="1096413"/>
            <a:ext cx="8229600" cy="1679378"/>
          </a:xfrm>
        </p:spPr>
        <p:txBody>
          <a:bodyPr/>
          <a:lstStyle/>
          <a:p>
            <a:pPr lvl="0">
              <a:defRPr sz="1800">
                <a:solidFill>
                  <a:srgbClr val="000000"/>
                </a:solidFill>
              </a:defRPr>
            </a:pPr>
            <a:r>
              <a:rPr lang="en-US" dirty="0">
                <a:solidFill>
                  <a:srgbClr val="000000"/>
                </a:solidFill>
              </a:rPr>
              <a:t>Procedurally-generated block world (voxel-based)</a:t>
            </a:r>
          </a:p>
          <a:p>
            <a:pPr lvl="0">
              <a:defRPr sz="1800">
                <a:solidFill>
                  <a:srgbClr val="000000"/>
                </a:solidFill>
              </a:defRPr>
            </a:pPr>
            <a:r>
              <a:rPr lang="en-US" dirty="0">
                <a:solidFill>
                  <a:srgbClr val="000000"/>
                </a:solidFill>
              </a:rPr>
              <a:t>Simple, pixelated graphics</a:t>
            </a:r>
          </a:p>
          <a:p>
            <a:pPr lvl="0">
              <a:defRPr sz="1800">
                <a:solidFill>
                  <a:srgbClr val="000000"/>
                </a:solidFill>
              </a:defRPr>
            </a:pPr>
            <a:r>
              <a:rPr lang="en-US" dirty="0">
                <a:solidFill>
                  <a:srgbClr val="000000"/>
                </a:solidFill>
              </a:rPr>
              <a:t>Undirected multiplayer gameplay</a:t>
            </a:r>
          </a:p>
          <a:p>
            <a:pPr lvl="0">
              <a:defRPr sz="1800">
                <a:solidFill>
                  <a:srgbClr val="000000"/>
                </a:solidFill>
              </a:defRPr>
            </a:pPr>
            <a:r>
              <a:rPr lang="en-US" dirty="0">
                <a:solidFill>
                  <a:srgbClr val="000000"/>
                </a:solidFill>
              </a:rPr>
              <a:t>Players manipulate the shape of the world</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09/10/15</a:t>
            </a:fld>
            <a:endParaRPr lang="fr-FR" dirty="0"/>
          </a:p>
        </p:txBody>
      </p:sp>
      <p:pic>
        <p:nvPicPr>
          <p:cNvPr id="7" name="image29.png"/>
          <p:cNvPicPr/>
          <p:nvPr/>
        </p:nvPicPr>
        <p:blipFill>
          <a:blip r:embed="rId2">
            <a:extLst/>
          </a:blip>
          <a:stretch>
            <a:fillRect/>
          </a:stretch>
        </p:blipFill>
        <p:spPr>
          <a:xfrm>
            <a:off x="1528449" y="2775791"/>
            <a:ext cx="5866545" cy="3393882"/>
          </a:xfrm>
          <a:prstGeom prst="rect">
            <a:avLst/>
          </a:prstGeom>
          <a:ln w="12700">
            <a:miter lim="400000"/>
          </a:ln>
        </p:spPr>
      </p:pic>
    </p:spTree>
    <p:extLst>
      <p:ext uri="{BB962C8B-B14F-4D97-AF65-F5344CB8AC3E}">
        <p14:creationId xmlns:p14="http://schemas.microsoft.com/office/powerpoint/2010/main" val="158777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TP et mini-projets</a:t>
            </a:r>
            <a:endParaRPr lang="fr-FR" dirty="0"/>
          </a:p>
        </p:txBody>
      </p:sp>
      <p:sp>
        <p:nvSpPr>
          <p:cNvPr id="3" name="Espace réservé du contenu 2"/>
          <p:cNvSpPr>
            <a:spLocks noGrp="1"/>
          </p:cNvSpPr>
          <p:nvPr>
            <p:ph idx="1"/>
          </p:nvPr>
        </p:nvSpPr>
        <p:spPr>
          <a:xfrm>
            <a:off x="457200" y="1096412"/>
            <a:ext cx="4690075" cy="4331550"/>
          </a:xfrm>
        </p:spPr>
        <p:txBody>
          <a:bodyPr>
            <a:normAutofit/>
          </a:bodyPr>
          <a:lstStyle/>
          <a:p>
            <a:pPr lvl="0">
              <a:lnSpc>
                <a:spcPct val="108000"/>
              </a:lnSpc>
              <a:buSzTx/>
              <a:buNone/>
              <a:defRPr sz="1800">
                <a:solidFill>
                  <a:srgbClr val="000000"/>
                </a:solidFill>
              </a:defRPr>
            </a:pPr>
            <a:r>
              <a:rPr lang="en-US" sz="2400" dirty="0">
                <a:solidFill>
                  <a:srgbClr val="000000"/>
                </a:solidFill>
              </a:rPr>
              <a:t>Based on </a:t>
            </a:r>
            <a:r>
              <a:rPr lang="en-US" sz="2400" dirty="0" err="1">
                <a:solidFill>
                  <a:srgbClr val="000000"/>
                </a:solidFill>
              </a:rPr>
              <a:t>Qt</a:t>
            </a:r>
            <a:r>
              <a:rPr lang="en-US" sz="2400" dirty="0">
                <a:solidFill>
                  <a:srgbClr val="000000"/>
                </a:solidFill>
              </a:rPr>
              <a:t> framework</a:t>
            </a:r>
          </a:p>
          <a:p>
            <a:pPr marL="220663" lvl="1" indent="-219075">
              <a:lnSpc>
                <a:spcPct val="108000"/>
              </a:lnSpc>
              <a:buClr>
                <a:srgbClr val="FFFFFF"/>
              </a:buClr>
              <a:defRPr sz="1800">
                <a:solidFill>
                  <a:srgbClr val="000000"/>
                </a:solidFill>
              </a:defRPr>
            </a:pPr>
            <a:r>
              <a:rPr lang="en-US" sz="2400" dirty="0">
                <a:solidFill>
                  <a:srgbClr val="000000"/>
                </a:solidFill>
              </a:rPr>
              <a:t>Huge, cross-platform framework</a:t>
            </a:r>
          </a:p>
          <a:p>
            <a:pPr lvl="0">
              <a:lnSpc>
                <a:spcPct val="108000"/>
              </a:lnSpc>
              <a:buSzTx/>
              <a:buNone/>
              <a:defRPr sz="1800">
                <a:solidFill>
                  <a:srgbClr val="000000"/>
                </a:solidFill>
              </a:defRPr>
            </a:pPr>
            <a:r>
              <a:rPr lang="en-US" sz="2400" dirty="0" err="1">
                <a:solidFill>
                  <a:srgbClr val="000000"/>
                </a:solidFill>
              </a:rPr>
              <a:t>Qt</a:t>
            </a:r>
            <a:r>
              <a:rPr lang="en-US" sz="2400" dirty="0">
                <a:solidFill>
                  <a:srgbClr val="000000"/>
                </a:solidFill>
              </a:rPr>
              <a:t> handles application loop</a:t>
            </a:r>
          </a:p>
          <a:p>
            <a:pPr marL="220663" lvl="1" indent="-219075">
              <a:lnSpc>
                <a:spcPct val="108000"/>
              </a:lnSpc>
              <a:buClr>
                <a:srgbClr val="FFFFFF"/>
              </a:buClr>
              <a:defRPr sz="1800">
                <a:solidFill>
                  <a:srgbClr val="000000"/>
                </a:solidFill>
              </a:defRPr>
            </a:pPr>
            <a:r>
              <a:rPr lang="en-US" sz="2400" dirty="0">
                <a:solidFill>
                  <a:srgbClr val="000000"/>
                </a:solidFill>
              </a:rPr>
              <a:t>Your code resides in callbacks</a:t>
            </a:r>
          </a:p>
          <a:p>
            <a:pPr marL="0" indent="0">
              <a:buNone/>
            </a:pPr>
            <a:r>
              <a:rPr lang="fr-FR" sz="2400" dirty="0" err="1" smtClean="0">
                <a:solidFill>
                  <a:srgbClr val="000000"/>
                </a:solidFill>
              </a:rPr>
              <a:t>Create</a:t>
            </a:r>
            <a:r>
              <a:rPr lang="fr-FR" sz="2400" dirty="0" smtClean="0">
                <a:solidFill>
                  <a:srgbClr val="000000"/>
                </a:solidFill>
              </a:rPr>
              <a:t> </a:t>
            </a:r>
            <a:r>
              <a:rPr lang="fr-FR" sz="2400" dirty="0" err="1" smtClean="0">
                <a:solidFill>
                  <a:srgbClr val="000000"/>
                </a:solidFill>
              </a:rPr>
              <a:t>your</a:t>
            </a:r>
            <a:r>
              <a:rPr lang="fr-FR" sz="2400" dirty="0" smtClean="0">
                <a:solidFill>
                  <a:srgbClr val="000000"/>
                </a:solidFill>
              </a:rPr>
              <a:t> </a:t>
            </a:r>
            <a:r>
              <a:rPr lang="fr-FR" sz="2400" dirty="0" err="1" smtClean="0">
                <a:solidFill>
                  <a:srgbClr val="000000"/>
                </a:solidFill>
              </a:rPr>
              <a:t>own</a:t>
            </a:r>
            <a:r>
              <a:rPr lang="fr-FR" sz="2400" dirty="0" smtClean="0">
                <a:solidFill>
                  <a:srgbClr val="000000"/>
                </a:solidFill>
              </a:rPr>
              <a:t> </a:t>
            </a:r>
            <a:r>
              <a:rPr lang="fr-FR" sz="2400" dirty="0" err="1" smtClean="0">
                <a:solidFill>
                  <a:srgbClr val="000000"/>
                </a:solidFill>
              </a:rPr>
              <a:t>game</a:t>
            </a:r>
            <a:r>
              <a:rPr lang="fr-FR" sz="2400" dirty="0" smtClean="0">
                <a:solidFill>
                  <a:srgbClr val="000000"/>
                </a:solidFill>
              </a:rPr>
              <a:t> </a:t>
            </a:r>
            <a:r>
              <a:rPr lang="fr-FR" sz="2400" dirty="0" err="1" smtClean="0">
                <a:solidFill>
                  <a:srgbClr val="000000"/>
                </a:solidFill>
              </a:rPr>
              <a:t>loop</a:t>
            </a:r>
            <a:r>
              <a:rPr lang="fr-FR" sz="2400" dirty="0" smtClean="0">
                <a:solidFill>
                  <a:srgbClr val="000000"/>
                </a:solidFill>
              </a:rPr>
              <a:t> and </a:t>
            </a:r>
            <a:r>
              <a:rPr lang="fr-FR" sz="2400" dirty="0" err="1" smtClean="0">
                <a:solidFill>
                  <a:srgbClr val="000000"/>
                </a:solidFill>
              </a:rPr>
              <a:t>game</a:t>
            </a:r>
            <a:r>
              <a:rPr lang="fr-FR" sz="2400" dirty="0" smtClean="0">
                <a:solidFill>
                  <a:srgbClr val="000000"/>
                </a:solidFill>
              </a:rPr>
              <a:t> </a:t>
            </a:r>
            <a:r>
              <a:rPr lang="fr-FR" sz="2400" dirty="0" err="1" smtClean="0">
                <a:solidFill>
                  <a:srgbClr val="000000"/>
                </a:solidFill>
              </a:rPr>
              <a:t>objects</a:t>
            </a:r>
            <a:endParaRPr lang="fr-FR" sz="2400" dirty="0" smtClean="0">
              <a:solidFill>
                <a:srgbClr val="000000"/>
              </a:solidFill>
            </a:endParaRPr>
          </a:p>
          <a:p>
            <a:pPr marL="0" indent="0">
              <a:buNone/>
            </a:pPr>
            <a:r>
              <a:rPr lang="fr-FR" sz="2400" dirty="0">
                <a:solidFill>
                  <a:srgbClr val="000000"/>
                </a:solidFill>
              </a:rPr>
              <a:t>	</a:t>
            </a:r>
            <a:r>
              <a:rPr lang="fr-FR" sz="2400" dirty="0" err="1" smtClean="0">
                <a:solidFill>
                  <a:srgbClr val="000000"/>
                </a:solidFill>
              </a:rPr>
              <a:t>Scene</a:t>
            </a:r>
            <a:r>
              <a:rPr lang="fr-FR" sz="2400" dirty="0" smtClean="0">
                <a:solidFill>
                  <a:srgbClr val="000000"/>
                </a:solidFill>
              </a:rPr>
              <a:t> graph, Camera, 	Animation, AI, </a:t>
            </a:r>
            <a:r>
              <a:rPr lang="fr-FR" sz="2400" dirty="0" err="1" smtClean="0">
                <a:solidFill>
                  <a:srgbClr val="000000"/>
                </a:solidFill>
              </a:rPr>
              <a:t>Physics</a:t>
            </a:r>
            <a:r>
              <a:rPr lang="fr-FR" sz="2400" dirty="0" smtClean="0">
                <a:solidFill>
                  <a:srgbClr val="000000"/>
                </a:solidFill>
              </a:rPr>
              <a:t>, Audio, 	</a:t>
            </a:r>
            <a:r>
              <a:rPr lang="fr-FR" sz="2400" dirty="0" err="1" smtClean="0">
                <a:solidFill>
                  <a:srgbClr val="000000"/>
                </a:solidFill>
              </a:rPr>
              <a:t>Gameplay</a:t>
            </a:r>
            <a:r>
              <a:rPr lang="fr-FR" sz="2400" dirty="0" smtClean="0">
                <a:solidFill>
                  <a:srgbClr val="000000"/>
                </a:solidFill>
              </a:rPr>
              <a:t>, Scripting, Memory, </a:t>
            </a:r>
          </a:p>
          <a:p>
            <a:pPr marL="0" indent="0">
              <a:buNone/>
            </a:pPr>
            <a:r>
              <a:rPr lang="fr-FR" sz="2400" dirty="0">
                <a:solidFill>
                  <a:srgbClr val="000000"/>
                </a:solidFill>
              </a:rPr>
              <a:t>	</a:t>
            </a:r>
            <a:r>
              <a:rPr lang="fr-FR" sz="2400" dirty="0" smtClean="0">
                <a:solidFill>
                  <a:srgbClr val="000000"/>
                </a:solidFill>
              </a:rPr>
              <a:t>Files, etc. </a:t>
            </a:r>
            <a:endParaRPr lang="fr-FR" sz="2400"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09/10/15</a:t>
            </a:fld>
            <a:endParaRPr lang="fr-FR" dirty="0"/>
          </a:p>
        </p:txBody>
      </p:sp>
      <p:pic>
        <p:nvPicPr>
          <p:cNvPr id="7" name="image30.png"/>
          <p:cNvPicPr/>
          <p:nvPr/>
        </p:nvPicPr>
        <p:blipFill>
          <a:blip r:embed="rId2">
            <a:extLst/>
          </a:blip>
          <a:stretch>
            <a:fillRect/>
          </a:stretch>
        </p:blipFill>
        <p:spPr>
          <a:xfrm>
            <a:off x="5758595" y="1860852"/>
            <a:ext cx="2819402" cy="3096345"/>
          </a:xfrm>
          <a:prstGeom prst="rect">
            <a:avLst/>
          </a:prstGeom>
          <a:ln w="12700">
            <a:miter lim="400000"/>
          </a:ln>
        </p:spPr>
      </p:pic>
    </p:spTree>
    <p:extLst>
      <p:ext uri="{BB962C8B-B14F-4D97-AF65-F5344CB8AC3E}">
        <p14:creationId xmlns:p14="http://schemas.microsoft.com/office/powerpoint/2010/main" val="2029235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3925851" cy="5029751"/>
          </a:xfrm>
        </p:spPr>
        <p:txBody>
          <a:bodyPr/>
          <a:lstStyle/>
          <a:p>
            <a:pPr lvl="0">
              <a:lnSpc>
                <a:spcPct val="96000"/>
              </a:lnSpc>
              <a:defRPr sz="1800">
                <a:solidFill>
                  <a:srgbClr val="000000"/>
                </a:solidFill>
              </a:defRPr>
            </a:pPr>
            <a:r>
              <a:rPr lang="en-US" sz="2100" dirty="0">
                <a:solidFill>
                  <a:srgbClr val="000000"/>
                </a:solidFill>
              </a:rPr>
              <a:t>Different game engines define coordinate systems differently</a:t>
            </a:r>
          </a:p>
          <a:p>
            <a:pPr marL="220663" lvl="1" indent="-219075">
              <a:lnSpc>
                <a:spcPct val="96000"/>
              </a:lnSpc>
              <a:buClr>
                <a:srgbClr val="FFFFFF"/>
              </a:buClr>
              <a:defRPr sz="1800">
                <a:solidFill>
                  <a:srgbClr val="000000"/>
                </a:solidFill>
              </a:defRPr>
            </a:pPr>
            <a:r>
              <a:rPr lang="en-US" dirty="0">
                <a:solidFill>
                  <a:srgbClr val="000000"/>
                </a:solidFill>
              </a:rPr>
              <a:t>Most of you will probably use the OpenGL coordinate system</a:t>
            </a:r>
          </a:p>
          <a:p>
            <a:pPr lvl="0">
              <a:lnSpc>
                <a:spcPct val="96000"/>
              </a:lnSpc>
              <a:defRPr sz="1800">
                <a:solidFill>
                  <a:srgbClr val="000000"/>
                </a:solidFill>
              </a:defRPr>
            </a:pPr>
            <a:r>
              <a:rPr lang="en-US" sz="2100" dirty="0">
                <a:solidFill>
                  <a:srgbClr val="000000"/>
                </a:solidFill>
              </a:rPr>
              <a:t>TAs will strive to be coordinate-system independent</a:t>
            </a:r>
          </a:p>
          <a:p>
            <a:pPr lvl="0">
              <a:lnSpc>
                <a:spcPct val="96000"/>
              </a:lnSpc>
              <a:defRPr sz="1800">
                <a:solidFill>
                  <a:srgbClr val="000000"/>
                </a:solidFill>
              </a:defRPr>
            </a:pPr>
            <a:r>
              <a:rPr lang="en-US" sz="2100" dirty="0">
                <a:solidFill>
                  <a:srgbClr val="000000"/>
                </a:solidFill>
              </a:rPr>
              <a:t>“Horizontal plane”</a:t>
            </a:r>
          </a:p>
          <a:p>
            <a:pPr marL="220663" lvl="1" indent="-219075">
              <a:lnSpc>
                <a:spcPct val="96000"/>
              </a:lnSpc>
              <a:buClr>
                <a:srgbClr val="FFFFFF"/>
              </a:buClr>
              <a:defRPr sz="1800">
                <a:solidFill>
                  <a:srgbClr val="000000"/>
                </a:solidFill>
              </a:defRPr>
            </a:pPr>
            <a:r>
              <a:rPr lang="en-US" dirty="0">
                <a:solidFill>
                  <a:srgbClr val="000000"/>
                </a:solidFill>
              </a:rPr>
              <a:t>Plane parallel to the ground (in OpenGL, the </a:t>
            </a:r>
            <a:r>
              <a:rPr lang="en-US" dirty="0" err="1">
                <a:solidFill>
                  <a:srgbClr val="000000"/>
                </a:solidFill>
              </a:rPr>
              <a:t>xz</a:t>
            </a:r>
            <a:r>
              <a:rPr lang="en-US" dirty="0">
                <a:solidFill>
                  <a:srgbClr val="000000"/>
                </a:solidFill>
              </a:rPr>
              <a:t>-plane)</a:t>
            </a:r>
          </a:p>
          <a:p>
            <a:pPr lvl="0">
              <a:lnSpc>
                <a:spcPct val="96000"/>
              </a:lnSpc>
              <a:defRPr sz="1800">
                <a:solidFill>
                  <a:srgbClr val="000000"/>
                </a:solidFill>
              </a:defRPr>
            </a:pPr>
            <a:r>
              <a:rPr lang="en-US" sz="2100" dirty="0">
                <a:solidFill>
                  <a:srgbClr val="000000"/>
                </a:solidFill>
              </a:rPr>
              <a:t>“Up-axis”</a:t>
            </a:r>
          </a:p>
          <a:p>
            <a:pPr marL="220663" lvl="1" indent="-219075">
              <a:lnSpc>
                <a:spcPct val="96000"/>
              </a:lnSpc>
              <a:buClr>
                <a:srgbClr val="FFFFFF"/>
              </a:buClr>
              <a:defRPr sz="1800">
                <a:solidFill>
                  <a:srgbClr val="000000"/>
                </a:solidFill>
              </a:defRPr>
            </a:pPr>
            <a:r>
              <a:rPr lang="en-US" dirty="0">
                <a:solidFill>
                  <a:srgbClr val="000000"/>
                </a:solidFill>
              </a:rPr>
              <a:t>Axis perpendicular to horizontal plane (in OpenGL, the y-axis)</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09/10/15</a:t>
            </a:fld>
            <a:endParaRPr lang="fr-FR" dirty="0"/>
          </a:p>
        </p:txBody>
      </p:sp>
      <p:grpSp>
        <p:nvGrpSpPr>
          <p:cNvPr id="7" name="Group 648"/>
          <p:cNvGrpSpPr/>
          <p:nvPr/>
        </p:nvGrpSpPr>
        <p:grpSpPr>
          <a:xfrm>
            <a:off x="7492649" y="973814"/>
            <a:ext cx="1205794" cy="1751152"/>
            <a:chOff x="0" y="0"/>
            <a:chExt cx="1205793" cy="1751151"/>
          </a:xfrm>
        </p:grpSpPr>
        <p:sp>
          <p:nvSpPr>
            <p:cNvPr id="8" name="Shape 642"/>
            <p:cNvSpPr/>
            <p:nvPr/>
          </p:nvSpPr>
          <p:spPr>
            <a:xfrm>
              <a:off x="376077" y="1244576"/>
              <a:ext cx="652094"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9" name="Shape 643"/>
            <p:cNvSpPr/>
            <p:nvPr/>
          </p:nvSpPr>
          <p:spPr>
            <a:xfrm flipH="1" flipV="1">
              <a:off x="364988" y="199478"/>
              <a:ext cx="11090" cy="104509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0" name="Shape 644"/>
            <p:cNvSpPr/>
            <p:nvPr/>
          </p:nvSpPr>
          <p:spPr>
            <a:xfrm flipH="1">
              <a:off x="-1" y="1244576"/>
              <a:ext cx="376079" cy="506576"/>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1" name="Shape 645"/>
            <p:cNvSpPr/>
            <p:nvPr/>
          </p:nvSpPr>
          <p:spPr>
            <a:xfrm>
              <a:off x="100433" y="1397438"/>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12" name="Shape 646"/>
            <p:cNvSpPr/>
            <p:nvPr/>
          </p:nvSpPr>
          <p:spPr>
            <a:xfrm>
              <a:off x="987353" y="1023377"/>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13" name="Shape 647"/>
            <p:cNvSpPr/>
            <p:nvPr/>
          </p:nvSpPr>
          <p:spPr>
            <a:xfrm>
              <a:off x="372830" y="0"/>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14" name="image31.png" descr="http://i1-news.softpedia-static.com/images/news2/Mesa-9-0-Finally-Adopts-OpenGL-3-1-2.png"/>
          <p:cNvPicPr/>
          <p:nvPr/>
        </p:nvPicPr>
        <p:blipFill>
          <a:blip r:embed="rId2">
            <a:extLst/>
          </a:blip>
          <a:stretch>
            <a:fillRect/>
          </a:stretch>
        </p:blipFill>
        <p:spPr>
          <a:xfrm>
            <a:off x="4970135" y="1640397"/>
            <a:ext cx="1952439" cy="1044136"/>
          </a:xfrm>
          <a:prstGeom prst="rect">
            <a:avLst/>
          </a:prstGeom>
          <a:ln w="12700">
            <a:miter lim="400000"/>
          </a:ln>
        </p:spPr>
      </p:pic>
      <p:grpSp>
        <p:nvGrpSpPr>
          <p:cNvPr id="15" name="Group 658"/>
          <p:cNvGrpSpPr/>
          <p:nvPr/>
        </p:nvGrpSpPr>
        <p:grpSpPr>
          <a:xfrm>
            <a:off x="4941375" y="3158026"/>
            <a:ext cx="3777584" cy="1353114"/>
            <a:chOff x="0" y="0"/>
            <a:chExt cx="3777582" cy="1353112"/>
          </a:xfrm>
        </p:grpSpPr>
        <p:grpSp>
          <p:nvGrpSpPr>
            <p:cNvPr id="16" name="Group 656"/>
            <p:cNvGrpSpPr/>
            <p:nvPr/>
          </p:nvGrpSpPr>
          <p:grpSpPr>
            <a:xfrm>
              <a:off x="2727655" y="-1"/>
              <a:ext cx="1049928" cy="1353114"/>
              <a:chOff x="0" y="0"/>
              <a:chExt cx="1049927" cy="1353112"/>
            </a:xfrm>
          </p:grpSpPr>
          <p:sp>
            <p:nvSpPr>
              <p:cNvPr id="18" name="Shape 650"/>
              <p:cNvSpPr/>
              <p:nvPr/>
            </p:nvSpPr>
            <p:spPr>
              <a:xfrm>
                <a:off x="514" y="1171750"/>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9" name="Shape 651"/>
              <p:cNvSpPr/>
              <p:nvPr/>
            </p:nvSpPr>
            <p:spPr>
              <a:xfrm flipV="1">
                <a:off x="514" y="543019"/>
                <a:ext cx="635155" cy="628732"/>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0" name="Shape 652"/>
              <p:cNvSpPr/>
              <p:nvPr/>
            </p:nvSpPr>
            <p:spPr>
              <a:xfrm flipV="1">
                <a:off x="514" y="123864"/>
                <a:ext cx="1" cy="1047887"/>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1" name="Shape 653"/>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22" name="Shape 654"/>
              <p:cNvSpPr/>
              <p:nvPr/>
            </p:nvSpPr>
            <p:spPr>
              <a:xfrm>
                <a:off x="590004" y="274279"/>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sp>
            <p:nvSpPr>
              <p:cNvPr id="23" name="Shape 655"/>
              <p:cNvSpPr/>
              <p:nvPr/>
            </p:nvSpPr>
            <p:spPr>
              <a:xfrm>
                <a:off x="831487" y="1002451"/>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grpSp>
        <p:pic>
          <p:nvPicPr>
            <p:cNvPr id="17" name="image32.png" descr="http://xboxoz360.files.wordpress.com/2012/03/next-half-life-screenshots-oxcgn-4.png"/>
            <p:cNvPicPr/>
            <p:nvPr/>
          </p:nvPicPr>
          <p:blipFill>
            <a:blip r:embed="rId3">
              <a:extLst/>
            </a:blip>
            <a:stretch>
              <a:fillRect/>
            </a:stretch>
          </p:blipFill>
          <p:spPr>
            <a:xfrm>
              <a:off x="0" y="312310"/>
              <a:ext cx="1933388" cy="716429"/>
            </a:xfrm>
            <a:prstGeom prst="rect">
              <a:avLst/>
            </a:prstGeom>
            <a:ln w="12700" cap="flat">
              <a:noFill/>
              <a:miter lim="400000"/>
            </a:ln>
            <a:effectLst/>
          </p:spPr>
        </p:pic>
      </p:grpSp>
      <p:grpSp>
        <p:nvGrpSpPr>
          <p:cNvPr id="24" name="Group 667"/>
          <p:cNvGrpSpPr/>
          <p:nvPr/>
        </p:nvGrpSpPr>
        <p:grpSpPr>
          <a:xfrm>
            <a:off x="5200391" y="4693609"/>
            <a:ext cx="3545146" cy="1472592"/>
            <a:chOff x="0" y="0"/>
            <a:chExt cx="3545144" cy="1472591"/>
          </a:xfrm>
        </p:grpSpPr>
        <p:grpSp>
          <p:nvGrpSpPr>
            <p:cNvPr id="25" name="Group 665"/>
            <p:cNvGrpSpPr/>
            <p:nvPr/>
          </p:nvGrpSpPr>
          <p:grpSpPr>
            <a:xfrm>
              <a:off x="2495217" y="141685"/>
              <a:ext cx="1049928" cy="1214212"/>
              <a:chOff x="0" y="0"/>
              <a:chExt cx="1049927" cy="1214210"/>
            </a:xfrm>
          </p:grpSpPr>
          <p:sp>
            <p:nvSpPr>
              <p:cNvPr id="27" name="Shape 659"/>
              <p:cNvSpPr/>
              <p:nvPr/>
            </p:nvSpPr>
            <p:spPr>
              <a:xfrm>
                <a:off x="514" y="1009389"/>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8" name="Shape 660"/>
              <p:cNvSpPr/>
              <p:nvPr/>
            </p:nvSpPr>
            <p:spPr>
              <a:xfrm flipV="1">
                <a:off x="514" y="467777"/>
                <a:ext cx="635155" cy="541613"/>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9" name="Shape 661"/>
              <p:cNvSpPr/>
              <p:nvPr/>
            </p:nvSpPr>
            <p:spPr>
              <a:xfrm flipV="1">
                <a:off x="514" y="106701"/>
                <a:ext cx="1" cy="90268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30" name="Shape 662"/>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31" name="Shape 663"/>
              <p:cNvSpPr/>
              <p:nvPr/>
            </p:nvSpPr>
            <p:spPr>
              <a:xfrm>
                <a:off x="590004" y="236274"/>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32" name="Shape 664"/>
              <p:cNvSpPr/>
              <p:nvPr/>
            </p:nvSpPr>
            <p:spPr>
              <a:xfrm>
                <a:off x="831487" y="863548"/>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26" name="image33.png" descr="http://www.savingcontent.com/wp-content/uploads/UE3_logo-972x1024.png"/>
            <p:cNvPicPr/>
            <p:nvPr/>
          </p:nvPicPr>
          <p:blipFill>
            <a:blip r:embed="rId4">
              <a:extLst/>
            </a:blip>
            <a:stretch>
              <a:fillRect/>
            </a:stretch>
          </p:blipFill>
          <p:spPr>
            <a:xfrm>
              <a:off x="0" y="0"/>
              <a:ext cx="1341184" cy="1472592"/>
            </a:xfrm>
            <a:prstGeom prst="rect">
              <a:avLst/>
            </a:prstGeom>
            <a:ln w="12700" cap="flat">
              <a:noFill/>
              <a:miter lim="400000"/>
            </a:ln>
            <a:effectLst/>
          </p:spPr>
        </p:pic>
      </p:grpSp>
    </p:spTree>
    <p:extLst>
      <p:ext uri="{BB962C8B-B14F-4D97-AF65-F5344CB8AC3E}">
        <p14:creationId xmlns:p14="http://schemas.microsoft.com/office/powerpoint/2010/main" val="291794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071953" cy="4491833"/>
          </a:xfrm>
        </p:spPr>
        <p:txBody>
          <a:bodyPr>
            <a:normAutofit fontScale="85000" lnSpcReduction="10000"/>
          </a:bodyPr>
          <a:lstStyle/>
          <a:p>
            <a:pPr marL="285750" lvl="0" indent="-285750">
              <a:buClr>
                <a:srgbClr val="FFFFFF"/>
              </a:buClr>
              <a:buSzPct val="100000"/>
            </a:pPr>
            <a:r>
              <a:rPr lang="fr-FR" dirty="0" smtClean="0">
                <a:solidFill>
                  <a:srgbClr val="000000"/>
                </a:solidFill>
                <a:effectLst>
                  <a:outerShdw blurRad="38100" dist="38100" dir="2700000" rotWithShape="0">
                    <a:srgbClr val="000000">
                      <a:alpha val="43137"/>
                    </a:srgbClr>
                  </a:outerShdw>
                </a:effectLst>
              </a:rPr>
              <a:t>Brainstorming</a:t>
            </a:r>
            <a:endParaRPr lang="fr-FR"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Propositions de </a:t>
            </a:r>
            <a:r>
              <a:rPr lang="fr-FR" dirty="0" smtClean="0">
                <a:solidFill>
                  <a:srgbClr val="000000"/>
                </a:solidFill>
                <a:effectLst>
                  <a:outerShdw blurRad="38100" dist="38100" dir="2700000" rotWithShape="0">
                    <a:srgbClr val="000000">
                      <a:alpha val="43137"/>
                    </a:srgbClr>
                  </a:outerShdw>
                </a:effectLst>
              </a:rPr>
              <a:t>concepts</a:t>
            </a:r>
            <a:endParaRPr lang="fr-FR"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dirty="0">
                <a:solidFill>
                  <a:srgbClr val="000000"/>
                </a:solidFill>
                <a:effectLst>
                  <a:outerShdw blurRad="38100" dist="38100" dir="2700000" rotWithShape="0">
                    <a:srgbClr val="000000">
                      <a:alpha val="43137"/>
                    </a:srgbClr>
                  </a:outerShdw>
                </a:effectLst>
              </a:rPr>
              <a:t>Pré-production</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Ecriture du </a:t>
            </a:r>
            <a:r>
              <a:rPr lang="fr-FR" dirty="0" err="1">
                <a:solidFill>
                  <a:srgbClr val="000000"/>
                </a:solidFill>
                <a:effectLst>
                  <a:outerShdw blurRad="38100" dist="38100" dir="2700000" rotWithShape="0">
                    <a:srgbClr val="000000">
                      <a:alpha val="43137"/>
                    </a:srgbClr>
                  </a:outerShdw>
                </a:effectLst>
              </a:rPr>
              <a:t>game</a:t>
            </a:r>
            <a:r>
              <a:rPr lang="fr-FR" dirty="0">
                <a:solidFill>
                  <a:srgbClr val="000000"/>
                </a:solidFill>
                <a:effectLst>
                  <a:outerShdw blurRad="38100" dist="38100" dir="2700000" rotWithShape="0">
                    <a:srgbClr val="000000">
                      <a:alpha val="43137"/>
                    </a:srgbClr>
                  </a:outerShdw>
                </a:effectLst>
              </a:rPr>
              <a:t> design document (GDD)</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Ecriture du </a:t>
            </a:r>
            <a:r>
              <a:rPr lang="fr-FR" dirty="0" err="1">
                <a:solidFill>
                  <a:srgbClr val="000000"/>
                </a:solidFill>
                <a:effectLst>
                  <a:outerShdw blurRad="38100" dist="38100" dir="2700000" rotWithShape="0">
                    <a:srgbClr val="000000">
                      <a:alpha val="43137"/>
                    </a:srgbClr>
                  </a:outerShdw>
                </a:effectLst>
              </a:rPr>
              <a:t>technical</a:t>
            </a:r>
            <a:r>
              <a:rPr lang="fr-FR" dirty="0">
                <a:solidFill>
                  <a:srgbClr val="000000"/>
                </a:solidFill>
                <a:effectLst>
                  <a:outerShdw blurRad="38100" dist="38100" dir="2700000" rotWithShape="0">
                    <a:srgbClr val="000000">
                      <a:alpha val="43137"/>
                    </a:srgbClr>
                  </a:outerShdw>
                </a:effectLst>
              </a:rPr>
              <a:t> design document (TDD)</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Recherches artistiques</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Mise en place de la chaîne d'outils (export, éditeurs, ...</a:t>
            </a:r>
            <a:r>
              <a:rPr lang="fr-FR" dirty="0" smtClean="0">
                <a:solidFill>
                  <a:srgbClr val="000000"/>
                </a:solidFill>
                <a:effectLst>
                  <a:outerShdw blurRad="38100" dist="38100" dir="2700000" rotWithShape="0">
                    <a:srgbClr val="000000">
                      <a:alpha val="43137"/>
                    </a:srgbClr>
                  </a:outerShdw>
                </a:effectLst>
              </a:rPr>
              <a:t>)</a:t>
            </a:r>
            <a:endParaRPr lang="fr-FR" dirty="0">
              <a:solidFill>
                <a:srgbClr val="000000"/>
              </a:solidFill>
              <a:effectLst>
                <a:outerShdw blurRad="38100" dist="38100" dir="2700000" rotWithShape="0">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09/10/15</a:t>
            </a:fld>
            <a:endParaRPr lang="fr-FR" dirty="0"/>
          </a:p>
        </p:txBody>
      </p:sp>
      <p:sp>
        <p:nvSpPr>
          <p:cNvPr id="7" name="Rectangle 6"/>
          <p:cNvSpPr/>
          <p:nvPr/>
        </p:nvSpPr>
        <p:spPr>
          <a:xfrm>
            <a:off x="4810118" y="1096411"/>
            <a:ext cx="4000940" cy="4401205"/>
          </a:xfrm>
          <a:prstGeom prst="rect">
            <a:avLst/>
          </a:prstGeom>
        </p:spPr>
        <p:txBody>
          <a:bodyPr wrap="square">
            <a:spAutoFit/>
          </a:bodyPr>
          <a:lstStyle/>
          <a:p>
            <a:pPr marL="285750" lvl="0" indent="-285750">
              <a:buClr>
                <a:srgbClr val="FFFFFF"/>
              </a:buClr>
              <a:buSzPct val="100000"/>
            </a:pPr>
            <a:r>
              <a:rPr lang="fr-FR" sz="2000" dirty="0">
                <a:solidFill>
                  <a:srgbClr val="000000"/>
                </a:solidFill>
                <a:effectLst>
                  <a:outerShdw blurRad="38100" dist="38100" dir="2700000" rotWithShape="0">
                    <a:srgbClr val="000000">
                      <a:alpha val="43137"/>
                    </a:srgbClr>
                  </a:outerShdw>
                </a:effectLst>
              </a:rPr>
              <a:t>Production</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Ecriture du jeu</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Création des données (</a:t>
            </a:r>
            <a:r>
              <a:rPr lang="fr-FR" sz="2000" dirty="0" err="1">
                <a:solidFill>
                  <a:srgbClr val="000000"/>
                </a:solidFill>
                <a:effectLst>
                  <a:outerShdw blurRad="38100" dist="38100" dir="2700000" rotWithShape="0">
                    <a:srgbClr val="000000">
                      <a:alpha val="43137"/>
                    </a:srgbClr>
                  </a:outerShdw>
                </a:effectLst>
              </a:rPr>
              <a:t>assets</a:t>
            </a:r>
            <a:r>
              <a:rPr lang="fr-FR" sz="2000" dirty="0">
                <a:solidFill>
                  <a:srgbClr val="000000"/>
                </a:solidFill>
                <a:effectLst>
                  <a:outerShdw blurRad="38100" dist="38100" dir="2700000" rotWithShape="0">
                    <a:srgbClr val="000000">
                      <a:alpha val="43137"/>
                    </a:srgbClr>
                  </a:outerShdw>
                </a:effectLst>
              </a:rPr>
              <a:t>)</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Mise en place du </a:t>
            </a:r>
            <a:r>
              <a:rPr lang="fr-FR" sz="2000" dirty="0" err="1">
                <a:solidFill>
                  <a:srgbClr val="000000"/>
                </a:solidFill>
                <a:effectLst>
                  <a:outerShdw blurRad="38100" dist="38100" dir="2700000" rotWithShape="0">
                    <a:srgbClr val="000000">
                      <a:alpha val="43137"/>
                    </a:srgbClr>
                  </a:outerShdw>
                </a:effectLst>
              </a:rPr>
              <a:t>gameplay</a:t>
            </a:r>
            <a:endParaRPr lang="fr-FR" sz="20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Test panels</a:t>
            </a:r>
          </a:p>
          <a:p>
            <a:pPr lvl="1">
              <a:buClr>
                <a:srgbClr val="FFFFFF"/>
              </a:buClr>
              <a:buSzPct val="100000"/>
              <a:buFont typeface="Arial"/>
              <a:buChar char="•"/>
            </a:pPr>
            <a:r>
              <a:rPr lang="fr-FR" sz="2000" dirty="0" err="1">
                <a:solidFill>
                  <a:srgbClr val="000000"/>
                </a:solidFill>
                <a:effectLst>
                  <a:outerShdw blurRad="38100" dist="38100" dir="2700000" rotWithShape="0">
                    <a:srgbClr val="000000">
                      <a:alpha val="43137"/>
                    </a:srgbClr>
                  </a:outerShdw>
                </a:effectLst>
              </a:rPr>
              <a:t>Polishing</a:t>
            </a:r>
            <a:endParaRPr lang="fr-FR" sz="20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endParaRPr lang="fr-FR" sz="2000"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sz="2000" dirty="0" err="1" smtClean="0">
                <a:solidFill>
                  <a:srgbClr val="000000"/>
                </a:solidFill>
                <a:effectLst>
                  <a:outerShdw blurRad="38100" dist="38100" dir="2700000" rotWithShape="0">
                    <a:srgbClr val="000000">
                      <a:alpha val="43137"/>
                    </a:srgbClr>
                  </a:outerShdw>
                </a:effectLst>
              </a:rPr>
              <a:t>Testing</a:t>
            </a:r>
            <a:r>
              <a:rPr lang="fr-FR" sz="2000" dirty="0" smtClean="0">
                <a:solidFill>
                  <a:srgbClr val="000000"/>
                </a:solidFill>
                <a:effectLst>
                  <a:outerShdw blurRad="38100" dist="38100" dir="2700000" rotWithShape="0">
                    <a:srgbClr val="000000">
                      <a:alpha val="43137"/>
                    </a:srgbClr>
                  </a:outerShdw>
                </a:effectLst>
              </a:rPr>
              <a:t> </a:t>
            </a:r>
            <a:r>
              <a:rPr lang="fr-FR" sz="2000" dirty="0">
                <a:solidFill>
                  <a:srgbClr val="000000"/>
                </a:solidFill>
                <a:effectLst>
                  <a:outerShdw blurRad="38100" dist="38100" dir="2700000" rotWithShape="0">
                    <a:srgbClr val="000000">
                      <a:alpha val="43137"/>
                    </a:srgbClr>
                  </a:outerShdw>
                </a:effectLst>
              </a:rPr>
              <a:t>&amp; validation</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Tests &amp; </a:t>
            </a:r>
            <a:r>
              <a:rPr lang="fr-FR" sz="2000" dirty="0" err="1">
                <a:solidFill>
                  <a:srgbClr val="000000"/>
                </a:solidFill>
                <a:effectLst>
                  <a:outerShdw blurRad="38100" dist="38100" dir="2700000" rotWithShape="0">
                    <a:srgbClr val="000000">
                      <a:alpha val="43137"/>
                    </a:srgbClr>
                  </a:outerShdw>
                </a:effectLst>
              </a:rPr>
              <a:t>débuggage</a:t>
            </a:r>
            <a:endParaRPr lang="fr-FR" sz="20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Soumission pour les TRC</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Production du gold master</a:t>
            </a:r>
          </a:p>
          <a:p>
            <a:pPr lvl="1">
              <a:buClr>
                <a:srgbClr val="FFFFFF"/>
              </a:buClr>
              <a:buSzPct val="100000"/>
              <a:buFont typeface="Arial"/>
              <a:buChar char="•"/>
            </a:pPr>
            <a:endParaRPr lang="fr-FR" sz="2000"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sz="2000" dirty="0">
                <a:solidFill>
                  <a:srgbClr val="000000"/>
                </a:solidFill>
                <a:effectLst>
                  <a:outerShdw blurRad="38100" dist="38100" dir="2700000" rotWithShape="0">
                    <a:srgbClr val="000000">
                      <a:alpha val="43137"/>
                    </a:srgbClr>
                  </a:outerShdw>
                </a:effectLst>
              </a:rPr>
              <a:t>Post-mortem</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Retours sur expérience</a:t>
            </a:r>
          </a:p>
        </p:txBody>
      </p:sp>
      <p:sp>
        <p:nvSpPr>
          <p:cNvPr id="8" name="Rectangle 7"/>
          <p:cNvSpPr/>
          <p:nvPr/>
        </p:nvSpPr>
        <p:spPr>
          <a:xfrm>
            <a:off x="730509" y="5588245"/>
            <a:ext cx="7867013" cy="923330"/>
          </a:xfrm>
          <a:prstGeom prst="rect">
            <a:avLst/>
          </a:prstGeom>
        </p:spPr>
        <p:txBody>
          <a:bodyPr wrap="square">
            <a:spAutoFit/>
          </a:bodyPr>
          <a:lstStyle/>
          <a:p>
            <a:pPr lvl="0"/>
            <a:r>
              <a:rPr lang="fr-FR" dirty="0">
                <a:solidFill>
                  <a:srgbClr val="000000"/>
                </a:solidFill>
                <a:effectLst>
                  <a:outerShdw blurRad="38100" dist="38100" dir="2700000" rotWithShape="0">
                    <a:srgbClr val="000000">
                      <a:alpha val="43137"/>
                    </a:srgbClr>
                  </a:outerShdw>
                </a:effectLst>
              </a:rPr>
              <a:t>La liste de ces étapes n'est pas forcément exhaustive, et peut varier d'un projet à l'autre ou d'un studio à l'autre. Néanmoins on retrouvera à chaque fois la même structure dans le déroulement de la production.</a:t>
            </a:r>
          </a:p>
        </p:txBody>
      </p:sp>
    </p:spTree>
    <p:extLst>
      <p:ext uri="{BB962C8B-B14F-4D97-AF65-F5344CB8AC3E}">
        <p14:creationId xmlns:p14="http://schemas.microsoft.com/office/powerpoint/2010/main" val="269442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3"/>
            <a:ext cx="8229600" cy="2167578"/>
          </a:xfrm>
        </p:spPr>
        <p:txBody>
          <a:bodyPr>
            <a:normAutofit/>
          </a:bodyPr>
          <a:lstStyle/>
          <a:p>
            <a:pPr lvl="0"/>
            <a:r>
              <a:rPr lang="fr-FR" dirty="0">
                <a:solidFill>
                  <a:srgbClr val="000000"/>
                </a:solidFill>
                <a:effectLst>
                  <a:outerShdw blurRad="38100" dist="38100" dir="2700000" rotWithShape="0">
                    <a:srgbClr val="000000">
                      <a:alpha val="43137"/>
                    </a:srgbClr>
                  </a:outerShdw>
                </a:effectLst>
              </a:rPr>
              <a:t>On appelle "moteur de jeu" l'ensemble des composants logiciels qui fournissent tous les services nécessaires à l'évolution et l'affichage d'un univers interactif, à vocation ludique</a:t>
            </a:r>
            <a:r>
              <a:rPr lang="fr-FR" dirty="0" smtClean="0">
                <a:solidFill>
                  <a:srgbClr val="000000"/>
                </a:solidFill>
                <a:effectLst>
                  <a:outerShdw blurRad="38100" dist="38100" dir="2700000" rotWithShape="0">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09/10/15</a:t>
            </a:fld>
            <a:endParaRPr lang="fr-FR" dirty="0"/>
          </a:p>
        </p:txBody>
      </p:sp>
      <p:sp>
        <p:nvSpPr>
          <p:cNvPr id="7" name="Rectangle 6"/>
          <p:cNvSpPr/>
          <p:nvPr/>
        </p:nvSpPr>
        <p:spPr>
          <a:xfrm>
            <a:off x="4567822" y="3286270"/>
            <a:ext cx="4017038" cy="2677656"/>
          </a:xfrm>
          <a:prstGeom prst="rect">
            <a:avLst/>
          </a:prstGeom>
        </p:spPr>
        <p:txBody>
          <a:bodyPr wrap="square">
            <a:spAutoFit/>
          </a:bodyPr>
          <a:lstStyle/>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du temps</a:t>
            </a: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IA &amp; Comportements</a:t>
            </a: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Interactions avec la scène</a:t>
            </a: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du son</a:t>
            </a: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du front end</a:t>
            </a:r>
          </a:p>
          <a:p>
            <a:pPr marL="800100" lvl="1" indent="-342900">
              <a:buFont typeface="Arial" pitchFamily="34" charset="0"/>
              <a:buChar char="•"/>
            </a:pPr>
            <a:r>
              <a:rPr lang="fr-FR" sz="2400" dirty="0" err="1">
                <a:solidFill>
                  <a:srgbClr val="000000"/>
                </a:solidFill>
                <a:effectLst>
                  <a:outerShdw blurRad="38100" dist="38100" dir="2700000" algn="tl">
                    <a:srgbClr val="000000">
                      <a:alpha val="43137"/>
                    </a:srgbClr>
                  </a:outerShdw>
                </a:effectLst>
              </a:rPr>
              <a:t>Gameplay</a:t>
            </a:r>
            <a:endParaRPr lang="fr-FR" sz="2400" dirty="0">
              <a:solidFill>
                <a:srgbClr val="000000"/>
              </a:solidFill>
              <a:effectLst>
                <a:outerShdw blurRad="38100" dist="38100" dir="2700000" algn="tl">
                  <a:srgbClr val="000000">
                    <a:alpha val="43137"/>
                  </a:srgbClr>
                </a:outerShdw>
              </a:effectLst>
            </a:endParaRPr>
          </a:p>
        </p:txBody>
      </p:sp>
      <p:sp>
        <p:nvSpPr>
          <p:cNvPr id="8" name="Rectangle 7"/>
          <p:cNvSpPr/>
          <p:nvPr/>
        </p:nvSpPr>
        <p:spPr>
          <a:xfrm>
            <a:off x="726256" y="3263991"/>
            <a:ext cx="3507336" cy="3046988"/>
          </a:xfrm>
          <a:prstGeom prst="rect">
            <a:avLst/>
          </a:prstGeom>
        </p:spPr>
        <p:txBody>
          <a:bodyPr wrap="square">
            <a:spAutoFit/>
          </a:bodyPr>
          <a:lstStyle/>
          <a:p>
            <a:pPr marL="800100" lvl="2"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Game </a:t>
            </a:r>
            <a:r>
              <a:rPr lang="fr-FR" sz="2400" dirty="0" err="1">
                <a:solidFill>
                  <a:srgbClr val="000000"/>
                </a:solidFill>
                <a:effectLst>
                  <a:outerShdw blurRad="38100" dist="38100" dir="2700000" algn="tl">
                    <a:srgbClr val="000000">
                      <a:alpha val="43137"/>
                    </a:srgbClr>
                  </a:outerShdw>
                </a:effectLst>
              </a:rPr>
              <a:t>loop</a:t>
            </a:r>
            <a:endParaRPr lang="fr-FR" sz="2400" dirty="0">
              <a:solidFill>
                <a:srgbClr val="000000"/>
              </a:solidFill>
              <a:effectLst>
                <a:outerShdw blurRad="38100" dist="38100" dir="2700000" algn="tl">
                  <a:srgbClr val="000000">
                    <a:alpha val="43137"/>
                  </a:srgbClr>
                </a:outerShdw>
              </a:effectLst>
            </a:endParaRPr>
          </a:p>
          <a:p>
            <a:pPr marL="800100" lvl="2"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Notifications</a:t>
            </a:r>
          </a:p>
          <a:p>
            <a:pPr marL="800100" lvl="2"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mémoire</a:t>
            </a: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des </a:t>
            </a:r>
            <a:r>
              <a:rPr lang="fr-FR" sz="2400" dirty="0" err="1">
                <a:solidFill>
                  <a:srgbClr val="000000"/>
                </a:solidFill>
                <a:effectLst>
                  <a:outerShdw blurRad="38100" dist="38100" dir="2700000" algn="tl">
                    <a:srgbClr val="000000">
                      <a:alpha val="43137"/>
                    </a:srgbClr>
                  </a:outerShdw>
                </a:effectLst>
              </a:rPr>
              <a:t>controleurs</a:t>
            </a:r>
            <a:endParaRPr lang="fr-FR" sz="2400" dirty="0">
              <a:solidFill>
                <a:srgbClr val="000000"/>
              </a:solidFill>
              <a:effectLst>
                <a:outerShdw blurRad="38100" dist="38100" dir="2700000" algn="tl">
                  <a:srgbClr val="000000">
                    <a:alpha val="43137"/>
                  </a:srgbClr>
                </a:outerShdw>
              </a:effectLst>
            </a:endParaRP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des donnés disque</a:t>
            </a:r>
          </a:p>
          <a:p>
            <a:endParaRPr lang="fr-FR" sz="2400" dirty="0">
              <a:solidFill>
                <a:srgbClr val="000000"/>
              </a:solidFill>
            </a:endParaRPr>
          </a:p>
        </p:txBody>
      </p:sp>
    </p:spTree>
    <p:extLst>
      <p:ext uri="{BB962C8B-B14F-4D97-AF65-F5344CB8AC3E}">
        <p14:creationId xmlns:p14="http://schemas.microsoft.com/office/powerpoint/2010/main" val="2025041420"/>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8049</TotalTime>
  <Words>4087</Words>
  <Application>Microsoft Macintosh PowerPoint</Application>
  <PresentationFormat>Présentation à l'écran (4:3)</PresentationFormat>
  <Paragraphs>470</Paragraphs>
  <Slides>46</Slides>
  <Notes>0</Notes>
  <HiddenSlides>0</HiddenSlides>
  <MMClips>0</MMClips>
  <ScaleCrop>false</ScaleCrop>
  <HeadingPairs>
    <vt:vector size="4" baseType="variant">
      <vt:variant>
        <vt:lpstr>Thème</vt:lpstr>
      </vt:variant>
      <vt:variant>
        <vt:i4>1</vt:i4>
      </vt:variant>
      <vt:variant>
        <vt:lpstr>Titres des diapositives</vt:lpstr>
      </vt:variant>
      <vt:variant>
        <vt:i4>46</vt:i4>
      </vt:variant>
    </vt:vector>
  </HeadingPairs>
  <TitlesOfParts>
    <vt:vector size="47" baseType="lpstr">
      <vt:lpstr>Thème Office</vt:lpstr>
      <vt:lpstr>GMIN 317 – Moteur de Jeu Structure d’un moteur de jeu Université Montpellier 2</vt:lpstr>
      <vt:lpstr>Présentation PowerPoint</vt:lpstr>
      <vt:lpstr>What is a game engine ?</vt:lpstr>
      <vt:lpstr>Real-time strategy (RTS) engines</vt:lpstr>
      <vt:lpstr>Minecraft</vt:lpstr>
      <vt:lpstr>TP et mini-projets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Notifications</vt:lpstr>
      <vt:lpstr>Gestion mémoire</vt:lpstr>
      <vt:lpstr>Game loop</vt:lpstr>
      <vt:lpstr>Game loop</vt:lpstr>
      <vt:lpstr>Game loop</vt:lpstr>
      <vt:lpstr>Exemple : PACMAN</vt:lpstr>
      <vt:lpstr>Game loop générique</vt:lpstr>
      <vt:lpstr>Game objects</vt:lpstr>
      <vt:lpstr>Controleurs</vt:lpstr>
      <vt:lpstr>Périphériques et controleurs </vt:lpstr>
      <vt:lpstr>Périphériques et controleurs</vt:lpstr>
      <vt:lpstr>Périphériques et controleurs</vt:lpstr>
      <vt:lpstr>Périphériques et controleurs</vt:lpstr>
      <vt:lpstr>Gestion des accès disques</vt:lpstr>
      <vt:lpstr>Gestion des fichiers</vt:lpstr>
      <vt:lpstr>Timers</vt:lpstr>
      <vt:lpstr>Timers</vt:lpstr>
      <vt:lpstr>Timers</vt:lpstr>
      <vt:lpstr>IA et comportements</vt:lpstr>
      <vt:lpstr>IA et comportements</vt:lpstr>
      <vt:lpstr>Interactions</vt:lpstr>
      <vt:lpstr>Points remarquables</vt:lpstr>
      <vt:lpstr>Déclenchement et notification d'évènements</vt:lpstr>
      <vt:lpstr>Gestion des événements</vt:lpstr>
      <vt:lpstr>Interactions physiques / topologiques</vt:lpstr>
      <vt:lpstr>Boites de collision</vt:lpstr>
      <vt:lpstr>Matériaux et comportements</vt:lpstr>
      <vt:lpstr>Musique interactive</vt:lpstr>
      <vt:lpstr>Interface utilisateur</vt:lpstr>
      <vt:lpstr>Interface utilisateur</vt:lpstr>
      <vt:lpstr>Gameplay : programmation ou script</vt:lpstr>
      <vt:lpstr>Gameplay</vt:lpstr>
      <vt:lpstr>Livres utiles pour compléter ce cours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460</cp:revision>
  <cp:lastPrinted>2014-09-23T20:13:38Z</cp:lastPrinted>
  <dcterms:created xsi:type="dcterms:W3CDTF">2013-05-05T09:39:59Z</dcterms:created>
  <dcterms:modified xsi:type="dcterms:W3CDTF">2015-10-09T06:34:10Z</dcterms:modified>
</cp:coreProperties>
</file>