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281" r:id="rId2"/>
    <p:sldId id="283"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21" r:id="rId37"/>
    <p:sldId id="322" r:id="rId38"/>
    <p:sldId id="344" r:id="rId39"/>
    <p:sldId id="323" r:id="rId40"/>
    <p:sldId id="324" r:id="rId41"/>
    <p:sldId id="325" r:id="rId42"/>
    <p:sldId id="327" r:id="rId43"/>
    <p:sldId id="328" r:id="rId44"/>
    <p:sldId id="329" r:id="rId45"/>
    <p:sldId id="330" r:id="rId46"/>
    <p:sldId id="332" r:id="rId47"/>
    <p:sldId id="340" r:id="rId48"/>
    <p:sldId id="342" r:id="rId49"/>
    <p:sldId id="341" r:id="rId50"/>
    <p:sldId id="343" r:id="rId51"/>
    <p:sldId id="333" r:id="rId52"/>
    <p:sldId id="334" r:id="rId53"/>
    <p:sldId id="335" r:id="rId54"/>
    <p:sldId id="336" r:id="rId55"/>
    <p:sldId id="338" r:id="rId56"/>
    <p:sldId id="339" r:id="rId5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115" d="100"/>
          <a:sy n="115" d="100"/>
        </p:scale>
        <p:origin x="-1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25/11/15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25/11/15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25/11/15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25/11/15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25/11/15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25/11/15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25/11/15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25/11/15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25/11/15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25/11/15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Chemins</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Animation Faciale</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Caméras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Animation Réaliste</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Modèles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gif"/><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gif"/><Relationship Id="rId3"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 Id="rId3"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e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gif"/><Relationship Id="rId3" Type="http://schemas.openxmlformats.org/officeDocument/2006/relationships/image" Target="../media/image2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gif"/><Relationship Id="rId3" Type="http://schemas.openxmlformats.org/officeDocument/2006/relationships/image" Target="../media/image3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hyperlink" Target="http://www.mit.edu/~ibaran/autori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jpeg"/><Relationship Id="rId3" Type="http://schemas.openxmlformats.org/officeDocument/2006/relationships/image" Target="../media/image3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9.jpe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8.xml"/><Relationship Id="rId2" Type="http://schemas.openxmlformats.org/officeDocument/2006/relationships/image" Target="../media/image4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4000" dirty="0" smtClean="0">
                <a:solidFill>
                  <a:schemeClr val="tx1"/>
                </a:solidFill>
              </a:rPr>
              <a:t/>
            </a:r>
            <a:br>
              <a:rPr lang="fr-FR" sz="4000" dirty="0" smtClean="0">
                <a:solidFill>
                  <a:schemeClr val="tx1"/>
                </a:solidFill>
              </a:rPr>
            </a:br>
            <a:r>
              <a:rPr lang="fr-FR" sz="3200" i="1" dirty="0" smtClean="0">
                <a:solidFill>
                  <a:schemeClr val="tx1"/>
                </a:solidFill>
              </a:rPr>
              <a:t>Animation temps réel</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smtClean="0">
                <a:hlinkClick r:id="rId2"/>
              </a:rPr>
              <a:t>Remi.ronfard@inria.fr</a:t>
            </a:r>
            <a:endParaRPr lang="fr-FR" sz="1800" dirty="0" smtClean="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a:t>/</a:t>
            </a:r>
            <a:endParaRPr lang="fr-FR" sz="1800" dirty="0" smtClean="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Points de contrôle et </a:t>
            </a:r>
            <a:r>
              <a:rPr lang="fr-FR" dirty="0" smtClean="0"/>
              <a:t>degrés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57"/>
          <p:cNvSpPr/>
          <p:nvPr/>
        </p:nvSpPr>
        <p:spPr>
          <a:xfrm>
            <a:off x="540910" y="913937"/>
            <a:ext cx="8279564"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smtClean="0"/>
              <a:t>Le </a:t>
            </a:r>
            <a:r>
              <a:rPr dirty="0"/>
              <a:t>degré d’une courbe détermine le nombre de points de contrôle nécessaires pour définir la courbe:</a:t>
            </a:r>
          </a:p>
          <a:p>
            <a:pPr marL="285750" lvl="0" indent="-285750">
              <a:buClr>
                <a:srgbClr val="FFFFFF"/>
              </a:buClr>
              <a:buSzPct val="100000"/>
              <a:buFont typeface="Arial"/>
              <a:buChar char="•"/>
            </a:pPr>
            <a:r>
              <a:rPr dirty="0"/>
              <a:t>degré 2 (quadratique) : 3 points de contrôle</a:t>
            </a:r>
          </a:p>
          <a:p>
            <a:pPr marL="285750" lvl="0" indent="-285750">
              <a:buClr>
                <a:srgbClr val="FFFFFF"/>
              </a:buClr>
              <a:buSzPct val="100000"/>
              <a:buFont typeface="Arial"/>
              <a:buChar char="•"/>
            </a:pPr>
            <a:r>
              <a:rPr dirty="0"/>
              <a:t>degré 3 (cubique) : 4 points de contrôle.</a:t>
            </a:r>
          </a:p>
          <a:p>
            <a:pPr lvl="0"/>
            <a:endParaRPr dirty="0"/>
          </a:p>
          <a:p>
            <a:pPr lvl="0"/>
            <a:r>
              <a:rPr dirty="0"/>
              <a:t>On peut construire une courbe plus longue de même ordre en rattachant des morceaux de courbe.</a:t>
            </a:r>
          </a:p>
          <a:p>
            <a:pPr lvl="0"/>
            <a:endParaRPr dirty="0"/>
          </a:p>
          <a:p>
            <a:pPr lvl="0"/>
            <a:endParaRPr dirty="0"/>
          </a:p>
          <a:p>
            <a:pPr lvl="0"/>
            <a:endParaRPr dirty="0"/>
          </a:p>
          <a:p>
            <a:pPr lvl="0"/>
            <a:endParaRPr dirty="0"/>
          </a:p>
          <a:p>
            <a:pPr lvl="0"/>
            <a:endParaRPr dirty="0"/>
          </a:p>
          <a:p>
            <a:pPr lvl="0"/>
            <a:endParaRPr dirty="0"/>
          </a:p>
          <a:p>
            <a:pPr lvl="0"/>
            <a:endParaRPr lang="fr-FR" dirty="0" smtClean="0"/>
          </a:p>
          <a:p>
            <a:pPr lvl="0"/>
            <a:endParaRPr lang="fr-FR" dirty="0"/>
          </a:p>
          <a:p>
            <a:pPr lvl="0"/>
            <a:endParaRPr dirty="0"/>
          </a:p>
          <a:p>
            <a:pPr lvl="0"/>
            <a:r>
              <a:rPr dirty="0"/>
              <a:t>Le degré d’une courbe affecte également le comportement de la courbe lorsqu’un des points de contrôle est déplacé. En général, les courbes de trop haut degré sont sujettes à des effets oscillatoires indésirables.</a:t>
            </a:r>
          </a:p>
        </p:txBody>
      </p:sp>
      <p:pic>
        <p:nvPicPr>
          <p:cNvPr id="8" name="image29.gif"/>
          <p:cNvPicPr/>
          <p:nvPr/>
        </p:nvPicPr>
        <p:blipFill>
          <a:blip r:embed="rId2">
            <a:extLst/>
          </a:blip>
          <a:stretch>
            <a:fillRect/>
          </a:stretch>
        </p:blipFill>
        <p:spPr>
          <a:xfrm>
            <a:off x="1916698" y="2716157"/>
            <a:ext cx="5657333" cy="2340618"/>
          </a:xfrm>
          <a:prstGeom prst="rect">
            <a:avLst/>
          </a:prstGeom>
          <a:ln w="12700">
            <a:miter lim="400000"/>
          </a:ln>
        </p:spPr>
      </p:pic>
    </p:spTree>
    <p:extLst>
      <p:ext uri="{BB962C8B-B14F-4D97-AF65-F5344CB8AC3E}">
        <p14:creationId xmlns:p14="http://schemas.microsoft.com/office/powerpoint/2010/main" val="175191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Continuité d’une </a:t>
            </a:r>
            <a:r>
              <a:rPr lang="fr-FR" dirty="0" smtClean="0"/>
              <a:t>courbe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62"/>
          <p:cNvSpPr/>
          <p:nvPr/>
        </p:nvSpPr>
        <p:spPr>
          <a:xfrm>
            <a:off x="4507920" y="1433532"/>
            <a:ext cx="4271658" cy="45243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smtClean="0"/>
              <a:t>On </a:t>
            </a:r>
            <a:r>
              <a:rPr dirty="0"/>
              <a:t>parle de continuité Cn d’une courbe pour exprimer le fait que les n premières dérivées des morceaux de courbe consécutifs sont égales au niveau des points de jonction entre les morceaux.</a:t>
            </a:r>
          </a:p>
          <a:p>
            <a:pPr lvl="0"/>
            <a:endParaRPr dirty="0"/>
          </a:p>
          <a:p>
            <a:pPr lvl="0"/>
            <a:r>
              <a:rPr dirty="0"/>
              <a:t>Continuité C0 : la courbe est continue uniquement pour les positions</a:t>
            </a:r>
          </a:p>
          <a:p>
            <a:pPr lvl="0"/>
            <a:endParaRPr dirty="0"/>
          </a:p>
          <a:p>
            <a:pPr lvl="0"/>
            <a:r>
              <a:rPr dirty="0"/>
              <a:t>Continuité C1 : les tangentes à la courbe (dérivées premières) sont constantes au niveau des points de jonction</a:t>
            </a:r>
          </a:p>
          <a:p>
            <a:pPr lvl="0"/>
            <a:endParaRPr dirty="0"/>
          </a:p>
          <a:p>
            <a:pPr lvl="0"/>
            <a:r>
              <a:rPr dirty="0"/>
              <a:t>Continuité C2 : la courbure des courbes (dérivées secondes) est constante au niveau des points de jonction</a:t>
            </a:r>
          </a:p>
        </p:txBody>
      </p:sp>
      <p:pic>
        <p:nvPicPr>
          <p:cNvPr id="8" name="image30.gif"/>
          <p:cNvPicPr/>
          <p:nvPr/>
        </p:nvPicPr>
        <p:blipFill>
          <a:blip r:embed="rId2">
            <a:extLst/>
          </a:blip>
          <a:stretch>
            <a:fillRect/>
          </a:stretch>
        </p:blipFill>
        <p:spPr>
          <a:xfrm>
            <a:off x="424688" y="1970732"/>
            <a:ext cx="3901696" cy="3810162"/>
          </a:xfrm>
          <a:prstGeom prst="rect">
            <a:avLst/>
          </a:prstGeom>
          <a:ln w="12700">
            <a:miter lim="400000"/>
          </a:ln>
        </p:spPr>
      </p:pic>
    </p:spTree>
    <p:extLst>
      <p:ext uri="{BB962C8B-B14F-4D97-AF65-F5344CB8AC3E}">
        <p14:creationId xmlns:p14="http://schemas.microsoft.com/office/powerpoint/2010/main" val="419425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67"/>
          <p:cNvSpPr/>
          <p:nvPr/>
        </p:nvSpPr>
        <p:spPr>
          <a:xfrm>
            <a:off x="323527" y="1098609"/>
            <a:ext cx="8496946"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principe d’édition d’une spline est d’associer à chacun des points de contrôle une tangente à la courbe, qui déterminera donc de quelle manière la courbe doit s’orienter dans le voisinage local au point de contrôle.</a:t>
            </a:r>
          </a:p>
          <a:p>
            <a:pPr lvl="0"/>
            <a:endParaRPr dirty="0"/>
          </a:p>
          <a:p>
            <a:pPr lvl="0"/>
            <a:r>
              <a:rPr dirty="0"/>
              <a:t>Techniquement, la tangente à un point de contrôle est souvent calculée en utilisant la position des points de contrôle précédent et suivant.</a:t>
            </a:r>
          </a:p>
        </p:txBody>
      </p:sp>
      <p:pic>
        <p:nvPicPr>
          <p:cNvPr id="8" name="image31.png"/>
          <p:cNvPicPr/>
          <p:nvPr/>
        </p:nvPicPr>
        <p:blipFill>
          <a:blip r:embed="rId2">
            <a:extLst/>
          </a:blip>
          <a:stretch>
            <a:fillRect/>
          </a:stretch>
        </p:blipFill>
        <p:spPr>
          <a:xfrm>
            <a:off x="1787861" y="2942535"/>
            <a:ext cx="5520443" cy="2760224"/>
          </a:xfrm>
          <a:prstGeom prst="rect">
            <a:avLst/>
          </a:prstGeom>
          <a:ln w="12700">
            <a:miter lim="400000"/>
          </a:ln>
        </p:spPr>
      </p:pic>
      <p:sp>
        <p:nvSpPr>
          <p:cNvPr id="9" name="Shape 669"/>
          <p:cNvSpPr/>
          <p:nvPr/>
        </p:nvSpPr>
        <p:spPr>
          <a:xfrm>
            <a:off x="575438" y="5544857"/>
            <a:ext cx="8043075"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Génération d’une spline (interpolante) à partir d’un maillage de points de contrôle et des tangentes associées.</a:t>
            </a:r>
          </a:p>
        </p:txBody>
      </p:sp>
    </p:spTree>
    <p:extLst>
      <p:ext uri="{BB962C8B-B14F-4D97-AF65-F5344CB8AC3E}">
        <p14:creationId xmlns:p14="http://schemas.microsoft.com/office/powerpoint/2010/main" val="45790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err="1" smtClean="0">
                <a:effectLst>
                  <a:outerShdw blurRad="38100" dist="38100" dir="2700000" rotWithShape="0">
                    <a:srgbClr val="000000">
                      <a:alpha val="43137"/>
                    </a:srgbClr>
                  </a:outerShdw>
                </a:effectLst>
              </a:rPr>
              <a:t>Splines</a:t>
            </a:r>
            <a:r>
              <a:rPr lang="fr-FR" dirty="0" smtClean="0">
                <a:effectLst>
                  <a:outerShdw blurRad="38100" dist="38100" dir="2700000" rotWithShape="0">
                    <a:srgbClr val="000000">
                      <a:alpha val="43137"/>
                    </a:srgbClr>
                  </a:outerShdw>
                </a:effectLst>
              </a:rPr>
              <a:t> de Bézier quadratiques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73"/>
          <p:cNvSpPr/>
          <p:nvPr/>
        </p:nvSpPr>
        <p:spPr>
          <a:xfrm>
            <a:off x="3394594" y="1535537"/>
            <a:ext cx="5250411" cy="430887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On les obtient par l’algorithme de De Casteljau, en réalisant une interpolation linéaire des interpolations linéaires entre les points de contrôle P0, P1 et P2.</a:t>
            </a:r>
          </a:p>
          <a:p>
            <a:pPr lvl="0"/>
            <a:endParaRPr dirty="0"/>
          </a:p>
          <a:p>
            <a:pPr lvl="0"/>
            <a:r>
              <a:rPr dirty="0"/>
              <a:t>		P01 = (1-t)P0 + tP1</a:t>
            </a:r>
          </a:p>
          <a:p>
            <a:pPr lvl="0"/>
            <a:r>
              <a:rPr dirty="0"/>
              <a:t>		P11 = (1-t)P1 + tP2</a:t>
            </a:r>
          </a:p>
          <a:p>
            <a:pPr lvl="0"/>
            <a:r>
              <a:rPr dirty="0"/>
              <a:t>		P(t) = (1-t)P01 + tP11</a:t>
            </a:r>
          </a:p>
          <a:p>
            <a:pPr lvl="0"/>
            <a:endParaRPr dirty="0"/>
          </a:p>
          <a:p>
            <a:pPr lvl="0"/>
            <a:r>
              <a:rPr dirty="0"/>
              <a:t>Splines de Bézier cubiques</a:t>
            </a:r>
          </a:p>
          <a:p>
            <a:pPr lvl="0"/>
            <a:endParaRPr dirty="0"/>
          </a:p>
          <a:p>
            <a:pPr lvl="0"/>
            <a:r>
              <a:rPr dirty="0"/>
              <a:t>De la même manière, il est possible d’interpoler une courbe entre (n+1) points de contrôle. Si n=3, on obtient une spline de Bézier cubique.</a:t>
            </a:r>
          </a:p>
          <a:p>
            <a:pPr lvl="0"/>
            <a:endParaRPr dirty="0"/>
          </a:p>
          <a:p>
            <a:pPr lvl="0"/>
            <a:r>
              <a:rPr dirty="0"/>
              <a:t>Les splines de Bézier ont une continuité C1.</a:t>
            </a:r>
          </a:p>
        </p:txBody>
      </p:sp>
      <p:pic>
        <p:nvPicPr>
          <p:cNvPr id="8" name="image32.gif" descr="deCasteljau algorithm"/>
          <p:cNvPicPr/>
          <p:nvPr/>
        </p:nvPicPr>
        <p:blipFill>
          <a:blip r:embed="rId2">
            <a:extLst/>
          </a:blip>
          <a:stretch>
            <a:fillRect/>
          </a:stretch>
        </p:blipFill>
        <p:spPr>
          <a:xfrm>
            <a:off x="755909" y="1013591"/>
            <a:ext cx="2232249" cy="2232249"/>
          </a:xfrm>
          <a:prstGeom prst="rect">
            <a:avLst/>
          </a:prstGeom>
          <a:ln w="12700">
            <a:miter lim="400000"/>
          </a:ln>
        </p:spPr>
      </p:pic>
      <p:pic>
        <p:nvPicPr>
          <p:cNvPr id="9" name="image33.gif" descr="deCasteljau algorithm"/>
          <p:cNvPicPr/>
          <p:nvPr/>
        </p:nvPicPr>
        <p:blipFill>
          <a:blip r:embed="rId3">
            <a:extLst/>
          </a:blip>
          <a:stretch>
            <a:fillRect/>
          </a:stretch>
        </p:blipFill>
        <p:spPr>
          <a:xfrm>
            <a:off x="755909" y="3612160"/>
            <a:ext cx="2232249" cy="2232249"/>
          </a:xfrm>
          <a:prstGeom prst="rect">
            <a:avLst/>
          </a:prstGeom>
          <a:ln w="12700">
            <a:miter lim="400000"/>
          </a:ln>
        </p:spPr>
      </p:pic>
      <p:sp>
        <p:nvSpPr>
          <p:cNvPr id="10" name="Shape 676"/>
          <p:cNvSpPr/>
          <p:nvPr/>
        </p:nvSpPr>
        <p:spPr>
          <a:xfrm>
            <a:off x="746150" y="3272303"/>
            <a:ext cx="2251767"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Bézier quadratique</a:t>
            </a:r>
          </a:p>
        </p:txBody>
      </p:sp>
      <p:sp>
        <p:nvSpPr>
          <p:cNvPr id="11" name="Shape 677"/>
          <p:cNvSpPr/>
          <p:nvPr/>
        </p:nvSpPr>
        <p:spPr>
          <a:xfrm>
            <a:off x="599454" y="5844408"/>
            <a:ext cx="225176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Bézier cubique</a:t>
            </a:r>
          </a:p>
        </p:txBody>
      </p:sp>
    </p:spTree>
    <p:extLst>
      <p:ext uri="{BB962C8B-B14F-4D97-AF65-F5344CB8AC3E}">
        <p14:creationId xmlns:p14="http://schemas.microsoft.com/office/powerpoint/2010/main" val="316928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r>
              <a:rPr lang="fr-FR" dirty="0" smtClean="0"/>
              <a:t> de </a:t>
            </a:r>
            <a:r>
              <a:rPr lang="fr-FR" dirty="0" err="1" smtClean="0"/>
              <a:t>Catmull</a:t>
            </a:r>
            <a:r>
              <a:rPr lang="fr-FR" dirty="0" smtClean="0"/>
              <a:t>-Rom et Hermite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pic>
        <p:nvPicPr>
          <p:cNvPr id="7" name="image27.gif"/>
          <p:cNvPicPr/>
          <p:nvPr/>
        </p:nvPicPr>
        <p:blipFill>
          <a:blip r:embed="rId2">
            <a:extLst/>
          </a:blip>
          <a:stretch>
            <a:fillRect/>
          </a:stretch>
        </p:blipFill>
        <p:spPr>
          <a:xfrm>
            <a:off x="376284" y="2022419"/>
            <a:ext cx="3869211" cy="3285045"/>
          </a:xfrm>
          <a:prstGeom prst="rect">
            <a:avLst/>
          </a:prstGeom>
          <a:ln w="12700">
            <a:miter lim="400000"/>
          </a:ln>
        </p:spPr>
      </p:pic>
      <p:sp>
        <p:nvSpPr>
          <p:cNvPr id="8" name="Shape 687"/>
          <p:cNvSpPr/>
          <p:nvPr/>
        </p:nvSpPr>
        <p:spPr>
          <a:xfrm>
            <a:off x="1245901" y="5860101"/>
            <a:ext cx="3187197"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Catmull-Rom</a:t>
            </a:r>
          </a:p>
        </p:txBody>
      </p:sp>
      <p:pic>
        <p:nvPicPr>
          <p:cNvPr id="9" name="image36.jpg"/>
          <p:cNvPicPr/>
          <p:nvPr/>
        </p:nvPicPr>
        <p:blipFill>
          <a:blip r:embed="rId3">
            <a:extLst/>
          </a:blip>
          <a:stretch>
            <a:fillRect/>
          </a:stretch>
        </p:blipFill>
        <p:spPr>
          <a:xfrm>
            <a:off x="4441286" y="2140001"/>
            <a:ext cx="4491893" cy="3720100"/>
          </a:xfrm>
          <a:prstGeom prst="rect">
            <a:avLst/>
          </a:prstGeom>
          <a:ln w="12700">
            <a:miter lim="400000"/>
          </a:ln>
        </p:spPr>
      </p:pic>
      <p:sp>
        <p:nvSpPr>
          <p:cNvPr id="10" name="Shape 688"/>
          <p:cNvSpPr/>
          <p:nvPr/>
        </p:nvSpPr>
        <p:spPr>
          <a:xfrm>
            <a:off x="5690060" y="5860101"/>
            <a:ext cx="241464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Hermite</a:t>
            </a:r>
          </a:p>
        </p:txBody>
      </p:sp>
    </p:spTree>
    <p:extLst>
      <p:ext uri="{BB962C8B-B14F-4D97-AF65-F5344CB8AC3E}">
        <p14:creationId xmlns:p14="http://schemas.microsoft.com/office/powerpoint/2010/main" val="7186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t>
            </a:r>
            <a:r>
              <a:rPr lang="fr-FR" dirty="0" err="1" smtClean="0"/>
              <a:t>Splines</a:t>
            </a:r>
            <a:r>
              <a:rPr lang="fr-FR" dirty="0" smtClean="0"/>
              <a:t> et NURBS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pic>
        <p:nvPicPr>
          <p:cNvPr id="7" name="image38.gif"/>
          <p:cNvPicPr/>
          <p:nvPr/>
        </p:nvPicPr>
        <p:blipFill>
          <a:blip r:embed="rId2">
            <a:extLst/>
          </a:blip>
          <a:stretch>
            <a:fillRect/>
          </a:stretch>
        </p:blipFill>
        <p:spPr>
          <a:xfrm>
            <a:off x="305731" y="1422748"/>
            <a:ext cx="4868177" cy="3757772"/>
          </a:xfrm>
          <a:prstGeom prst="rect">
            <a:avLst/>
          </a:prstGeom>
          <a:ln w="12700">
            <a:miter lim="400000"/>
          </a:ln>
        </p:spPr>
      </p:pic>
      <p:pic>
        <p:nvPicPr>
          <p:cNvPr id="8" name="image39.jpg"/>
          <p:cNvPicPr/>
          <p:nvPr/>
        </p:nvPicPr>
        <p:blipFill>
          <a:blip r:embed="rId3">
            <a:extLst/>
          </a:blip>
          <a:stretch>
            <a:fillRect/>
          </a:stretch>
        </p:blipFill>
        <p:spPr>
          <a:xfrm>
            <a:off x="5420844" y="2476401"/>
            <a:ext cx="2974997" cy="2897120"/>
          </a:xfrm>
          <a:prstGeom prst="rect">
            <a:avLst/>
          </a:prstGeom>
          <a:ln w="12700">
            <a:miter lim="400000"/>
          </a:ln>
        </p:spPr>
      </p:pic>
      <p:sp>
        <p:nvSpPr>
          <p:cNvPr id="9" name="Shape 697"/>
          <p:cNvSpPr/>
          <p:nvPr/>
        </p:nvSpPr>
        <p:spPr>
          <a:xfrm>
            <a:off x="1172761" y="5633705"/>
            <a:ext cx="299264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B-spline</a:t>
            </a:r>
          </a:p>
        </p:txBody>
      </p:sp>
      <p:sp>
        <p:nvSpPr>
          <p:cNvPr id="10" name="Shape 698"/>
          <p:cNvSpPr/>
          <p:nvPr/>
        </p:nvSpPr>
        <p:spPr>
          <a:xfrm>
            <a:off x="5525027" y="5614124"/>
            <a:ext cx="2062216"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NURBS</a:t>
            </a:r>
            <a:endParaRPr sz="1200" i="1" dirty="0">
              <a:solidFill>
                <a:srgbClr val="FFFFFF"/>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406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702"/>
          <p:cNvSpPr/>
          <p:nvPr/>
        </p:nvSpPr>
        <p:spPr>
          <a:xfrm>
            <a:off x="395535" y="1124744"/>
            <a:ext cx="8352930" cy="1631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000" dirty="0"/>
              <a:t>Une fois le chemin déterminé, il faut être capable d’orienter l’objet qui va se déplacer le long de ce chemin.</a:t>
            </a:r>
          </a:p>
          <a:p>
            <a:pPr lvl="0"/>
            <a:endParaRPr sz="2000" dirty="0"/>
          </a:p>
          <a:p>
            <a:pPr lvl="0"/>
            <a:r>
              <a:rPr sz="2000" dirty="0"/>
              <a:t>Une méthode permettant de déterminer automatiquement une telle orientation est le calcul du repère de Frenet.</a:t>
            </a:r>
          </a:p>
        </p:txBody>
      </p:sp>
      <p:pic>
        <p:nvPicPr>
          <p:cNvPr id="8" name="image40.jpg"/>
          <p:cNvPicPr/>
          <p:nvPr/>
        </p:nvPicPr>
        <p:blipFill>
          <a:blip r:embed="rId2">
            <a:extLst/>
          </a:blip>
          <a:stretch>
            <a:fillRect/>
          </a:stretch>
        </p:blipFill>
        <p:spPr>
          <a:xfrm>
            <a:off x="4920119" y="3062849"/>
            <a:ext cx="3612321" cy="2440045"/>
          </a:xfrm>
          <a:prstGeom prst="rect">
            <a:avLst/>
          </a:prstGeom>
          <a:ln w="12700">
            <a:miter lim="400000"/>
          </a:ln>
        </p:spPr>
      </p:pic>
      <p:pic>
        <p:nvPicPr>
          <p:cNvPr id="9" name="image41.gif" descr="C:\Users\marc.moulis\Documents\Personal\Cours\Moteurs de jeux\Animation\frenet1.gif"/>
          <p:cNvPicPr/>
          <p:nvPr/>
        </p:nvPicPr>
        <p:blipFill>
          <a:blip r:embed="rId3">
            <a:extLst/>
          </a:blip>
          <a:stretch>
            <a:fillRect/>
          </a:stretch>
        </p:blipFill>
        <p:spPr>
          <a:xfrm>
            <a:off x="539551" y="3424829"/>
            <a:ext cx="3823051" cy="1853601"/>
          </a:xfrm>
          <a:prstGeom prst="rect">
            <a:avLst/>
          </a:prstGeom>
          <a:ln w="12700">
            <a:miter lim="400000"/>
          </a:ln>
        </p:spPr>
      </p:pic>
      <p:sp>
        <p:nvSpPr>
          <p:cNvPr id="10" name="Shape 705"/>
          <p:cNvSpPr/>
          <p:nvPr/>
        </p:nvSpPr>
        <p:spPr>
          <a:xfrm>
            <a:off x="539551" y="5892372"/>
            <a:ext cx="7992890"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Visualisation du repère de Frenet le long de la courbe</a:t>
            </a:r>
          </a:p>
        </p:txBody>
      </p:sp>
    </p:spTree>
    <p:extLst>
      <p:ext uri="{BB962C8B-B14F-4D97-AF65-F5344CB8AC3E}">
        <p14:creationId xmlns:p14="http://schemas.microsoft.com/office/powerpoint/2010/main" val="1764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du 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709"/>
          <p:cNvSpPr/>
          <p:nvPr/>
        </p:nvSpPr>
        <p:spPr>
          <a:xfrm>
            <a:off x="587945" y="3158686"/>
            <a:ext cx="7941888" cy="313932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En pratique, on calcule rarement le véritable repère de Frenet lorsque l’on connaît l’orientation globale de l’un des axes B ou N, ce qui peut simplifier les calculs (on évite le calcul de la dérivée seconde)</a:t>
            </a:r>
            <a:r>
              <a:rPr dirty="0" smtClean="0"/>
              <a:t>.</a:t>
            </a:r>
            <a:endParaRPr lang="fr-FR" dirty="0" smtClean="0"/>
          </a:p>
          <a:p>
            <a:pPr lvl="0"/>
            <a:endParaRPr dirty="0"/>
          </a:p>
          <a:p>
            <a:pPr lvl="0"/>
            <a:r>
              <a:rPr dirty="0"/>
              <a:t>Exemples typiques : caméra en mode « poursuite », connaissance de l’orientation de la « verticale » de l’objet, etc</a:t>
            </a:r>
            <a:r>
              <a:rPr dirty="0" smtClean="0"/>
              <a:t>…</a:t>
            </a:r>
            <a:endParaRPr lang="fr-FR" dirty="0" smtClean="0"/>
          </a:p>
          <a:p>
            <a:pPr lvl="0"/>
            <a:endParaRPr dirty="0"/>
          </a:p>
          <a:p>
            <a:pPr lvl="0"/>
            <a:r>
              <a:rPr dirty="0"/>
              <a:t>Dans ce cas là, on détermine l’axe T (soit à partir du vecteur déplacement le long de la courbe (identique au repère de Frenet), soit en orientant vers une position cible), on fixe l’orientation d’un des deux autres axes (par exemple B dans le sens de la verticale du monde), et on déduit N par simple produit vectoriel entre B et T.</a:t>
            </a:r>
          </a:p>
        </p:txBody>
      </p:sp>
      <p:pic>
        <p:nvPicPr>
          <p:cNvPr id="8" name="image42.jpg"/>
          <p:cNvPicPr/>
          <p:nvPr/>
        </p:nvPicPr>
        <p:blipFill>
          <a:blip r:embed="rId2">
            <a:extLst/>
          </a:blip>
          <a:stretch>
            <a:fillRect/>
          </a:stretch>
        </p:blipFill>
        <p:spPr>
          <a:xfrm>
            <a:off x="2444153" y="959893"/>
            <a:ext cx="3690412" cy="2055418"/>
          </a:xfrm>
          <a:prstGeom prst="rect">
            <a:avLst/>
          </a:prstGeom>
          <a:ln w="12700">
            <a:miter lim="400000"/>
          </a:ln>
        </p:spPr>
      </p:pic>
    </p:spTree>
    <p:extLst>
      <p:ext uri="{BB962C8B-B14F-4D97-AF65-F5344CB8AC3E}">
        <p14:creationId xmlns:p14="http://schemas.microsoft.com/office/powerpoint/2010/main" val="133824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modèles : 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8" name="Shape 718"/>
          <p:cNvSpPr/>
          <p:nvPr/>
        </p:nvSpPr>
        <p:spPr>
          <a:xfrm>
            <a:off x="395535" y="865742"/>
            <a:ext cx="8352930" cy="28623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d’animation la plus basique s’inspire directement des méthodes d’animation 2D traditionnelles.</a:t>
            </a:r>
          </a:p>
          <a:p>
            <a:pPr lvl="0"/>
            <a:endParaRPr dirty="0"/>
          </a:p>
          <a:p>
            <a:pPr lvl="0"/>
            <a:endParaRPr dirty="0"/>
          </a:p>
          <a:p>
            <a:pPr lvl="0"/>
            <a:endParaRPr dirty="0"/>
          </a:p>
          <a:p>
            <a:pPr lvl="0"/>
            <a:endParaRPr dirty="0"/>
          </a:p>
          <a:p>
            <a:pPr lvl="0"/>
            <a:endParaRPr dirty="0"/>
          </a:p>
          <a:p>
            <a:pPr lvl="0"/>
            <a:endParaRPr dirty="0"/>
          </a:p>
          <a:p>
            <a:pPr lvl="0"/>
            <a:r>
              <a:rPr dirty="0" smtClean="0"/>
              <a:t>Pour </a:t>
            </a:r>
            <a:r>
              <a:rPr dirty="0"/>
              <a:t>chacune des images de l’animation, on crée un maillage 3D qui représente l’étape de l’animation.</a:t>
            </a:r>
          </a:p>
        </p:txBody>
      </p:sp>
      <p:pic>
        <p:nvPicPr>
          <p:cNvPr id="9" name="image43.png" descr="C:\Users\marc.moulis\Documents\Personal\Cours\Moteurs de jeux\Animation\Tweening frames.png"/>
          <p:cNvPicPr/>
          <p:nvPr/>
        </p:nvPicPr>
        <p:blipFill>
          <a:blip r:embed="rId2">
            <a:extLst/>
          </a:blip>
          <a:stretch>
            <a:fillRect/>
          </a:stretch>
        </p:blipFill>
        <p:spPr>
          <a:xfrm>
            <a:off x="3148082" y="3728065"/>
            <a:ext cx="3705020" cy="2550133"/>
          </a:xfrm>
          <a:prstGeom prst="rect">
            <a:avLst/>
          </a:prstGeom>
          <a:ln w="12700">
            <a:miter lim="400000"/>
          </a:ln>
        </p:spPr>
      </p:pic>
      <p:pic>
        <p:nvPicPr>
          <p:cNvPr id="10" name="image44.jpeg" descr="C:\Users\marc.moulis\Documents\Personal\Cours\Moteurs de jeux\Animation\SquashStretch.jpg"/>
          <p:cNvPicPr/>
          <p:nvPr/>
        </p:nvPicPr>
        <p:blipFill>
          <a:blip r:embed="rId3">
            <a:extLst/>
          </a:blip>
          <a:stretch>
            <a:fillRect/>
          </a:stretch>
        </p:blipFill>
        <p:spPr>
          <a:xfrm>
            <a:off x="2765324" y="1218488"/>
            <a:ext cx="4389438" cy="1719262"/>
          </a:xfrm>
          <a:prstGeom prst="rect">
            <a:avLst/>
          </a:prstGeom>
          <a:ln w="12700">
            <a:miter lim="400000"/>
          </a:ln>
        </p:spPr>
      </p:pic>
    </p:spTree>
    <p:extLst>
      <p:ext uri="{BB962C8B-B14F-4D97-AF65-F5344CB8AC3E}">
        <p14:creationId xmlns:p14="http://schemas.microsoft.com/office/powerpoint/2010/main" val="304095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24"/>
          <p:cNvSpPr/>
          <p:nvPr/>
        </p:nvSpPr>
        <p:spPr>
          <a:xfrm>
            <a:off x="529150" y="856304"/>
            <a:ext cx="8282154" cy="563231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Pour produire l’animation, les positions des vertices de la géométrie sont linéairement interpolés 2 à 2 (vertex tweening).</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Cette technique est simple à mettre en œuvre,  mais </a:t>
            </a:r>
            <a:r>
              <a:rPr dirty="0" smtClean="0"/>
              <a:t>présente</a:t>
            </a:r>
            <a:r>
              <a:rPr lang="fr-FR" dirty="0" smtClean="0"/>
              <a:t> </a:t>
            </a:r>
            <a:r>
              <a:rPr dirty="0" smtClean="0"/>
              <a:t>de </a:t>
            </a:r>
            <a:r>
              <a:rPr dirty="0"/>
              <a:t>nombreux défauts:</a:t>
            </a:r>
          </a:p>
          <a:p>
            <a:pPr marL="285750" lvl="0" indent="-285750">
              <a:buClr>
                <a:srgbClr val="FFFFFF"/>
              </a:buClr>
              <a:buSzPct val="100000"/>
              <a:buFont typeface="Arial"/>
              <a:buChar char="•"/>
            </a:pPr>
            <a:r>
              <a:rPr dirty="0"/>
              <a:t>Un maillage complet doit exister pour chacune des poses de l’animation, ce qui est coûteux en mémoire</a:t>
            </a:r>
          </a:p>
          <a:p>
            <a:pPr marL="285750" lvl="0" indent="-285750">
              <a:buClr>
                <a:srgbClr val="FFFFFF"/>
              </a:buClr>
              <a:buSzPct val="100000"/>
              <a:buFont typeface="Arial"/>
              <a:buChar char="•"/>
            </a:pPr>
            <a:r>
              <a:rPr dirty="0"/>
              <a:t>Si les étapes de l’animation sont trop éloignées les unes des autres, des déformations du maillage peuvent devenir visibles, dues à l’interpolation linéaire des positions des vertices</a:t>
            </a:r>
          </a:p>
          <a:p>
            <a:pPr marL="285750" lvl="0" indent="-285750">
              <a:buClr>
                <a:srgbClr val="FFFFFF"/>
              </a:buClr>
              <a:buSzPct val="100000"/>
              <a:buFont typeface="Arial"/>
              <a:buChar char="•"/>
            </a:pPr>
            <a:r>
              <a:rPr dirty="0"/>
              <a:t>Les maillages d’une animation doivent être strictement identiques en termes d’organisation des vertices/faces</a:t>
            </a:r>
          </a:p>
          <a:p>
            <a:pPr marL="285750" lvl="0" indent="-285750">
              <a:buClr>
                <a:srgbClr val="FFFFFF"/>
              </a:buClr>
              <a:buSzPct val="100000"/>
              <a:buFont typeface="Arial"/>
              <a:buChar char="•"/>
            </a:pPr>
            <a:r>
              <a:rPr dirty="0"/>
              <a:t>Si différents modèles géométriques ont la même animation, les maillages doivent pourtant être dupliqués et animés </a:t>
            </a:r>
            <a:r>
              <a:rPr dirty="0" smtClean="0"/>
              <a:t>séparément</a:t>
            </a:r>
            <a:r>
              <a:rPr lang="fr-FR" dirty="0" smtClean="0"/>
              <a:t>.</a:t>
            </a:r>
            <a:endParaRPr dirty="0"/>
          </a:p>
        </p:txBody>
      </p:sp>
      <p:pic>
        <p:nvPicPr>
          <p:cNvPr id="8" name="image45.jpg" descr="http://ars.els-cdn.com/content/image/1-s2.0-S0097849306001865-gr10.jpg"/>
          <p:cNvPicPr/>
          <p:nvPr/>
        </p:nvPicPr>
        <p:blipFill>
          <a:blip r:embed="rId2">
            <a:extLst/>
          </a:blip>
          <a:stretch>
            <a:fillRect/>
          </a:stretch>
        </p:blipFill>
        <p:spPr>
          <a:xfrm>
            <a:off x="2404145" y="1490804"/>
            <a:ext cx="4849143" cy="1993207"/>
          </a:xfrm>
          <a:prstGeom prst="rect">
            <a:avLst/>
          </a:prstGeom>
          <a:ln w="12700">
            <a:miter lim="400000"/>
          </a:ln>
        </p:spPr>
      </p:pic>
    </p:spTree>
    <p:extLst>
      <p:ext uri="{BB962C8B-B14F-4D97-AF65-F5344CB8AC3E}">
        <p14:creationId xmlns:p14="http://schemas.microsoft.com/office/powerpoint/2010/main" val="407171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just">
              <a:buNone/>
            </a:pPr>
            <a:r>
              <a:rPr lang="fr-FR" sz="2000" dirty="0" smtClean="0"/>
              <a:t>Ce cours est largement inspiré des cours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des dix séances de cours et TP et de présenter les choix d’études documentaires et projets.</a:t>
            </a:r>
            <a:endParaRPr lang="fr-FR" sz="2000" dirty="0"/>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et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29"/>
          <p:cNvSpPr>
            <a:spLocks noGrp="1"/>
          </p:cNvSpPr>
          <p:nvPr>
            <p:ph idx="1"/>
          </p:nvPr>
        </p:nvSpPr>
        <p:spPr>
          <a:xfrm>
            <a:off x="457200" y="1096412"/>
            <a:ext cx="8229600" cy="5213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Pour supprimer les inconvénients du vertex tweening, on utilise une structure de données permettant de séparer les données d’animation du maillage 3D animé</a:t>
            </a:r>
            <a:r>
              <a:rPr dirty="0" smtClean="0"/>
              <a:t>.</a:t>
            </a:r>
            <a:endParaRPr dirty="0"/>
          </a:p>
          <a:p>
            <a:pPr marL="285750" lvl="0" indent="-285750">
              <a:buClr>
                <a:srgbClr val="FFFFFF"/>
              </a:buClr>
              <a:buSzPct val="100000"/>
              <a:buFont typeface="Arial"/>
              <a:buChar char="•"/>
            </a:pPr>
            <a:r>
              <a:rPr dirty="0"/>
              <a:t>L’animation sera appliquée sur une hiérarchie de transformations, qui composent le squelette de l’objet à </a:t>
            </a:r>
            <a:r>
              <a:rPr dirty="0" smtClean="0"/>
              <a:t>animer</a:t>
            </a:r>
            <a:endParaRPr dirty="0"/>
          </a:p>
          <a:p>
            <a:pPr marL="285750" lvl="0" indent="-285750">
              <a:buClr>
                <a:srgbClr val="FFFFFF"/>
              </a:buClr>
              <a:buSzPct val="100000"/>
              <a:buFont typeface="Arial"/>
              <a:buChar char="•"/>
            </a:pPr>
            <a:r>
              <a:rPr dirty="0"/>
              <a:t>Un modèle géométrique séparé, la skin, servira d’enveloppe au squelette et sera déformé par celui-ci</a:t>
            </a:r>
          </a:p>
        </p:txBody>
      </p:sp>
    </p:spTree>
    <p:extLst>
      <p:ext uri="{BB962C8B-B14F-4D97-AF65-F5344CB8AC3E}">
        <p14:creationId xmlns:p14="http://schemas.microsoft.com/office/powerpoint/2010/main" val="412317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&amp;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33"/>
          <p:cNvSpPr/>
          <p:nvPr/>
        </p:nvSpPr>
        <p:spPr>
          <a:xfrm>
            <a:off x="359530" y="932527"/>
            <a:ext cx="8424938"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squelette d’animation est composé d’une hiérarchie de transformations (matrices 4x4). Chaque nœud de la hiérarchie représente une articulation. Le squelette d’animation est également appelé « rig ». Sa racine est habituellement située au niveau des hanches.</a:t>
            </a:r>
          </a:p>
        </p:txBody>
      </p:sp>
      <p:pic>
        <p:nvPicPr>
          <p:cNvPr id="8" name="image46.jpg" descr="C:\Work\Documents\Cours\Moteurs de jeux\Animation\AnimationRig.jpg"/>
          <p:cNvPicPr/>
          <p:nvPr/>
        </p:nvPicPr>
        <p:blipFill>
          <a:blip r:embed="rId2">
            <a:extLst/>
          </a:blip>
          <a:stretch>
            <a:fillRect/>
          </a:stretch>
        </p:blipFill>
        <p:spPr>
          <a:xfrm>
            <a:off x="595663" y="1975386"/>
            <a:ext cx="7952673" cy="4397586"/>
          </a:xfrm>
          <a:prstGeom prst="rect">
            <a:avLst/>
          </a:prstGeom>
          <a:ln w="12700">
            <a:miter lim="400000"/>
          </a:ln>
        </p:spPr>
      </p:pic>
    </p:spTree>
    <p:extLst>
      <p:ext uri="{BB962C8B-B14F-4D97-AF65-F5344CB8AC3E}">
        <p14:creationId xmlns:p14="http://schemas.microsoft.com/office/powerpoint/2010/main" val="146641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Armatures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39"/>
          <p:cNvSpPr/>
          <p:nvPr/>
        </p:nvSpPr>
        <p:spPr>
          <a:xfrm>
            <a:off x="505632" y="980727"/>
            <a:ext cx="8242833" cy="507831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Chaque nœud (ou paire de nœuds) de transformation de la hiérarchie est traditionnellement appelé « bone », par analogie avec les os constituant un squelette.</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Deux représentations possibles pour les bones:</a:t>
            </a:r>
          </a:p>
          <a:p>
            <a:pPr marL="285750" lvl="0" indent="-285750">
              <a:buClr>
                <a:srgbClr val="FFFFFF"/>
              </a:buClr>
              <a:buSzPct val="100000"/>
              <a:buFont typeface="Arial"/>
              <a:buChar char="•"/>
            </a:pPr>
            <a:r>
              <a:rPr dirty="0"/>
              <a:t>Un bone est représenté par la liaison entre deux joints (nœuds de la hiérarchie)</a:t>
            </a:r>
          </a:p>
          <a:p>
            <a:pPr marL="285750" lvl="0" indent="-285750">
              <a:buClr>
                <a:srgbClr val="FFFFFF"/>
              </a:buClr>
              <a:buSzPct val="100000"/>
              <a:buFont typeface="Arial"/>
              <a:buChar char="•"/>
            </a:pPr>
            <a:r>
              <a:rPr dirty="0"/>
              <a:t>Un bone est associé à un nœud de transformation de la hiérarchie (le bone et le joint sont indifférenciés)</a:t>
            </a:r>
          </a:p>
        </p:txBody>
      </p:sp>
      <p:pic>
        <p:nvPicPr>
          <p:cNvPr id="8" name="image47.png" descr="C:\Work\Documents\Cours\Moteurs de jeux\Animation\JointsBones.png"/>
          <p:cNvPicPr/>
          <p:nvPr/>
        </p:nvPicPr>
        <p:blipFill>
          <a:blip r:embed="rId2">
            <a:extLst/>
          </a:blip>
          <a:stretch>
            <a:fillRect/>
          </a:stretch>
        </p:blipFill>
        <p:spPr>
          <a:xfrm>
            <a:off x="1860183" y="1785824"/>
            <a:ext cx="5166545" cy="2886572"/>
          </a:xfrm>
          <a:prstGeom prst="rect">
            <a:avLst/>
          </a:prstGeom>
          <a:ln w="12700">
            <a:miter lim="400000"/>
          </a:ln>
        </p:spPr>
      </p:pic>
    </p:spTree>
    <p:extLst>
      <p:ext uri="{BB962C8B-B14F-4D97-AF65-F5344CB8AC3E}">
        <p14:creationId xmlns:p14="http://schemas.microsoft.com/office/powerpoint/2010/main" val="103558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par </a:t>
            </a:r>
            <a:r>
              <a:rPr lang="fr-FR" dirty="0" err="1" smtClean="0"/>
              <a:t>keyframes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44"/>
          <p:cNvSpPr/>
          <p:nvPr/>
        </p:nvSpPr>
        <p:spPr>
          <a:xfrm>
            <a:off x="446837" y="939198"/>
            <a:ext cx="8090111"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Les animations du squelette sont stockées sous la forme de keyframes, série de poses pour chacun des nœuds du squelette:</a:t>
            </a:r>
          </a:p>
          <a:p>
            <a:pPr marL="285750" lvl="0" indent="-285750">
              <a:buClr>
                <a:srgbClr val="FFFFFF"/>
              </a:buClr>
              <a:buSzPct val="100000"/>
              <a:buFont typeface="Arial"/>
              <a:buChar char="•"/>
            </a:pPr>
            <a:r>
              <a:rPr dirty="0"/>
              <a:t>Vecteur 3D pour le stockage de la translation</a:t>
            </a:r>
          </a:p>
          <a:p>
            <a:pPr marL="285750" lvl="0" indent="-285750">
              <a:buClr>
                <a:srgbClr val="FFFFFF"/>
              </a:buClr>
              <a:buSzPct val="100000"/>
              <a:buFont typeface="Arial"/>
              <a:buChar char="•"/>
            </a:pPr>
            <a:r>
              <a:rPr dirty="0"/>
              <a:t>Quaternion pour le stockage de la rotation</a:t>
            </a:r>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lvl="0"/>
            <a:endParaRPr dirty="0"/>
          </a:p>
          <a:p>
            <a:pPr lvl="0"/>
            <a:endParaRPr dirty="0"/>
          </a:p>
          <a:p>
            <a:pPr lvl="0"/>
            <a:endParaRPr dirty="0"/>
          </a:p>
          <a:p>
            <a:pPr lvl="0"/>
            <a:endParaRPr dirty="0"/>
          </a:p>
          <a:p>
            <a:pPr lvl="0"/>
            <a:endParaRPr lang="fr-FR" dirty="0" smtClean="0"/>
          </a:p>
          <a:p>
            <a:pPr lvl="0"/>
            <a:endParaRPr dirty="0"/>
          </a:p>
          <a:p>
            <a:pPr lvl="0"/>
            <a:r>
              <a:rPr dirty="0"/>
              <a:t>Le format d’animation résultant est donc très compact (7 floats stockent l’équivalent d’une matrice 4x3 rotation/translation)</a:t>
            </a:r>
            <a:r>
              <a:rPr dirty="0" smtClean="0"/>
              <a:t>.</a:t>
            </a:r>
            <a:endParaRPr dirty="0"/>
          </a:p>
          <a:p>
            <a:pPr lvl="0"/>
            <a:r>
              <a:rPr dirty="0"/>
              <a:t>Les keyframes sont pré-calculées à partir:</a:t>
            </a:r>
          </a:p>
          <a:p>
            <a:pPr marL="285750" lvl="0" indent="-285750">
              <a:buClr>
                <a:srgbClr val="FFFFFF"/>
              </a:buClr>
              <a:buSzPct val="100000"/>
              <a:buFont typeface="Arial"/>
              <a:buChar char="•"/>
            </a:pPr>
            <a:r>
              <a:rPr dirty="0"/>
              <a:t>des données produites par les animateurs</a:t>
            </a:r>
          </a:p>
          <a:p>
            <a:pPr marL="285750" lvl="0" indent="-285750">
              <a:buClr>
                <a:srgbClr val="FFFFFF"/>
              </a:buClr>
              <a:buSzPct val="100000"/>
              <a:buFont typeface="Arial"/>
              <a:buChar char="•"/>
            </a:pPr>
            <a:r>
              <a:rPr dirty="0"/>
              <a:t>des données issues de la motion capture</a:t>
            </a:r>
          </a:p>
        </p:txBody>
      </p:sp>
      <p:pic>
        <p:nvPicPr>
          <p:cNvPr id="8" name="image48.gif" descr="http://www.the-flying-animator.com/image-files/walk-cycle-keyframes.gif"/>
          <p:cNvPicPr/>
          <p:nvPr/>
        </p:nvPicPr>
        <p:blipFill>
          <a:blip r:embed="rId2">
            <a:extLst/>
          </a:blip>
          <a:stretch>
            <a:fillRect/>
          </a:stretch>
        </p:blipFill>
        <p:spPr>
          <a:xfrm>
            <a:off x="2190750" y="2184785"/>
            <a:ext cx="4762500" cy="2571752"/>
          </a:xfrm>
          <a:prstGeom prst="rect">
            <a:avLst/>
          </a:prstGeom>
          <a:ln w="12700">
            <a:miter lim="400000"/>
          </a:ln>
        </p:spPr>
      </p:pic>
    </p:spTree>
    <p:extLst>
      <p:ext uri="{BB962C8B-B14F-4D97-AF65-F5344CB8AC3E}">
        <p14:creationId xmlns:p14="http://schemas.microsoft.com/office/powerpoint/2010/main" val="95930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Interpolation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49"/>
          <p:cNvSpPr/>
          <p:nvPr/>
        </p:nvSpPr>
        <p:spPr>
          <a:xfrm>
            <a:off x="395535" y="1064008"/>
            <a:ext cx="8208914" cy="9541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L’animation entre les différentes keyframes se fait par interpolation</a:t>
            </a:r>
          </a:p>
          <a:p>
            <a:pPr marL="285750" lvl="0" indent="-285750">
              <a:buClr>
                <a:srgbClr val="FFFFFF"/>
              </a:buClr>
              <a:buSzPct val="100000"/>
              <a:buFont typeface="Arial"/>
              <a:buChar char="•"/>
            </a:pPr>
            <a:r>
              <a:rPr dirty="0"/>
              <a:t>Généralement linéaire (LERP) pour la translation</a:t>
            </a:r>
          </a:p>
          <a:p>
            <a:pPr marL="285750" lvl="0" indent="-285750">
              <a:buClr>
                <a:srgbClr val="FFFFFF"/>
              </a:buClr>
              <a:buSzPct val="100000"/>
              <a:buFont typeface="Arial"/>
              <a:buChar char="•"/>
            </a:pPr>
            <a:r>
              <a:rPr dirty="0"/>
              <a:t>Sphérique pour l’orientation (SLERP sur les quaternions)</a:t>
            </a:r>
          </a:p>
        </p:txBody>
      </p:sp>
      <p:pic>
        <p:nvPicPr>
          <p:cNvPr id="8" name="image49.jpg"/>
          <p:cNvPicPr/>
          <p:nvPr/>
        </p:nvPicPr>
        <p:blipFill>
          <a:blip r:embed="rId2">
            <a:extLst/>
          </a:blip>
          <a:stretch>
            <a:fillRect/>
          </a:stretch>
        </p:blipFill>
        <p:spPr>
          <a:xfrm>
            <a:off x="1078336" y="2427475"/>
            <a:ext cx="4141736" cy="2714432"/>
          </a:xfrm>
          <a:prstGeom prst="rect">
            <a:avLst/>
          </a:prstGeom>
          <a:ln w="12700">
            <a:miter lim="400000"/>
          </a:ln>
        </p:spPr>
      </p:pic>
      <p:pic>
        <p:nvPicPr>
          <p:cNvPr id="9" name="image50.png"/>
          <p:cNvPicPr/>
          <p:nvPr/>
        </p:nvPicPr>
        <p:blipFill>
          <a:blip r:embed="rId3">
            <a:extLst/>
          </a:blip>
          <a:stretch>
            <a:fillRect/>
          </a:stretch>
        </p:blipFill>
        <p:spPr>
          <a:xfrm>
            <a:off x="5542820" y="2422148"/>
            <a:ext cx="2557572" cy="2719760"/>
          </a:xfrm>
          <a:prstGeom prst="rect">
            <a:avLst/>
          </a:prstGeom>
          <a:ln w="12700">
            <a:miter lim="400000"/>
          </a:ln>
        </p:spPr>
      </p:pic>
      <p:sp>
        <p:nvSpPr>
          <p:cNvPr id="10" name="Shape 752"/>
          <p:cNvSpPr/>
          <p:nvPr/>
        </p:nvSpPr>
        <p:spPr>
          <a:xfrm>
            <a:off x="1078336" y="5150539"/>
            <a:ext cx="41417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du squelette par interpolation entre les poses</a:t>
            </a:r>
          </a:p>
        </p:txBody>
      </p:sp>
      <p:sp>
        <p:nvSpPr>
          <p:cNvPr id="11" name="Shape 753"/>
          <p:cNvSpPr/>
          <p:nvPr/>
        </p:nvSpPr>
        <p:spPr>
          <a:xfrm>
            <a:off x="5542819" y="5151915"/>
            <a:ext cx="2557572"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Interpolation sphérique d’un quaternion</a:t>
            </a:r>
          </a:p>
        </p:txBody>
      </p:sp>
    </p:spTree>
    <p:extLst>
      <p:ext uri="{BB962C8B-B14F-4D97-AF65-F5344CB8AC3E}">
        <p14:creationId xmlns:p14="http://schemas.microsoft.com/office/powerpoint/2010/main" val="407076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3" name="Espace réservé du contenu 2"/>
          <p:cNvSpPr>
            <a:spLocks noGrp="1"/>
          </p:cNvSpPr>
          <p:nvPr>
            <p:ph idx="1"/>
          </p:nvPr>
        </p:nvSpPr>
        <p:spPr/>
        <p:txBody>
          <a:bodyPr>
            <a:normAutofit/>
          </a:bodyPr>
          <a:lstStyle/>
          <a:p>
            <a:pPr lvl="0" algn="just"/>
            <a:r>
              <a:rPr lang="fr-FR" dirty="0"/>
              <a:t>Une fois le squelette d’animation construit, on va lui associer un ou plusieurs modèles géométriques qui vont lui servir d’enveloppe, enveloppe qui sera déformée lors de l’animation.</a:t>
            </a:r>
          </a:p>
          <a:p>
            <a:pPr lvl="0"/>
            <a:r>
              <a:rPr lang="fr-FR" dirty="0"/>
              <a:t>Historiquement, trois techniques </a:t>
            </a:r>
            <a:r>
              <a:rPr lang="fr-FR" dirty="0" smtClean="0"/>
              <a:t>existent:</a:t>
            </a:r>
          </a:p>
          <a:p>
            <a:pPr lvl="1"/>
            <a:r>
              <a:rPr lang="fr-FR" dirty="0" err="1" smtClean="0"/>
              <a:t>Rigid</a:t>
            </a:r>
            <a:r>
              <a:rPr lang="fr-FR" dirty="0" smtClean="0"/>
              <a:t> </a:t>
            </a:r>
            <a:r>
              <a:rPr lang="fr-FR" dirty="0" err="1" smtClean="0"/>
              <a:t>bones</a:t>
            </a:r>
            <a:endParaRPr lang="fr-FR" dirty="0"/>
          </a:p>
          <a:p>
            <a:pPr lvl="1"/>
            <a:r>
              <a:rPr lang="fr-FR" dirty="0" smtClean="0"/>
              <a:t>Hard </a:t>
            </a:r>
            <a:r>
              <a:rPr lang="fr-FR" dirty="0" err="1" smtClean="0"/>
              <a:t>skinning</a:t>
            </a:r>
            <a:endParaRPr lang="fr-FR" dirty="0"/>
          </a:p>
          <a:p>
            <a:pPr lvl="1"/>
            <a:r>
              <a:rPr lang="fr-FR" dirty="0" smtClean="0"/>
              <a:t>Soft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Tree>
    <p:extLst>
      <p:ext uri="{BB962C8B-B14F-4D97-AF65-F5344CB8AC3E}">
        <p14:creationId xmlns:p14="http://schemas.microsoft.com/office/powerpoint/2010/main" val="2404754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Rigid</a:t>
            </a:r>
            <a:r>
              <a:rPr lang="fr-FR" dirty="0" smtClean="0"/>
              <a:t> </a:t>
            </a:r>
            <a:r>
              <a:rPr lang="fr-FR" dirty="0" err="1" smtClean="0"/>
              <a:t>bones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61"/>
          <p:cNvSpPr/>
          <p:nvPr/>
        </p:nvSpPr>
        <p:spPr>
          <a:xfrm>
            <a:off x="404704" y="1412567"/>
            <a:ext cx="5544617" cy="36933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dirty="0"/>
              <a:t>Les enveloppes du type « rigid bones » sont les modèles les plus simples. Le principe est d’associer, à chacun des bones du squelette, un modèle géométrique différent. Chaque nœud de transformation du squelette est donc associé à un maillage indépendant et un seul.</a:t>
            </a:r>
          </a:p>
          <a:p>
            <a:pPr lvl="0" algn="just"/>
            <a:endParaRPr dirty="0"/>
          </a:p>
          <a:p>
            <a:pPr lvl="0" algn="just"/>
            <a:r>
              <a:rPr dirty="0"/>
              <a:t>Aucune déformation (autre que la transformation du bone dans l’espace) n’est donc appliquée sur les vertices des maillages, ce qui en fait une méthode très rapide. </a:t>
            </a:r>
          </a:p>
          <a:p>
            <a:pPr lvl="0" algn="just"/>
            <a:endParaRPr dirty="0"/>
          </a:p>
          <a:p>
            <a:pPr lvl="0" algn="just"/>
            <a:r>
              <a:rPr dirty="0"/>
              <a:t>Cette transformation étant réalisée par le hardware (pipeline fixe), c’était la méthode d’animation privilégiée avant l’avènement des pipelines programmables.</a:t>
            </a:r>
          </a:p>
        </p:txBody>
      </p:sp>
      <p:pic>
        <p:nvPicPr>
          <p:cNvPr id="8" name="image51.jpg"/>
          <p:cNvPicPr/>
          <p:nvPr/>
        </p:nvPicPr>
        <p:blipFill>
          <a:blip r:embed="rId2">
            <a:extLst/>
          </a:blip>
          <a:stretch>
            <a:fillRect/>
          </a:stretch>
        </p:blipFill>
        <p:spPr>
          <a:xfrm>
            <a:off x="6084168" y="1402143"/>
            <a:ext cx="2731027" cy="4127079"/>
          </a:xfrm>
          <a:prstGeom prst="rect">
            <a:avLst/>
          </a:prstGeom>
          <a:ln w="12700">
            <a:miter lim="400000"/>
          </a:ln>
        </p:spPr>
      </p:pic>
      <p:sp>
        <p:nvSpPr>
          <p:cNvPr id="9" name="Shape 763"/>
          <p:cNvSpPr/>
          <p:nvPr/>
        </p:nvSpPr>
        <p:spPr>
          <a:xfrm>
            <a:off x="6084168" y="5518972"/>
            <a:ext cx="2736304"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Modèle </a:t>
            </a:r>
            <a:r>
              <a:rPr dirty="0" smtClean="0"/>
              <a:t>«</a:t>
            </a:r>
            <a:r>
              <a:rPr dirty="0"/>
              <a:t> rigid bones ». </a:t>
            </a:r>
          </a:p>
        </p:txBody>
      </p:sp>
    </p:spTree>
    <p:extLst>
      <p:ext uri="{BB962C8B-B14F-4D97-AF65-F5344CB8AC3E}">
        <p14:creationId xmlns:p14="http://schemas.microsoft.com/office/powerpoint/2010/main" val="230271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Artefacts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67"/>
          <p:cNvSpPr/>
          <p:nvPr/>
        </p:nvSpPr>
        <p:spPr>
          <a:xfrm>
            <a:off x="658498" y="980728"/>
            <a:ext cx="7945952" cy="132343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Le problème de cette technologie est que, lors de l’animation, des artefacts visuels apparaissent dans le modèle:</a:t>
            </a:r>
          </a:p>
          <a:p>
            <a:pPr marL="285750" lvl="0" indent="-285750">
              <a:buClr>
                <a:srgbClr val="FFFFFF"/>
              </a:buClr>
              <a:buSzPct val="100000"/>
              <a:buFont typeface="Arial"/>
              <a:buChar char="•"/>
            </a:pPr>
            <a:r>
              <a:rPr sz="2000" dirty="0"/>
              <a:t>Interpénétration des différents bones</a:t>
            </a:r>
          </a:p>
          <a:p>
            <a:pPr marL="285750" lvl="0" indent="-285750">
              <a:buClr>
                <a:srgbClr val="FFFFFF"/>
              </a:buClr>
              <a:buSzPct val="100000"/>
              <a:buFont typeface="Arial"/>
              <a:buChar char="•"/>
            </a:pPr>
            <a:r>
              <a:rPr sz="2000" dirty="0"/>
              <a:t>Apparition d’espaces disjoints (cracks) entre les bones</a:t>
            </a:r>
          </a:p>
        </p:txBody>
      </p:sp>
      <p:pic>
        <p:nvPicPr>
          <p:cNvPr id="8" name="image52.gif" descr="C:\Work\Documents\Cours\Moteurs de jeux\Animation\RigidBones2.gif"/>
          <p:cNvPicPr/>
          <p:nvPr/>
        </p:nvPicPr>
        <p:blipFill>
          <a:blip r:embed="rId2">
            <a:extLst/>
          </a:blip>
          <a:stretch>
            <a:fillRect/>
          </a:stretch>
        </p:blipFill>
        <p:spPr>
          <a:xfrm>
            <a:off x="5552233" y="2636911"/>
            <a:ext cx="3196232" cy="3536257"/>
          </a:xfrm>
          <a:prstGeom prst="rect">
            <a:avLst/>
          </a:prstGeom>
          <a:ln w="12700">
            <a:miter lim="400000"/>
          </a:ln>
        </p:spPr>
      </p:pic>
      <p:pic>
        <p:nvPicPr>
          <p:cNvPr id="9" name="image53.gif" descr="C:\Work\Documents\Cours\Moteurs de jeux\Animation\RigidBones.gif"/>
          <p:cNvPicPr/>
          <p:nvPr/>
        </p:nvPicPr>
        <p:blipFill>
          <a:blip r:embed="rId3">
            <a:extLst/>
          </a:blip>
          <a:stretch>
            <a:fillRect/>
          </a:stretch>
        </p:blipFill>
        <p:spPr>
          <a:xfrm>
            <a:off x="349615" y="2662182"/>
            <a:ext cx="4724402" cy="2743201"/>
          </a:xfrm>
          <a:prstGeom prst="rect">
            <a:avLst/>
          </a:prstGeom>
          <a:ln w="12700">
            <a:miter lim="400000"/>
          </a:ln>
        </p:spPr>
      </p:pic>
      <p:sp>
        <p:nvSpPr>
          <p:cNvPr id="10" name="Shape 770"/>
          <p:cNvSpPr/>
          <p:nvPr/>
        </p:nvSpPr>
        <p:spPr>
          <a:xfrm>
            <a:off x="68599" y="5624431"/>
            <a:ext cx="5007458"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de type « rigid bones ». Des artefacts apparaissent au niveau des jointures.</a:t>
            </a:r>
          </a:p>
        </p:txBody>
      </p:sp>
    </p:spTree>
    <p:extLst>
      <p:ext uri="{BB962C8B-B14F-4D97-AF65-F5344CB8AC3E}">
        <p14:creationId xmlns:p14="http://schemas.microsoft.com/office/powerpoint/2010/main" val="169029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a:xfrm>
            <a:off x="-27089" y="5743871"/>
            <a:ext cx="6030562" cy="347070"/>
          </a:xfrm>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a:xfrm>
            <a:off x="7010401" y="5740490"/>
            <a:ext cx="2133599" cy="339689"/>
          </a:xfrm>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a:xfrm>
            <a:off x="6118238" y="5733109"/>
            <a:ext cx="892163" cy="347070"/>
          </a:xfrm>
        </p:spPr>
        <p:txBody>
          <a:bodyPr/>
          <a:lstStyle/>
          <a:p>
            <a:fld id="{90F72DDC-563B-C341-83C2-E73D8B258BF3}" type="datetime1">
              <a:rPr lang="fr-FR" smtClean="0"/>
              <a:t>25/11/15</a:t>
            </a:fld>
            <a:endParaRPr lang="fr-FR" dirty="0"/>
          </a:p>
        </p:txBody>
      </p:sp>
      <p:sp>
        <p:nvSpPr>
          <p:cNvPr id="7" name="Shape 775"/>
          <p:cNvSpPr/>
          <p:nvPr/>
        </p:nvSpPr>
        <p:spPr>
          <a:xfrm>
            <a:off x="395535" y="864582"/>
            <a:ext cx="8208914"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On introduit le concept de « skin »: un seul maillage pour l’ensemble de l’enveloppe. A chacun des vertex de la skin, on associe en méta-donnée l’index du bone dans le squelette qui sera utilisé pour la transformation lors de l’animation (hard skinning).</a:t>
            </a:r>
          </a:p>
          <a:p>
            <a:pPr lvl="0"/>
            <a:endParaRPr dirty="0"/>
          </a:p>
          <a:p>
            <a:pPr lvl="0"/>
            <a:r>
              <a:rPr dirty="0"/>
              <a:t>Certains défauts notables sont toujours présents. La présence de ces défauts est due au fait que les vertices ne sont attachés qu’à un seul bone.</a:t>
            </a:r>
          </a:p>
        </p:txBody>
      </p:sp>
      <p:pic>
        <p:nvPicPr>
          <p:cNvPr id="8" name="image54.gif"/>
          <p:cNvPicPr/>
          <p:nvPr/>
        </p:nvPicPr>
        <p:blipFill>
          <a:blip r:embed="rId2">
            <a:extLst/>
          </a:blip>
          <a:stretch>
            <a:fillRect/>
          </a:stretch>
        </p:blipFill>
        <p:spPr>
          <a:xfrm>
            <a:off x="307199" y="2925068"/>
            <a:ext cx="4350705" cy="2818803"/>
          </a:xfrm>
          <a:prstGeom prst="rect">
            <a:avLst/>
          </a:prstGeom>
          <a:ln w="12700">
            <a:miter lim="400000"/>
          </a:ln>
        </p:spPr>
      </p:pic>
      <p:pic>
        <p:nvPicPr>
          <p:cNvPr id="9" name="image55.jpeg" descr="C:\Work\Documents\Cours\Moteurs de jeux\Animation\Creasing.jpg"/>
          <p:cNvPicPr/>
          <p:nvPr/>
        </p:nvPicPr>
        <p:blipFill>
          <a:blip r:embed="rId3">
            <a:extLst/>
          </a:blip>
          <a:stretch>
            <a:fillRect/>
          </a:stretch>
        </p:blipFill>
        <p:spPr>
          <a:xfrm>
            <a:off x="4657905" y="2997076"/>
            <a:ext cx="4002225" cy="2301901"/>
          </a:xfrm>
          <a:prstGeom prst="rect">
            <a:avLst/>
          </a:prstGeom>
          <a:ln w="12700">
            <a:miter lim="400000"/>
          </a:ln>
        </p:spPr>
      </p:pic>
      <p:sp>
        <p:nvSpPr>
          <p:cNvPr id="10" name="Shape 778"/>
          <p:cNvSpPr/>
          <p:nvPr/>
        </p:nvSpPr>
        <p:spPr>
          <a:xfrm>
            <a:off x="4657905" y="5329923"/>
            <a:ext cx="4002225" cy="667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Déformation à la jointure de la cuisse avec la hanche.</a:t>
            </a:r>
          </a:p>
        </p:txBody>
      </p:sp>
    </p:spTree>
    <p:extLst>
      <p:ext uri="{BB962C8B-B14F-4D97-AF65-F5344CB8AC3E}">
        <p14:creationId xmlns:p14="http://schemas.microsoft.com/office/powerpoint/2010/main" val="464102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90"/>
          <p:cNvSpPr/>
          <p:nvPr/>
        </p:nvSpPr>
        <p:spPr>
          <a:xfrm>
            <a:off x="395535" y="830902"/>
            <a:ext cx="8208914" cy="19389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sz="2400" dirty="0"/>
              <a:t>L’animateur commence par placer sa skin dans un état initial connu (pour un humanoïde, généralement debout avec les bras à l’horizontale : « T-pose »). Cette étape va permettre d’initialiser les matrices de transformation du squelette dans le même espace que celui de la skin (skin binding).</a:t>
            </a:r>
          </a:p>
        </p:txBody>
      </p:sp>
      <p:pic>
        <p:nvPicPr>
          <p:cNvPr id="8" name="image58.jpg"/>
          <p:cNvPicPr/>
          <p:nvPr/>
        </p:nvPicPr>
        <p:blipFill>
          <a:blip r:embed="rId2">
            <a:extLst/>
          </a:blip>
          <a:stretch>
            <a:fillRect/>
          </a:stretch>
        </p:blipFill>
        <p:spPr>
          <a:xfrm>
            <a:off x="2134765" y="2951322"/>
            <a:ext cx="4730454" cy="3456385"/>
          </a:xfrm>
          <a:prstGeom prst="rect">
            <a:avLst/>
          </a:prstGeom>
          <a:ln w="12700">
            <a:miter lim="400000"/>
          </a:ln>
        </p:spPr>
      </p:pic>
    </p:spTree>
    <p:extLst>
      <p:ext uri="{BB962C8B-B14F-4D97-AF65-F5344CB8AC3E}">
        <p14:creationId xmlns:p14="http://schemas.microsoft.com/office/powerpoint/2010/main" val="329543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Rectangle 6"/>
          <p:cNvSpPr/>
          <p:nvPr/>
        </p:nvSpPr>
        <p:spPr>
          <a:xfrm>
            <a:off x="2454728" y="1454360"/>
            <a:ext cx="4572000" cy="3970318"/>
          </a:xfrm>
          <a:prstGeom prst="rect">
            <a:avLst/>
          </a:prstGeom>
        </p:spPr>
        <p:txBody>
          <a:bodyPr>
            <a:spAutoFit/>
          </a:bodyPr>
          <a:lstStyle/>
          <a:p>
            <a:r>
              <a:rPr lang="fr-FR" sz="2800" dirty="0"/>
              <a:t>Chemins et trajectoires</a:t>
            </a:r>
          </a:p>
          <a:p>
            <a:endParaRPr lang="fr-FR" sz="2800" dirty="0"/>
          </a:p>
          <a:p>
            <a:r>
              <a:rPr lang="fr-FR" sz="2800" dirty="0"/>
              <a:t>Animation de modèles</a:t>
            </a:r>
          </a:p>
          <a:p>
            <a:endParaRPr lang="fr-FR" sz="2800" dirty="0"/>
          </a:p>
          <a:p>
            <a:r>
              <a:rPr lang="fr-FR" sz="2800" dirty="0"/>
              <a:t>Animation réaliste</a:t>
            </a:r>
          </a:p>
          <a:p>
            <a:endParaRPr lang="fr-FR" sz="2800" dirty="0"/>
          </a:p>
          <a:p>
            <a:r>
              <a:rPr lang="fr-FR" sz="2800" dirty="0"/>
              <a:t>Animation faciale</a:t>
            </a:r>
          </a:p>
          <a:p>
            <a:endParaRPr lang="fr-FR" sz="2800" dirty="0"/>
          </a:p>
          <a:p>
            <a:r>
              <a:rPr lang="fr-FR" sz="2800" dirty="0"/>
              <a:t>Animation de </a:t>
            </a:r>
            <a:r>
              <a:rPr lang="fr-FR" sz="2800" dirty="0" smtClean="0"/>
              <a:t>caméras</a:t>
            </a:r>
            <a:endParaRPr lang="fr-FR" sz="2800" dirty="0"/>
          </a:p>
        </p:txBody>
      </p:sp>
    </p:spTree>
    <p:extLst>
      <p:ext uri="{BB962C8B-B14F-4D97-AF65-F5344CB8AC3E}">
        <p14:creationId xmlns:p14="http://schemas.microsoft.com/office/powerpoint/2010/main" val="307128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Skin </a:t>
            </a:r>
            <a:r>
              <a:rPr lang="fr-FR" dirty="0" err="1" smtClean="0"/>
              <a:t>blending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796"/>
          <p:cNvSpPr/>
          <p:nvPr/>
        </p:nvSpPr>
        <p:spPr>
          <a:xfrm>
            <a:off x="423320" y="1011206"/>
            <a:ext cx="8181129" cy="637097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400" dirty="0"/>
              <a:t>Puis, à l’aide d’outils spécifiques, l’infographiste va peindre directement sur le modèle les influences des différents bones du squelette.</a:t>
            </a:r>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p:txBody>
      </p:sp>
      <p:pic>
        <p:nvPicPr>
          <p:cNvPr id="8" name="image59.png"/>
          <p:cNvPicPr/>
          <p:nvPr/>
        </p:nvPicPr>
        <p:blipFill>
          <a:blip r:embed="rId2">
            <a:extLst/>
          </a:blip>
          <a:stretch>
            <a:fillRect/>
          </a:stretch>
        </p:blipFill>
        <p:spPr>
          <a:xfrm>
            <a:off x="2500265" y="2099530"/>
            <a:ext cx="4677918" cy="3456385"/>
          </a:xfrm>
          <a:prstGeom prst="rect">
            <a:avLst/>
          </a:prstGeom>
          <a:ln w="12700">
            <a:miter lim="400000"/>
          </a:ln>
        </p:spPr>
      </p:pic>
      <p:sp>
        <p:nvSpPr>
          <p:cNvPr id="9" name="Shape 798"/>
          <p:cNvSpPr/>
          <p:nvPr/>
        </p:nvSpPr>
        <p:spPr>
          <a:xfrm>
            <a:off x="2514450" y="5598911"/>
            <a:ext cx="4649549"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2000"/>
              <a:t>Affectation des poids de skinning.</a:t>
            </a:r>
          </a:p>
        </p:txBody>
      </p:sp>
    </p:spTree>
    <p:extLst>
      <p:ext uri="{BB962C8B-B14F-4D97-AF65-F5344CB8AC3E}">
        <p14:creationId xmlns:p14="http://schemas.microsoft.com/office/powerpoint/2010/main" val="89207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Smooth</a:t>
            </a:r>
            <a:r>
              <a:rPr lang="fr-FR" dirty="0" smtClean="0"/>
              <a: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7" name="Shape 802"/>
          <p:cNvSpPr/>
          <p:nvPr/>
        </p:nvSpPr>
        <p:spPr>
          <a:xfrm>
            <a:off x="587945" y="823446"/>
            <a:ext cx="7890208" cy="255454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buClr>
                <a:srgbClr val="FFFFFF"/>
              </a:buClr>
              <a:buSzPct val="100000"/>
            </a:pPr>
            <a:r>
              <a:rPr sz="2000" dirty="0" smtClean="0"/>
              <a:t>La </a:t>
            </a:r>
            <a:r>
              <a:rPr sz="2000" dirty="0"/>
              <a:t>skin est exprimée dans le repère global (centré)</a:t>
            </a:r>
          </a:p>
          <a:p>
            <a:pPr marL="342900" lvl="0" indent="-342900">
              <a:buClr>
                <a:srgbClr val="FFFFFF"/>
              </a:buClr>
              <a:buSzPct val="100000"/>
              <a:buFont typeface="Arial"/>
              <a:buChar char="•"/>
            </a:pPr>
            <a:r>
              <a:rPr sz="2000" dirty="0"/>
              <a:t>Les transformations du squelette d’animation sont exprimées dans le repère global (centré)</a:t>
            </a:r>
          </a:p>
          <a:p>
            <a:pPr lvl="0">
              <a:buClr>
                <a:srgbClr val="FFFFFF"/>
              </a:buClr>
              <a:buSzPct val="100000"/>
            </a:pPr>
            <a:r>
              <a:rPr sz="2000" dirty="0"/>
              <a:t>On fournit au moteur de rendu toutes les matrices de transformations </a:t>
            </a:r>
          </a:p>
          <a:p>
            <a:pPr marL="342900" lvl="0" indent="-342900">
              <a:buClr>
                <a:srgbClr val="FFFFFF"/>
              </a:buClr>
              <a:buSzPct val="100000"/>
              <a:buFont typeface="Arial"/>
              <a:buChar char="•"/>
            </a:pPr>
            <a:r>
              <a:rPr lang="fr-FR" sz="2000" dirty="0" smtClean="0"/>
              <a:t>On</a:t>
            </a:r>
            <a:r>
              <a:rPr sz="2000" dirty="0" smtClean="0"/>
              <a:t> </a:t>
            </a:r>
            <a:r>
              <a:rPr sz="2000" dirty="0"/>
              <a:t>stocke pour chaque vertex de la skin les indices des matrices dans la palette, et les poids de skinning (également appelés Beta-weights)</a:t>
            </a:r>
          </a:p>
          <a:p>
            <a:pPr marL="342900" lvl="0" indent="-342900">
              <a:buClr>
                <a:srgbClr val="FFFFFF"/>
              </a:buClr>
              <a:buSzPct val="100000"/>
              <a:buFont typeface="Arial"/>
              <a:buChar char="•"/>
            </a:pPr>
            <a:r>
              <a:rPr sz="2000" dirty="0"/>
              <a:t>Les influences des bones sont combinées pour chacun des vertex de la skin dans le vertex shader</a:t>
            </a:r>
          </a:p>
        </p:txBody>
      </p:sp>
      <p:pic>
        <p:nvPicPr>
          <p:cNvPr id="8" name="image60.png" descr="C:\Work\Documents\Cours\Moteurs de jeux\Animation\SmoothBinding.png"/>
          <p:cNvPicPr/>
          <p:nvPr/>
        </p:nvPicPr>
        <p:blipFill>
          <a:blip r:embed="rId2">
            <a:extLst/>
          </a:blip>
          <a:stretch>
            <a:fillRect/>
          </a:stretch>
        </p:blipFill>
        <p:spPr>
          <a:xfrm>
            <a:off x="2641621" y="3377991"/>
            <a:ext cx="3340079" cy="2730741"/>
          </a:xfrm>
          <a:prstGeom prst="rect">
            <a:avLst/>
          </a:prstGeom>
          <a:ln w="12700">
            <a:miter lim="400000"/>
          </a:ln>
        </p:spPr>
      </p:pic>
      <p:sp>
        <p:nvSpPr>
          <p:cNvPr id="9" name="Shape 804"/>
          <p:cNvSpPr/>
          <p:nvPr/>
        </p:nvSpPr>
        <p:spPr>
          <a:xfrm>
            <a:off x="1719805" y="6108732"/>
            <a:ext cx="5161794"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9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Déformation d’un maillage par smooth skinning</a:t>
            </a:r>
          </a:p>
        </p:txBody>
      </p:sp>
    </p:spTree>
    <p:extLst>
      <p:ext uri="{BB962C8B-B14F-4D97-AF65-F5344CB8AC3E}">
        <p14:creationId xmlns:p14="http://schemas.microsoft.com/office/powerpoint/2010/main" val="279134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a:t>
            </a:r>
            <a:r>
              <a:rPr lang="fr-FR" dirty="0" err="1" smtClean="0"/>
              <a:t>blending</a:t>
            </a:r>
            <a:r>
              <a:rPr lang="fr-FR" dirty="0" smtClean="0"/>
              <a:t> (</a:t>
            </a:r>
            <a:r>
              <a:rPr lang="fr-FR" dirty="0" err="1" smtClean="0"/>
              <a:t>smooth</a:t>
            </a:r>
            <a:r>
              <a:rPr lang="fr-FR" dirty="0" smtClean="0"/>
              <a:t> </a:t>
            </a:r>
            <a:r>
              <a:rPr lang="fr-FR" dirty="0" err="1" smtClean="0"/>
              <a:t>skinning</a:t>
            </a:r>
            <a:r>
              <a:rPr lang="fr-FR" dirty="0" smtClean="0"/>
              <a:t>)</a:t>
            </a:r>
            <a:endParaRPr lang="fr-FR" dirty="0"/>
          </a:p>
        </p:txBody>
      </p:sp>
      <p:sp>
        <p:nvSpPr>
          <p:cNvPr id="3" name="Espace réservé du contenu 2"/>
          <p:cNvSpPr>
            <a:spLocks noGrp="1"/>
          </p:cNvSpPr>
          <p:nvPr>
            <p:ph idx="1"/>
          </p:nvPr>
        </p:nvSpPr>
        <p:spPr/>
        <p:txBody>
          <a:bodyPr>
            <a:noAutofit/>
          </a:bodyPr>
          <a:lstStyle/>
          <a:p>
            <a:pPr marL="0" lvl="0" indent="0">
              <a:buNone/>
            </a:pPr>
            <a:r>
              <a:rPr lang="fr-FR" sz="1600" dirty="0"/>
              <a:t>Chaque matrice de </a:t>
            </a:r>
            <a:r>
              <a:rPr lang="fr-FR" sz="1600" dirty="0" err="1"/>
              <a:t>skinning</a:t>
            </a:r>
            <a:r>
              <a:rPr lang="fr-FR" sz="1600" dirty="0"/>
              <a:t> est de la </a:t>
            </a:r>
            <a:r>
              <a:rPr lang="fr-FR" sz="1600" dirty="0" smtClean="0"/>
              <a:t>forme</a:t>
            </a:r>
            <a:endParaRPr lang="fr-FR" sz="1600" dirty="0"/>
          </a:p>
          <a:p>
            <a:pPr marL="0" lvl="0" indent="0" algn="ctr">
              <a:buNone/>
            </a:pPr>
            <a:r>
              <a:rPr lang="fr-FR" sz="1600" dirty="0"/>
              <a:t>Ms = MB * MI-1</a:t>
            </a:r>
          </a:p>
          <a:p>
            <a:pPr marL="0" lvl="0" indent="0">
              <a:buNone/>
            </a:pPr>
            <a:r>
              <a:rPr lang="fr-FR" sz="1600" dirty="0"/>
              <a:t>avec:</a:t>
            </a:r>
          </a:p>
          <a:p>
            <a:pPr lvl="1"/>
            <a:r>
              <a:rPr lang="fr-FR" sz="1400" dirty="0"/>
              <a:t>Ms : Matrice de </a:t>
            </a:r>
            <a:r>
              <a:rPr lang="fr-FR" sz="1400" dirty="0" err="1"/>
              <a:t>skinning</a:t>
            </a:r>
            <a:r>
              <a:rPr lang="fr-FR" sz="1400" dirty="0"/>
              <a:t> de la palette</a:t>
            </a:r>
          </a:p>
          <a:p>
            <a:pPr lvl="1"/>
            <a:r>
              <a:rPr lang="fr-FR" sz="1400" dirty="0"/>
              <a:t>MB : Matrice du </a:t>
            </a:r>
            <a:r>
              <a:rPr lang="fr-FR" sz="1400" dirty="0" err="1"/>
              <a:t>bone</a:t>
            </a:r>
            <a:r>
              <a:rPr lang="fr-FR" sz="1400" dirty="0"/>
              <a:t> (animé) dans le repère global centré</a:t>
            </a:r>
          </a:p>
          <a:p>
            <a:pPr lvl="1"/>
            <a:r>
              <a:rPr lang="fr-FR" sz="1400" dirty="0"/>
              <a:t>MI-1 : Inverse de la matrice de pose du </a:t>
            </a:r>
            <a:r>
              <a:rPr lang="fr-FR" sz="1400" dirty="0" err="1" smtClean="0"/>
              <a:t>bone</a:t>
            </a:r>
            <a:endParaRPr lang="fr-FR" sz="1400" dirty="0"/>
          </a:p>
          <a:p>
            <a:pPr marL="0" lvl="0" indent="0">
              <a:buNone/>
            </a:pPr>
            <a:endParaRPr lang="fr-FR" sz="1600" dirty="0" smtClean="0"/>
          </a:p>
          <a:p>
            <a:pPr marL="0" lvl="0" indent="0">
              <a:buNone/>
            </a:pPr>
            <a:r>
              <a:rPr lang="fr-FR" sz="1600" dirty="0" smtClean="0"/>
              <a:t>L’application </a:t>
            </a:r>
            <a:r>
              <a:rPr lang="fr-FR" sz="1600" dirty="0"/>
              <a:t>des poids de </a:t>
            </a:r>
            <a:r>
              <a:rPr lang="fr-FR" sz="1600" dirty="0" err="1"/>
              <a:t>skinning</a:t>
            </a:r>
            <a:r>
              <a:rPr lang="fr-FR" sz="1600" dirty="0"/>
              <a:t> se fait par moyenne pondérée des positions du vertex obtenues après transformation par les matrices de </a:t>
            </a:r>
            <a:r>
              <a:rPr lang="fr-FR" sz="1600" dirty="0" err="1"/>
              <a:t>skinning</a:t>
            </a:r>
            <a:r>
              <a:rPr lang="fr-FR" sz="1600" dirty="0"/>
              <a:t> associées</a:t>
            </a:r>
            <a:r>
              <a:rPr lang="fr-FR" sz="1600" dirty="0" smtClean="0"/>
              <a:t>.</a:t>
            </a:r>
            <a:endParaRPr lang="fr-FR" sz="1600" dirty="0"/>
          </a:p>
          <a:p>
            <a:pPr marL="0" lvl="0" indent="0" algn="ctr">
              <a:buNone/>
            </a:pPr>
            <a:r>
              <a:rPr lang="fr-FR" sz="1600" dirty="0"/>
              <a:t>P = ∑i βi* Ms i * P0</a:t>
            </a:r>
          </a:p>
          <a:p>
            <a:pPr marL="0" lvl="0" indent="0">
              <a:buNone/>
            </a:pPr>
            <a:r>
              <a:rPr lang="fr-FR" sz="1600" dirty="0"/>
              <a:t>avec:</a:t>
            </a:r>
          </a:p>
          <a:p>
            <a:pPr lvl="1"/>
            <a:r>
              <a:rPr lang="fr-FR" sz="1400" dirty="0"/>
              <a:t>P : Position du vertex après </a:t>
            </a:r>
            <a:r>
              <a:rPr lang="fr-FR" sz="1400" dirty="0" err="1"/>
              <a:t>skinning</a:t>
            </a:r>
            <a:endParaRPr lang="fr-FR" sz="1400" dirty="0"/>
          </a:p>
          <a:p>
            <a:pPr lvl="1"/>
            <a:r>
              <a:rPr lang="fr-FR" sz="1400" dirty="0"/>
              <a:t>βi : Influence du </a:t>
            </a:r>
            <a:r>
              <a:rPr lang="fr-FR" sz="1400" dirty="0" err="1"/>
              <a:t>ième</a:t>
            </a:r>
            <a:r>
              <a:rPr lang="fr-FR" sz="1400" dirty="0"/>
              <a:t> </a:t>
            </a:r>
            <a:r>
              <a:rPr lang="fr-FR" sz="1400" dirty="0" err="1"/>
              <a:t>bone</a:t>
            </a:r>
            <a:r>
              <a:rPr lang="fr-FR" sz="1400" dirty="0"/>
              <a:t> du vertex</a:t>
            </a:r>
          </a:p>
          <a:p>
            <a:pPr lvl="1"/>
            <a:r>
              <a:rPr lang="fr-FR" sz="1400" dirty="0"/>
              <a:t>Ms i : Index de la </a:t>
            </a:r>
            <a:r>
              <a:rPr lang="fr-FR" sz="1400" dirty="0" err="1"/>
              <a:t>ième</a:t>
            </a:r>
            <a:r>
              <a:rPr lang="fr-FR" sz="1400" dirty="0"/>
              <a:t> matrice de </a:t>
            </a:r>
            <a:r>
              <a:rPr lang="fr-FR" sz="1400" dirty="0" err="1"/>
              <a:t>skinning</a:t>
            </a:r>
            <a:endParaRPr lang="fr-FR" sz="1400" dirty="0"/>
          </a:p>
          <a:p>
            <a:pPr lvl="1"/>
            <a:r>
              <a:rPr lang="fr-FR" sz="1400" dirty="0"/>
              <a:t>P0 : Position originale du vertex dans la </a:t>
            </a:r>
            <a:r>
              <a:rPr lang="fr-FR" sz="1400" dirty="0" smtClean="0"/>
              <a:t>skin</a:t>
            </a:r>
            <a:endParaRPr lang="fr-FR" sz="1400" dirty="0"/>
          </a:p>
          <a:p>
            <a:pPr marL="0" lvl="0" indent="0">
              <a:buNone/>
            </a:pPr>
            <a:r>
              <a:rPr lang="fr-FR" sz="1600" dirty="0"/>
              <a:t>Afin de réduire les transferts de données sur le bus, les poids de </a:t>
            </a:r>
            <a:r>
              <a:rPr lang="fr-FR" sz="1600" dirty="0" err="1"/>
              <a:t>skinning</a:t>
            </a:r>
            <a:r>
              <a:rPr lang="fr-FR" sz="1600" dirty="0"/>
              <a:t> sont normalisés (leur somme vaut 1), ce qui rend le dernier poids implicite (il n’est donc pas transmis)</a:t>
            </a:r>
            <a:r>
              <a:rPr lang="fr-FR" sz="1600" dirty="0" smtClean="0"/>
              <a:t>.</a:t>
            </a:r>
            <a:endParaRPr lang="fr-FR" sz="1600"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Tree>
    <p:extLst>
      <p:ext uri="{BB962C8B-B14F-4D97-AF65-F5344CB8AC3E}">
        <p14:creationId xmlns:p14="http://schemas.microsoft.com/office/powerpoint/2010/main" val="3970753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r>
              <a:rPr lang="fr-FR" dirty="0" smtClean="0"/>
              <a:t> vs. Soft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graphicFrame>
        <p:nvGraphicFramePr>
          <p:cNvPr id="7" name="Table 812"/>
          <p:cNvGraphicFramePr/>
          <p:nvPr>
            <p:extLst>
              <p:ext uri="{D42A27DB-BD31-4B8C-83A1-F6EECF244321}">
                <p14:modId xmlns:p14="http://schemas.microsoft.com/office/powerpoint/2010/main" val="2628037700"/>
              </p:ext>
            </p:extLst>
          </p:nvPr>
        </p:nvGraphicFramePr>
        <p:xfrm>
          <a:off x="395536" y="1412775"/>
          <a:ext cx="8424936" cy="4935922"/>
        </p:xfrm>
        <a:graphic>
          <a:graphicData uri="http://schemas.openxmlformats.org/drawingml/2006/table">
            <a:tbl>
              <a:tblPr firstRow="1"/>
              <a:tblGrid>
                <a:gridCol w="4212468"/>
                <a:gridCol w="4212468"/>
              </a:tblGrid>
              <a:tr h="474861">
                <a:tc>
                  <a:txBody>
                    <a:bodyPr/>
                    <a:lstStyle/>
                    <a:p>
                      <a:pPr lvl="0" algn="ctr" defTabSz="457200">
                        <a:defRPr sz="1800" b="0" i="0"/>
                      </a:pPr>
                      <a:r>
                        <a:rPr/>
                        <a:t>Vertex tweening</a:t>
                      </a:r>
                    </a:p>
                  </a:txBody>
                  <a:tcPr marL="45720" marR="45720" horzOverflow="overflow">
                    <a:lnL w="12700">
                      <a:solidFill>
                        <a:srgbClr val="278829"/>
                      </a:solidFill>
                    </a:lnL>
                  </a:tcPr>
                </a:tc>
                <a:tc>
                  <a:txBody>
                    <a:bodyPr/>
                    <a:lstStyle/>
                    <a:p>
                      <a:pPr lvl="0" algn="ctr" defTabSz="457200">
                        <a:defRPr sz="1800" b="0" i="0"/>
                      </a:pPr>
                      <a:r>
                        <a:rPr/>
                        <a:t>Soft skinning</a:t>
                      </a:r>
                    </a:p>
                  </a:txBody>
                  <a:tcPr marL="45720" marR="45720" horzOverflow="overflow">
                    <a:lnR w="12700">
                      <a:solidFill>
                        <a:srgbClr val="278829"/>
                      </a:solidFill>
                    </a:lnR>
                  </a:tcPr>
                </a:tc>
              </a:tr>
              <a:tr h="745741">
                <a:tc>
                  <a:txBody>
                    <a:bodyPr/>
                    <a:lstStyle/>
                    <a:p>
                      <a:pPr lvl="0" defTabSz="457200">
                        <a:defRPr sz="1800" b="0" i="0"/>
                      </a:pPr>
                      <a:r>
                        <a:rPr/>
                        <a:t>Un maillage par pose</a:t>
                      </a:r>
                    </a:p>
                  </a:txBody>
                  <a:tcPr marL="45720" marR="45720" horzOverflow="overflow"/>
                </a:tc>
                <a:tc>
                  <a:txBody>
                    <a:bodyPr/>
                    <a:lstStyle/>
                    <a:p>
                      <a:pPr lvl="0" defTabSz="457200">
                        <a:defRPr sz="1800" b="0" i="0"/>
                      </a:pPr>
                      <a:r>
                        <a:rPr/>
                        <a:t>Keyframing du squelette, un seul maillage pour toutes les animations</a:t>
                      </a:r>
                    </a:p>
                  </a:txBody>
                  <a:tcPr marL="45720" marR="45720" horzOverflow="overflow"/>
                </a:tc>
              </a:tr>
              <a:tr h="819624">
                <a:tc>
                  <a:txBody>
                    <a:bodyPr/>
                    <a:lstStyle/>
                    <a:p>
                      <a:pPr lvl="0" defTabSz="457200">
                        <a:defRPr sz="1800" b="0" i="0"/>
                      </a:pPr>
                      <a:r>
                        <a:rPr dirty="0"/>
                        <a:t>Déformations dues à l’interpolation linéaire</a:t>
                      </a:r>
                    </a:p>
                  </a:txBody>
                  <a:tcPr marL="45720" marR="45720" horzOverflow="overflow">
                    <a:noFill/>
                  </a:tcPr>
                </a:tc>
                <a:tc>
                  <a:txBody>
                    <a:bodyPr/>
                    <a:lstStyle/>
                    <a:p>
                      <a:pPr lvl="0" defTabSz="457200">
                        <a:defRPr sz="1800" b="0" i="0"/>
                      </a:pPr>
                      <a:r>
                        <a:rPr/>
                        <a:t>Pas de déformations</a:t>
                      </a:r>
                    </a:p>
                  </a:txBody>
                  <a:tcPr marL="45720" marR="45720" horzOverflow="overflow">
                    <a:noFill/>
                  </a:tcPr>
                </a:tc>
              </a:tr>
              <a:tr h="1047324">
                <a:tc>
                  <a:txBody>
                    <a:bodyPr/>
                    <a:lstStyle/>
                    <a:p>
                      <a:pPr lvl="0" defTabSz="457200">
                        <a:defRPr sz="1800" b="0" i="0"/>
                      </a:pPr>
                      <a:r>
                        <a:rPr/>
                        <a:t>Dupliquer l’animation pour chaque modèle différent</a:t>
                      </a:r>
                    </a:p>
                  </a:txBody>
                  <a:tcPr marL="45720" marR="45720" horzOverflow="overflow"/>
                </a:tc>
                <a:tc>
                  <a:txBody>
                    <a:bodyPr/>
                    <a:lstStyle/>
                    <a:p>
                      <a:pPr lvl="0" defTabSz="457200">
                        <a:defRPr sz="1800" b="0" i="0"/>
                      </a:pPr>
                      <a:r>
                        <a:rPr/>
                        <a:t>Un seul squelette d’animation convient pour plusieurs skins différentes</a:t>
                      </a:r>
                    </a:p>
                  </a:txBody>
                  <a:tcPr marL="45720" marR="45720" horzOverflow="overflow"/>
                </a:tc>
              </a:tr>
              <a:tr h="1011376">
                <a:tc>
                  <a:txBody>
                    <a:bodyPr/>
                    <a:lstStyle/>
                    <a:p>
                      <a:pPr lvl="0" defTabSz="457200">
                        <a:defRPr sz="1800" b="0" i="0"/>
                      </a:pPr>
                      <a:r>
                        <a:rPr/>
                        <a:t>Combinaison d’animations coûteuse (ensemble des vertices de la géométrie)</a:t>
                      </a:r>
                    </a:p>
                  </a:txBody>
                  <a:tcPr marL="45720" marR="45720" horzOverflow="overflow">
                    <a:noFill/>
                  </a:tcPr>
                </a:tc>
                <a:tc>
                  <a:txBody>
                    <a:bodyPr/>
                    <a:lstStyle/>
                    <a:p>
                      <a:pPr lvl="0" defTabSz="457200">
                        <a:defRPr sz="1800" b="0" i="0"/>
                      </a:pPr>
                      <a:r>
                        <a:rPr/>
                        <a:t>Combinaison d’animations simplifiée (combinaison des squelettes)</a:t>
                      </a:r>
                    </a:p>
                  </a:txBody>
                  <a:tcPr marL="45720" marR="45720" horzOverflow="overflow">
                    <a:noFill/>
                  </a:tcPr>
                </a:tc>
              </a:tr>
              <a:tr h="836996">
                <a:tc>
                  <a:txBody>
                    <a:bodyPr/>
                    <a:lstStyle/>
                    <a:p>
                      <a:pPr lvl="0" defTabSz="457200">
                        <a:defRPr sz="1800" b="0" i="0"/>
                      </a:pPr>
                      <a:r>
                        <a:rPr/>
                        <a:t>Sous-animations complexes à mettre en œuvre </a:t>
                      </a:r>
                    </a:p>
                  </a:txBody>
                  <a:tcPr marL="45720" marR="45720" horzOverflow="overflow">
                    <a:lnB w="12700">
                      <a:solidFill>
                        <a:srgbClr val="278829"/>
                      </a:solidFill>
                    </a:lnB>
                  </a:tcPr>
                </a:tc>
                <a:tc>
                  <a:txBody>
                    <a:bodyPr/>
                    <a:lstStyle/>
                    <a:p>
                      <a:pPr lvl="0" defTabSz="457200">
                        <a:defRPr sz="1800" b="0" i="0"/>
                      </a:pPr>
                      <a:r>
                        <a:rPr dirty="0"/>
                        <a:t>Sous-animations très simples à mettre en œuvre </a:t>
                      </a:r>
                    </a:p>
                  </a:txBody>
                  <a:tcPr marL="45720" marR="45720" horzOverflow="overflow">
                    <a:lnB w="12700">
                      <a:solidFill>
                        <a:srgbClr val="278829"/>
                      </a:solidFill>
                    </a:lnB>
                  </a:tcPr>
                </a:tc>
              </a:tr>
            </a:tbl>
          </a:graphicData>
        </a:graphic>
      </p:graphicFrame>
    </p:spTree>
    <p:extLst>
      <p:ext uri="{BB962C8B-B14F-4D97-AF65-F5344CB8AC3E}">
        <p14:creationId xmlns:p14="http://schemas.microsoft.com/office/powerpoint/2010/main" val="109210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Dual quaternion </a:t>
            </a:r>
            <a:r>
              <a:rPr lang="fr-FR" dirty="0" err="1" smtClean="0"/>
              <a:t>skinning</a:t>
            </a:r>
            <a:endParaRPr lang="fr-FR" dirty="0"/>
          </a:p>
        </p:txBody>
      </p:sp>
      <p:sp>
        <p:nvSpPr>
          <p:cNvPr id="3" name="Espace réservé du contenu 2"/>
          <p:cNvSpPr>
            <a:spLocks noGrp="1"/>
          </p:cNvSpPr>
          <p:nvPr>
            <p:ph idx="1"/>
          </p:nvPr>
        </p:nvSpPr>
        <p:spPr/>
        <p:txBody>
          <a:bodyPr>
            <a:normAutofit/>
          </a:bodyPr>
          <a:lstStyle/>
          <a:p>
            <a:r>
              <a:rPr lang="fr-FR" sz="2800" dirty="0" err="1" smtClean="0"/>
              <a:t>Linear</a:t>
            </a:r>
            <a:r>
              <a:rPr lang="fr-FR" sz="2800" dirty="0" smtClean="0"/>
              <a:t> </a:t>
            </a:r>
            <a:r>
              <a:rPr lang="fr-FR" sz="2800" dirty="0" err="1" smtClean="0"/>
              <a:t>blend</a:t>
            </a:r>
            <a:endParaRPr lang="fr-FR" sz="2800" dirty="0"/>
          </a:p>
          <a:p>
            <a:pPr lvl="1"/>
            <a:r>
              <a:rPr lang="fr-FR" sz="2400" dirty="0"/>
              <a:t>P(v</a:t>
            </a:r>
            <a:r>
              <a:rPr lang="fr-FR" sz="2400" baseline="-25000" dirty="0"/>
              <a:t>i</a:t>
            </a:r>
            <a:r>
              <a:rPr lang="fr-FR" sz="2400" dirty="0"/>
              <a:t>)= (</a:t>
            </a:r>
            <a:r>
              <a:rPr lang="fr-FR" sz="2400" dirty="0" err="1"/>
              <a:t>sum_f</a:t>
            </a:r>
            <a:r>
              <a:rPr lang="fr-FR" sz="2400" dirty="0"/>
              <a:t> </a:t>
            </a:r>
            <a:r>
              <a:rPr lang="fr-FR" sz="2400" dirty="0" err="1"/>
              <a:t>w</a:t>
            </a:r>
            <a:r>
              <a:rPr lang="fr-FR" sz="2400" baseline="-25000" dirty="0" err="1"/>
              <a:t>if</a:t>
            </a:r>
            <a:r>
              <a:rPr lang="fr-FR" sz="2400" dirty="0"/>
              <a:t> T</a:t>
            </a:r>
            <a:r>
              <a:rPr lang="fr-FR" sz="2400" baseline="-25000" dirty="0"/>
              <a:t>f</a:t>
            </a:r>
            <a:r>
              <a:rPr lang="fr-FR" sz="2400" dirty="0"/>
              <a:t> )P</a:t>
            </a:r>
            <a:r>
              <a:rPr lang="fr-FR" sz="2400" baseline="-25000" dirty="0"/>
              <a:t>0</a:t>
            </a:r>
            <a:r>
              <a:rPr lang="fr-FR" sz="2400" dirty="0"/>
              <a:t>(v</a:t>
            </a:r>
            <a:r>
              <a:rPr lang="fr-FR" sz="2400" baseline="-25000" dirty="0"/>
              <a:t>i</a:t>
            </a:r>
            <a:r>
              <a:rPr lang="fr-FR" sz="2400" dirty="0"/>
              <a:t>) où les poids </a:t>
            </a:r>
            <a:r>
              <a:rPr lang="fr-FR" sz="2400" dirty="0" err="1"/>
              <a:t>w</a:t>
            </a:r>
            <a:r>
              <a:rPr lang="fr-FR" sz="2400" baseline="-25000" dirty="0" err="1"/>
              <a:t>if</a:t>
            </a:r>
            <a:r>
              <a:rPr lang="fr-FR" sz="2400" dirty="0"/>
              <a:t> sont normalisés (</a:t>
            </a:r>
            <a:r>
              <a:rPr lang="fr-FR" sz="2400" dirty="0" err="1"/>
              <a:t>sum_f</a:t>
            </a:r>
            <a:r>
              <a:rPr lang="fr-FR" sz="2400" dirty="0"/>
              <a:t> </a:t>
            </a:r>
            <a:r>
              <a:rPr lang="fr-FR" sz="2400" dirty="0" err="1"/>
              <a:t>w</a:t>
            </a:r>
            <a:r>
              <a:rPr lang="fr-FR" sz="2400" baseline="-25000" dirty="0" err="1"/>
              <a:t>if</a:t>
            </a:r>
            <a:r>
              <a:rPr lang="fr-FR" sz="2400" dirty="0"/>
              <a:t> = 1)</a:t>
            </a:r>
          </a:p>
          <a:p>
            <a:r>
              <a:rPr lang="fr-FR" sz="2800" dirty="0"/>
              <a:t>Non-</a:t>
            </a:r>
            <a:r>
              <a:rPr lang="fr-FR" sz="2800" dirty="0" err="1"/>
              <a:t>linear</a:t>
            </a:r>
            <a:r>
              <a:rPr lang="fr-FR" sz="2800" dirty="0"/>
              <a:t> </a:t>
            </a:r>
            <a:r>
              <a:rPr lang="fr-FR" sz="2800" dirty="0" err="1" smtClean="0"/>
              <a:t>blend</a:t>
            </a:r>
            <a:endParaRPr lang="fr-FR" sz="2800" dirty="0" smtClean="0"/>
          </a:p>
          <a:p>
            <a:pPr lvl="1"/>
            <a:r>
              <a:rPr lang="fr-FR" sz="2400" dirty="0"/>
              <a:t>P(v</a:t>
            </a:r>
            <a:r>
              <a:rPr lang="fr-FR" sz="2400" baseline="-25000" dirty="0"/>
              <a:t>i</a:t>
            </a:r>
            <a:r>
              <a:rPr lang="fr-FR" sz="2400" dirty="0"/>
              <a:t>)= </a:t>
            </a:r>
            <a:r>
              <a:rPr lang="fr-FR" sz="2400" dirty="0" smtClean="0"/>
              <a:t>B</a:t>
            </a:r>
            <a:r>
              <a:rPr lang="fr-FR" sz="2400" baseline="-25000" dirty="0" smtClean="0"/>
              <a:t>i </a:t>
            </a:r>
            <a:r>
              <a:rPr lang="fr-FR" sz="2400" dirty="0" smtClean="0"/>
              <a:t>(w; T</a:t>
            </a:r>
            <a:r>
              <a:rPr lang="fr-FR" sz="2400" baseline="-25000" dirty="0" smtClean="0"/>
              <a:t>1 </a:t>
            </a:r>
            <a:r>
              <a:rPr lang="fr-FR" sz="2400" dirty="0"/>
              <a:t>,</a:t>
            </a:r>
            <a:r>
              <a:rPr lang="fr-FR" sz="2400" dirty="0" smtClean="0"/>
              <a:t>… ,T</a:t>
            </a:r>
            <a:r>
              <a:rPr lang="fr-FR" sz="2400" baseline="-25000" dirty="0" smtClean="0"/>
              <a:t>f </a:t>
            </a:r>
            <a:r>
              <a:rPr lang="fr-FR" sz="2400" dirty="0"/>
              <a:t>,… ,</a:t>
            </a:r>
            <a:r>
              <a:rPr lang="fr-FR" sz="2400" dirty="0" smtClean="0"/>
              <a:t>T</a:t>
            </a:r>
            <a:r>
              <a:rPr lang="fr-FR" sz="2400" baseline="-25000" dirty="0" smtClean="0"/>
              <a:t>N </a:t>
            </a:r>
            <a:r>
              <a:rPr lang="fr-FR" sz="2400" dirty="0" smtClean="0"/>
              <a:t>)</a:t>
            </a:r>
            <a:r>
              <a:rPr lang="fr-FR" sz="2400" dirty="0"/>
              <a:t>P</a:t>
            </a:r>
            <a:r>
              <a:rPr lang="fr-FR" sz="2400" baseline="-25000" dirty="0"/>
              <a:t>0</a:t>
            </a:r>
            <a:r>
              <a:rPr lang="fr-FR" sz="2400" dirty="0"/>
              <a:t>(v</a:t>
            </a:r>
            <a:r>
              <a:rPr lang="fr-FR" sz="2400" baseline="-25000" dirty="0"/>
              <a:t>i</a:t>
            </a:r>
            <a:r>
              <a:rPr lang="fr-FR" sz="2400" dirty="0"/>
              <a:t>) </a:t>
            </a:r>
          </a:p>
          <a:p>
            <a:r>
              <a:rPr lang="en-US" sz="2800" dirty="0" smtClean="0"/>
              <a:t>The </a:t>
            </a:r>
            <a:r>
              <a:rPr lang="en-US" sz="2800" dirty="0"/>
              <a:t>blending should </a:t>
            </a:r>
            <a:r>
              <a:rPr lang="en-US" sz="2800" dirty="0"/>
              <a:t>be c</a:t>
            </a:r>
            <a:r>
              <a:rPr lang="nl-NL" sz="2800" dirty="0" err="1"/>
              <a:t>oordinate</a:t>
            </a:r>
            <a:r>
              <a:rPr lang="nl-NL" sz="2800" dirty="0"/>
              <a:t> </a:t>
            </a:r>
            <a:r>
              <a:rPr lang="nl-NL" sz="2800" dirty="0" smtClean="0"/>
              <a:t>invariant; </a:t>
            </a:r>
            <a:r>
              <a:rPr lang="en-US" sz="2800" dirty="0" smtClean="0"/>
              <a:t>always </a:t>
            </a:r>
            <a:r>
              <a:rPr lang="en-US" sz="2800" dirty="0"/>
              <a:t>returns a valid rigid </a:t>
            </a:r>
            <a:r>
              <a:rPr lang="en-US" sz="2800" dirty="0" smtClean="0"/>
              <a:t>transformation; and</a:t>
            </a:r>
            <a:r>
              <a:rPr lang="nl-NL" sz="2800" dirty="0"/>
              <a:t> </a:t>
            </a:r>
            <a:r>
              <a:rPr lang="en-US" sz="2800" dirty="0" smtClean="0"/>
              <a:t>interpolate </a:t>
            </a:r>
            <a:r>
              <a:rPr lang="en-US" sz="2800" dirty="0"/>
              <a:t>two rigid transformations along the shortest </a:t>
            </a:r>
            <a:r>
              <a:rPr lang="en-US" sz="2800" dirty="0" smtClean="0"/>
              <a:t>path</a:t>
            </a:r>
          </a:p>
          <a:p>
            <a:r>
              <a:rPr lang="en-US" sz="2800" dirty="0" smtClean="0"/>
              <a:t>D</a:t>
            </a:r>
            <a:r>
              <a:rPr lang="fr-FR" sz="2800" dirty="0" smtClean="0"/>
              <a:t>u</a:t>
            </a:r>
            <a:r>
              <a:rPr lang="en-US" sz="2800" dirty="0" smtClean="0"/>
              <a:t>al quaternion blending</a:t>
            </a:r>
            <a:endParaRPr lang="en-US" sz="2800" dirty="0"/>
          </a:p>
          <a:p>
            <a:pPr lvl="1"/>
            <a:endParaRPr lang="en-US" sz="2400" dirty="0" smtClean="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pic>
        <p:nvPicPr>
          <p:cNvPr id="7" name="Image 6"/>
          <p:cNvPicPr>
            <a:picLocks noChangeAspect="1"/>
          </p:cNvPicPr>
          <p:nvPr/>
        </p:nvPicPr>
        <p:blipFill>
          <a:blip r:embed="rId2"/>
          <a:stretch>
            <a:fillRect/>
          </a:stretch>
        </p:blipFill>
        <p:spPr>
          <a:xfrm>
            <a:off x="1350617" y="5315226"/>
            <a:ext cx="6032500" cy="711200"/>
          </a:xfrm>
          <a:prstGeom prst="rect">
            <a:avLst/>
          </a:prstGeom>
        </p:spPr>
      </p:pic>
    </p:spTree>
    <p:extLst>
      <p:ext uri="{BB962C8B-B14F-4D97-AF65-F5344CB8AC3E}">
        <p14:creationId xmlns:p14="http://schemas.microsoft.com/office/powerpoint/2010/main" val="4143134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Automatic</a:t>
            </a:r>
            <a:r>
              <a:rPr lang="fr-FR" dirty="0" smtClean="0"/>
              <a:t> </a:t>
            </a:r>
            <a:r>
              <a:rPr lang="fr-FR" dirty="0" err="1" smtClean="0"/>
              <a:t>rigging</a:t>
            </a:r>
            <a:r>
              <a:rPr lang="fr-FR" dirty="0" smtClean="0"/>
              <a:t> and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25/11/15</a:t>
            </a:fld>
            <a:endParaRPr lang="fr-FR" dirty="0"/>
          </a:p>
        </p:txBody>
      </p:sp>
      <p:sp>
        <p:nvSpPr>
          <p:cNvPr id="8" name="Content Placeholder 2"/>
          <p:cNvSpPr>
            <a:spLocks noGrp="1"/>
          </p:cNvSpPr>
          <p:nvPr>
            <p:ph sz="quarter" idx="4294967295"/>
          </p:nvPr>
        </p:nvSpPr>
        <p:spPr>
          <a:xfrm>
            <a:off x="539116" y="1491630"/>
            <a:ext cx="8223884" cy="1216224"/>
          </a:xfrm>
          <a:prstGeom prst="rect">
            <a:avLst/>
          </a:prstGeom>
        </p:spPr>
        <p:txBody>
          <a:bodyPr>
            <a:normAutofit/>
          </a:bodyPr>
          <a:lstStyle/>
          <a:p>
            <a:r>
              <a:rPr lang="en-US" sz="2800" dirty="0" smtClean="0">
                <a:hlinkClick r:id="rId2"/>
              </a:rPr>
              <a:t>Automatic Rigging and Animation of 3D Characters</a:t>
            </a:r>
            <a:r>
              <a:rPr lang="en-US" sz="2800" dirty="0" smtClean="0"/>
              <a:t/>
            </a:r>
            <a:br>
              <a:rPr lang="en-US" sz="2800" dirty="0" smtClean="0"/>
            </a:br>
            <a:r>
              <a:rPr lang="en-US" sz="2800" dirty="0" err="1" smtClean="0"/>
              <a:t>Ilya</a:t>
            </a:r>
            <a:r>
              <a:rPr lang="en-US" sz="2800" dirty="0" smtClean="0"/>
              <a:t> </a:t>
            </a:r>
            <a:r>
              <a:rPr lang="en-US" sz="2800" dirty="0" err="1" smtClean="0"/>
              <a:t>Baran</a:t>
            </a:r>
            <a:r>
              <a:rPr lang="en-US" sz="2800" dirty="0" smtClean="0"/>
              <a:t> and Jovan </a:t>
            </a:r>
            <a:r>
              <a:rPr lang="en-US" sz="2800" dirty="0" err="1" smtClean="0"/>
              <a:t>Popovic</a:t>
            </a:r>
            <a:r>
              <a:rPr lang="en-US" sz="2800" dirty="0" smtClean="0"/>
              <a:t>, SIGGRAPH 2007.</a:t>
            </a:r>
            <a:endParaRPr lang="fr-FR" sz="2800" dirty="0"/>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2597748"/>
            <a:ext cx="3475626" cy="2880320"/>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3585655" y="3109743"/>
            <a:ext cx="5318513" cy="1994442"/>
          </a:xfrm>
          <a:prstGeom prst="rect">
            <a:avLst/>
          </a:prstGeom>
          <a:noFill/>
          <a:ln w="9525">
            <a:noFill/>
            <a:miter lim="800000"/>
            <a:headEnd/>
            <a:tailEnd/>
          </a:ln>
        </p:spPr>
      </p:pic>
    </p:spTree>
    <p:extLst>
      <p:ext uri="{BB962C8B-B14F-4D97-AF65-F5344CB8AC3E}">
        <p14:creationId xmlns:p14="http://schemas.microsoft.com/office/powerpoint/2010/main" val="2390388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réaliste</a:t>
            </a:r>
            <a:endParaRPr lang="fr-FR" dirty="0"/>
          </a:p>
        </p:txBody>
      </p:sp>
      <p:sp>
        <p:nvSpPr>
          <p:cNvPr id="3" name="Espace réservé du contenu 2"/>
          <p:cNvSpPr>
            <a:spLocks noGrp="1"/>
          </p:cNvSpPr>
          <p:nvPr>
            <p:ph idx="1"/>
          </p:nvPr>
        </p:nvSpPr>
        <p:spPr/>
        <p:txBody>
          <a:bodyPr>
            <a:normAutofit lnSpcReduction="10000"/>
          </a:bodyPr>
          <a:lstStyle/>
          <a:p>
            <a:pPr lvl="0"/>
            <a:r>
              <a:rPr lang="fr-FR" dirty="0"/>
              <a:t>Intégrer l’animation d’un acteur de manière réaliste dans notre scène nécessite de pouvoir répondre aux questions </a:t>
            </a:r>
            <a:r>
              <a:rPr lang="fr-FR" dirty="0" smtClean="0"/>
              <a:t>suivantes:</a:t>
            </a:r>
          </a:p>
          <a:p>
            <a:pPr lvl="1"/>
            <a:r>
              <a:rPr lang="fr-FR" dirty="0" smtClean="0"/>
              <a:t>Le </a:t>
            </a:r>
            <a:r>
              <a:rPr lang="fr-FR" dirty="0"/>
              <a:t>maillage est certes animé, mais comment le déplacer de manière réaliste dans l’espace </a:t>
            </a:r>
            <a:r>
              <a:rPr lang="fr-FR" dirty="0" smtClean="0"/>
              <a:t>?</a:t>
            </a:r>
          </a:p>
          <a:p>
            <a:pPr lvl="1"/>
            <a:r>
              <a:rPr lang="fr-FR" dirty="0" smtClean="0"/>
              <a:t>Comment </a:t>
            </a:r>
            <a:r>
              <a:rPr lang="fr-FR" dirty="0"/>
              <a:t>faire pour établir des transitions correctes entre les différentes animations </a:t>
            </a:r>
            <a:r>
              <a:rPr lang="fr-FR" dirty="0" smtClean="0"/>
              <a:t>?</a:t>
            </a:r>
          </a:p>
          <a:p>
            <a:pPr lvl="1"/>
            <a:r>
              <a:rPr lang="fr-FR" dirty="0" smtClean="0"/>
              <a:t>Comment </a:t>
            </a:r>
            <a:r>
              <a:rPr lang="fr-FR" dirty="0"/>
              <a:t>limiter le nombre total d’animations produites par les infographistes </a:t>
            </a:r>
            <a:r>
              <a:rPr lang="fr-FR" dirty="0" smtClean="0"/>
              <a:t>?</a:t>
            </a:r>
          </a:p>
          <a:p>
            <a:pPr lvl="1"/>
            <a:r>
              <a:rPr lang="fr-FR" dirty="0" smtClean="0"/>
              <a:t>Comment </a:t>
            </a:r>
            <a:r>
              <a:rPr lang="fr-FR" dirty="0"/>
              <a:t>synchroniser des évènements avec l’animation d’un acteur ?</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25/11/15</a:t>
            </a:fld>
            <a:endParaRPr lang="fr-FR" dirty="0"/>
          </a:p>
        </p:txBody>
      </p:sp>
    </p:spTree>
    <p:extLst>
      <p:ext uri="{BB962C8B-B14F-4D97-AF65-F5344CB8AC3E}">
        <p14:creationId xmlns:p14="http://schemas.microsoft.com/office/powerpoint/2010/main" val="156942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Cinématique inverse</a:t>
            </a:r>
            <a:endParaRPr lang="fr-FR" dirty="0"/>
          </a:p>
        </p:txBody>
      </p:sp>
      <p:sp>
        <p:nvSpPr>
          <p:cNvPr id="3" name="Espace réservé du contenu 2"/>
          <p:cNvSpPr>
            <a:spLocks noGrp="1"/>
          </p:cNvSpPr>
          <p:nvPr>
            <p:ph idx="1"/>
          </p:nvPr>
        </p:nvSpPr>
        <p:spPr/>
        <p:txBody>
          <a:bodyPr>
            <a:noAutofit/>
          </a:bodyPr>
          <a:lstStyle/>
          <a:p>
            <a:pPr indent="0">
              <a:buNone/>
            </a:pPr>
            <a:r>
              <a:rPr lang="fr-FR" sz="2400" dirty="0"/>
              <a:t>Comme il devient impossible de générer toutes les animations pouvant gérer correctement tous les cas de figure, on utilise la cinématique inverse (IK – Inverse </a:t>
            </a:r>
            <a:r>
              <a:rPr lang="fr-FR" sz="2400" dirty="0" err="1"/>
              <a:t>kinematics</a:t>
            </a:r>
            <a:r>
              <a:rPr lang="fr-FR" sz="2400" dirty="0"/>
              <a:t>) qui est une méthode </a:t>
            </a:r>
            <a:r>
              <a:rPr lang="fr-FR" sz="2400" dirty="0" smtClean="0"/>
              <a:t>itérative:</a:t>
            </a:r>
          </a:p>
          <a:p>
            <a:pPr marL="800100" indent="-457200"/>
            <a:r>
              <a:rPr lang="fr-FR" sz="2400" dirty="0" smtClean="0"/>
              <a:t>On </a:t>
            </a:r>
            <a:r>
              <a:rPr lang="fr-FR" sz="2400" dirty="0"/>
              <a:t>tire parti de la structure des squelettes d’animation, à savoir une chaîne de joints (articulations) et de </a:t>
            </a:r>
            <a:r>
              <a:rPr lang="fr-FR" sz="2400" dirty="0" err="1" smtClean="0"/>
              <a:t>bones</a:t>
            </a:r>
            <a:r>
              <a:rPr lang="fr-FR" sz="2400" dirty="0" smtClean="0"/>
              <a:t>.</a:t>
            </a:r>
          </a:p>
          <a:p>
            <a:pPr marL="800100" indent="-457200"/>
            <a:r>
              <a:rPr lang="fr-FR" sz="2400" dirty="0" smtClean="0"/>
              <a:t>On </a:t>
            </a:r>
            <a:r>
              <a:rPr lang="fr-FR" sz="2400" dirty="0"/>
              <a:t>définit, pour chaque articulation, des degrés de liberté (DOF – </a:t>
            </a:r>
            <a:r>
              <a:rPr lang="fr-FR" sz="2400" dirty="0" err="1"/>
              <a:t>Degrees</a:t>
            </a:r>
            <a:r>
              <a:rPr lang="fr-FR" sz="2400" dirty="0"/>
              <a:t> Of </a:t>
            </a:r>
            <a:r>
              <a:rPr lang="fr-FR" sz="2400" dirty="0" err="1"/>
              <a:t>Freedom</a:t>
            </a:r>
            <a:r>
              <a:rPr lang="fr-FR" sz="2400" dirty="0"/>
              <a:t>), qui fixent les limites en rotation (et éventuellement en translation</a:t>
            </a:r>
            <a:r>
              <a:rPr lang="fr-FR" sz="2400" dirty="0" smtClean="0"/>
              <a:t>)</a:t>
            </a:r>
          </a:p>
          <a:p>
            <a:pPr marL="800100" indent="-457200"/>
            <a:r>
              <a:rPr lang="fr-FR" sz="2400" dirty="0" smtClean="0"/>
              <a:t>On </a:t>
            </a:r>
            <a:r>
              <a:rPr lang="fr-FR" sz="2400" dirty="0"/>
              <a:t>applique l’animation traditionnelle, puis on va chercher à placer le bout de la chaîne (ex: le pied au bout de la jambe) sur une position </a:t>
            </a:r>
            <a:r>
              <a:rPr lang="fr-FR" sz="2400" dirty="0" smtClean="0"/>
              <a:t>cible</a:t>
            </a:r>
            <a:endParaRPr lang="fr-FR" sz="1800" dirty="0" smtClean="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25/11/15</a:t>
            </a:fld>
            <a:endParaRPr lang="fr-FR" dirty="0"/>
          </a:p>
        </p:txBody>
      </p:sp>
    </p:spTree>
    <p:extLst>
      <p:ext uri="{BB962C8B-B14F-4D97-AF65-F5344CB8AC3E}">
        <p14:creationId xmlns:p14="http://schemas.microsoft.com/office/powerpoint/2010/main" val="75930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339725">
              <a:buClr>
                <a:srgbClr val="FFFFFF"/>
              </a:buClr>
              <a:buSzPct val="100000"/>
              <a:buNone/>
            </a:pPr>
            <a:r>
              <a:rPr lang="fr-FR" sz="2400" dirty="0"/>
              <a:t>Pour chacune des articulations de la chaîne à partir de la source, on va réaliser une petite rotation (en respectant les DOF) qui va tendre à faire approcher le bout de la chaîne articulaire de la position </a:t>
            </a:r>
            <a:r>
              <a:rPr lang="fr-FR" sz="2400" dirty="0" smtClean="0"/>
              <a:t>destination</a:t>
            </a:r>
          </a:p>
          <a:p>
            <a:pPr marL="0" indent="-339725">
              <a:buClr>
                <a:srgbClr val="FFFFFF"/>
              </a:buClr>
              <a:buSzPct val="100000"/>
              <a:buNone/>
            </a:pPr>
            <a:r>
              <a:rPr lang="fr-FR" sz="2400" dirty="0" smtClean="0"/>
              <a:t>On </a:t>
            </a:r>
            <a:r>
              <a:rPr lang="fr-FR" sz="2400" dirty="0"/>
              <a:t>itère les petites rotations jusqu’à ce que la position cible soit suffisamment proche ou que le système se soit stabilisé (pas de solution « exacte »).</a:t>
            </a:r>
          </a:p>
          <a:p>
            <a:pPr marL="60325" lvl="1" indent="0">
              <a:buClr>
                <a:srgbClr val="FFFFFF"/>
              </a:buClr>
              <a:buSzPct val="100000"/>
              <a:buNone/>
            </a:pPr>
            <a:r>
              <a:rPr lang="fr-FR" sz="2400" dirty="0"/>
              <a:t>La mise en place d’une procédure de cinétique inverse est difficile car il peut y avoir plusieurs solutions possibles (ou aucune). Néanmoins les résultats sont souvent très convaincants lorsque l’utilisation reste très localisée.</a:t>
            </a:r>
          </a:p>
          <a:p>
            <a:endParaRPr lang="fr-FR" sz="3600"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25/11/15</a:t>
            </a:fld>
            <a:endParaRPr lang="fr-FR" dirty="0"/>
          </a:p>
        </p:txBody>
      </p:sp>
    </p:spTree>
    <p:extLst>
      <p:ext uri="{BB962C8B-B14F-4D97-AF65-F5344CB8AC3E}">
        <p14:creationId xmlns:p14="http://schemas.microsoft.com/office/powerpoint/2010/main" val="3998589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25/11/15</a:t>
            </a:fld>
            <a:endParaRPr lang="fr-FR" dirty="0"/>
          </a:p>
        </p:txBody>
      </p:sp>
      <p:sp>
        <p:nvSpPr>
          <p:cNvPr id="7" name="Shape 843"/>
          <p:cNvSpPr/>
          <p:nvPr/>
        </p:nvSpPr>
        <p:spPr>
          <a:xfrm>
            <a:off x="3963366" y="917425"/>
            <a:ext cx="4857107" cy="46782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Comment gérer correctement les transitions entre deux animations (ex: marche/course/saut/chute), sachant que la transition peut intervenir à n’importe quel point dans l’animation ?</a:t>
            </a:r>
          </a:p>
          <a:p>
            <a:pPr lvl="0"/>
            <a:endParaRPr dirty="0"/>
          </a:p>
          <a:p>
            <a:pPr lvl="0"/>
            <a:r>
              <a:rPr dirty="0"/>
              <a:t>Comme vu précédemment avec l’animation procédurale, où l’on combine une animation traditionnelle avec un calcul de cinématique inverse, il est possible de mixer plusieurs animations entre elles.</a:t>
            </a:r>
          </a:p>
          <a:p>
            <a:pPr lvl="0"/>
            <a:endParaRPr dirty="0"/>
          </a:p>
          <a:p>
            <a:pPr lvl="0"/>
            <a:r>
              <a:rPr dirty="0"/>
              <a:t>Pour enchaîner correctement les animations, on va donc utiliser le même principe: le squelette d’animation va, le temps de la transition, être une moyenne pondérée des deux animations source et cible.</a:t>
            </a:r>
          </a:p>
        </p:txBody>
      </p:sp>
      <p:pic>
        <p:nvPicPr>
          <p:cNvPr id="8" name="image64.jpeg" descr="C:\Users\marc.moulis\Documents\Personal\Cours\Moteurs de jeux\Animation\Animation blending.jpg"/>
          <p:cNvPicPr/>
          <p:nvPr/>
        </p:nvPicPr>
        <p:blipFill>
          <a:blip r:embed="rId2">
            <a:extLst/>
          </a:blip>
          <a:stretch>
            <a:fillRect/>
          </a:stretch>
        </p:blipFill>
        <p:spPr>
          <a:xfrm>
            <a:off x="172205" y="1816753"/>
            <a:ext cx="3443876" cy="2582908"/>
          </a:xfrm>
          <a:prstGeom prst="rect">
            <a:avLst/>
          </a:prstGeom>
          <a:ln w="12700">
            <a:miter lim="400000"/>
          </a:ln>
        </p:spPr>
      </p:pic>
      <p:sp>
        <p:nvSpPr>
          <p:cNvPr id="9" name="Shape 845"/>
          <p:cNvSpPr/>
          <p:nvPr/>
        </p:nvSpPr>
        <p:spPr>
          <a:xfrm>
            <a:off x="172205" y="4555992"/>
            <a:ext cx="3443876"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Blending d’animations</a:t>
            </a:r>
          </a:p>
        </p:txBody>
      </p:sp>
    </p:spTree>
    <p:extLst>
      <p:ext uri="{BB962C8B-B14F-4D97-AF65-F5344CB8AC3E}">
        <p14:creationId xmlns:p14="http://schemas.microsoft.com/office/powerpoint/2010/main" val="97609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Chemins et trajectoires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8" name="Shape 623"/>
          <p:cNvSpPr/>
          <p:nvPr/>
        </p:nvSpPr>
        <p:spPr>
          <a:xfrm>
            <a:off x="255753" y="1693834"/>
            <a:ext cx="4680522" cy="3139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manière la plus simple de représenter un chemin de déplacement en 3D est de définir une série de points (ou nœuds) dans l’espace, reliés 2 à 2 par des segments. On produit ainsi une ligne brisée, qui représente notre chemin. Selon les besoins, les segments peuvent être orientés, et ainsi définir un point de départ et un point d’arrivée.</a:t>
            </a:r>
          </a:p>
          <a:p>
            <a:pPr lvl="0"/>
            <a:endParaRPr dirty="0"/>
          </a:p>
          <a:p>
            <a:pPr lvl="0"/>
            <a:r>
              <a:rPr dirty="0"/>
              <a:t>Lorsque un nœud est connecté à plus de 2 voisins, on obtient un graphe de déplacement.</a:t>
            </a:r>
          </a:p>
        </p:txBody>
      </p:sp>
      <p:pic>
        <p:nvPicPr>
          <p:cNvPr id="9" name="image22.jpg"/>
          <p:cNvPicPr/>
          <p:nvPr/>
        </p:nvPicPr>
        <p:blipFill>
          <a:blip r:embed="rId2">
            <a:extLst/>
          </a:blip>
          <a:stretch>
            <a:fillRect/>
          </a:stretch>
        </p:blipFill>
        <p:spPr>
          <a:xfrm>
            <a:off x="5088166" y="1088738"/>
            <a:ext cx="3804315" cy="1080122"/>
          </a:xfrm>
          <a:prstGeom prst="rect">
            <a:avLst/>
          </a:prstGeom>
          <a:ln w="12700">
            <a:miter lim="400000"/>
          </a:ln>
        </p:spPr>
      </p:pic>
      <p:pic>
        <p:nvPicPr>
          <p:cNvPr id="10" name="image23.png" descr="C:\Users\marc.moulis\Documents\Personal\Cours\Moteurs de jeux\Animation\PathNodes.png"/>
          <p:cNvPicPr/>
          <p:nvPr/>
        </p:nvPicPr>
        <p:blipFill>
          <a:blip r:embed="rId3">
            <a:extLst/>
          </a:blip>
          <a:stretch>
            <a:fillRect/>
          </a:stretch>
        </p:blipFill>
        <p:spPr>
          <a:xfrm>
            <a:off x="5152297" y="3086004"/>
            <a:ext cx="3744415" cy="2365606"/>
          </a:xfrm>
          <a:prstGeom prst="rect">
            <a:avLst/>
          </a:prstGeom>
          <a:ln w="12700">
            <a:miter lim="400000"/>
          </a:ln>
        </p:spPr>
      </p:pic>
      <p:sp>
        <p:nvSpPr>
          <p:cNvPr id="11" name="Shape 626"/>
          <p:cNvSpPr/>
          <p:nvPr/>
        </p:nvSpPr>
        <p:spPr>
          <a:xfrm>
            <a:off x="5080289" y="2168858"/>
            <a:ext cx="3816425"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Ligne brisée représentant un chemin</a:t>
            </a:r>
          </a:p>
        </p:txBody>
      </p:sp>
      <p:sp>
        <p:nvSpPr>
          <p:cNvPr id="12" name="Shape 627"/>
          <p:cNvSpPr/>
          <p:nvPr/>
        </p:nvSpPr>
        <p:spPr>
          <a:xfrm>
            <a:off x="5152297" y="5451610"/>
            <a:ext cx="3744417"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 de graphe de déplacement : chaque nœud est connecté à un ou plusieurs voisins</a:t>
            </a:r>
          </a:p>
        </p:txBody>
      </p:sp>
    </p:spTree>
    <p:extLst>
      <p:ext uri="{BB962C8B-B14F-4D97-AF65-F5344CB8AC3E}">
        <p14:creationId xmlns:p14="http://schemas.microsoft.com/office/powerpoint/2010/main" val="32372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25/11/15</a:t>
            </a:fld>
            <a:endParaRPr lang="fr-FR" dirty="0"/>
          </a:p>
        </p:txBody>
      </p:sp>
      <p:sp>
        <p:nvSpPr>
          <p:cNvPr id="7" name="Shape 849"/>
          <p:cNvSpPr/>
          <p:nvPr/>
        </p:nvSpPr>
        <p:spPr>
          <a:xfrm>
            <a:off x="836101" y="910167"/>
            <a:ext cx="7984372" cy="23083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000">
                <a:solidFill>
                  <a:srgbClr val="FFFFFF"/>
                </a:solidFill>
                <a:effectLst>
                  <a:outerShdw blurRad="38100" dist="38100" dir="2700000" rotWithShape="0">
                    <a:srgbClr val="000000">
                      <a:alpha val="43137"/>
                    </a:srgbClr>
                  </a:outerShdw>
                </a:effectLst>
              </a:defRPr>
            </a:lvl1pPr>
          </a:lstStyle>
          <a:p>
            <a:pPr lvl="0">
              <a:defRPr sz="1800">
                <a:solidFill>
                  <a:srgbClr val="000000"/>
                </a:solidFill>
                <a:effectLst/>
              </a:defRPr>
            </a:pPr>
            <a:r>
              <a:rPr dirty="0"/>
              <a:t>On peut pousser le concept un peu plus loin en mettant en place un gestionnaire d’animation capable de mixer plusieurs couches d’animation pour générer une animation complexe. La gestion de ces couches d’animation se fait généralement à partir d’une structure en arbre. Ces animations peuvent être locales (ex: le joueur recharge son arme pendant sa course). Ceci permet  de réduire le nombre total d’animation que les infographistes vont devoir produire (les combinaisons de sous-animations au runtime permettant la génération automatique de nouvelles animations).</a:t>
            </a:r>
          </a:p>
        </p:txBody>
      </p:sp>
      <p:pic>
        <p:nvPicPr>
          <p:cNvPr id="8" name="image65.jpeg"/>
          <p:cNvPicPr/>
          <p:nvPr/>
        </p:nvPicPr>
        <p:blipFill>
          <a:blip r:embed="rId2">
            <a:extLst/>
          </a:blip>
          <a:stretch>
            <a:fillRect/>
          </a:stretch>
        </p:blipFill>
        <p:spPr>
          <a:xfrm>
            <a:off x="467543" y="3218491"/>
            <a:ext cx="3443877" cy="2582906"/>
          </a:xfrm>
          <a:prstGeom prst="rect">
            <a:avLst/>
          </a:prstGeom>
          <a:ln w="12700">
            <a:miter lim="400000"/>
          </a:ln>
        </p:spPr>
      </p:pic>
      <p:pic>
        <p:nvPicPr>
          <p:cNvPr id="9" name="image66.jpg" descr="C:\Users\marc.moulis\Documents\Personal\Cours\Moteurs de jeux\Animation\uncharted.jpg"/>
          <p:cNvPicPr/>
          <p:nvPr/>
        </p:nvPicPr>
        <p:blipFill>
          <a:blip r:embed="rId3">
            <a:extLst/>
          </a:blip>
          <a:stretch>
            <a:fillRect/>
          </a:stretch>
        </p:blipFill>
        <p:spPr>
          <a:xfrm>
            <a:off x="4073323" y="3218490"/>
            <a:ext cx="4603133" cy="2582907"/>
          </a:xfrm>
          <a:prstGeom prst="rect">
            <a:avLst/>
          </a:prstGeom>
          <a:ln w="12700">
            <a:miter lim="400000"/>
          </a:ln>
        </p:spPr>
      </p:pic>
      <p:sp>
        <p:nvSpPr>
          <p:cNvPr id="10" name="Shape 852"/>
          <p:cNvSpPr/>
          <p:nvPr/>
        </p:nvSpPr>
        <p:spPr>
          <a:xfrm>
            <a:off x="164624" y="5766266"/>
            <a:ext cx="8807401"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4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smtClean="0"/>
              <a:t>Gauche </a:t>
            </a:r>
            <a:r>
              <a:rPr dirty="0"/>
              <a:t>: un arbre décrit la combinaison des différentes couches d’animation. Droite: Le personnage de Drake (Uncharted) combine jusqu’à 25 animations.</a:t>
            </a:r>
          </a:p>
        </p:txBody>
      </p:sp>
    </p:spTree>
    <p:extLst>
      <p:ext uri="{BB962C8B-B14F-4D97-AF65-F5344CB8AC3E}">
        <p14:creationId xmlns:p14="http://schemas.microsoft.com/office/powerpoint/2010/main" val="949033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Effets sonores</a:t>
            </a:r>
            <a:endParaRPr lang="fr-FR" dirty="0"/>
          </a:p>
        </p:txBody>
      </p:sp>
      <p:sp>
        <p:nvSpPr>
          <p:cNvPr id="3" name="Espace réservé du contenu 2"/>
          <p:cNvSpPr>
            <a:spLocks noGrp="1"/>
          </p:cNvSpPr>
          <p:nvPr>
            <p:ph idx="1"/>
          </p:nvPr>
        </p:nvSpPr>
        <p:spPr/>
        <p:txBody>
          <a:bodyPr>
            <a:normAutofit fontScale="62500" lnSpcReduction="20000"/>
          </a:bodyPr>
          <a:lstStyle/>
          <a:p>
            <a:pPr lvl="0" algn="just"/>
            <a:r>
              <a:rPr lang="fr-FR" dirty="0"/>
              <a:t>Pour finaliser l’intégration réaliste de notre modèle dans la scène, il reste à être capable de synchroniser l’interaction entre les visuels de l’animation et la scène: bruits de pas, cris, recharge d’une arme, etc…</a:t>
            </a:r>
          </a:p>
          <a:p>
            <a:pPr lvl="0" algn="just"/>
            <a:endParaRPr lang="fr-FR" dirty="0"/>
          </a:p>
          <a:p>
            <a:pPr lvl="0" algn="just"/>
            <a:r>
              <a:rPr lang="fr-FR" dirty="0"/>
              <a:t>Une méthode possible consiste à mettre en place un gestionnaire d’évènements dans la boucle du jeu. Ce gestionnaire va puiser les évènements (de types connus) dans une file, et les traiter. Ces évènements peuvent par exemple être de type sonore, ou bien déclencher des actions spécifiques, et sont issus de plusieurs sous-systèmes du jeu, dont le moteur d’animation.</a:t>
            </a:r>
          </a:p>
          <a:p>
            <a:pPr lvl="0" algn="just"/>
            <a:endParaRPr lang="fr-FR" dirty="0"/>
          </a:p>
          <a:p>
            <a:pPr lvl="0" algn="just"/>
            <a:r>
              <a:rPr lang="fr-FR" dirty="0"/>
              <a:t>Au niveau des animations, on va associer, pour les </a:t>
            </a:r>
            <a:r>
              <a:rPr lang="fr-FR" dirty="0" err="1"/>
              <a:t>keyframes</a:t>
            </a:r>
            <a:r>
              <a:rPr lang="fr-FR" dirty="0"/>
              <a:t> qui le nécessitent, des marqueurs qui seront des déclencheurs d’évènement. Le moteur d’animation va donc, au moment où il joue une animation, détecter le franchissement d’un évènement, et en notifier le gestionnaire d’évènements. Les actions deviennent donc parfaitement synchrones avec le déroulement de notre animation.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25/11/15</a:t>
            </a:fld>
            <a:endParaRPr lang="fr-FR" dirty="0"/>
          </a:p>
        </p:txBody>
      </p:sp>
    </p:spTree>
    <p:extLst>
      <p:ext uri="{BB962C8B-B14F-4D97-AF65-F5344CB8AC3E}">
        <p14:creationId xmlns:p14="http://schemas.microsoft.com/office/powerpoint/2010/main" val="42429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faciale</a:t>
            </a:r>
            <a:endParaRPr lang="fr-FR" dirty="0"/>
          </a:p>
        </p:txBody>
      </p:sp>
      <p:sp>
        <p:nvSpPr>
          <p:cNvPr id="3" name="Espace réservé du contenu 2"/>
          <p:cNvSpPr>
            <a:spLocks noGrp="1"/>
          </p:cNvSpPr>
          <p:nvPr>
            <p:ph idx="1"/>
          </p:nvPr>
        </p:nvSpPr>
        <p:spPr/>
        <p:txBody>
          <a:bodyPr>
            <a:normAutofit/>
          </a:bodyPr>
          <a:lstStyle/>
          <a:p>
            <a:pPr lvl="0" algn="just"/>
            <a:r>
              <a:rPr lang="fr-FR" dirty="0"/>
              <a:t>L’animation faciale réaliste couvre plusieurs domaines de recherche</a:t>
            </a:r>
            <a:r>
              <a:rPr lang="fr-FR" dirty="0" smtClean="0"/>
              <a:t>.</a:t>
            </a:r>
            <a:endParaRPr lang="fr-FR" dirty="0"/>
          </a:p>
          <a:p>
            <a:pPr lvl="0" algn="just"/>
            <a:r>
              <a:rPr lang="fr-FR" dirty="0"/>
              <a:t>Dans sa version « temps réel », telle qu’elle peut aujourd’hui être implémentée dans les jeux, on notera les spécificités importantes </a:t>
            </a:r>
            <a:r>
              <a:rPr lang="fr-FR" dirty="0" smtClean="0"/>
              <a:t>suivantes:</a:t>
            </a:r>
          </a:p>
          <a:p>
            <a:pPr lvl="1" algn="just"/>
            <a:r>
              <a:rPr lang="fr-FR" dirty="0" smtClean="0"/>
              <a:t>Expressions réalistes</a:t>
            </a:r>
          </a:p>
          <a:p>
            <a:pPr lvl="1" algn="just"/>
            <a:r>
              <a:rPr lang="fr-FR" dirty="0" smtClean="0"/>
              <a:t>Synchronisation </a:t>
            </a:r>
            <a:r>
              <a:rPr lang="fr-FR" dirty="0"/>
              <a:t>labiale (</a:t>
            </a:r>
            <a:r>
              <a:rPr lang="fr-FR" dirty="0" err="1"/>
              <a:t>lipsync</a:t>
            </a:r>
            <a:r>
              <a:rPr lang="fr-FR" dirty="0"/>
              <a:t>)</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25/11/15</a:t>
            </a:fld>
            <a:endParaRPr lang="fr-FR" dirty="0"/>
          </a:p>
        </p:txBody>
      </p:sp>
    </p:spTree>
    <p:extLst>
      <p:ext uri="{BB962C8B-B14F-4D97-AF65-F5344CB8AC3E}">
        <p14:creationId xmlns:p14="http://schemas.microsoft.com/office/powerpoint/2010/main" val="2696009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25/11/15</a:t>
            </a:fld>
            <a:endParaRPr lang="fr-FR" dirty="0"/>
          </a:p>
        </p:txBody>
      </p:sp>
      <p:sp>
        <p:nvSpPr>
          <p:cNvPr id="7" name="Shape 867"/>
          <p:cNvSpPr/>
          <p:nvPr/>
        </p:nvSpPr>
        <p:spPr>
          <a:xfrm>
            <a:off x="395535" y="1772816"/>
            <a:ext cx="5112570" cy="39703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la plus commune  pour mettre en œuvre une animation faciale temps réel « réaliste » est d’utiliser des « morph targets » ou « blend shapes ».</a:t>
            </a:r>
          </a:p>
          <a:p>
            <a:pPr lvl="0"/>
            <a:endParaRPr dirty="0"/>
          </a:p>
          <a:p>
            <a:pPr lvl="0"/>
            <a:r>
              <a:rPr dirty="0"/>
              <a:t>Cette méthode consiste à définir plusieurs maillages représentant les expressions remarquables, et à moyenner la pondération obtenue par vertex tweening de chacune de ces expressions relativement au modèle de base.</a:t>
            </a:r>
          </a:p>
          <a:p>
            <a:pPr lvl="0"/>
            <a:endParaRPr dirty="0"/>
          </a:p>
          <a:p>
            <a:pPr lvl="0"/>
            <a:r>
              <a:rPr dirty="0"/>
              <a:t>Cette méthode se basant sur une déformation du maillage réalisée manuellement en amont, elle permet de rendre les effets à la fois des expressions, mais aussi des déformations des muscles.</a:t>
            </a:r>
          </a:p>
        </p:txBody>
      </p:sp>
      <p:pic>
        <p:nvPicPr>
          <p:cNvPr id="8" name="image67.jpg" descr="C:\Users\marc.moulis\Documents\Personal\Cours\Moteurs de jeux\Animation\MorphTargets2.jpg"/>
          <p:cNvPicPr/>
          <p:nvPr/>
        </p:nvPicPr>
        <p:blipFill>
          <a:blip r:embed="rId2">
            <a:extLst/>
          </a:blip>
          <a:stretch>
            <a:fillRect/>
          </a:stretch>
        </p:blipFill>
        <p:spPr>
          <a:xfrm>
            <a:off x="5580112" y="1798081"/>
            <a:ext cx="3071814" cy="3657601"/>
          </a:xfrm>
          <a:prstGeom prst="rect">
            <a:avLst/>
          </a:prstGeom>
          <a:ln w="12700">
            <a:miter lim="400000"/>
          </a:ln>
        </p:spPr>
      </p:pic>
      <p:sp>
        <p:nvSpPr>
          <p:cNvPr id="9" name="Shape 869"/>
          <p:cNvSpPr/>
          <p:nvPr/>
        </p:nvSpPr>
        <p:spPr>
          <a:xfrm>
            <a:off x="5559264" y="5455682"/>
            <a:ext cx="3092661"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Exemples de blend shapes pour l’animation faciale</a:t>
            </a:r>
          </a:p>
        </p:txBody>
      </p:sp>
    </p:spTree>
    <p:extLst>
      <p:ext uri="{BB962C8B-B14F-4D97-AF65-F5344CB8AC3E}">
        <p14:creationId xmlns:p14="http://schemas.microsoft.com/office/powerpoint/2010/main" val="2250836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25/11/15</a:t>
            </a:fld>
            <a:endParaRPr lang="fr-FR" dirty="0"/>
          </a:p>
        </p:txBody>
      </p:sp>
      <p:pic>
        <p:nvPicPr>
          <p:cNvPr id="7" name="image68.jpg"/>
          <p:cNvPicPr/>
          <p:nvPr/>
        </p:nvPicPr>
        <p:blipFill>
          <a:blip r:embed="rId2">
            <a:extLst/>
          </a:blip>
          <a:stretch>
            <a:fillRect/>
          </a:stretch>
        </p:blipFill>
        <p:spPr>
          <a:xfrm>
            <a:off x="3851919" y="1102270"/>
            <a:ext cx="4968554" cy="4968554"/>
          </a:xfrm>
          <a:prstGeom prst="rect">
            <a:avLst/>
          </a:prstGeom>
          <a:ln w="12700">
            <a:miter lim="400000"/>
          </a:ln>
        </p:spPr>
      </p:pic>
      <p:sp>
        <p:nvSpPr>
          <p:cNvPr id="9" name="Shape 875"/>
          <p:cNvSpPr/>
          <p:nvPr/>
        </p:nvSpPr>
        <p:spPr>
          <a:xfrm>
            <a:off x="279025" y="916081"/>
            <a:ext cx="3456385" cy="42473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Techniquement, la création des blend shapes est réalisée par les artistes à partir de la pose statique. </a:t>
            </a:r>
          </a:p>
          <a:p>
            <a:pPr lvl="0"/>
            <a:endParaRPr dirty="0"/>
          </a:p>
          <a:p>
            <a:pPr lvl="0"/>
            <a:r>
              <a:rPr dirty="0"/>
              <a:t>La déformation étant par essence très localisée, seuls les vertices subissant une déformation nécessitent d’être stockés, ce qui réduit l’empreinte mémoire.</a:t>
            </a:r>
          </a:p>
          <a:p>
            <a:pPr lvl="0"/>
            <a:endParaRPr dirty="0"/>
          </a:p>
          <a:p>
            <a:pPr lvl="0"/>
            <a:r>
              <a:rPr dirty="0"/>
              <a:t>Côté animation, les morph targets sont appliquées sur le mesh avant la phase de skinning, de manière à pouvoir subir l’influence de l’animation globale.</a:t>
            </a:r>
          </a:p>
        </p:txBody>
      </p:sp>
    </p:spTree>
    <p:extLst>
      <p:ext uri="{BB962C8B-B14F-4D97-AF65-F5344CB8AC3E}">
        <p14:creationId xmlns:p14="http://schemas.microsoft.com/office/powerpoint/2010/main" val="87023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Synchronisation labiale (</a:t>
            </a:r>
            <a:r>
              <a:rPr lang="fr-FR" dirty="0" err="1" smtClean="0"/>
              <a:t>lipsync</a:t>
            </a:r>
            <a:r>
              <a:rPr lang="fr-FR" dirty="0" smtClean="0"/>
              <a: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25/11/15</a:t>
            </a:fld>
            <a:endParaRPr lang="fr-FR" dirty="0"/>
          </a:p>
        </p:txBody>
      </p:sp>
      <p:sp>
        <p:nvSpPr>
          <p:cNvPr id="7" name="Shape 879"/>
          <p:cNvSpPr/>
          <p:nvPr/>
        </p:nvSpPr>
        <p:spPr>
          <a:xfrm>
            <a:off x="611463" y="998591"/>
            <a:ext cx="7772620"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La mise en œuvre d’une synchronisation labiale se déroule en 2 phases:</a:t>
            </a:r>
          </a:p>
          <a:p>
            <a:pPr lvl="0"/>
            <a:endParaRPr dirty="0"/>
          </a:p>
          <a:p>
            <a:pPr marL="285750" lvl="0" indent="-285750">
              <a:buClr>
                <a:srgbClr val="FFFFFF"/>
              </a:buClr>
              <a:buSzPct val="100000"/>
              <a:buFont typeface="Arial"/>
              <a:buChar char="•"/>
            </a:pPr>
            <a:r>
              <a:rPr dirty="0"/>
              <a:t>L’infographiste modélise les blend shapes correspondant aux différentes formes de bouche (environ 9 par approximation)</a:t>
            </a:r>
          </a:p>
          <a:p>
            <a:pPr lvl="0"/>
            <a:endParaRPr dirty="0"/>
          </a:p>
          <a:p>
            <a:pPr marL="800100" lvl="1" indent="-342900">
              <a:buClr>
                <a:srgbClr val="FFFFFF"/>
              </a:buClr>
              <a:buSzPct val="100000"/>
              <a:buFont typeface="+mj-ea"/>
              <a:buAutoNum type="circleNumDbPlain"/>
            </a:pPr>
            <a:r>
              <a:rPr lang="fr-FR" dirty="0" smtClean="0"/>
              <a:t>(1) </a:t>
            </a:r>
            <a:r>
              <a:rPr dirty="0" smtClean="0"/>
              <a:t>A</a:t>
            </a:r>
            <a:r>
              <a:rPr dirty="0"/>
              <a:t>,I</a:t>
            </a:r>
          </a:p>
          <a:p>
            <a:pPr marL="800100" lvl="1" indent="-342900">
              <a:buClr>
                <a:srgbClr val="FFFFFF"/>
              </a:buClr>
              <a:buSzPct val="100000"/>
              <a:buFont typeface="+mj-ea"/>
              <a:buAutoNum type="circleNumDbPlain"/>
            </a:pPr>
            <a:r>
              <a:rPr lang="fr-FR" dirty="0" smtClean="0"/>
              <a:t>(2) </a:t>
            </a:r>
            <a:r>
              <a:rPr dirty="0" smtClean="0"/>
              <a:t>E</a:t>
            </a:r>
            <a:endParaRPr dirty="0"/>
          </a:p>
          <a:p>
            <a:pPr marL="800100" lvl="1" indent="-342900">
              <a:buClr>
                <a:srgbClr val="FFFFFF"/>
              </a:buClr>
              <a:buSzPct val="100000"/>
              <a:buFont typeface="+mj-ea"/>
              <a:buAutoNum type="circleNumDbPlain"/>
            </a:pPr>
            <a:r>
              <a:rPr lang="fr-FR" dirty="0" smtClean="0"/>
              <a:t>(3) </a:t>
            </a:r>
            <a:r>
              <a:rPr dirty="0" smtClean="0"/>
              <a:t>F</a:t>
            </a:r>
            <a:r>
              <a:rPr dirty="0"/>
              <a:t>, V</a:t>
            </a:r>
          </a:p>
          <a:p>
            <a:pPr marL="800100" lvl="1" indent="-342900">
              <a:buClr>
                <a:srgbClr val="FFFFFF"/>
              </a:buClr>
              <a:buSzPct val="100000"/>
              <a:buFont typeface="+mj-ea"/>
              <a:buAutoNum type="circleNumDbPlain"/>
            </a:pPr>
            <a:r>
              <a:rPr lang="fr-FR" dirty="0" smtClean="0"/>
              <a:t>(4) </a:t>
            </a:r>
            <a:r>
              <a:rPr dirty="0" smtClean="0"/>
              <a:t>C</a:t>
            </a:r>
            <a:r>
              <a:rPr dirty="0"/>
              <a:t>, D, G, J, K, N, S, T, Y, Z</a:t>
            </a:r>
          </a:p>
          <a:p>
            <a:pPr marL="800100" lvl="1" indent="-342900">
              <a:buClr>
                <a:srgbClr val="FFFFFF"/>
              </a:buClr>
              <a:buSzPct val="100000"/>
              <a:buFont typeface="+mj-ea"/>
              <a:buAutoNum type="circleNumDbPlain"/>
            </a:pPr>
            <a:r>
              <a:rPr lang="fr-FR" dirty="0" smtClean="0"/>
              <a:t>(5) </a:t>
            </a:r>
            <a:r>
              <a:rPr dirty="0" smtClean="0"/>
              <a:t>L</a:t>
            </a:r>
            <a:r>
              <a:rPr dirty="0"/>
              <a:t>, T</a:t>
            </a:r>
          </a:p>
          <a:p>
            <a:pPr marL="800100" lvl="1" indent="-342900">
              <a:buClr>
                <a:srgbClr val="FFFFFF"/>
              </a:buClr>
              <a:buSzPct val="100000"/>
              <a:buFont typeface="+mj-ea"/>
              <a:buAutoNum type="circleNumDbPlain"/>
            </a:pPr>
            <a:r>
              <a:rPr lang="fr-FR" dirty="0" smtClean="0"/>
              <a:t>(6) </a:t>
            </a:r>
            <a:r>
              <a:rPr dirty="0" smtClean="0"/>
              <a:t>O</a:t>
            </a:r>
            <a:endParaRPr dirty="0"/>
          </a:p>
          <a:p>
            <a:pPr marL="800100" lvl="1" indent="-342900">
              <a:buClr>
                <a:srgbClr val="FFFFFF"/>
              </a:buClr>
              <a:buSzPct val="100000"/>
              <a:buFont typeface="+mj-ea"/>
              <a:buAutoNum type="circleNumDbPlain"/>
            </a:pPr>
            <a:r>
              <a:rPr lang="fr-FR" dirty="0" smtClean="0"/>
              <a:t>(7) </a:t>
            </a:r>
            <a:r>
              <a:rPr dirty="0" smtClean="0"/>
              <a:t>U</a:t>
            </a:r>
            <a:endParaRPr dirty="0"/>
          </a:p>
          <a:p>
            <a:pPr marL="800100" lvl="1" indent="-342900">
              <a:buClr>
                <a:srgbClr val="FFFFFF"/>
              </a:buClr>
              <a:buSzPct val="100000"/>
              <a:buFont typeface="+mj-ea"/>
              <a:buAutoNum type="circleNumDbPlain"/>
            </a:pPr>
            <a:r>
              <a:rPr lang="fr-FR" dirty="0" smtClean="0"/>
              <a:t>(8) </a:t>
            </a:r>
            <a:r>
              <a:rPr dirty="0" smtClean="0"/>
              <a:t>W</a:t>
            </a:r>
            <a:r>
              <a:rPr dirty="0"/>
              <a:t>, Q</a:t>
            </a:r>
          </a:p>
          <a:p>
            <a:pPr marL="800100" lvl="1" indent="-342900">
              <a:buClr>
                <a:srgbClr val="FFFFFF"/>
              </a:buClr>
              <a:buSzPct val="100000"/>
              <a:buFont typeface="+mj-ea"/>
              <a:buAutoNum type="circleNumDbPlain"/>
            </a:pPr>
            <a:r>
              <a:rPr lang="fr-FR" dirty="0" smtClean="0"/>
              <a:t>(9) </a:t>
            </a:r>
            <a:r>
              <a:rPr dirty="0" smtClean="0"/>
              <a:t>M</a:t>
            </a:r>
            <a:r>
              <a:rPr dirty="0"/>
              <a:t>, B, P (maillage de base)</a:t>
            </a:r>
          </a:p>
          <a:p>
            <a:pPr marL="742950" lvl="1" indent="-285750">
              <a:buClr>
                <a:srgbClr val="FFFFFF"/>
              </a:buClr>
              <a:buSzPct val="100000"/>
              <a:buFont typeface="Wingdings"/>
              <a:buChar char="✓"/>
            </a:pPr>
            <a:endParaRPr dirty="0"/>
          </a:p>
          <a:p>
            <a:pPr marL="285750" lvl="0" indent="-285750">
              <a:buClr>
                <a:srgbClr val="FFFFFF"/>
              </a:buClr>
              <a:buSzPct val="100000"/>
              <a:buFont typeface="Arial"/>
              <a:buChar char="•"/>
            </a:pPr>
            <a:r>
              <a:rPr dirty="0"/>
              <a:t>On réalise une analyse fréquentielle du texte à synchroniser, et on en extrait les phonèmes remarquables (à associer à nos  blend shapes). On peut alors générer une série de keyframes qui encodent l’animation à appliquer sur les blend shapes.</a:t>
            </a:r>
          </a:p>
        </p:txBody>
      </p:sp>
      <p:pic>
        <p:nvPicPr>
          <p:cNvPr id="8" name="image69.jpg" descr="C:\Users\marc.moulis\Documents\Personal\Cours\Moteurs de jeux\Animation\auto_lip-sync.jpg"/>
          <p:cNvPicPr/>
          <p:nvPr/>
        </p:nvPicPr>
        <p:blipFill>
          <a:blip r:embed="rId2">
            <a:extLst/>
          </a:blip>
          <a:stretch>
            <a:fillRect/>
          </a:stretch>
        </p:blipFill>
        <p:spPr>
          <a:xfrm>
            <a:off x="4727069" y="2292858"/>
            <a:ext cx="4077103" cy="2794749"/>
          </a:xfrm>
          <a:prstGeom prst="rect">
            <a:avLst/>
          </a:prstGeom>
          <a:ln w="12700">
            <a:miter lim="400000"/>
          </a:ln>
        </p:spPr>
      </p:pic>
    </p:spTree>
    <p:extLst>
      <p:ext uri="{BB962C8B-B14F-4D97-AF65-F5344CB8AC3E}">
        <p14:creationId xmlns:p14="http://schemas.microsoft.com/office/powerpoint/2010/main" val="2054488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sp>
        <p:nvSpPr>
          <p:cNvPr id="7" name="Espace réservé du contenu 2"/>
          <p:cNvSpPr>
            <a:spLocks noGrp="1"/>
          </p:cNvSpPr>
          <p:nvPr>
            <p:ph idx="1"/>
          </p:nvPr>
        </p:nvSpPr>
        <p:spPr/>
        <p:txBody>
          <a:bodyPr>
            <a:normAutofit lnSpcReduction="10000"/>
          </a:bodyPr>
          <a:lstStyle/>
          <a:p>
            <a:pPr lvl="0"/>
            <a:r>
              <a:rPr lang="fr-FR" dirty="0"/>
              <a:t>La gestion de la caméra est une partie importante dans une application 3D </a:t>
            </a:r>
            <a:r>
              <a:rPr lang="fr-FR" dirty="0" smtClean="0"/>
              <a:t>interactive:</a:t>
            </a:r>
          </a:p>
          <a:p>
            <a:pPr lvl="1"/>
            <a:r>
              <a:rPr lang="fr-FR" dirty="0" smtClean="0"/>
              <a:t>Elle </a:t>
            </a:r>
            <a:r>
              <a:rPr lang="fr-FR" dirty="0"/>
              <a:t>doit suivre l’action et offrir le meilleur champ de vision </a:t>
            </a:r>
            <a:r>
              <a:rPr lang="fr-FR" dirty="0" smtClean="0"/>
              <a:t>possible</a:t>
            </a:r>
          </a:p>
          <a:p>
            <a:pPr lvl="1"/>
            <a:r>
              <a:rPr lang="fr-FR" dirty="0" smtClean="0"/>
              <a:t>Elle </a:t>
            </a:r>
            <a:r>
              <a:rPr lang="fr-FR" dirty="0"/>
              <a:t>doit correctement interagir avec l’environnement (collisions, masquages, effets spéciaux</a:t>
            </a:r>
            <a:r>
              <a:rPr lang="fr-FR" dirty="0" smtClean="0"/>
              <a:t>)</a:t>
            </a:r>
            <a:endParaRPr lang="fr-FR" dirty="0"/>
          </a:p>
          <a:p>
            <a:pPr lvl="0"/>
            <a:r>
              <a:rPr lang="fr-FR" dirty="0"/>
              <a:t>On distingue deux types de </a:t>
            </a:r>
            <a:r>
              <a:rPr lang="fr-FR" dirty="0" smtClean="0"/>
              <a:t>caméra:</a:t>
            </a:r>
          </a:p>
          <a:p>
            <a:pPr lvl="1"/>
            <a:r>
              <a:rPr lang="fr-FR" dirty="0" smtClean="0"/>
              <a:t>Caméra </a:t>
            </a:r>
            <a:r>
              <a:rPr lang="fr-FR" dirty="0"/>
              <a:t>immersive (first </a:t>
            </a:r>
            <a:r>
              <a:rPr lang="fr-FR" dirty="0" err="1"/>
              <a:t>person</a:t>
            </a:r>
            <a:r>
              <a:rPr lang="fr-FR" dirty="0" smtClean="0"/>
              <a:t>)</a:t>
            </a:r>
          </a:p>
          <a:p>
            <a:pPr lvl="1"/>
            <a:r>
              <a:rPr lang="fr-FR" dirty="0" smtClean="0"/>
              <a:t>Caméra </a:t>
            </a:r>
            <a:r>
              <a:rPr lang="fr-FR" dirty="0"/>
              <a:t>de suivi (</a:t>
            </a:r>
            <a:r>
              <a:rPr lang="fr-FR" dirty="0" err="1"/>
              <a:t>tracking</a:t>
            </a:r>
            <a:r>
              <a:rPr lang="fr-FR" dirty="0"/>
              <a:t> ou </a:t>
            </a:r>
            <a:r>
              <a:rPr lang="fr-FR" dirty="0" err="1"/>
              <a:t>third</a:t>
            </a:r>
            <a:r>
              <a:rPr lang="fr-FR" dirty="0"/>
              <a:t> </a:t>
            </a:r>
            <a:r>
              <a:rPr lang="fr-FR" dirty="0" err="1"/>
              <a:t>person</a:t>
            </a:r>
            <a:r>
              <a:rPr lang="fr-FR" dirty="0" smtClean="0"/>
              <a:t>)</a:t>
            </a:r>
            <a:endParaRPr lang="fr-FR" dirty="0"/>
          </a:p>
        </p:txBody>
      </p:sp>
    </p:spTree>
    <p:extLst>
      <p:ext uri="{BB962C8B-B14F-4D97-AF65-F5344CB8AC3E}">
        <p14:creationId xmlns:p14="http://schemas.microsoft.com/office/powerpoint/2010/main" val="2943652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Picking et lancer de rayons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pic>
        <p:nvPicPr>
          <p:cNvPr id="7" name="Image 6"/>
          <p:cNvPicPr>
            <a:picLocks noChangeAspect="1"/>
          </p:cNvPicPr>
          <p:nvPr/>
        </p:nvPicPr>
        <p:blipFill>
          <a:blip r:embed="rId2"/>
          <a:stretch>
            <a:fillRect/>
          </a:stretch>
        </p:blipFill>
        <p:spPr>
          <a:xfrm>
            <a:off x="1878405" y="1036671"/>
            <a:ext cx="6647203" cy="5212757"/>
          </a:xfrm>
          <a:prstGeom prst="rect">
            <a:avLst/>
          </a:prstGeom>
        </p:spPr>
      </p:pic>
    </p:spTree>
    <p:extLst>
      <p:ext uri="{BB962C8B-B14F-4D97-AF65-F5344CB8AC3E}">
        <p14:creationId xmlns:p14="http://schemas.microsoft.com/office/powerpoint/2010/main" val="3513486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Orbit</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pic>
        <p:nvPicPr>
          <p:cNvPr id="7" name="Image 6"/>
          <p:cNvPicPr>
            <a:picLocks noChangeAspect="1"/>
          </p:cNvPicPr>
          <p:nvPr/>
        </p:nvPicPr>
        <p:blipFill>
          <a:blip r:embed="rId2"/>
          <a:stretch>
            <a:fillRect/>
          </a:stretch>
        </p:blipFill>
        <p:spPr>
          <a:xfrm>
            <a:off x="809103" y="718064"/>
            <a:ext cx="7340600" cy="5575300"/>
          </a:xfrm>
          <a:prstGeom prst="rect">
            <a:avLst/>
          </a:prstGeom>
        </p:spPr>
      </p:pic>
    </p:spTree>
    <p:extLst>
      <p:ext uri="{BB962C8B-B14F-4D97-AF65-F5344CB8AC3E}">
        <p14:creationId xmlns:p14="http://schemas.microsoft.com/office/powerpoint/2010/main" val="548149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First-</a:t>
            </a:r>
            <a:r>
              <a:rPr lang="fr-FR" dirty="0" err="1" smtClean="0"/>
              <a:t>person</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pic>
        <p:nvPicPr>
          <p:cNvPr id="7" name="Image 6"/>
          <p:cNvPicPr>
            <a:picLocks noChangeAspect="1"/>
          </p:cNvPicPr>
          <p:nvPr/>
        </p:nvPicPr>
        <p:blipFill>
          <a:blip r:embed="rId2"/>
          <a:stretch>
            <a:fillRect/>
          </a:stretch>
        </p:blipFill>
        <p:spPr>
          <a:xfrm>
            <a:off x="393700" y="1130300"/>
            <a:ext cx="8356600" cy="4597400"/>
          </a:xfrm>
          <a:prstGeom prst="rect">
            <a:avLst/>
          </a:prstGeom>
        </p:spPr>
      </p:pic>
    </p:spTree>
    <p:extLst>
      <p:ext uri="{BB962C8B-B14F-4D97-AF65-F5344CB8AC3E}">
        <p14:creationId xmlns:p14="http://schemas.microsoft.com/office/powerpoint/2010/main" val="23753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32"/>
          <p:cNvSpPr/>
          <p:nvPr/>
        </p:nvSpPr>
        <p:spPr>
          <a:xfrm>
            <a:off x="251519" y="1217780"/>
            <a:ext cx="8640962"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Ce type de représentation peut par exemple être utilisé en recherche de chemin, en explorant de proche en proche tous les nœuds d’un graphe, et ainsi déterminer une trajectoire à suivre dans l’environnement (waypoint).</a:t>
            </a:r>
          </a:p>
        </p:txBody>
      </p:sp>
      <p:pic>
        <p:nvPicPr>
          <p:cNvPr id="8" name="image24.gif"/>
          <p:cNvPicPr/>
          <p:nvPr/>
        </p:nvPicPr>
        <p:blipFill>
          <a:blip r:embed="rId2">
            <a:extLst/>
          </a:blip>
          <a:stretch>
            <a:fillRect/>
          </a:stretch>
        </p:blipFill>
        <p:spPr>
          <a:xfrm>
            <a:off x="1906827" y="2215909"/>
            <a:ext cx="5402354" cy="3333731"/>
          </a:xfrm>
          <a:prstGeom prst="rect">
            <a:avLst/>
          </a:prstGeom>
          <a:ln w="12700">
            <a:miter lim="400000"/>
          </a:ln>
        </p:spPr>
      </p:pic>
      <p:sp>
        <p:nvSpPr>
          <p:cNvPr id="9" name="Shape 634"/>
          <p:cNvSpPr/>
          <p:nvPr/>
        </p:nvSpPr>
        <p:spPr>
          <a:xfrm>
            <a:off x="834881" y="5608177"/>
            <a:ext cx="7349300"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Exemple de chemin placé dans un environnement. Les nœuds du chemin servent de repères à l’entité lors de la planification de ses déplacements.</a:t>
            </a:r>
          </a:p>
        </p:txBody>
      </p:sp>
    </p:spTree>
    <p:extLst>
      <p:ext uri="{BB962C8B-B14F-4D97-AF65-F5344CB8AC3E}">
        <p14:creationId xmlns:p14="http://schemas.microsoft.com/office/powerpoint/2010/main" val="3182525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Third-person</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pic>
        <p:nvPicPr>
          <p:cNvPr id="7" name="Image 6"/>
          <p:cNvPicPr>
            <a:picLocks noChangeAspect="1"/>
          </p:cNvPicPr>
          <p:nvPr/>
        </p:nvPicPr>
        <p:blipFill>
          <a:blip r:embed="rId2"/>
          <a:stretch>
            <a:fillRect/>
          </a:stretch>
        </p:blipFill>
        <p:spPr>
          <a:xfrm>
            <a:off x="243669" y="888999"/>
            <a:ext cx="8447048" cy="5636074"/>
          </a:xfrm>
          <a:prstGeom prst="rect">
            <a:avLst/>
          </a:prstGeom>
        </p:spPr>
      </p:pic>
    </p:spTree>
    <p:extLst>
      <p:ext uri="{BB962C8B-B14F-4D97-AF65-F5344CB8AC3E}">
        <p14:creationId xmlns:p14="http://schemas.microsoft.com/office/powerpoint/2010/main" val="44536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3" name="Espace réservé du contenu 2"/>
          <p:cNvSpPr>
            <a:spLocks noGrp="1"/>
          </p:cNvSpPr>
          <p:nvPr>
            <p:ph idx="1"/>
          </p:nvPr>
        </p:nvSpPr>
        <p:spPr/>
        <p:txBody>
          <a:bodyPr>
            <a:normAutofit fontScale="70000" lnSpcReduction="20000"/>
          </a:bodyPr>
          <a:lstStyle/>
          <a:p>
            <a:pPr lvl="0" algn="just"/>
            <a:r>
              <a:rPr lang="fr-FR" dirty="0"/>
              <a:t>Quel que soit son type (immersive ou </a:t>
            </a:r>
            <a:r>
              <a:rPr lang="fr-FR" dirty="0" err="1"/>
              <a:t>tracking</a:t>
            </a:r>
            <a:r>
              <a:rPr lang="fr-FR" dirty="0"/>
              <a:t>), l’objet caméra est souvent attaché à la hiérarchie (squelette) d’animation de l’acteur suivi (en position et/ou orientation). Il va donc directement subir toutes les transformations induites par l’animation du personnage.</a:t>
            </a:r>
          </a:p>
          <a:p>
            <a:pPr lvl="0" algn="just"/>
            <a:endParaRPr lang="fr-FR" dirty="0"/>
          </a:p>
          <a:p>
            <a:pPr lvl="0" algn="just"/>
            <a:r>
              <a:rPr lang="fr-FR" dirty="0"/>
              <a:t>Le gros problème est que les données d’animation peuvent être bruitées (surtout si elles proviennent d’une source type motion capture), ou bien les déplacements de l’objet suivi peuvent subir des variations brutales de vitesse. Ces mouvements sont directement retransmis à la caméra, induisant un comportement relativement rigide et non naturel.</a:t>
            </a:r>
          </a:p>
          <a:p>
            <a:pPr lvl="0" algn="just"/>
            <a:endParaRPr lang="fr-FR" dirty="0"/>
          </a:p>
          <a:p>
            <a:pPr lvl="0" algn="just"/>
            <a:r>
              <a:rPr lang="fr-FR" dirty="0"/>
              <a:t>Afin de réduire ces artefacts, il faut implémenter un modèle de caméra qui permette d’amortir les imperfections. On choisit en général un modèle masse-ressort pour appliquer les transformations à la caméra.</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spTree>
    <p:extLst>
      <p:ext uri="{BB962C8B-B14F-4D97-AF65-F5344CB8AC3E}">
        <p14:creationId xmlns:p14="http://schemas.microsoft.com/office/powerpoint/2010/main" val="3947235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masse-ressort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sp>
        <p:nvSpPr>
          <p:cNvPr id="7" name="Shape 895"/>
          <p:cNvSpPr/>
          <p:nvPr/>
        </p:nvSpPr>
        <p:spPr>
          <a:xfrm>
            <a:off x="436529" y="904065"/>
            <a:ext cx="8270942" cy="53553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rPr dirty="0"/>
              <a:t>La force de compression/extension appliquée par un ressort est</a:t>
            </a:r>
          </a:p>
          <a:p>
            <a:pPr lvl="0" algn="ctr"/>
            <a:endParaRPr dirty="0"/>
          </a:p>
          <a:p>
            <a:pPr lvl="0" algn="ctr"/>
            <a:r>
              <a:rPr dirty="0"/>
              <a:t>F = -k*(X-X0</a:t>
            </a:r>
            <a:r>
              <a:rPr dirty="0" smtClean="0"/>
              <a:t>)</a:t>
            </a:r>
            <a:endParaRPr lang="fr-FR" dirty="0" smtClean="0"/>
          </a:p>
          <a:p>
            <a:pPr lvl="0" algn="ctr"/>
            <a:endParaRPr dirty="0"/>
          </a:p>
          <a:p>
            <a:pPr lvl="0" algn="ctr"/>
            <a:r>
              <a:rPr dirty="0"/>
              <a:t>k : Constante de raideur du ressort</a:t>
            </a:r>
          </a:p>
          <a:p>
            <a:pPr lvl="0" algn="ctr"/>
            <a:r>
              <a:rPr dirty="0"/>
              <a:t>X-X0 : Variation de longueur du ressort le long de son </a:t>
            </a:r>
            <a:r>
              <a:rPr dirty="0" smtClean="0"/>
              <a:t>axe</a:t>
            </a: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lang="fr-FR" dirty="0" smtClean="0"/>
          </a:p>
          <a:p>
            <a:pPr lvl="0" algn="ctr"/>
            <a:r>
              <a:rPr dirty="0" smtClean="0"/>
              <a:t>La </a:t>
            </a:r>
            <a:r>
              <a:rPr dirty="0"/>
              <a:t>position de la caméra est obtenue en résolvant l’équation de </a:t>
            </a:r>
            <a:r>
              <a:rPr dirty="0" smtClean="0"/>
              <a:t>Newton</a:t>
            </a:r>
            <a:endParaRPr dirty="0"/>
          </a:p>
          <a:p>
            <a:pPr lvl="0" algn="ctr"/>
            <a:r>
              <a:rPr dirty="0"/>
              <a:t>ΣF = m*a</a:t>
            </a:r>
          </a:p>
          <a:p>
            <a:pPr lvl="0" algn="ctr"/>
            <a:r>
              <a:rPr dirty="0"/>
              <a:t>dV = (ΣF/m)*dT</a:t>
            </a:r>
          </a:p>
          <a:p>
            <a:pPr lvl="0" algn="ctr"/>
            <a:r>
              <a:rPr dirty="0"/>
              <a:t>dP = V * dT</a:t>
            </a:r>
          </a:p>
        </p:txBody>
      </p:sp>
      <p:pic>
        <p:nvPicPr>
          <p:cNvPr id="8" name="image70.gif" descr="C:\Users\marc.moulis\Documents\Personal\Cours\Moteurs de jeux\Animation\SpringMass.gif"/>
          <p:cNvPicPr/>
          <p:nvPr/>
        </p:nvPicPr>
        <p:blipFill>
          <a:blip r:embed="rId2">
            <a:extLst/>
          </a:blip>
          <a:stretch>
            <a:fillRect/>
          </a:stretch>
        </p:blipFill>
        <p:spPr>
          <a:xfrm>
            <a:off x="1587549" y="2778072"/>
            <a:ext cx="5757242" cy="2202023"/>
          </a:xfrm>
          <a:prstGeom prst="rect">
            <a:avLst/>
          </a:prstGeom>
          <a:ln w="12700">
            <a:miter lim="400000"/>
          </a:ln>
        </p:spPr>
      </p:pic>
    </p:spTree>
    <p:extLst>
      <p:ext uri="{BB962C8B-B14F-4D97-AF65-F5344CB8AC3E}">
        <p14:creationId xmlns:p14="http://schemas.microsoft.com/office/powerpoint/2010/main" val="3945545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physique d’une caméra</a:t>
            </a:r>
            <a:endParaRPr lang="fr-FR" dirty="0"/>
          </a:p>
        </p:txBody>
      </p:sp>
      <p:sp>
        <p:nvSpPr>
          <p:cNvPr id="3" name="Espace réservé du contenu 2"/>
          <p:cNvSpPr>
            <a:spLocks noGrp="1"/>
          </p:cNvSpPr>
          <p:nvPr>
            <p:ph idx="1"/>
          </p:nvPr>
        </p:nvSpPr>
        <p:spPr/>
        <p:txBody>
          <a:bodyPr>
            <a:normAutofit fontScale="70000" lnSpcReduction="20000"/>
          </a:bodyPr>
          <a:lstStyle/>
          <a:p>
            <a:pPr marL="0" lvl="0" indent="0" algn="just">
              <a:buClr>
                <a:srgbClr val="FFFFFF"/>
              </a:buClr>
              <a:buSzPct val="100000"/>
              <a:buNone/>
            </a:pPr>
            <a:r>
              <a:rPr lang="fr-FR" dirty="0" smtClean="0"/>
              <a:t>On </a:t>
            </a:r>
            <a:r>
              <a:rPr lang="fr-FR" dirty="0"/>
              <a:t>remplace la liaison rigide entre la squelette d’animation et la caméra par une liaison élastique de type ressort</a:t>
            </a:r>
          </a:p>
          <a:p>
            <a:pPr marL="285750" algn="just">
              <a:buClr>
                <a:srgbClr val="FFFFFF"/>
              </a:buClr>
              <a:buSzPct val="100000"/>
            </a:pPr>
            <a:r>
              <a:rPr lang="fr-FR" dirty="0"/>
              <a:t>On définit un coefficient de raideur approprié pour la liaison élastique (ni trop fort : la caméra suivrait trop brutalement les variations de vitesse comme pour une liaison rigide, ni trop faible : la caméra oscillerait autour de sa position cible)</a:t>
            </a:r>
          </a:p>
          <a:p>
            <a:pPr marL="0" lvl="0" indent="0" algn="just">
              <a:buClr>
                <a:srgbClr val="FFFFFF"/>
              </a:buClr>
              <a:buSzPct val="100000"/>
              <a:buNone/>
            </a:pPr>
            <a:r>
              <a:rPr lang="fr-FR" dirty="0"/>
              <a:t>Lors d’un déplacement de la cible de la caméra, on applique une force sur la liaison élastique (soit approximée, soit en dérivant la vitesse)</a:t>
            </a:r>
          </a:p>
          <a:p>
            <a:pPr marL="285750" algn="just">
              <a:buClr>
                <a:srgbClr val="FFFFFF"/>
              </a:buClr>
              <a:buSzPct val="100000"/>
            </a:pPr>
            <a:r>
              <a:rPr lang="fr-FR" dirty="0"/>
              <a:t>Après l’intégration physique, on applique un coefficient d’atténuation artificiel (en principe sur la vitesse) à la masse, afin de converger rapidement vers la position de destination et limiter les oscillations</a:t>
            </a:r>
          </a:p>
          <a:p>
            <a:pPr marL="285750" algn="just">
              <a:buClr>
                <a:srgbClr val="FFFFFF"/>
              </a:buClr>
              <a:buSzPct val="100000"/>
            </a:pPr>
            <a:r>
              <a:rPr lang="fr-FR" dirty="0"/>
              <a:t>On peut optionnellement définir des longueurs minimales et maximales autorisées pour la liaison élastique</a:t>
            </a:r>
          </a:p>
          <a:p>
            <a:pPr marL="0" lvl="0" indent="0" algn="just">
              <a:buClr>
                <a:srgbClr val="FFFFFF"/>
              </a:buClr>
              <a:buSzPct val="100000"/>
              <a:buNone/>
            </a:pPr>
            <a:r>
              <a:rPr lang="fr-FR" dirty="0"/>
              <a:t>Le même principe de déplacement élastique peut s’appliquer aussi bien aux translations de la caméra qu’à ses rotations (inertie).</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spTree>
    <p:extLst>
      <p:ext uri="{BB962C8B-B14F-4D97-AF65-F5344CB8AC3E}">
        <p14:creationId xmlns:p14="http://schemas.microsoft.com/office/powerpoint/2010/main" val="1345445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collisions</a:t>
            </a:r>
            <a:endParaRPr lang="fr-FR" dirty="0"/>
          </a:p>
        </p:txBody>
      </p:sp>
      <p:sp>
        <p:nvSpPr>
          <p:cNvPr id="3" name="Espace réservé du contenu 2"/>
          <p:cNvSpPr>
            <a:spLocks noGrp="1"/>
          </p:cNvSpPr>
          <p:nvPr>
            <p:ph idx="1"/>
          </p:nvPr>
        </p:nvSpPr>
        <p:spPr/>
        <p:txBody>
          <a:bodyPr>
            <a:normAutofit fontScale="70000" lnSpcReduction="20000"/>
          </a:bodyPr>
          <a:lstStyle/>
          <a:p>
            <a:pPr marL="285750" lvl="0" indent="-285750">
              <a:buClr>
                <a:srgbClr val="FFFFFF"/>
              </a:buClr>
              <a:buSzPct val="100000"/>
            </a:pPr>
            <a:r>
              <a:rPr lang="fr-FR" dirty="0"/>
              <a:t>Gestion des collisions avec les objets infranchissables de la scène (murs, parois, </a:t>
            </a:r>
            <a:r>
              <a:rPr lang="fr-FR" dirty="0" err="1"/>
              <a:t>etc</a:t>
            </a:r>
            <a:r>
              <a:rPr lang="fr-FR" dirty="0"/>
              <a:t>). La gestion des forces physiques appliquées à la caméra peut être intégrée directement dans la gestion des liaisons élastiques.</a:t>
            </a:r>
          </a:p>
          <a:p>
            <a:pPr marL="285750" lvl="0" indent="-285750">
              <a:buClr>
                <a:srgbClr val="FFFFFF"/>
              </a:buClr>
              <a:buSzPct val="100000"/>
            </a:pPr>
            <a:endParaRPr lang="fr-FR" dirty="0"/>
          </a:p>
          <a:p>
            <a:pPr marL="285750" lvl="0" indent="-285750">
              <a:buClr>
                <a:srgbClr val="FFFFFF"/>
              </a:buClr>
              <a:buSzPct val="100000"/>
            </a:pPr>
            <a:r>
              <a:rPr lang="fr-FR" dirty="0"/>
              <a:t>Gestion des objets pouvant masquer le champ visuel d’une caméra de type </a:t>
            </a:r>
            <a:r>
              <a:rPr lang="fr-FR" dirty="0" err="1"/>
              <a:t>tracking</a:t>
            </a:r>
            <a:r>
              <a:rPr lang="fr-FR" dirty="0"/>
              <a:t>.</a:t>
            </a:r>
          </a:p>
          <a:p>
            <a:pPr lvl="1">
              <a:buClr>
                <a:srgbClr val="FFFFFF"/>
              </a:buClr>
              <a:buSzPct val="100000"/>
              <a:buFont typeface="Wingdings"/>
              <a:buChar char="➢"/>
            </a:pPr>
            <a:r>
              <a:rPr lang="fr-FR" dirty="0"/>
              <a:t>Une solution : tester en permanence si un objet s’interpose entre la caméra et sa cible, et si c’est le cas se rapprocher de la cible pour se placer devant l’objet</a:t>
            </a:r>
          </a:p>
          <a:p>
            <a:pPr lvl="1">
              <a:buClr>
                <a:srgbClr val="FFFFFF"/>
              </a:buClr>
              <a:buSzPct val="100000"/>
              <a:buFont typeface="Wingdings"/>
              <a:buChar char="➢"/>
            </a:pPr>
            <a:r>
              <a:rPr lang="fr-FR" dirty="0"/>
              <a:t>Autre solution : rendre transparents les objets interposés</a:t>
            </a:r>
          </a:p>
          <a:p>
            <a:pPr marL="285750" lvl="0" indent="-285750">
              <a:buClr>
                <a:srgbClr val="FFFFFF"/>
              </a:buClr>
              <a:buSzPct val="100000"/>
            </a:pPr>
            <a:endParaRPr lang="fr-FR" dirty="0"/>
          </a:p>
          <a:p>
            <a:pPr lvl="0"/>
            <a:r>
              <a:rPr lang="fr-FR" dirty="0"/>
              <a:t>Optimisation du champ visuel</a:t>
            </a:r>
          </a:p>
          <a:p>
            <a:pPr lvl="0"/>
            <a:endParaRPr lang="fr-FR" dirty="0"/>
          </a:p>
          <a:p>
            <a:pPr marL="285750" lvl="0" indent="-285750">
              <a:buClr>
                <a:srgbClr val="FFFFFF"/>
              </a:buClr>
              <a:buSzPct val="100000"/>
            </a:pPr>
            <a:r>
              <a:rPr lang="fr-FR" dirty="0"/>
              <a:t>Pour suivre l’action au plus près, la caméra peut avoir à « anticiper » les déplacements de sa cible</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spTree>
    <p:extLst>
      <p:ext uri="{BB962C8B-B14F-4D97-AF65-F5344CB8AC3E}">
        <p14:creationId xmlns:p14="http://schemas.microsoft.com/office/powerpoint/2010/main" val="753657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et cinématographie</a:t>
            </a:r>
            <a:endParaRPr lang="fr-FR" dirty="0"/>
          </a:p>
        </p:txBody>
      </p:sp>
      <p:sp>
        <p:nvSpPr>
          <p:cNvPr id="3" name="Espace réservé du contenu 2"/>
          <p:cNvSpPr>
            <a:spLocks noGrp="1"/>
          </p:cNvSpPr>
          <p:nvPr>
            <p:ph idx="1"/>
          </p:nvPr>
        </p:nvSpPr>
        <p:spPr/>
        <p:txBody>
          <a:bodyPr>
            <a:normAutofit fontScale="77500" lnSpcReduction="20000"/>
          </a:bodyPr>
          <a:lstStyle/>
          <a:p>
            <a:pPr marL="285750" lvl="0" indent="-285750">
              <a:buClr>
                <a:srgbClr val="FFFFFF"/>
              </a:buClr>
              <a:buSzPct val="100000"/>
            </a:pPr>
            <a:r>
              <a:rPr lang="fr-FR" dirty="0" err="1"/>
              <a:t>Controle</a:t>
            </a:r>
            <a:r>
              <a:rPr lang="fr-FR" dirty="0"/>
              <a:t> du cadrage et de la profondeur de champ</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profondeur de champ pour focaliser l’attention sur la cible</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focale pour renforcer les effets de vitesse (zooms compensés)</a:t>
            </a:r>
          </a:p>
          <a:p>
            <a:pPr marL="285750" lvl="0" indent="-285750">
              <a:buClr>
                <a:srgbClr val="FFFFFF"/>
              </a:buClr>
              <a:buSzPct val="100000"/>
            </a:pPr>
            <a:endParaRPr lang="fr-FR" dirty="0"/>
          </a:p>
          <a:p>
            <a:pPr marL="285750" lvl="0" indent="-285750">
              <a:buClr>
                <a:srgbClr val="FFFFFF"/>
              </a:buClr>
              <a:buSzPct val="100000"/>
            </a:pPr>
            <a:r>
              <a:rPr lang="fr-FR" dirty="0"/>
              <a:t>Ajout de bruit sur la position/orientation de la caméra pour simuler une caméra à l’épaule ou un effet d’aspiration</a:t>
            </a:r>
          </a:p>
          <a:p>
            <a:pPr marL="285750" lvl="0" indent="-285750">
              <a:buClr>
                <a:srgbClr val="FFFFFF"/>
              </a:buClr>
              <a:buSzPct val="100000"/>
            </a:pPr>
            <a:endParaRPr lang="fr-FR" dirty="0"/>
          </a:p>
          <a:p>
            <a:pPr marL="285750" lvl="0" indent="-285750">
              <a:buClr>
                <a:srgbClr val="FFFFFF"/>
              </a:buClr>
              <a:buSzPct val="100000"/>
            </a:pPr>
            <a:r>
              <a:rPr lang="fr-FR" dirty="0"/>
              <a:t>Ajout d’effets graphiques sur la caméra (pluie, buée, </a:t>
            </a:r>
            <a:r>
              <a:rPr lang="fr-FR" dirty="0" err="1"/>
              <a:t>etc</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25/11/15</a:t>
            </a:fld>
            <a:endParaRPr lang="fr-FR" dirty="0"/>
          </a:p>
        </p:txBody>
      </p:sp>
    </p:spTree>
    <p:extLst>
      <p:ext uri="{BB962C8B-B14F-4D97-AF65-F5344CB8AC3E}">
        <p14:creationId xmlns:p14="http://schemas.microsoft.com/office/powerpoint/2010/main" val="1244749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aller plus loin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3D85F28E-A20A-254E-B4B9-91D136105DD0}" type="datetime1">
              <a:rPr lang="fr-FR" smtClean="0"/>
              <a:t>25/11/15</a:t>
            </a:fld>
            <a:endParaRPr lang="fr-FR" dirty="0"/>
          </a:p>
        </p:txBody>
      </p:sp>
      <p:pic>
        <p:nvPicPr>
          <p:cNvPr id="7" name="image74.jpg" descr="Advanced Animation and Rendering Techniques: Theory and Practice (ACM Press)"/>
          <p:cNvPicPr/>
          <p:nvPr/>
        </p:nvPicPr>
        <p:blipFill>
          <a:blip r:embed="rId2">
            <a:extLst/>
          </a:blip>
          <a:stretch>
            <a:fillRect/>
          </a:stretch>
        </p:blipFill>
        <p:spPr>
          <a:xfrm>
            <a:off x="4521177" y="2199795"/>
            <a:ext cx="2505551" cy="2505552"/>
          </a:xfrm>
          <a:prstGeom prst="rect">
            <a:avLst/>
          </a:prstGeom>
          <a:ln w="12700">
            <a:miter lim="400000"/>
          </a:ln>
        </p:spPr>
      </p:pic>
      <p:pic>
        <p:nvPicPr>
          <p:cNvPr id="8" name="image75.jpg" descr="http://ecx.images-amazon.com/images/I/5126Z6NVFTL._SL500_AA300_.jpg"/>
          <p:cNvPicPr/>
          <p:nvPr/>
        </p:nvPicPr>
        <p:blipFill>
          <a:blip r:embed="rId3">
            <a:extLst/>
          </a:blip>
          <a:stretch>
            <a:fillRect/>
          </a:stretch>
        </p:blipFill>
        <p:spPr>
          <a:xfrm>
            <a:off x="-10762" y="2171343"/>
            <a:ext cx="2505552" cy="2505552"/>
          </a:xfrm>
          <a:prstGeom prst="rect">
            <a:avLst/>
          </a:prstGeom>
          <a:ln w="12700">
            <a:miter lim="400000"/>
          </a:ln>
        </p:spPr>
      </p:pic>
      <p:pic>
        <p:nvPicPr>
          <p:cNvPr id="9" name="pasted-image.png"/>
          <p:cNvPicPr/>
          <p:nvPr/>
        </p:nvPicPr>
        <p:blipFill>
          <a:blip r:embed="rId4">
            <a:extLst/>
          </a:blip>
          <a:stretch>
            <a:fillRect/>
          </a:stretch>
        </p:blipFill>
        <p:spPr>
          <a:xfrm>
            <a:off x="2362961" y="2171343"/>
            <a:ext cx="2115822" cy="2652914"/>
          </a:xfrm>
          <a:prstGeom prst="rect">
            <a:avLst/>
          </a:prstGeom>
          <a:ln w="12700">
            <a:miter lim="400000"/>
          </a:ln>
        </p:spPr>
      </p:pic>
      <p:pic>
        <p:nvPicPr>
          <p:cNvPr id="10" name="pasted-image.png"/>
          <p:cNvPicPr/>
          <p:nvPr/>
        </p:nvPicPr>
        <p:blipFill>
          <a:blip r:embed="rId5">
            <a:extLst/>
          </a:blip>
          <a:stretch>
            <a:fillRect/>
          </a:stretch>
        </p:blipFill>
        <p:spPr>
          <a:xfrm>
            <a:off x="6838312" y="2180212"/>
            <a:ext cx="2136819" cy="2652914"/>
          </a:xfrm>
          <a:prstGeom prst="rect">
            <a:avLst/>
          </a:prstGeom>
          <a:ln w="12700">
            <a:miter lim="400000"/>
          </a:ln>
        </p:spPr>
      </p:pic>
    </p:spTree>
    <p:extLst>
      <p:ext uri="{BB962C8B-B14F-4D97-AF65-F5344CB8AC3E}">
        <p14:creationId xmlns:p14="http://schemas.microsoft.com/office/powerpoint/2010/main" val="285077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pic>
        <p:nvPicPr>
          <p:cNvPr id="10" name="image26.png"/>
          <p:cNvPicPr/>
          <p:nvPr/>
        </p:nvPicPr>
        <p:blipFill>
          <a:blip r:embed="rId2">
            <a:extLst/>
          </a:blip>
          <a:stretch>
            <a:fillRect/>
          </a:stretch>
        </p:blipFill>
        <p:spPr>
          <a:xfrm>
            <a:off x="5580112" y="2533252"/>
            <a:ext cx="3201542" cy="2144335"/>
          </a:xfrm>
          <a:prstGeom prst="rect">
            <a:avLst/>
          </a:prstGeom>
          <a:ln w="12700">
            <a:miter lim="400000"/>
          </a:ln>
        </p:spPr>
      </p:pic>
    </p:spTree>
    <p:extLst>
      <p:ext uri="{BB962C8B-B14F-4D97-AF65-F5344CB8AC3E}">
        <p14:creationId xmlns:p14="http://schemas.microsoft.com/office/powerpoint/2010/main" val="278705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42"/>
          <p:cNvSpPr>
            <a:spLocks noGrp="1"/>
          </p:cNvSpPr>
          <p:nvPr>
            <p:ph idx="1"/>
          </p:nvPr>
        </p:nvSpPr>
        <p:spPr>
          <a:xfrm>
            <a:off x="457200" y="1096412"/>
            <a:ext cx="8229600" cy="5201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dirty="0"/>
              <a:t>Le gros problème de l’utilisation d’une simple ligne brisée est que la trajectoire associée est souvent non-naturelle, avec des changements de direction brutaux au niveau des nœuds</a:t>
            </a:r>
            <a:r>
              <a:rPr sz="2800" dirty="0" smtClean="0"/>
              <a:t>.</a:t>
            </a:r>
            <a:endParaRPr sz="2800" dirty="0"/>
          </a:p>
          <a:p>
            <a:pPr lvl="0"/>
            <a:r>
              <a:rPr sz="2800" dirty="0"/>
              <a:t>On pourrait imaginer raffiner énormément la ligne afin d’avoir un grand nombre de nœuds et ainsi l’adoucir, mais le travail d’édition serait fastidieux et le stockage mémoire important</a:t>
            </a:r>
            <a:r>
              <a:rPr sz="2800" dirty="0" smtClean="0"/>
              <a:t>.</a:t>
            </a:r>
            <a:endParaRPr sz="2800" dirty="0"/>
          </a:p>
          <a:p>
            <a:pPr lvl="0"/>
            <a:r>
              <a:rPr sz="2800" dirty="0"/>
              <a:t>On choisira donc de préférence une méthode plus adaptée de génération d’un chemin courbe, en utilisant les splines.</a:t>
            </a:r>
          </a:p>
        </p:txBody>
      </p:sp>
    </p:spTree>
    <p:extLst>
      <p:ext uri="{BB962C8B-B14F-4D97-AF65-F5344CB8AC3E}">
        <p14:creationId xmlns:p14="http://schemas.microsoft.com/office/powerpoint/2010/main" val="24431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46"/>
          <p:cNvSpPr>
            <a:spLocks noGrp="1"/>
          </p:cNvSpPr>
          <p:nvPr>
            <p:ph idx="1"/>
          </p:nvPr>
        </p:nvSpPr>
        <p:spPr>
          <a:xfrm>
            <a:off x="457200" y="1096412"/>
            <a:ext cx="8229600" cy="4302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dirty="0"/>
              <a:t>Qu’est ce qu’une spline ? C’est une fonction définie par morceaux, chaque morceau étant décrit par un polynôme</a:t>
            </a:r>
            <a:r>
              <a:rPr sz="2400" dirty="0" smtClean="0"/>
              <a:t>.</a:t>
            </a:r>
            <a:endParaRPr sz="2400" dirty="0"/>
          </a:p>
          <a:p>
            <a:pPr lvl="0"/>
            <a:r>
              <a:rPr sz="2400" dirty="0"/>
              <a:t>Par ce moyen on représente une courbe, en spécifiant une série de points (appelés points de contrôle) à des intervalles réguliers le long de la courbe, et en définissant une fonction qui permet de calculer tous les points entre les points de contrôle</a:t>
            </a:r>
            <a:r>
              <a:rPr sz="2400" dirty="0" smtClean="0"/>
              <a:t>.</a:t>
            </a:r>
            <a:endParaRPr sz="2400" dirty="0"/>
          </a:p>
          <a:p>
            <a:pPr lvl="0"/>
            <a:r>
              <a:rPr sz="2400" dirty="0"/>
              <a:t>Il existe plusieurs types de splines, avec des propriétés </a:t>
            </a:r>
            <a:r>
              <a:rPr sz="2400" dirty="0" smtClean="0"/>
              <a:t>différentes:</a:t>
            </a:r>
            <a:r>
              <a:rPr lang="fr-FR" sz="2400" dirty="0" smtClean="0"/>
              <a:t> </a:t>
            </a:r>
          </a:p>
          <a:p>
            <a:pPr lvl="1"/>
            <a:r>
              <a:rPr sz="2000" dirty="0" smtClean="0"/>
              <a:t>Courbes </a:t>
            </a:r>
            <a:r>
              <a:rPr sz="2000" dirty="0"/>
              <a:t>de </a:t>
            </a:r>
            <a:r>
              <a:rPr sz="2000" dirty="0" smtClean="0"/>
              <a:t>Bézier</a:t>
            </a:r>
            <a:r>
              <a:rPr lang="fr-FR" sz="2000" dirty="0" smtClean="0"/>
              <a:t>, </a:t>
            </a:r>
            <a:r>
              <a:rPr sz="2000" dirty="0" smtClean="0"/>
              <a:t>B</a:t>
            </a:r>
            <a:r>
              <a:rPr sz="2000" dirty="0"/>
              <a:t>-</a:t>
            </a:r>
            <a:r>
              <a:rPr sz="2000" dirty="0" smtClean="0"/>
              <a:t>Splines</a:t>
            </a:r>
            <a:r>
              <a:rPr lang="fr-FR" sz="2000" dirty="0" smtClean="0"/>
              <a:t>, </a:t>
            </a:r>
            <a:r>
              <a:rPr sz="2000" dirty="0" smtClean="0"/>
              <a:t>Catmull</a:t>
            </a:r>
            <a:r>
              <a:rPr sz="2000" dirty="0"/>
              <a:t>-</a:t>
            </a:r>
            <a:r>
              <a:rPr sz="2000" dirty="0" smtClean="0"/>
              <a:t>Rom</a:t>
            </a:r>
            <a:r>
              <a:rPr lang="fr-FR" sz="2000" dirty="0" smtClean="0"/>
              <a:t>, </a:t>
            </a:r>
            <a:r>
              <a:rPr sz="2000" dirty="0" smtClean="0"/>
              <a:t>Cardinal</a:t>
            </a:r>
            <a:r>
              <a:rPr lang="fr-FR" sz="2000" dirty="0" smtClean="0"/>
              <a:t>, </a:t>
            </a:r>
            <a:r>
              <a:rPr sz="2000" dirty="0" smtClean="0"/>
              <a:t>Hermite</a:t>
            </a:r>
            <a:endParaRPr lang="fr-FR" sz="2000" dirty="0" smtClean="0"/>
          </a:p>
          <a:p>
            <a:pPr lvl="1"/>
            <a:r>
              <a:rPr lang="de-DE" sz="2000" dirty="0"/>
              <a:t>NURBS (Non-Uniform  Rational B-</a:t>
            </a:r>
            <a:r>
              <a:rPr lang="de-DE" sz="2000" dirty="0" err="1"/>
              <a:t>Splines</a:t>
            </a:r>
            <a:r>
              <a:rPr lang="de-DE" sz="2000" dirty="0" smtClean="0"/>
              <a:t>)</a:t>
            </a:r>
            <a:endParaRPr sz="2000" dirty="0"/>
          </a:p>
        </p:txBody>
      </p:sp>
    </p:spTree>
    <p:extLst>
      <p:ext uri="{BB962C8B-B14F-4D97-AF65-F5344CB8AC3E}">
        <p14:creationId xmlns:p14="http://schemas.microsoft.com/office/powerpoint/2010/main" val="379448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25/11/15</a:t>
            </a:fld>
            <a:endParaRPr lang="fr-FR" dirty="0"/>
          </a:p>
        </p:txBody>
      </p:sp>
      <p:sp>
        <p:nvSpPr>
          <p:cNvPr id="7" name="Shape 650"/>
          <p:cNvSpPr/>
          <p:nvPr/>
        </p:nvSpPr>
        <p:spPr>
          <a:xfrm>
            <a:off x="646737" y="1196751"/>
            <a:ext cx="7813697" cy="193899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On différenciera tout particulièrement 2 catégories de </a:t>
            </a:r>
            <a:r>
              <a:rPr sz="2000" dirty="0" smtClean="0"/>
              <a:t>splines:</a:t>
            </a:r>
            <a:endParaRPr lang="fr-FR" sz="2000" dirty="0"/>
          </a:p>
          <a:p>
            <a:pPr marL="285750" indent="-285750">
              <a:buFont typeface="Arial"/>
              <a:buChar char="•"/>
            </a:pPr>
            <a:r>
              <a:rPr lang="fr-FR" sz="2000" dirty="0" err="1" smtClean="0"/>
              <a:t>Splines</a:t>
            </a:r>
            <a:r>
              <a:rPr lang="fr-FR" sz="2000" dirty="0" smtClean="0"/>
              <a:t> </a:t>
            </a:r>
            <a:r>
              <a:rPr sz="2000" dirty="0" smtClean="0"/>
              <a:t> </a:t>
            </a:r>
            <a:r>
              <a:rPr sz="2000" dirty="0"/>
              <a:t>interpolantes (la courbe passe par les points de contrôle</a:t>
            </a:r>
            <a:r>
              <a:rPr sz="2000" dirty="0" smtClean="0"/>
              <a:t>)</a:t>
            </a:r>
            <a:endParaRPr lang="fr-FR" sz="2000" dirty="0" smtClean="0"/>
          </a:p>
          <a:p>
            <a:pPr marL="285750" indent="-285750">
              <a:buFont typeface="Arial"/>
              <a:buChar char="•"/>
            </a:pPr>
            <a:r>
              <a:rPr lang="fr-FR" sz="2000" dirty="0" err="1" smtClean="0"/>
              <a:t>Splines</a:t>
            </a:r>
            <a:r>
              <a:rPr sz="2000" dirty="0" smtClean="0"/>
              <a:t> </a:t>
            </a:r>
            <a:r>
              <a:rPr sz="2000" dirty="0"/>
              <a:t>approximantes (la courbe ne passe pas par les points de contrôle</a:t>
            </a:r>
            <a:r>
              <a:rPr sz="2000" dirty="0" smtClean="0"/>
              <a:t>)</a:t>
            </a:r>
            <a:endParaRPr sz="2000" dirty="0"/>
          </a:p>
          <a:p>
            <a:pPr lvl="0"/>
            <a:r>
              <a:rPr sz="2000" dirty="0"/>
              <a:t>Remarque: certaines splines sont quasi-interpolantes (la courbe passe par certains des points de contrôle)</a:t>
            </a:r>
          </a:p>
        </p:txBody>
      </p:sp>
      <p:pic>
        <p:nvPicPr>
          <p:cNvPr id="8" name="image27.gif" descr="C:\Users\marc.moulis\Documents\Personal\Cours\Moteurs de jeux\Animation\CatmullRom.gif"/>
          <p:cNvPicPr/>
          <p:nvPr/>
        </p:nvPicPr>
        <p:blipFill>
          <a:blip r:embed="rId2">
            <a:extLst/>
          </a:blip>
          <a:stretch>
            <a:fillRect/>
          </a:stretch>
        </p:blipFill>
        <p:spPr>
          <a:xfrm>
            <a:off x="564181" y="3384883"/>
            <a:ext cx="3863803" cy="2561066"/>
          </a:xfrm>
          <a:prstGeom prst="rect">
            <a:avLst/>
          </a:prstGeom>
          <a:ln w="12700">
            <a:miter lim="400000"/>
          </a:ln>
        </p:spPr>
      </p:pic>
      <p:pic>
        <p:nvPicPr>
          <p:cNvPr id="9" name="image28.jpg" descr="C:\Users\marc.moulis\Documents\Personal\Cours\Moteurs de jeux\Animation\BSpline1.jpg"/>
          <p:cNvPicPr/>
          <p:nvPr/>
        </p:nvPicPr>
        <p:blipFill>
          <a:blip r:embed="rId3">
            <a:extLst/>
          </a:blip>
          <a:stretch>
            <a:fillRect/>
          </a:stretch>
        </p:blipFill>
        <p:spPr>
          <a:xfrm>
            <a:off x="4999761" y="3384883"/>
            <a:ext cx="3460673" cy="2595505"/>
          </a:xfrm>
          <a:prstGeom prst="rect">
            <a:avLst/>
          </a:prstGeom>
          <a:ln w="12700">
            <a:miter lim="400000"/>
          </a:ln>
        </p:spPr>
      </p:pic>
      <p:sp>
        <p:nvSpPr>
          <p:cNvPr id="10" name="Shape 653"/>
          <p:cNvSpPr/>
          <p:nvPr/>
        </p:nvSpPr>
        <p:spPr>
          <a:xfrm>
            <a:off x="539552" y="6063678"/>
            <a:ext cx="792088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Exemple de spline interpolante (gauche) et de spline approximante (droite).</a:t>
            </a:r>
          </a:p>
        </p:txBody>
      </p:sp>
    </p:spTree>
    <p:extLst>
      <p:ext uri="{BB962C8B-B14F-4D97-AF65-F5344CB8AC3E}">
        <p14:creationId xmlns:p14="http://schemas.microsoft.com/office/powerpoint/2010/main" val="42592026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8188</TotalTime>
  <Words>4162</Words>
  <Application>Microsoft Macintosh PowerPoint</Application>
  <PresentationFormat>Présentation à l'écran (4:3)</PresentationFormat>
  <Paragraphs>550</Paragraphs>
  <Slides>56</Slides>
  <Notes>0</Notes>
  <HiddenSlides>0</HiddenSlides>
  <MMClips>0</MMClips>
  <ScaleCrop>false</ScaleCrop>
  <HeadingPairs>
    <vt:vector size="4" baseType="variant">
      <vt:variant>
        <vt:lpstr>Thème</vt:lpstr>
      </vt:variant>
      <vt:variant>
        <vt:i4>1</vt:i4>
      </vt:variant>
      <vt:variant>
        <vt:lpstr>Titres des diapositives</vt:lpstr>
      </vt:variant>
      <vt:variant>
        <vt:i4>56</vt:i4>
      </vt:variant>
    </vt:vector>
  </HeadingPairs>
  <TitlesOfParts>
    <vt:vector size="57" baseType="lpstr">
      <vt:lpstr>Thème Office</vt:lpstr>
      <vt:lpstr>GMIN 317 – Moteur de Jeux  Animation temps réel</vt:lpstr>
      <vt:lpstr>Présentation PowerPoint</vt:lpstr>
      <vt:lpstr>Plan du cours</vt:lpstr>
      <vt:lpstr>Chemins et trajectoires</vt:lpstr>
      <vt:lpstr>Présentation PowerPoint</vt:lpstr>
      <vt:lpstr>Lignes polygonales</vt:lpstr>
      <vt:lpstr>Lignes polygonales</vt:lpstr>
      <vt:lpstr>Splines</vt:lpstr>
      <vt:lpstr>Présentation PowerPoint</vt:lpstr>
      <vt:lpstr>Points de contrôle et degrés</vt:lpstr>
      <vt:lpstr>Continuité d’une courbe</vt:lpstr>
      <vt:lpstr>Présentation PowerPoint</vt:lpstr>
      <vt:lpstr>Splines de Bézier quadratiques</vt:lpstr>
      <vt:lpstr>Splines de Catmull-Rom et Hermite</vt:lpstr>
      <vt:lpstr>B-Splines et NURBS</vt:lpstr>
      <vt:lpstr>Repère de Frenet</vt:lpstr>
      <vt:lpstr>Calcul du repère de Frenet</vt:lpstr>
      <vt:lpstr>Animation de modèles : vertex tweening</vt:lpstr>
      <vt:lpstr>Vertex tweening</vt:lpstr>
      <vt:lpstr>Rigging et skinning</vt:lpstr>
      <vt:lpstr>Rigging &amp; skinning</vt:lpstr>
      <vt:lpstr>Armatures</vt:lpstr>
      <vt:lpstr>Animation par keyframes</vt:lpstr>
      <vt:lpstr>Interpolation</vt:lpstr>
      <vt:lpstr>Skinning</vt:lpstr>
      <vt:lpstr>Rigid bones</vt:lpstr>
      <vt:lpstr>Artefacts</vt:lpstr>
      <vt:lpstr>Skinning</vt:lpstr>
      <vt:lpstr>Skinning</vt:lpstr>
      <vt:lpstr>Skin blending</vt:lpstr>
      <vt:lpstr>Smooth skinning</vt:lpstr>
      <vt:lpstr>Linear blending (smooth skinning)</vt:lpstr>
      <vt:lpstr>Vertex tweening vs. Soft skinning</vt:lpstr>
      <vt:lpstr>Dual quaternion skinning</vt:lpstr>
      <vt:lpstr>Automatic rigging and skinning</vt:lpstr>
      <vt:lpstr>Animation réaliste</vt:lpstr>
      <vt:lpstr>Cinématique inverse</vt:lpstr>
      <vt:lpstr>Présentation PowerPoint</vt:lpstr>
      <vt:lpstr>Blending d’animations</vt:lpstr>
      <vt:lpstr>Blending d’animations</vt:lpstr>
      <vt:lpstr>Effets sonores</vt:lpstr>
      <vt:lpstr>Animation faciale</vt:lpstr>
      <vt:lpstr>Blendshapes</vt:lpstr>
      <vt:lpstr>Blendshapes</vt:lpstr>
      <vt:lpstr>Synchronisation labiale (lipsync)</vt:lpstr>
      <vt:lpstr>Animation de la caméra</vt:lpstr>
      <vt:lpstr>Picking et lancer de rayons</vt:lpstr>
      <vt:lpstr>Orbit camera</vt:lpstr>
      <vt:lpstr>First-person camera</vt:lpstr>
      <vt:lpstr>Third-person camera</vt:lpstr>
      <vt:lpstr>Animation de la caméra</vt:lpstr>
      <vt:lpstr>Animation masse-ressort</vt:lpstr>
      <vt:lpstr>Animation physique d’une caméra</vt:lpstr>
      <vt:lpstr>Gestion des collisions</vt:lpstr>
      <vt:lpstr>Animation et cinématographie</vt:lpstr>
      <vt:lpstr>Pour aller plus loin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444</cp:revision>
  <cp:lastPrinted>2014-09-23T20:13:38Z</cp:lastPrinted>
  <dcterms:created xsi:type="dcterms:W3CDTF">2013-05-05T09:39:59Z</dcterms:created>
  <dcterms:modified xsi:type="dcterms:W3CDTF">2015-11-26T07:25:05Z</dcterms:modified>
</cp:coreProperties>
</file>