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1" r:id="rId2"/>
    <p:sldId id="283" r:id="rId3"/>
    <p:sldId id="284" r:id="rId4"/>
    <p:sldId id="285" r:id="rId5"/>
    <p:sldId id="330" r:id="rId6"/>
    <p:sldId id="286" r:id="rId7"/>
    <p:sldId id="287" r:id="rId8"/>
    <p:sldId id="288" r:id="rId9"/>
    <p:sldId id="289" r:id="rId10"/>
    <p:sldId id="331" r:id="rId11"/>
    <p:sldId id="290" r:id="rId12"/>
    <p:sldId id="305" r:id="rId13"/>
    <p:sldId id="344" r:id="rId14"/>
    <p:sldId id="291" r:id="rId15"/>
    <p:sldId id="346" r:id="rId16"/>
    <p:sldId id="293" r:id="rId17"/>
    <p:sldId id="299" r:id="rId18"/>
    <p:sldId id="300" r:id="rId19"/>
    <p:sldId id="294" r:id="rId20"/>
    <p:sldId id="295" r:id="rId21"/>
    <p:sldId id="306" r:id="rId22"/>
    <p:sldId id="348" r:id="rId23"/>
    <p:sldId id="307" r:id="rId24"/>
    <p:sldId id="349" r:id="rId25"/>
    <p:sldId id="350" r:id="rId26"/>
    <p:sldId id="311" r:id="rId27"/>
    <p:sldId id="312" r:id="rId28"/>
    <p:sldId id="313" r:id="rId29"/>
    <p:sldId id="335" r:id="rId30"/>
    <p:sldId id="317" r:id="rId31"/>
    <p:sldId id="316" r:id="rId32"/>
    <p:sldId id="318" r:id="rId33"/>
    <p:sldId id="336" r:id="rId34"/>
    <p:sldId id="319" r:id="rId35"/>
    <p:sldId id="320" r:id="rId36"/>
    <p:sldId id="351" r:id="rId37"/>
    <p:sldId id="352" r:id="rId38"/>
    <p:sldId id="354" r:id="rId39"/>
    <p:sldId id="355" r:id="rId40"/>
    <p:sldId id="337" r:id="rId41"/>
    <p:sldId id="322" r:id="rId42"/>
    <p:sldId id="339" r:id="rId43"/>
    <p:sldId id="340" r:id="rId44"/>
    <p:sldId id="338" r:id="rId45"/>
    <p:sldId id="323" r:id="rId46"/>
    <p:sldId id="328" r:id="rId47"/>
    <p:sldId id="329" r:id="rId4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75" d="100"/>
          <a:sy n="75" d="100"/>
        </p:scale>
        <p:origin x="-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94C9C20-38C7-C24C-B25E-CF5797927152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4E98CD23-23F2-6042-B6A2-DB95A11E092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A2ED34-359D-FE47-A91F-1DB091E3414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1CF72A9-D654-5444-8857-3FC1397800D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7" y="0"/>
            <a:ext cx="1511999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53EEE2D-E136-B54A-A081-6A4FDD0C43C4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Mémoire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Réseau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Validation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Stockage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Calcul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Relationship Id="rId3" Type="http://schemas.openxmlformats.org/officeDocument/2006/relationships/hyperlink" Target="https://team.inria.fr/imagine/remi-ronfar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core.550:qtcore:qthread.html%2523run" TargetMode="External"/><Relationship Id="rId4" Type="http://schemas.openxmlformats.org/officeDocument/2006/relationships/hyperlink" Target="file://localhost/qthelp/::org.qt-project.qtcore.550:qtcore:qthread.html%2523exec" TargetMode="External"/><Relationship Id="rId5" Type="http://schemas.openxmlformats.org/officeDocument/2006/relationships/hyperlink" Target="file://localhost/qthelp/::org.qt-project.qtcore.550:qtcore:qobject.html%2523moveToThread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core.550:qtcore:qthread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erver.html%2523listen" TargetMode="External"/><Relationship Id="rId4" Type="http://schemas.openxmlformats.org/officeDocument/2006/relationships/hyperlink" Target="file://localhost/qthelp/::org.qt-project.qtnetwork.550:qtnetwork:qtcpserver.html%2523newConnection" TargetMode="External"/><Relationship Id="rId5" Type="http://schemas.openxmlformats.org/officeDocument/2006/relationships/hyperlink" Target="file://localhost/qthelp/::org.qt-project.qtnetwork.550:qtnetwork:qtcpserver.html%2523serverError" TargetMode="External"/><Relationship Id="rId6" Type="http://schemas.openxmlformats.org/officeDocument/2006/relationships/hyperlink" Target="file://localhost/qthelp/::org.qt-project.qtnetwork.550:qtnetwork:qtcpserver.html%2523errorString" TargetMode="External"/><Relationship Id="rId7" Type="http://schemas.openxmlformats.org/officeDocument/2006/relationships/hyperlink" Target="file://localhost/qthelp/::org.qt-project.qtnetwork.550:qtnetwork:qtcpserver.html%2523close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tcpserve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ocket.html" TargetMode="External"/><Relationship Id="rId4" Type="http://schemas.openxmlformats.org/officeDocument/2006/relationships/hyperlink" Target="file://localhost/qthelp/::org.qt-project.qtnetwork.550:qtnetwork:qudpsocket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" TargetMode="Externa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hyperlink" Target="file://localhost/qthelp/::org.qt-project.qtnetwork.550:qtcore:qiodevice.html%2523readAll" TargetMode="External"/><Relationship Id="rId12" Type="http://schemas.openxmlformats.org/officeDocument/2006/relationships/hyperlink" Target="file://localhost/qthelp/::org.qt-project.qtnetwork.550:qtcore:qiodevice.html%2523getChar" TargetMode="External"/><Relationship Id="rId13" Type="http://schemas.openxmlformats.org/officeDocument/2006/relationships/hyperlink" Target="file://localhost/qthelp/::org.qt-project.qtnetwork.550:qtcore:qiodevice.html%2523putChar" TargetMode="External"/><Relationship Id="rId14" Type="http://schemas.openxmlformats.org/officeDocument/2006/relationships/hyperlink" Target="file://localhost/qthelp/::org.qt-project.qtnetwork.550:qtcore:qiodevice.html%2523ungetChar" TargetMode="External"/><Relationship Id="rId15" Type="http://schemas.openxmlformats.org/officeDocument/2006/relationships/hyperlink" Target="file://localhost/qthelp/::org.qt-project.qtnetwork.550:qtcore:qiodevice.html" TargetMode="External"/><Relationship Id="rId16" Type="http://schemas.openxmlformats.org/officeDocument/2006/relationships/hyperlink" Target="file://localhost/qthelp/::org.qt-project.qtnetwork.550:qtcore:qiodevice.html%2523bytesWritten" TargetMode="External"/><Relationship Id="rId17" Type="http://schemas.openxmlformats.org/officeDocument/2006/relationships/hyperlink" Target="file://localhost/qthelp/::org.qt-project.qtnetwork.550:qtnetwork:qabstractsocket.html%2523disconnectFromHost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%2523connectToHost" TargetMode="External"/><Relationship Id="rId3" Type="http://schemas.openxmlformats.org/officeDocument/2006/relationships/hyperlink" Target="file://localhost/qthelp/::org.qt-project.qtnetwork.550:qtnetwork:qabstractsocket.html" TargetMode="External"/><Relationship Id="rId4" Type="http://schemas.openxmlformats.org/officeDocument/2006/relationships/hyperlink" Target="file://localhost/qthelp/::org.qt-project.qtnetwork.550:qtnetwork:qabstractsocket.html%2523state" TargetMode="External"/><Relationship Id="rId5" Type="http://schemas.openxmlformats.org/officeDocument/2006/relationships/hyperlink" Target="file://localhost/qthelp/::org.qt-project.qtnetwork.550:qtnetwork:qabstractsocket.html%2523SocketState-enum" TargetMode="External"/><Relationship Id="rId6" Type="http://schemas.openxmlformats.org/officeDocument/2006/relationships/hyperlink" Target="file://localhost/qthelp/::org.qt-project.qtnetwork.550:qtnetwork:qabstractsocket.html%2523connected" TargetMode="External"/><Relationship Id="rId7" Type="http://schemas.openxmlformats.org/officeDocument/2006/relationships/hyperlink" Target="file://localhost/qthelp/::org.qt-project.qtnetwork.550:qtnetwork:qabstractsocket.html%2523error" TargetMode="External"/><Relationship Id="rId8" Type="http://schemas.openxmlformats.org/officeDocument/2006/relationships/hyperlink" Target="file://localhost/qthelp/::org.qt-project.qtnetwork.550:qtcore:qiodevice.html%2523read" TargetMode="External"/><Relationship Id="rId9" Type="http://schemas.openxmlformats.org/officeDocument/2006/relationships/hyperlink" Target="file://localhost/qthelp/::org.qt-project.qtnetwork.550:qtcore:qiodevice.html%2523write" TargetMode="External"/><Relationship Id="rId10" Type="http://schemas.openxmlformats.org/officeDocument/2006/relationships/hyperlink" Target="file://localhost/qthelp/::org.qt-project.qtnetwork.550:qtcore:qiodevice.html%2523readL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Moteurs de jeux, Cours 3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Optimisation</a:t>
            </a:r>
            <a:r>
              <a:rPr lang="fr-FR" sz="3200" i="1" dirty="0" smtClean="0">
                <a:solidFill>
                  <a:schemeClr val="tx1"/>
                </a:solidFill>
              </a:rPr>
              <a:t/>
            </a:r>
            <a:br>
              <a:rPr lang="fr-FR" sz="32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Rémi Ronfard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>
                <a:hlinkClick r:id="rId3"/>
              </a:rPr>
              <a:t>https://team.inria.fr/imagine/remi-ronfard</a:t>
            </a:r>
            <a:r>
              <a:rPr lang="pl-PL" sz="1800" dirty="0" smtClean="0">
                <a:hlinkClick r:id="rId3"/>
              </a:rPr>
              <a:t>/</a:t>
            </a:r>
            <a:endParaRPr lang="pl-PL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446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4572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Avant les machines étaient single-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Maintenant, les machines sont multi-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Demain, elles seront </a:t>
            </a:r>
            <a:r>
              <a:rPr lang="fr-FR" dirty="0" err="1" smtClean="0"/>
              <a:t>many-core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Loi de Moore:</a:t>
            </a:r>
          </a:p>
          <a:p>
            <a:pPr marL="0" indent="0">
              <a:buNone/>
            </a:pPr>
            <a:r>
              <a:rPr lang="en-US" dirty="0" smtClean="0"/>
              <a:t>“Number </a:t>
            </a:r>
            <a:r>
              <a:rPr lang="en-US" dirty="0"/>
              <a:t>of transistors on integrated circuits doubles approximately every two years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2" y="3918460"/>
            <a:ext cx="1587654" cy="1653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156"/>
            <a:ext cx="2117230" cy="16383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15" y="3918460"/>
            <a:ext cx="2476257" cy="1857193"/>
          </a:xfrm>
          <a:prstGeom prst="rect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D706FC-BC28-E740-B2B0-3080EBB9ECFB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38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8582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John </a:t>
            </a:r>
            <a:r>
              <a:rPr lang="fr-FR" dirty="0" err="1" smtClean="0"/>
              <a:t>Carmack</a:t>
            </a:r>
            <a:r>
              <a:rPr lang="fr-FR" dirty="0" smtClean="0"/>
              <a:t> (</a:t>
            </a:r>
            <a:r>
              <a:rPr lang="fr-FR" dirty="0" err="1" smtClean="0"/>
              <a:t>Doom</a:t>
            </a:r>
            <a:r>
              <a:rPr lang="fr-FR" dirty="0" smtClean="0"/>
              <a:t>, </a:t>
            </a:r>
            <a:r>
              <a:rPr lang="fr-FR" dirty="0" err="1" smtClean="0"/>
              <a:t>Quake</a:t>
            </a:r>
            <a:r>
              <a:rPr lang="fr-FR" dirty="0" smtClean="0"/>
              <a:t>, Oculus) : </a:t>
            </a:r>
            <a:r>
              <a:rPr lang="fr-FR" dirty="0" err="1" smtClean="0"/>
              <a:t>fast</a:t>
            </a:r>
            <a:r>
              <a:rPr lang="fr-FR" dirty="0" smtClean="0"/>
              <a:t> inverse square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en-US" dirty="0"/>
              <a:t>one iteration of Newton's method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apture d’écran 2014-09-19 à 13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6" y="2635175"/>
            <a:ext cx="8531622" cy="38873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92920-3424-8141-9B56-ED669981932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131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052811"/>
          </a:xfrm>
        </p:spPr>
        <p:txBody>
          <a:bodyPr>
            <a:normAutofit/>
          </a:bodyPr>
          <a:lstStyle/>
          <a:p>
            <a:r>
              <a:rPr lang="fr-FR" dirty="0" smtClean="0"/>
              <a:t>Méthode de Newton</a:t>
            </a:r>
          </a:p>
          <a:p>
            <a:r>
              <a:rPr lang="fr-FR" dirty="0" smtClean="0"/>
              <a:t>Si on </a:t>
            </a:r>
            <a:r>
              <a:rPr lang="fr-FR" dirty="0" err="1" smtClean="0"/>
              <a:t>conna</a:t>
            </a:r>
            <a:r>
              <a:rPr lang="ro-RO" dirty="0" smtClean="0"/>
              <a:t>î</a:t>
            </a:r>
            <a:r>
              <a:rPr lang="fr-FR" dirty="0" err="1" smtClean="0"/>
              <a:t>t</a:t>
            </a:r>
            <a:r>
              <a:rPr lang="fr-FR" dirty="0" smtClean="0"/>
              <a:t> une </a:t>
            </a:r>
            <a:r>
              <a:rPr lang="fr-FR" dirty="0"/>
              <a:t>approximation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 de la solution de l ’équation f(x) = 0</a:t>
            </a:r>
          </a:p>
          <a:p>
            <a:r>
              <a:rPr lang="fr-FR" dirty="0" smtClean="0"/>
              <a:t>On calcule la tangente à la courbe f(x) </a:t>
            </a:r>
            <a:r>
              <a:rPr lang="fr-FR" dirty="0"/>
              <a:t>en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 </a:t>
            </a:r>
            <a:r>
              <a:rPr lang="fr-FR" dirty="0" smtClean="0"/>
              <a:t>et on calcule son intersection avec l’axe </a:t>
            </a:r>
            <a:r>
              <a:rPr lang="fr-FR" dirty="0" err="1" smtClean="0"/>
              <a:t>Ox</a:t>
            </a:r>
            <a:endParaRPr lang="fr-FR" dirty="0" smtClean="0"/>
          </a:p>
          <a:p>
            <a:r>
              <a:rPr lang="fr-FR" dirty="0" smtClean="0"/>
              <a:t>y </a:t>
            </a:r>
            <a:r>
              <a:rPr lang="fr-FR" dirty="0"/>
              <a:t>= f'(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(x-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+ f(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) = 0</a:t>
            </a:r>
          </a:p>
          <a:p>
            <a:r>
              <a:rPr lang="fr-FR" dirty="0" smtClean="0"/>
              <a:t>Cela nous donne une meilleure approximation</a:t>
            </a:r>
          </a:p>
          <a:p>
            <a:r>
              <a:rPr lang="fr-FR" dirty="0" smtClean="0"/>
              <a:t>x</a:t>
            </a:r>
            <a:r>
              <a:rPr lang="fr-FR" baseline="-25000" dirty="0" smtClean="0"/>
              <a:t>n+1</a:t>
            </a:r>
            <a:r>
              <a:rPr lang="fr-FR" dirty="0" smtClean="0"/>
              <a:t> =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 - f(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)/f’(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3314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Une nécessité d’utiliser toutes les capacités de calcul</a:t>
            </a:r>
          </a:p>
          <a:p>
            <a:pPr lvl="1" algn="just"/>
            <a:r>
              <a:rPr lang="fr-FR" dirty="0" smtClean="0"/>
              <a:t>CPU:</a:t>
            </a:r>
          </a:p>
          <a:p>
            <a:pPr lvl="2" algn="just"/>
            <a:r>
              <a:rPr lang="fr-FR" dirty="0" smtClean="0"/>
              <a:t>Multi-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3" algn="just"/>
            <a:r>
              <a:rPr lang="fr-FR" dirty="0" err="1" smtClean="0"/>
              <a:t>Hyperthreading</a:t>
            </a:r>
            <a:r>
              <a:rPr lang="fr-FR" dirty="0" smtClean="0"/>
              <a:t> (gain entre 15 et 30%)</a:t>
            </a:r>
          </a:p>
          <a:p>
            <a:pPr lvl="2" algn="just"/>
            <a:r>
              <a:rPr lang="fr-FR" dirty="0" smtClean="0"/>
              <a:t>SIMD Vecteurs</a:t>
            </a:r>
          </a:p>
          <a:p>
            <a:pPr lvl="1" algn="just"/>
            <a:r>
              <a:rPr lang="fr-FR" dirty="0" smtClean="0"/>
              <a:t>GPU</a:t>
            </a:r>
          </a:p>
          <a:p>
            <a:pPr lvl="1" algn="just"/>
            <a:r>
              <a:rPr lang="fr-FR" dirty="0" smtClean="0"/>
              <a:t>CPU </a:t>
            </a:r>
            <a:r>
              <a:rPr lang="fr-FR" dirty="0" err="1" smtClean="0"/>
              <a:t>many</a:t>
            </a:r>
            <a:r>
              <a:rPr lang="fr-FR" dirty="0" err="1"/>
              <a:t>-</a:t>
            </a:r>
            <a:r>
              <a:rPr lang="fr-FR" dirty="0" err="1" smtClean="0"/>
              <a:t>core</a:t>
            </a:r>
            <a:endParaRPr lang="fr-FR" dirty="0"/>
          </a:p>
          <a:p>
            <a:pPr algn="just"/>
            <a:r>
              <a:rPr lang="fr-FR" dirty="0" smtClean="0"/>
              <a:t>Mais une programmation complexe à mettre en œuvre.</a:t>
            </a:r>
            <a:endParaRPr lang="fr-FR" dirty="0"/>
          </a:p>
          <a:p>
            <a:pPr algn="just"/>
            <a:r>
              <a:rPr lang="fr-FR" dirty="0" smtClean="0"/>
              <a:t>Différents langage, routines pour accélérer les calculs</a:t>
            </a:r>
          </a:p>
          <a:p>
            <a:pPr algn="just"/>
            <a:r>
              <a:rPr lang="fr-FR" dirty="0" smtClean="0"/>
              <a:t>Une uniformisation avec </a:t>
            </a:r>
            <a:r>
              <a:rPr lang="fr-FR" dirty="0" err="1" smtClean="0"/>
              <a:t>OpenCL</a:t>
            </a:r>
            <a:endParaRPr lang="fr-FR" dirty="0" smtClean="0"/>
          </a:p>
          <a:p>
            <a:pPr lvl="1" algn="just"/>
            <a:r>
              <a:rPr lang="fr-FR" dirty="0" smtClean="0"/>
              <a:t>API de calcul Open Source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45815A-7409-B94D-87F1-BC86079FD48C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19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72" y="2298766"/>
            <a:ext cx="6554865" cy="408318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791942"/>
          </a:xfrm>
        </p:spPr>
        <p:txBody>
          <a:bodyPr/>
          <a:lstStyle/>
          <a:p>
            <a:r>
              <a:rPr lang="fr-FR" dirty="0" smtClean="0"/>
              <a:t>Programmation séquentielle ou parallèle ?</a:t>
            </a:r>
          </a:p>
          <a:p>
            <a:r>
              <a:rPr lang="fr-FR" dirty="0" smtClean="0"/>
              <a:t>Loi de </a:t>
            </a:r>
            <a:r>
              <a:rPr lang="fr-FR" dirty="0" err="1" smtClean="0"/>
              <a:t>Amdahl</a:t>
            </a:r>
            <a:r>
              <a:rPr lang="fr-FR" dirty="0" smtClean="0"/>
              <a:t>: S + P = 1, SU = 1/(S+P/N)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5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Vecteur SIMD:</a:t>
            </a:r>
          </a:p>
          <a:p>
            <a:pPr lvl="1"/>
            <a:r>
              <a:rPr lang="fr-FR" dirty="0" smtClean="0"/>
              <a:t>Single Instruction Multiple Data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Différents types</a:t>
            </a:r>
          </a:p>
          <a:p>
            <a:pPr lvl="2"/>
            <a:r>
              <a:rPr lang="fr-FR" dirty="0" smtClean="0"/>
              <a:t>SSE -&gt; 4*32 bits</a:t>
            </a:r>
          </a:p>
          <a:p>
            <a:pPr lvl="2"/>
            <a:r>
              <a:rPr lang="fr-FR" dirty="0" smtClean="0"/>
              <a:t>AVX -&gt; 8*32 bits</a:t>
            </a:r>
          </a:p>
          <a:p>
            <a:pPr lvl="2"/>
            <a:r>
              <a:rPr lang="fr-FR" dirty="0" smtClean="0"/>
              <a:t>AVX2 -&gt;16*32 bits</a:t>
            </a:r>
          </a:p>
          <a:p>
            <a:pPr lvl="2"/>
            <a:endParaRPr lang="fr-FR" dirty="0"/>
          </a:p>
          <a:p>
            <a:r>
              <a:rPr lang="fr-FR" dirty="0" smtClean="0"/>
              <a:t>Comment l’intégrer</a:t>
            </a:r>
          </a:p>
          <a:p>
            <a:pPr lvl="1"/>
            <a:r>
              <a:rPr lang="fr-FR" dirty="0" smtClean="0"/>
              <a:t>A la main</a:t>
            </a:r>
          </a:p>
          <a:p>
            <a:pPr lvl="1"/>
            <a:r>
              <a:rPr lang="fr-FR" dirty="0" smtClean="0"/>
              <a:t>Par auto vectorisation (dépend du compilateur)</a:t>
            </a:r>
          </a:p>
          <a:p>
            <a:pPr lvl="1"/>
            <a:r>
              <a:rPr lang="fr-FR" dirty="0" smtClean="0"/>
              <a:t>En utilisant un modèle SPMD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64" y="1648705"/>
            <a:ext cx="2823036" cy="2823036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10434-39D8-E948-BF6F-2FEF1765697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8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SPMD = Single Program Multiple Data</a:t>
            </a:r>
          </a:p>
          <a:p>
            <a:r>
              <a:rPr lang="fr-FR" dirty="0" smtClean="0"/>
              <a:t>ISPC est un compilateur C qui produit des applications compatible SIMD en programmant de manière séquentielle.</a:t>
            </a:r>
          </a:p>
          <a:p>
            <a:r>
              <a:rPr lang="fr-FR" dirty="0" smtClean="0"/>
              <a:t>Ce compilateur génère des binaires ou code source compatible SIMD.</a:t>
            </a:r>
          </a:p>
          <a:p>
            <a:r>
              <a:rPr lang="fr-FR" dirty="0" smtClean="0"/>
              <a:t>Cette méthode est assez proche de la programmation par </a:t>
            </a:r>
            <a:r>
              <a:rPr lang="fr-FR" dirty="0" err="1" smtClean="0"/>
              <a:t>kernel</a:t>
            </a:r>
            <a:r>
              <a:rPr lang="fr-FR" dirty="0" smtClean="0"/>
              <a:t> de </a:t>
            </a:r>
            <a:r>
              <a:rPr lang="fr-FR" dirty="0" err="1" smtClean="0"/>
              <a:t>OpenCL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Il est possible d’utiliser les fichiers objets avec GCC, ICC, …</a:t>
            </a:r>
          </a:p>
          <a:p>
            <a:r>
              <a:rPr lang="fr-FR" dirty="0" smtClean="0"/>
              <a:t>Supporte différentes architectures: </a:t>
            </a:r>
            <a:r>
              <a:rPr lang="fr-FR" dirty="0">
                <a:solidFill>
                  <a:prstClr val="black"/>
                </a:solidFill>
                <a:latin typeface="Verdana"/>
              </a:rPr>
              <a:t>SSE2, SSE4, AVX1, AVX2, </a:t>
            </a:r>
            <a:r>
              <a:rPr lang="fr-FR" dirty="0" smtClean="0">
                <a:solidFill>
                  <a:prstClr val="black"/>
                </a:solidFill>
                <a:latin typeface="Verdana"/>
              </a:rPr>
              <a:t>Xeon Phi, …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5BC0BA-369E-E44E-AFBC-173CEB3AFD9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59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export </a:t>
            </a:r>
            <a:r>
              <a:rPr lang="fr-FR" dirty="0" err="1"/>
              <a:t>void</a:t>
            </a:r>
            <a:r>
              <a:rPr lang="fr-FR" dirty="0"/>
              <a:t> simple(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vin[],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vout</a:t>
            </a:r>
            <a:r>
              <a:rPr lang="fr-FR" dirty="0"/>
              <a:t>[], </a:t>
            </a:r>
          </a:p>
          <a:p>
            <a:pPr marL="0" indent="0">
              <a:buNone/>
            </a:pPr>
            <a:r>
              <a:rPr lang="fr-FR" dirty="0"/>
              <a:t>                  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count)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foreach</a:t>
            </a:r>
            <a:r>
              <a:rPr lang="fr-FR" dirty="0"/>
              <a:t> (index = 0 ... count) 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/>
              <a:t>v = vin[index];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if </a:t>
            </a:r>
            <a:r>
              <a:rPr lang="fr-FR" dirty="0"/>
              <a:t>(v &lt; 3.)</a:t>
            </a:r>
          </a:p>
          <a:p>
            <a:pPr marL="0" indent="0">
              <a:buNone/>
            </a:pPr>
            <a:r>
              <a:rPr lang="fr-FR" dirty="0"/>
              <a:t>            v = v * v;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else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v = </a:t>
            </a:r>
            <a:r>
              <a:rPr lang="fr-FR" dirty="0" err="1"/>
              <a:t>sqrt</a:t>
            </a:r>
            <a:r>
              <a:rPr lang="fr-FR" dirty="0"/>
              <a:t>(v);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vout</a:t>
            </a:r>
            <a:r>
              <a:rPr lang="fr-FR" dirty="0"/>
              <a:t>[index] = v;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BDDBA-FCE3-4341-AC97-8A801C487A82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6249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5302712" cy="5029751"/>
          </a:xfrm>
        </p:spPr>
        <p:txBody>
          <a:bodyPr/>
          <a:lstStyle/>
          <a:p>
            <a:r>
              <a:rPr lang="fr-FR" dirty="0" smtClean="0"/>
              <a:t>Programmation par thread</a:t>
            </a:r>
          </a:p>
          <a:p>
            <a:pPr lvl="1"/>
            <a:r>
              <a:rPr lang="fr-FR" dirty="0" smtClean="0"/>
              <a:t>Exécution de codes différents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Exécution du même code en parallèle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grpSp>
        <p:nvGrpSpPr>
          <p:cNvPr id="5" name="Grouper 4"/>
          <p:cNvGrpSpPr/>
          <p:nvPr/>
        </p:nvGrpSpPr>
        <p:grpSpPr>
          <a:xfrm>
            <a:off x="6539784" y="1425907"/>
            <a:ext cx="1815988" cy="1581987"/>
            <a:chOff x="7174822" y="1826944"/>
            <a:chExt cx="1180950" cy="1180950"/>
          </a:xfrm>
        </p:grpSpPr>
        <p:sp>
          <p:nvSpPr>
            <p:cNvPr id="7" name="Rectangle 6"/>
            <p:cNvSpPr/>
            <p:nvPr/>
          </p:nvSpPr>
          <p:spPr>
            <a:xfrm>
              <a:off x="7174822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5297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74822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65297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6539784" y="3806287"/>
            <a:ext cx="1815988" cy="2008740"/>
            <a:chOff x="7174822" y="3806287"/>
            <a:chExt cx="1180950" cy="1180951"/>
          </a:xfrm>
        </p:grpSpPr>
        <p:sp>
          <p:nvSpPr>
            <p:cNvPr id="12" name="Rectangle 11"/>
            <p:cNvSpPr/>
            <p:nvPr/>
          </p:nvSpPr>
          <p:spPr>
            <a:xfrm>
              <a:off x="7765297" y="3806287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74822" y="3806288"/>
              <a:ext cx="590475" cy="1180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</a:p>
            <a:p>
              <a:pPr algn="ctr"/>
              <a:r>
                <a:rPr lang="fr-FR" dirty="0" smtClean="0"/>
                <a:t> +</a:t>
              </a:r>
            </a:p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5297" y="4396762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sp>
        <p:nvSpPr>
          <p:cNvPr id="15" name="Espace réservé de la date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257A68-2B4C-644D-A6C2-85BE8A6110E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40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</a:t>
            </a:r>
            <a:r>
              <a:rPr lang="fr-FR" sz="2000" dirty="0" smtClean="0"/>
              <a:t>tous les moyens mis à votre disposition afin de produire un moteur de jeu le plus efficace possible. </a:t>
            </a:r>
          </a:p>
          <a:p>
            <a:pPr marL="0" indent="0" algn="just">
              <a:buNone/>
            </a:pPr>
            <a:r>
              <a:rPr lang="fr-FR" sz="2000" dirty="0" smtClean="0"/>
              <a:t>Il s’agit d’un cours compliqué, avec de nombreuses nouvelles notions.</a:t>
            </a:r>
          </a:p>
          <a:p>
            <a:pPr marL="0" indent="0" algn="just">
              <a:buNone/>
            </a:pPr>
            <a:r>
              <a:rPr lang="fr-FR" sz="2000" dirty="0" smtClean="0"/>
              <a:t>Des notions que vous ne verrez jamais dans d’autres cours ..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30685E-5AA3-FB4D-8959-7D873846B23F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405022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Comment s’y prendre:</a:t>
            </a:r>
          </a:p>
          <a:p>
            <a:pPr lvl="1"/>
            <a:r>
              <a:rPr lang="fr-FR" dirty="0" err="1" smtClean="0"/>
              <a:t>Fork</a:t>
            </a:r>
            <a:r>
              <a:rPr lang="fr-FR" dirty="0" smtClean="0"/>
              <a:t>/</a:t>
            </a:r>
            <a:r>
              <a:rPr lang="fr-FR" dirty="0" err="1" smtClean="0"/>
              <a:t>Join</a:t>
            </a:r>
            <a:endParaRPr lang="fr-FR" dirty="0" smtClean="0"/>
          </a:p>
          <a:p>
            <a:pPr lvl="2"/>
            <a:r>
              <a:rPr lang="fr-FR" dirty="0" smtClean="0"/>
              <a:t>Implémentation bas niveau</a:t>
            </a:r>
          </a:p>
          <a:p>
            <a:pPr lvl="2"/>
            <a:r>
              <a:rPr lang="fr-FR" dirty="0" smtClean="0"/>
              <a:t>Ex: dans le cadre d’activité différents</a:t>
            </a:r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Cobegin</a:t>
            </a:r>
            <a:r>
              <a:rPr lang="fr-FR" b="1" dirty="0" smtClean="0"/>
              <a:t>/</a:t>
            </a:r>
            <a:r>
              <a:rPr lang="fr-FR" b="1" dirty="0" err="1" smtClean="0"/>
              <a:t>Coend</a:t>
            </a:r>
            <a:endParaRPr lang="fr-FR" b="1" dirty="0" smtClean="0"/>
          </a:p>
          <a:p>
            <a:pPr lvl="2"/>
            <a:r>
              <a:rPr lang="fr-FR" dirty="0" smtClean="0"/>
              <a:t>Méthode la plus simple</a:t>
            </a:r>
          </a:p>
          <a:p>
            <a:pPr lvl="2"/>
            <a:r>
              <a:rPr lang="fr-FR" dirty="0" smtClean="0"/>
              <a:t>Méthode la plus utilisé</a:t>
            </a:r>
          </a:p>
          <a:p>
            <a:pPr lvl="2"/>
            <a:r>
              <a:rPr lang="fr-FR" dirty="0" smtClean="0"/>
              <a:t>Limité à des boucle non imbriquées</a:t>
            </a:r>
          </a:p>
          <a:p>
            <a:pPr lvl="2"/>
            <a:r>
              <a:rPr lang="fr-FR" dirty="0" smtClean="0"/>
              <a:t>Pas compatible avec </a:t>
            </a:r>
            <a:r>
              <a:rPr lang="fr-FR" dirty="0"/>
              <a:t>la </a:t>
            </a:r>
            <a:r>
              <a:rPr lang="fr-FR" dirty="0" err="1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smtClean="0"/>
              <a:t>Modèle par tâche</a:t>
            </a:r>
          </a:p>
          <a:p>
            <a:pPr lvl="2"/>
            <a:r>
              <a:rPr lang="fr-FR" dirty="0" smtClean="0"/>
              <a:t>Efficace pour des boucles non limités</a:t>
            </a:r>
          </a:p>
          <a:p>
            <a:pPr lvl="2"/>
            <a:r>
              <a:rPr lang="fr-FR" dirty="0" smtClean="0"/>
              <a:t>Efficace pour la </a:t>
            </a:r>
            <a:r>
              <a:rPr lang="fr-FR" dirty="0" err="1" smtClean="0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693786" y="1508233"/>
            <a:ext cx="2299032" cy="738664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fi-FI" sz="1400" dirty="0"/>
              <a:t>tid1 = fork(job1, a1);</a:t>
            </a:r>
          </a:p>
          <a:p>
            <a:r>
              <a:rPr lang="fi-FI" sz="1400" dirty="0"/>
              <a:t>job2(a2);</a:t>
            </a:r>
          </a:p>
          <a:p>
            <a:r>
              <a:rPr lang="fi-FI" sz="1400" dirty="0"/>
              <a:t>join tid1;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3786" y="2786881"/>
            <a:ext cx="2299032" cy="954107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en-US" sz="1400" dirty="0" err="1"/>
              <a:t>cobegin</a:t>
            </a:r>
            <a:endParaRPr lang="en-US" sz="1400" dirty="0"/>
          </a:p>
          <a:p>
            <a:r>
              <a:rPr lang="en-US" sz="1400" dirty="0" smtClean="0"/>
              <a:t>	job1</a:t>
            </a:r>
            <a:r>
              <a:rPr lang="en-US" sz="1400" dirty="0"/>
              <a:t>(a1);</a:t>
            </a:r>
          </a:p>
          <a:p>
            <a:r>
              <a:rPr lang="en-US" sz="1400" dirty="0" smtClean="0"/>
              <a:t>	job2</a:t>
            </a:r>
            <a:r>
              <a:rPr lang="en-US" sz="1400" dirty="0"/>
              <a:t>(a2);</a:t>
            </a:r>
          </a:p>
          <a:p>
            <a:r>
              <a:rPr lang="en-US" sz="1400" dirty="0" err="1"/>
              <a:t>coend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693786" y="4400987"/>
            <a:ext cx="2299032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i-FI" sz="1400" dirty="0" smtClean="0"/>
              <a:t>spawn(job1(a1));</a:t>
            </a:r>
          </a:p>
          <a:p>
            <a:r>
              <a:rPr lang="fi-FI" sz="1400" dirty="0" smtClean="0"/>
              <a:t>spawn</a:t>
            </a:r>
            <a:r>
              <a:rPr lang="fi-FI" sz="1400" dirty="0"/>
              <a:t>(</a:t>
            </a:r>
            <a:r>
              <a:rPr lang="fi-FI" sz="1400" dirty="0" smtClean="0"/>
              <a:t>job2(a2)</a:t>
            </a:r>
            <a:r>
              <a:rPr lang="fi-FI" sz="1400" dirty="0"/>
              <a:t>)</a:t>
            </a:r>
            <a:r>
              <a:rPr lang="fi-FI" sz="1400" dirty="0" smtClean="0"/>
              <a:t>;</a:t>
            </a:r>
            <a:endParaRPr lang="fi-FI" sz="1400" dirty="0"/>
          </a:p>
        </p:txBody>
      </p:sp>
      <p:pic>
        <p:nvPicPr>
          <p:cNvPr id="10" name="Image 9" descr="Capture d’écran 2013-09-18 à 09.4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05" y="5146633"/>
            <a:ext cx="4044122" cy="1086099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EAFD7-2AC6-BD4B-A754-40D582C30BC6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5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53" y="1603503"/>
            <a:ext cx="4273296" cy="270065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93074" cy="5029751"/>
          </a:xfrm>
        </p:spPr>
        <p:txBody>
          <a:bodyPr/>
          <a:lstStyle/>
          <a:p>
            <a:r>
              <a:rPr lang="fr-FR" dirty="0" smtClean="0"/>
              <a:t>Comment programmer en multiprocesseur</a:t>
            </a:r>
          </a:p>
          <a:p>
            <a:pPr lvl="1"/>
            <a:r>
              <a:rPr lang="fr-FR" b="1" dirty="0" smtClean="0"/>
              <a:t>Mémoire partagée : </a:t>
            </a:r>
            <a:r>
              <a:rPr lang="fr-FR" b="1" dirty="0" err="1" smtClean="0"/>
              <a:t>OpenMP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Mémoire distribuée : MPI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97CDB6-C315-BD4B-BE3D-ED2A1CAEBB44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32" y="4304160"/>
            <a:ext cx="5012139" cy="2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d’</a:t>
            </a:r>
            <a:r>
              <a:rPr lang="fr-FR" dirty="0" err="1" smtClean="0"/>
              <a:t>OpenMP</a:t>
            </a:r>
            <a:r>
              <a:rPr lang="fr-FR" dirty="0" smtClean="0"/>
              <a:t> : </a:t>
            </a:r>
            <a:r>
              <a:rPr lang="fr-FR" dirty="0" err="1" smtClean="0"/>
              <a:t>Fork</a:t>
            </a:r>
            <a:r>
              <a:rPr lang="fr-FR" dirty="0" smtClean="0"/>
              <a:t> et </a:t>
            </a:r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3" y="1922841"/>
            <a:ext cx="6372281" cy="43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Instructions </a:t>
            </a:r>
            <a:r>
              <a:rPr lang="fr-FR" dirty="0" err="1" smtClean="0"/>
              <a:t>cobegin</a:t>
            </a:r>
            <a:r>
              <a:rPr lang="fr-FR" dirty="0" smtClean="0"/>
              <a:t>/</a:t>
            </a:r>
            <a:r>
              <a:rPr lang="fr-FR" dirty="0" err="1" smtClean="0"/>
              <a:t>coend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Pour paralléliser une région</a:t>
            </a:r>
          </a:p>
          <a:p>
            <a:pPr lvl="2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…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Différentes clauses</a:t>
            </a:r>
          </a:p>
          <a:p>
            <a:pPr lvl="2"/>
            <a:r>
              <a:rPr lang="fr-FR" dirty="0" smtClean="0"/>
              <a:t>If (expression scalaire)</a:t>
            </a:r>
          </a:p>
          <a:p>
            <a:pPr lvl="2"/>
            <a:r>
              <a:rPr lang="fr-FR" dirty="0" err="1" smtClean="0"/>
              <a:t>Num_thread</a:t>
            </a:r>
            <a:r>
              <a:rPr lang="fr-FR" dirty="0" smtClean="0"/>
              <a:t> (nombre)</a:t>
            </a:r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(liste de variables)</a:t>
            </a:r>
          </a:p>
          <a:p>
            <a:pPr lvl="2"/>
            <a:r>
              <a:rPr lang="fr-FR" dirty="0" err="1" smtClean="0"/>
              <a:t>Firstprivate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Default </a:t>
            </a:r>
            <a:r>
              <a:rPr lang="fr-FR" dirty="0"/>
              <a:t>(liste de variables)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7CAB2-657D-6E44-91A6-A24BD9130BAB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9351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07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75020" y="6113481"/>
            <a:ext cx="508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: Luke </a:t>
            </a:r>
            <a:r>
              <a:rPr lang="fr-FR" dirty="0" err="1" smtClean="0"/>
              <a:t>Tierney</a:t>
            </a:r>
            <a:r>
              <a:rPr lang="fr-FR" dirty="0" smtClean="0"/>
              <a:t>, </a:t>
            </a:r>
            <a:r>
              <a:rPr lang="fr-FR" dirty="0" err="1" smtClean="0"/>
              <a:t>Brief</a:t>
            </a:r>
            <a:r>
              <a:rPr lang="fr-FR" dirty="0" smtClean="0"/>
              <a:t> introduction to </a:t>
            </a:r>
            <a:r>
              <a:rPr lang="fr-FR" dirty="0" err="1" smtClean="0"/>
              <a:t>OpenMP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6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par tâches en </a:t>
            </a:r>
            <a:r>
              <a:rPr lang="fr-FR" dirty="0" err="1" smtClean="0"/>
              <a:t>OpenMP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[clause]</a:t>
            </a:r>
          </a:p>
          <a:p>
            <a:pPr lvl="1"/>
            <a:endParaRPr lang="fr-FR" dirty="0"/>
          </a:p>
          <a:p>
            <a:r>
              <a:rPr lang="fr-FR" dirty="0" smtClean="0"/>
              <a:t>Exemples de clauses:</a:t>
            </a:r>
          </a:p>
          <a:p>
            <a:pPr lvl="2"/>
            <a:r>
              <a:rPr lang="fr-FR" dirty="0"/>
              <a:t>If (expression scalaire)</a:t>
            </a:r>
          </a:p>
          <a:p>
            <a:pPr lvl="2"/>
            <a:r>
              <a:rPr lang="fr-FR" dirty="0" err="1" smtClean="0"/>
              <a:t>Untied</a:t>
            </a:r>
            <a:endParaRPr lang="fr-FR" dirty="0" smtClean="0"/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(liste de variables)</a:t>
            </a:r>
          </a:p>
          <a:p>
            <a:pPr lvl="2"/>
            <a:r>
              <a:rPr lang="fr-FR" dirty="0" err="1"/>
              <a:t>Firstprivate</a:t>
            </a:r>
            <a:r>
              <a:rPr lang="fr-FR" dirty="0"/>
              <a:t> (liste de variables)</a:t>
            </a:r>
          </a:p>
          <a:p>
            <a:pPr lvl="2"/>
            <a:r>
              <a:rPr lang="fr-FR" dirty="0" err="1"/>
              <a:t>Shared</a:t>
            </a:r>
            <a:r>
              <a:rPr lang="fr-FR" dirty="0"/>
              <a:t> (liste de variables)</a:t>
            </a:r>
          </a:p>
          <a:p>
            <a:pPr lvl="2"/>
            <a:r>
              <a:rPr lang="fr-FR" dirty="0"/>
              <a:t>Default (liste de variables)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7376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pic>
        <p:nvPicPr>
          <p:cNvPr id="10" name="Image 9" descr="Capture d’écran 2014-09-19 à 13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6" y="889919"/>
            <a:ext cx="5715134" cy="5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Comment gérer les problèmes de synchronisation</a:t>
            </a:r>
          </a:p>
          <a:p>
            <a:pPr lvl="1" algn="just"/>
            <a:r>
              <a:rPr lang="fr-FR" dirty="0" err="1" smtClean="0"/>
              <a:t>Lock</a:t>
            </a:r>
            <a:endParaRPr lang="fr-FR" dirty="0" smtClean="0"/>
          </a:p>
          <a:p>
            <a:pPr lvl="1" algn="just"/>
            <a:r>
              <a:rPr lang="fr-FR" dirty="0" smtClean="0"/>
              <a:t>Opérations atomiques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Pour plus de détails, on peut consulter</a:t>
            </a:r>
          </a:p>
          <a:p>
            <a:pPr lvl="1"/>
            <a:r>
              <a:rPr lang="en-US" dirty="0" smtClean="0"/>
              <a:t>Mattson &amp; M</a:t>
            </a:r>
            <a:r>
              <a:rPr lang="fr-FR" dirty="0" smtClean="0"/>
              <a:t>e</a:t>
            </a:r>
            <a:r>
              <a:rPr lang="en-US" dirty="0" err="1" smtClean="0"/>
              <a:t>adows</a:t>
            </a:r>
            <a:r>
              <a:rPr lang="en-US" dirty="0" smtClean="0"/>
              <a:t>. A </a:t>
            </a:r>
            <a:r>
              <a:rPr lang="en-US" dirty="0"/>
              <a:t>“Hands-on” Introduction </a:t>
            </a:r>
            <a:r>
              <a:rPr lang="en-US" dirty="0" smtClean="0"/>
              <a:t>to </a:t>
            </a:r>
            <a:r>
              <a:rPr lang="fr-FR" dirty="0" err="1" smtClean="0"/>
              <a:t>OpenMP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Kiessling</a:t>
            </a:r>
            <a:r>
              <a:rPr lang="fr-FR" dirty="0" smtClean="0"/>
              <a:t>. </a:t>
            </a:r>
            <a:r>
              <a:rPr lang="en-US" dirty="0"/>
              <a:t>An Introduction </a:t>
            </a:r>
            <a:r>
              <a:rPr lang="en-US" dirty="0" smtClean="0"/>
              <a:t>to </a:t>
            </a:r>
            <a:r>
              <a:rPr lang="it-IT" dirty="0" err="1" smtClean="0"/>
              <a:t>Parallel</a:t>
            </a:r>
            <a:r>
              <a:rPr lang="it-IT" dirty="0" smtClean="0"/>
              <a:t> Programming </a:t>
            </a:r>
            <a:r>
              <a:rPr lang="en-US" dirty="0" smtClean="0"/>
              <a:t>with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554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453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Comment optimiser votre mémoire pour accélérer vos calculs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Que faire calculer à votre moteur de jeux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sauvegarder les données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communiquer entre différents composants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Comment valider votre travail ?</a:t>
            </a:r>
          </a:p>
          <a:p>
            <a:pPr marL="0" indent="0">
              <a:buNone/>
            </a:pPr>
            <a:r>
              <a:rPr lang="fr-FR" sz="2800" b="1" dirty="0" smtClean="0"/>
              <a:t>Ou trouver exemples et inspiration ?</a:t>
            </a:r>
            <a:endParaRPr lang="fr-FR" sz="28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6DD9C-7198-9745-9E71-7196063AEABF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9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Gestion des IO disque</a:t>
            </a:r>
          </a:p>
          <a:p>
            <a:pPr lvl="1"/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criture sur le disque a un coup non négligeable.</a:t>
            </a:r>
          </a:p>
          <a:p>
            <a:pPr lvl="1"/>
            <a:r>
              <a:rPr lang="fr-FR" dirty="0" smtClean="0"/>
              <a:t>Réserver cette étape pour les sauvegarde massive</a:t>
            </a:r>
          </a:p>
          <a:p>
            <a:pPr lvl="1"/>
            <a:r>
              <a:rPr lang="fr-FR" dirty="0" smtClean="0"/>
              <a:t>Pour le faire en temps réel, réaliser l’écriture par un thread  (pas le thread principal)</a:t>
            </a:r>
          </a:p>
          <a:p>
            <a:pPr lvl="1"/>
            <a:r>
              <a:rPr lang="fr-FR" dirty="0" smtClean="0"/>
              <a:t>Structurer au mieux les données écrites</a:t>
            </a:r>
          </a:p>
          <a:p>
            <a:pPr lvl="1"/>
            <a:r>
              <a:rPr lang="fr-FR" dirty="0" smtClean="0"/>
              <a:t>Préférer la sauvegarde binaire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en place un outil de gestion de ressource</a:t>
            </a:r>
          </a:p>
          <a:p>
            <a:endParaRPr lang="fr-FR" dirty="0" smtClean="0"/>
          </a:p>
          <a:p>
            <a:r>
              <a:rPr lang="fr-FR" dirty="0" smtClean="0"/>
              <a:t>Il est strictement interdit d’utiliser les adresses absolues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163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sérialisation des données</a:t>
            </a:r>
          </a:p>
          <a:p>
            <a:pPr lvl="1"/>
            <a:r>
              <a:rPr lang="fr-FR" dirty="0" smtClean="0"/>
              <a:t>Méthode de stockage des objets </a:t>
            </a:r>
          </a:p>
          <a:p>
            <a:pPr lvl="1"/>
            <a:r>
              <a:rPr lang="fr-FR" dirty="0" smtClean="0"/>
              <a:t>Principalement utilisé pour </a:t>
            </a:r>
          </a:p>
          <a:p>
            <a:pPr lvl="2"/>
            <a:r>
              <a:rPr lang="fr-FR" dirty="0" smtClean="0"/>
              <a:t>le chargement</a:t>
            </a:r>
          </a:p>
          <a:p>
            <a:pPr lvl="2"/>
            <a:r>
              <a:rPr lang="fr-FR" dirty="0" smtClean="0"/>
              <a:t>La sauvegarde des états</a:t>
            </a:r>
          </a:p>
          <a:p>
            <a:pPr lvl="2"/>
            <a:r>
              <a:rPr lang="fr-FR" dirty="0" smtClean="0"/>
              <a:t>Les préférences</a:t>
            </a:r>
          </a:p>
          <a:p>
            <a:r>
              <a:rPr lang="fr-FR" dirty="0" smtClean="0"/>
              <a:t>Mais C++ n’offre pas de méthode de sérialisation</a:t>
            </a:r>
          </a:p>
          <a:p>
            <a:pPr lvl="1"/>
            <a:r>
              <a:rPr lang="fr-FR" dirty="0" smtClean="0"/>
              <a:t>Soit développer ces méthodes</a:t>
            </a:r>
          </a:p>
          <a:p>
            <a:pPr lvl="1"/>
            <a:r>
              <a:rPr lang="fr-FR" dirty="0" smtClean="0"/>
              <a:t>Soit utiliser des méthodes existantes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933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sérialisation doit contenir:</a:t>
            </a:r>
          </a:p>
          <a:p>
            <a:pPr lvl="1"/>
            <a:r>
              <a:rPr lang="fr-FR" dirty="0" smtClean="0"/>
              <a:t>Une méthode de sauvegarde des instances</a:t>
            </a:r>
          </a:p>
          <a:p>
            <a:pPr lvl="1"/>
            <a:r>
              <a:rPr lang="fr-FR" dirty="0" smtClean="0"/>
              <a:t>Une méthode de sélection de données </a:t>
            </a:r>
          </a:p>
          <a:p>
            <a:pPr lvl="2"/>
            <a:r>
              <a:rPr lang="fr-FR" dirty="0" smtClean="0"/>
              <a:t>Plusieurs sauvegarde par exemple</a:t>
            </a:r>
          </a:p>
          <a:p>
            <a:pPr lvl="1"/>
            <a:r>
              <a:rPr lang="fr-FR" dirty="0" smtClean="0"/>
              <a:t>Supporter la sauvegarder sous différents formats</a:t>
            </a:r>
          </a:p>
          <a:p>
            <a:pPr lvl="2"/>
            <a:r>
              <a:rPr lang="fr-FR" dirty="0" smtClean="0"/>
              <a:t>Release (binaire) vs </a:t>
            </a:r>
            <a:r>
              <a:rPr lang="fr-FR" dirty="0" err="1" smtClean="0"/>
              <a:t>Debug</a:t>
            </a:r>
            <a:r>
              <a:rPr lang="fr-FR" dirty="0" smtClean="0"/>
              <a:t> (</a:t>
            </a:r>
            <a:r>
              <a:rPr lang="fr-FR" dirty="0" err="1" smtClean="0"/>
              <a:t>verbose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Chargement de différents média</a:t>
            </a:r>
          </a:p>
          <a:p>
            <a:pPr lvl="1"/>
            <a:r>
              <a:rPr lang="fr-FR" dirty="0" smtClean="0"/>
              <a:t>Contrôler la taille de la sauvegarde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93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777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communiquer entre clients ?</a:t>
            </a:r>
          </a:p>
          <a:p>
            <a:pPr lvl="1"/>
            <a:r>
              <a:rPr lang="fr-FR" dirty="0" smtClean="0"/>
              <a:t>Permettre un mode multi-joueurs</a:t>
            </a:r>
          </a:p>
          <a:p>
            <a:pPr lvl="1"/>
            <a:r>
              <a:rPr lang="fr-FR" dirty="0" smtClean="0"/>
              <a:t>Permettre un mode massivement multi-joueurs</a:t>
            </a:r>
          </a:p>
          <a:p>
            <a:pPr lvl="1"/>
            <a:r>
              <a:rPr lang="fr-FR" dirty="0" smtClean="0"/>
              <a:t>Envoie des informations du master vers le client</a:t>
            </a:r>
          </a:p>
          <a:p>
            <a:pPr lvl="1"/>
            <a:endParaRPr lang="fr-FR" dirty="0"/>
          </a:p>
          <a:p>
            <a:r>
              <a:rPr lang="fr-FR" dirty="0" smtClean="0"/>
              <a:t>Communication entre les classes de deux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1226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rappel:</a:t>
            </a:r>
          </a:p>
          <a:p>
            <a:pPr lvl="1"/>
            <a:r>
              <a:rPr lang="fr-FR" dirty="0" smtClean="0"/>
              <a:t>Le réseau est orienté paquets</a:t>
            </a:r>
          </a:p>
          <a:p>
            <a:pPr lvl="1"/>
            <a:r>
              <a:rPr lang="fr-FR" dirty="0" smtClean="0"/>
              <a:t>Un paquet est un petit ensemble d’information</a:t>
            </a:r>
            <a:endParaRPr lang="fr-FR" dirty="0"/>
          </a:p>
          <a:p>
            <a:pPr lvl="1"/>
            <a:r>
              <a:rPr lang="fr-FR" dirty="0" smtClean="0"/>
              <a:t>Le chemin réseau n’est pas toujours le même</a:t>
            </a:r>
          </a:p>
          <a:p>
            <a:pPr lvl="1"/>
            <a:r>
              <a:rPr lang="fr-FR" dirty="0" smtClean="0"/>
              <a:t>Les paquets n’arrivent pas toujours dans leur ordre initial</a:t>
            </a:r>
          </a:p>
          <a:p>
            <a:pPr lvl="1"/>
            <a:endParaRPr lang="fr-FR" dirty="0"/>
          </a:p>
          <a:p>
            <a:r>
              <a:rPr lang="fr-FR" dirty="0" smtClean="0"/>
              <a:t>De nombreuses méthodes de communications</a:t>
            </a:r>
          </a:p>
          <a:p>
            <a:pPr lvl="1"/>
            <a:r>
              <a:rPr lang="fr-FR" dirty="0" smtClean="0"/>
              <a:t>Mais traditionnellement:</a:t>
            </a:r>
          </a:p>
          <a:p>
            <a:pPr lvl="2"/>
            <a:r>
              <a:rPr lang="fr-FR" dirty="0" smtClean="0"/>
              <a:t>TCP</a:t>
            </a:r>
          </a:p>
          <a:p>
            <a:pPr lvl="2"/>
            <a:r>
              <a:rPr lang="fr-FR" dirty="0" smtClean="0"/>
              <a:t>UDP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899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class provides a platform-independent way to manage threads.</a:t>
            </a:r>
          </a:p>
          <a:p>
            <a:r>
              <a:rPr lang="en-US" dirty="0"/>
              <a:t>A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object manages one thread of control within the program. </a:t>
            </a:r>
            <a:r>
              <a:rPr lang="en-US" dirty="0" err="1"/>
              <a:t>QThreads</a:t>
            </a:r>
            <a:r>
              <a:rPr lang="en-US" dirty="0"/>
              <a:t> begin executing in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(). By default,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 starts the event loop by calling </a:t>
            </a:r>
            <a:r>
              <a:rPr lang="en-US" dirty="0">
                <a:hlinkClick r:id="rId4" action="ppaction://hlinkfile"/>
              </a:rPr>
              <a:t>exec</a:t>
            </a:r>
            <a:r>
              <a:rPr lang="en-US" dirty="0"/>
              <a:t>() and runs a </a:t>
            </a:r>
            <a:r>
              <a:rPr lang="en-US" dirty="0" err="1"/>
              <a:t>Qt</a:t>
            </a:r>
            <a:r>
              <a:rPr lang="en-US" dirty="0"/>
              <a:t> event loop inside the thread.</a:t>
            </a:r>
          </a:p>
          <a:p>
            <a:r>
              <a:rPr lang="en-US" dirty="0"/>
              <a:t>You can use worker objects by moving them to the thread using </a:t>
            </a:r>
            <a:r>
              <a:rPr lang="en-US" dirty="0">
                <a:hlinkClick r:id="rId5" action="ppaction://hlinkfile"/>
              </a:rPr>
              <a:t>QObject::moveToThread</a:t>
            </a:r>
            <a:r>
              <a:rPr lang="en-US" dirty="0"/>
              <a:t>().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287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class provides a TCP-based server.</a:t>
            </a:r>
          </a:p>
          <a:p>
            <a:r>
              <a:rPr lang="en-US" dirty="0"/>
              <a:t>This class makes it possible to accept incoming TCP connections. You can specify the port or have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pick one automatically. You can listen on a specific address or on all the machine's addresses.</a:t>
            </a:r>
          </a:p>
          <a:p>
            <a:r>
              <a:rPr lang="en-US" dirty="0"/>
              <a:t>Call </a:t>
            </a:r>
            <a:r>
              <a:rPr lang="en-US" dirty="0">
                <a:hlinkClick r:id="rId3" action="ppaction://hlinkfile"/>
              </a:rPr>
              <a:t>listen</a:t>
            </a:r>
            <a:r>
              <a:rPr lang="en-US" dirty="0"/>
              <a:t>() to have the server listen for incoming connections. The </a:t>
            </a:r>
            <a:r>
              <a:rPr lang="en-US" dirty="0">
                <a:hlinkClick r:id="rId4" action="ppaction://hlinkfile"/>
              </a:rPr>
              <a:t>newConnection</a:t>
            </a:r>
            <a:r>
              <a:rPr lang="en-US" dirty="0"/>
              <a:t>() signal is then emitted each time a client connects to the server.</a:t>
            </a:r>
          </a:p>
          <a:p>
            <a:r>
              <a:rPr lang="en-US" dirty="0" smtClean="0"/>
              <a:t>If </a:t>
            </a:r>
            <a:r>
              <a:rPr lang="en-US" dirty="0"/>
              <a:t>an error occurs, </a:t>
            </a:r>
            <a:r>
              <a:rPr lang="en-US" dirty="0">
                <a:hlinkClick r:id="rId5" action="ppaction://hlinkfile"/>
              </a:rPr>
              <a:t>serverError</a:t>
            </a:r>
            <a:r>
              <a:rPr lang="en-US" dirty="0"/>
              <a:t>() returns the type of error, and </a:t>
            </a:r>
            <a:r>
              <a:rPr lang="en-US" dirty="0">
                <a:hlinkClick r:id="rId6" action="ppaction://hlinkfile"/>
              </a:rPr>
              <a:t>errorString</a:t>
            </a:r>
            <a:r>
              <a:rPr lang="en-US" dirty="0"/>
              <a:t>() can be called to get a human readable description of what happened.</a:t>
            </a:r>
          </a:p>
          <a:p>
            <a:r>
              <a:rPr lang="en-US" dirty="0" smtClean="0"/>
              <a:t>Calling</a:t>
            </a:r>
            <a:r>
              <a:rPr lang="en-US" dirty="0"/>
              <a:t> </a:t>
            </a:r>
            <a:r>
              <a:rPr lang="en-US" dirty="0">
                <a:hlinkClick r:id="rId7" action="ppaction://hlinkfile"/>
              </a:rPr>
              <a:t>close</a:t>
            </a:r>
            <a:r>
              <a:rPr lang="en-US" dirty="0"/>
              <a:t>() makes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stop listening for incoming connections.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12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 action="ppaction://hlinkfile"/>
              </a:rPr>
              <a:t>QAbstractSocket</a:t>
            </a:r>
            <a:r>
              <a:rPr lang="en-US" dirty="0"/>
              <a:t> is the base class for </a:t>
            </a:r>
            <a:r>
              <a:rPr lang="en-US" dirty="0">
                <a:hlinkClick r:id="rId3" action="ppaction://hlinkfile"/>
              </a:rPr>
              <a:t>QTcpSocket</a:t>
            </a:r>
            <a:r>
              <a:rPr lang="en-US" dirty="0"/>
              <a:t> and </a:t>
            </a:r>
            <a:r>
              <a:rPr lang="en-US" dirty="0">
                <a:hlinkClick r:id="rId4" action="ppaction://hlinkfile"/>
              </a:rPr>
              <a:t>QUdpSocket</a:t>
            </a:r>
            <a:r>
              <a:rPr lang="en-US" dirty="0"/>
              <a:t> and contains all common functionality of these two classes. If you need a socket, you have two options:</a:t>
            </a:r>
          </a:p>
          <a:p>
            <a:r>
              <a:rPr lang="en-US" dirty="0" smtClean="0"/>
              <a:t>TCP </a:t>
            </a:r>
            <a:r>
              <a:rPr lang="en-US" dirty="0"/>
              <a:t>(Transmission Control Protocol) is a reliable, stream-oriented, connection-oriented transport protocol. </a:t>
            </a:r>
            <a:endParaRPr lang="en-US" dirty="0" smtClean="0"/>
          </a:p>
          <a:p>
            <a:r>
              <a:rPr lang="en-US" dirty="0" smtClean="0"/>
              <a:t>UDP </a:t>
            </a:r>
            <a:r>
              <a:rPr lang="en-US" dirty="0"/>
              <a:t>(User Datagram Protocol) is an unreliable, datagram-oriented, connectionless protocol. 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86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096412"/>
            <a:ext cx="8511197" cy="5029751"/>
          </a:xfrm>
        </p:spPr>
        <p:txBody>
          <a:bodyPr>
            <a:noAutofit/>
          </a:bodyPr>
          <a:lstStyle/>
          <a:p>
            <a:r>
              <a:rPr lang="en-US" sz="2400" dirty="0"/>
              <a:t>To open the socket, call </a:t>
            </a:r>
            <a:r>
              <a:rPr lang="fr-FR" sz="2400" dirty="0"/>
              <a:t> </a:t>
            </a:r>
            <a:r>
              <a:rPr lang="fr-FR" sz="2400" dirty="0">
                <a:hlinkClick r:id="rId2" action="ppaction://hlinkfile"/>
              </a:rPr>
              <a:t>connectToHost</a:t>
            </a:r>
            <a:r>
              <a:rPr lang="fr-FR" sz="2400" dirty="0"/>
              <a:t>().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any time, </a:t>
            </a:r>
            <a:r>
              <a:rPr lang="en-US" sz="2400" dirty="0">
                <a:hlinkClick r:id="rId3" action="ppaction://hlinkfile"/>
              </a:rPr>
              <a:t>QAbstractSocket</a:t>
            </a:r>
            <a:r>
              <a:rPr lang="en-US" sz="2400" dirty="0"/>
              <a:t> has a state (returned by </a:t>
            </a:r>
            <a:r>
              <a:rPr lang="en-US" sz="2400" dirty="0">
                <a:hlinkClick r:id="rId4" action="ppaction://hlinkfile"/>
              </a:rPr>
              <a:t>state</a:t>
            </a:r>
            <a:r>
              <a:rPr lang="en-US" sz="2400" dirty="0"/>
              <a:t>()). The initial state is </a:t>
            </a:r>
            <a:r>
              <a:rPr lang="en-US" sz="2400" dirty="0">
                <a:hlinkClick r:id="rId5" action="ppaction://hlinkfile"/>
              </a:rPr>
              <a:t>UnconnectedState</a:t>
            </a:r>
            <a:r>
              <a:rPr lang="en-US" sz="2400" dirty="0"/>
              <a:t>.  </a:t>
            </a:r>
            <a:r>
              <a:rPr lang="en-US" sz="2400" dirty="0" smtClean="0"/>
              <a:t>When </a:t>
            </a:r>
            <a:r>
              <a:rPr lang="en-US" sz="2400" dirty="0"/>
              <a:t>the connection has been established, it enters </a:t>
            </a:r>
            <a:r>
              <a:rPr lang="en-US" sz="2400" dirty="0">
                <a:hlinkClick r:id="rId5" action="ppaction://hlinkfile"/>
              </a:rPr>
              <a:t>ConnectedState</a:t>
            </a:r>
            <a:r>
              <a:rPr lang="en-US" sz="2400" dirty="0"/>
              <a:t> and </a:t>
            </a:r>
            <a:r>
              <a:rPr lang="en-US" sz="2400" dirty="0" err="1"/>
              <a:t>emits</a:t>
            </a:r>
            <a:r>
              <a:rPr lang="en-US" sz="2400" dirty="0" err="1">
                <a:hlinkClick r:id="rId6" action="ppaction://hlinkfile"/>
              </a:rPr>
              <a:t>connected</a:t>
            </a:r>
            <a:r>
              <a:rPr lang="en-US" sz="2400" dirty="0"/>
              <a:t>(). If an error occurs at any stage, </a:t>
            </a:r>
            <a:r>
              <a:rPr lang="en-US" sz="2400" dirty="0">
                <a:hlinkClick r:id="rId7" action="ppaction://hlinkfile"/>
              </a:rPr>
              <a:t>error</a:t>
            </a:r>
            <a:r>
              <a:rPr lang="en-US" sz="2400" dirty="0"/>
              <a:t>() is emitted. </a:t>
            </a:r>
            <a:endParaRPr lang="en-US" sz="2400" dirty="0" smtClean="0"/>
          </a:p>
          <a:p>
            <a:r>
              <a:rPr lang="en-US" sz="2400" dirty="0" smtClean="0"/>
              <a:t>Read </a:t>
            </a:r>
            <a:r>
              <a:rPr lang="en-US" sz="2400" dirty="0"/>
              <a:t>or write data by calling </a:t>
            </a:r>
            <a:r>
              <a:rPr lang="en-US" sz="2400" dirty="0">
                <a:hlinkClick r:id="rId8" action="ppaction://hlinkfile"/>
              </a:rPr>
              <a:t>read</a:t>
            </a:r>
            <a:r>
              <a:rPr lang="en-US" sz="2400" dirty="0"/>
              <a:t>() or </a:t>
            </a:r>
            <a:r>
              <a:rPr lang="en-US" sz="2400" dirty="0">
                <a:hlinkClick r:id="rId9" action="ppaction://hlinkfile"/>
              </a:rPr>
              <a:t>write</a:t>
            </a:r>
            <a:r>
              <a:rPr lang="en-US" sz="2400" dirty="0"/>
              <a:t>(), or use the convenience functions </a:t>
            </a:r>
            <a:r>
              <a:rPr lang="en-US" sz="2400" dirty="0">
                <a:hlinkClick r:id="rId10" action="ppaction://hlinkfile"/>
              </a:rPr>
              <a:t>readLine</a:t>
            </a:r>
            <a:r>
              <a:rPr lang="en-US" sz="2400" dirty="0"/>
              <a:t>() and </a:t>
            </a:r>
            <a:r>
              <a:rPr lang="en-US" sz="2400" dirty="0">
                <a:hlinkClick r:id="rId11" action="ppaction://hlinkfile"/>
              </a:rPr>
              <a:t>readAll</a:t>
            </a:r>
            <a:r>
              <a:rPr lang="en-US" sz="2400" dirty="0"/>
              <a:t>(). </a:t>
            </a:r>
            <a:endParaRPr lang="en-US" sz="2400" dirty="0" smtClean="0"/>
          </a:p>
          <a:p>
            <a:r>
              <a:rPr lang="en-US" sz="2400" dirty="0" smtClean="0">
                <a:hlinkClick r:id="rId3" action="ppaction://hlinkfile"/>
              </a:rPr>
              <a:t>QAbstractSocket</a:t>
            </a:r>
            <a:r>
              <a:rPr lang="en-US" sz="2400" dirty="0"/>
              <a:t> also inherits </a:t>
            </a:r>
            <a:r>
              <a:rPr lang="en-US" sz="2400" dirty="0">
                <a:hlinkClick r:id="rId12" action="ppaction://hlinkfile"/>
              </a:rPr>
              <a:t>getChar</a:t>
            </a:r>
            <a:r>
              <a:rPr lang="en-US" sz="2400" dirty="0"/>
              <a:t>(), </a:t>
            </a:r>
            <a:r>
              <a:rPr lang="en-US" sz="2400" dirty="0">
                <a:hlinkClick r:id="rId13" action="ppaction://hlinkfile"/>
              </a:rPr>
              <a:t>putChar</a:t>
            </a:r>
            <a:r>
              <a:rPr lang="en-US" sz="2400" dirty="0"/>
              <a:t>(), and </a:t>
            </a:r>
            <a:r>
              <a:rPr lang="en-US" sz="2400" dirty="0">
                <a:hlinkClick r:id="rId14" action="ppaction://hlinkfile"/>
              </a:rPr>
              <a:t>ungetChar</a:t>
            </a:r>
            <a:r>
              <a:rPr lang="en-US" sz="2400" dirty="0"/>
              <a:t>() from </a:t>
            </a:r>
            <a:r>
              <a:rPr lang="en-US" sz="2400" dirty="0">
                <a:hlinkClick r:id="rId15" action="ppaction://hlinkfile"/>
              </a:rPr>
              <a:t>QIODevice</a:t>
            </a:r>
            <a:r>
              <a:rPr lang="en-US" sz="2400" dirty="0"/>
              <a:t>, which work on single bytes. The </a:t>
            </a:r>
            <a:r>
              <a:rPr lang="en-US" sz="2400" dirty="0">
                <a:hlinkClick r:id="rId16" action="ppaction://hlinkfile"/>
              </a:rPr>
              <a:t>bytesWritten</a:t>
            </a:r>
            <a:r>
              <a:rPr lang="en-US" sz="2400" dirty="0"/>
              <a:t>() signal is emitted when data has been written to the socket. </a:t>
            </a:r>
          </a:p>
          <a:p>
            <a:r>
              <a:rPr lang="en-US" sz="2400" dirty="0"/>
              <a:t>To close the socket, call </a:t>
            </a:r>
            <a:r>
              <a:rPr lang="en-US" sz="2400" dirty="0">
                <a:hlinkClick r:id="rId17" action="ppaction://hlinkfile"/>
              </a:rPr>
              <a:t>disconnectFromHost</a:t>
            </a:r>
            <a:r>
              <a:rPr lang="en-US" sz="2400" dirty="0"/>
              <a:t>(). </a:t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2632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4581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La gestion de la mémoire est un crucial pour obtenir un moteur de jeu efficace. Pour cela il faut contrôler différents points:</a:t>
            </a:r>
          </a:p>
          <a:p>
            <a:pPr lvl="1"/>
            <a:r>
              <a:rPr lang="fr-FR" dirty="0" smtClean="0"/>
              <a:t>La quantité d’information produite</a:t>
            </a:r>
          </a:p>
          <a:p>
            <a:pPr lvl="1"/>
            <a:r>
              <a:rPr lang="fr-FR" dirty="0" smtClean="0"/>
              <a:t>Le type de données utilisé</a:t>
            </a:r>
          </a:p>
          <a:p>
            <a:pPr lvl="1"/>
            <a:r>
              <a:rPr lang="fr-FR" dirty="0" smtClean="0"/>
              <a:t>La localisation de la donnée.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F2635B-E0F3-544D-8169-E6FE3ADCBB1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7182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faut apprendre à débugger vos applications de manière efficace</a:t>
            </a:r>
          </a:p>
          <a:p>
            <a:pPr lvl="1"/>
            <a:r>
              <a:rPr lang="fr-FR" dirty="0" smtClean="0"/>
              <a:t>Utiliser des outils de </a:t>
            </a:r>
            <a:r>
              <a:rPr lang="fr-FR" dirty="0" err="1" smtClean="0"/>
              <a:t>profiling</a:t>
            </a:r>
            <a:endParaRPr lang="fr-FR" dirty="0" smtClean="0"/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valgrind</a:t>
            </a:r>
            <a:r>
              <a:rPr lang="fr-FR" dirty="0" smtClean="0"/>
              <a:t>, gdb</a:t>
            </a:r>
          </a:p>
          <a:p>
            <a:pPr lvl="1"/>
            <a:r>
              <a:rPr lang="fr-FR" dirty="0" smtClean="0"/>
              <a:t>Mettre en place des routines de tests</a:t>
            </a:r>
          </a:p>
          <a:p>
            <a:pPr lvl="1"/>
            <a:r>
              <a:rPr lang="fr-FR" dirty="0" smtClean="0"/>
              <a:t>Mettre en place un mode </a:t>
            </a:r>
            <a:r>
              <a:rPr lang="fr-FR" dirty="0" err="1" smtClean="0"/>
              <a:t>debug</a:t>
            </a:r>
            <a:r>
              <a:rPr lang="fr-FR" dirty="0" smtClean="0"/>
              <a:t> et release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Détecter au plus tôt les erreurs</a:t>
            </a:r>
          </a:p>
          <a:p>
            <a:pPr lvl="1"/>
            <a:r>
              <a:rPr lang="fr-FR" dirty="0" smtClean="0"/>
              <a:t>Adopter un modèle de programmation MVC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737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2755340" cy="50297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 marL="0" indent="0">
              <a:buNone/>
            </a:pPr>
            <a:r>
              <a:rPr lang="es-ES_tradnl" dirty="0"/>
              <a:t>    </a:t>
            </a:r>
            <a:r>
              <a:rPr lang="es-ES_tradnl" dirty="0" err="1"/>
              <a:t>int</a:t>
            </a:r>
            <a:r>
              <a:rPr lang="es-ES_tradnl" dirty="0"/>
              <a:t> x = 5, y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es-ES_tradnl" dirty="0"/>
              <a:t>    x =3; y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is-IS" dirty="0"/>
              <a:t>    return 0;</a:t>
            </a:r>
          </a:p>
          <a:p>
            <a:pPr marL="0" indent="0">
              <a:buNone/>
            </a:pPr>
            <a:r>
              <a:rPr lang="is-IS" dirty="0"/>
              <a:t>  }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en-US" dirty="0"/>
              <a:t>    return a / b;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002334" y="1117756"/>
            <a:ext cx="483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g++ -g </a:t>
            </a:r>
            <a:r>
              <a:rPr lang="fr-FR" dirty="0" err="1"/>
              <a:t>crash.cc</a:t>
            </a:r>
            <a:r>
              <a:rPr lang="fr-FR" dirty="0"/>
              <a:t> -o </a:t>
            </a:r>
            <a:r>
              <a:rPr lang="fr-FR" dirty="0" smtClean="0"/>
              <a:t>crash</a:t>
            </a:r>
          </a:p>
          <a:p>
            <a:endParaRPr lang="fr-FR" dirty="0" smtClean="0"/>
          </a:p>
          <a:p>
            <a:r>
              <a:rPr lang="fr-FR" dirty="0" smtClean="0"/>
              <a:t>Lors de l’</a:t>
            </a:r>
            <a:r>
              <a:rPr lang="fr-FR" dirty="0" err="1" smtClean="0"/>
              <a:t>éexecution</a:t>
            </a:r>
            <a:r>
              <a:rPr lang="fr-FR" dirty="0" smtClean="0"/>
              <a:t>: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Floating</a:t>
            </a:r>
            <a:r>
              <a:rPr lang="fr-FR" dirty="0" smtClean="0"/>
              <a:t> </a:t>
            </a:r>
            <a:r>
              <a:rPr lang="fr-FR" dirty="0"/>
              <a:t>point exception (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dumped</a:t>
            </a:r>
            <a:r>
              <a:rPr lang="fr-FR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924405" y="28573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8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47204" y="710074"/>
            <a:ext cx="83941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gdb crash</a:t>
            </a:r>
          </a:p>
          <a:p>
            <a:r>
              <a:rPr lang="fr-FR" sz="1600" dirty="0"/>
              <a:t>    # Gdb </a:t>
            </a:r>
            <a:r>
              <a:rPr lang="fr-FR" sz="1600" dirty="0" err="1"/>
              <a:t>prints</a:t>
            </a:r>
            <a:r>
              <a:rPr lang="fr-FR" sz="1600" dirty="0"/>
              <a:t> </a:t>
            </a:r>
            <a:r>
              <a:rPr lang="fr-FR" sz="1600" dirty="0" err="1"/>
              <a:t>summary</a:t>
            </a:r>
            <a:r>
              <a:rPr lang="fr-FR" sz="1600" dirty="0"/>
              <a:t> information and </a:t>
            </a:r>
            <a:r>
              <a:rPr lang="fr-FR" sz="1600" dirty="0" err="1"/>
              <a:t>then</a:t>
            </a:r>
            <a:r>
              <a:rPr lang="fr-FR" sz="1600" dirty="0"/>
              <a:t> the (gdb) prompt</a:t>
            </a:r>
          </a:p>
          <a:p>
            <a:endParaRPr lang="fr-FR" sz="1600" dirty="0"/>
          </a:p>
          <a:p>
            <a:r>
              <a:rPr lang="fr-FR" sz="1600" dirty="0"/>
              <a:t>    (gdb) r</a:t>
            </a:r>
          </a:p>
          <a:p>
            <a:r>
              <a:rPr lang="fr-FR" sz="1600" dirty="0"/>
              <a:t>    Program </a:t>
            </a:r>
            <a:r>
              <a:rPr lang="fr-FR" sz="1600" dirty="0" err="1"/>
              <a:t>received</a:t>
            </a:r>
            <a:r>
              <a:rPr lang="fr-FR" sz="1600" dirty="0"/>
              <a:t> signal SIGFPE, </a:t>
            </a:r>
            <a:r>
              <a:rPr lang="fr-FR" sz="1600" dirty="0" err="1"/>
              <a:t>Arithmetic</a:t>
            </a:r>
            <a:r>
              <a:rPr lang="fr-FR" sz="1600" dirty="0"/>
              <a:t> exception.</a:t>
            </a:r>
          </a:p>
          <a:p>
            <a:r>
              <a:rPr lang="en-US" sz="1600" dirty="0"/>
              <a:t>  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21        return a / b;</a:t>
            </a:r>
          </a:p>
          <a:p>
            <a:r>
              <a:rPr lang="en-US" sz="1600" dirty="0"/>
              <a:t>    # 'r' runs the program inside the debugger</a:t>
            </a:r>
          </a:p>
          <a:p>
            <a:r>
              <a:rPr lang="en-US" sz="1600" dirty="0"/>
              <a:t>    # In this case the program crashed and </a:t>
            </a:r>
            <a:r>
              <a:rPr lang="en-US" sz="1600" dirty="0" err="1"/>
              <a:t>gdb</a:t>
            </a:r>
            <a:r>
              <a:rPr lang="en-US" sz="1600" dirty="0"/>
              <a:t> prints out some</a:t>
            </a:r>
          </a:p>
          <a:p>
            <a:r>
              <a:rPr lang="en-US" sz="1600" dirty="0"/>
              <a:t>    # relevant information.  In particular, it crashed trying</a:t>
            </a:r>
          </a:p>
          <a:p>
            <a:r>
              <a:rPr lang="en-US" sz="1600" dirty="0"/>
              <a:t>    # to execute line 21 of </a:t>
            </a:r>
            <a:r>
              <a:rPr lang="en-US" sz="1600" dirty="0" err="1"/>
              <a:t>crash.cc</a:t>
            </a:r>
            <a:r>
              <a:rPr lang="en-US" sz="1600" dirty="0"/>
              <a:t>.  The function parameters</a:t>
            </a:r>
          </a:p>
          <a:p>
            <a:r>
              <a:rPr lang="en-US" sz="1600" dirty="0"/>
              <a:t>    # 'a' and 'b' had values 3 and 0 respectively.</a:t>
            </a:r>
          </a:p>
          <a:p>
            <a:endParaRPr lang="en-US" sz="1600" dirty="0"/>
          </a:p>
          <a:p>
            <a:r>
              <a:rPr lang="en-US" sz="1600" dirty="0"/>
              <a:t>    (</a:t>
            </a:r>
            <a:r>
              <a:rPr lang="en-US" sz="1600" dirty="0" err="1"/>
              <a:t>gdb</a:t>
            </a:r>
            <a:r>
              <a:rPr lang="en-US" sz="1600" dirty="0"/>
              <a:t>) where</a:t>
            </a:r>
          </a:p>
          <a:p>
            <a:r>
              <a:rPr lang="en-US" sz="1600" dirty="0"/>
              <a:t>    #0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#1  0x08048654 in main () at crash.cc:13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1325" y="867406"/>
            <a:ext cx="3124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(</a:t>
            </a:r>
            <a:r>
              <a:rPr lang="en-US" sz="1600" dirty="0" err="1"/>
              <a:t>gdb</a:t>
            </a:r>
            <a:r>
              <a:rPr lang="en-US" sz="1600" dirty="0"/>
              <a:t>) up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Move from the default level '0' of </a:t>
            </a:r>
            <a:r>
              <a:rPr lang="en-US" sz="1600" dirty="0" smtClean="0"/>
              <a:t># the </a:t>
            </a:r>
            <a:r>
              <a:rPr lang="en-US" sz="1600" dirty="0"/>
              <a:t>stack trace up one level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to </a:t>
            </a:r>
            <a:r>
              <a:rPr lang="it-IT" sz="1600" dirty="0" err="1"/>
              <a:t>level</a:t>
            </a:r>
            <a:r>
              <a:rPr lang="it-IT" sz="1600" dirty="0"/>
              <a:t> 1.</a:t>
            </a:r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list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list </a:t>
            </a:r>
            <a:r>
              <a:rPr lang="it-IT" sz="1600" dirty="0" err="1"/>
              <a:t>now</a:t>
            </a:r>
            <a:r>
              <a:rPr lang="it-IT" sz="1600" dirty="0"/>
              <a:t> </a:t>
            </a:r>
            <a:r>
              <a:rPr lang="it-IT" sz="1600" dirty="0" err="1"/>
              <a:t>lists</a:t>
            </a:r>
            <a:r>
              <a:rPr lang="it-IT" sz="1600" dirty="0"/>
              <a:t> the code </a:t>
            </a:r>
            <a:r>
              <a:rPr lang="it-IT" sz="1600" dirty="0" err="1"/>
              <a:t>lines</a:t>
            </a:r>
            <a:r>
              <a:rPr lang="it-IT" sz="1600" dirty="0"/>
              <a:t> </a:t>
            </a:r>
            <a:r>
              <a:rPr lang="it-IT" sz="1600" dirty="0" smtClean="0"/>
              <a:t>  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near</a:t>
            </a:r>
            <a:r>
              <a:rPr lang="it-IT" sz="1600" dirty="0" smtClean="0"/>
              <a:t> </a:t>
            </a:r>
            <a:r>
              <a:rPr lang="it-IT" sz="1600" dirty="0"/>
              <a:t>line 13 of </a:t>
            </a:r>
            <a:r>
              <a:rPr lang="it-IT" sz="1600" dirty="0" err="1"/>
              <a:t>crash.cc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</a:t>
            </a:r>
            <a:r>
              <a:rPr lang="it-IT" sz="1600" dirty="0" err="1"/>
              <a:t>p</a:t>
            </a:r>
            <a:r>
              <a:rPr lang="it-IT" sz="1600" dirty="0"/>
              <a:t> x</a:t>
            </a:r>
          </a:p>
          <a:p>
            <a:r>
              <a:rPr lang="it-IT" sz="1600" dirty="0" smtClean="0"/>
              <a:t># </a:t>
            </a:r>
            <a:r>
              <a:rPr lang="it-IT" sz="1600" dirty="0" err="1"/>
              <a:t>print</a:t>
            </a:r>
            <a:r>
              <a:rPr lang="it-IT" sz="1600" dirty="0"/>
              <a:t> the </a:t>
            </a:r>
            <a:r>
              <a:rPr lang="it-IT" sz="1600" dirty="0" err="1"/>
              <a:t>value</a:t>
            </a:r>
            <a:r>
              <a:rPr lang="it-IT" sz="1600" dirty="0"/>
              <a:t> of the </a:t>
            </a:r>
            <a:r>
              <a:rPr lang="it-IT" sz="1600" dirty="0" err="1" smtClean="0"/>
              <a:t>local</a:t>
            </a:r>
            <a:r>
              <a:rPr lang="it-IT" sz="1600" dirty="0" smtClean="0"/>
              <a:t>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variable</a:t>
            </a:r>
            <a:r>
              <a:rPr lang="it-IT" sz="1600" dirty="0" smtClean="0"/>
              <a:t> x in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dirty="0" err="1" smtClean="0"/>
              <a:t>main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1723" y="4855939"/>
            <a:ext cx="8559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Equivalent to '</a:t>
            </a:r>
            <a:r>
              <a:rPr lang="en-US" dirty="0" err="1"/>
              <a:t>bt</a:t>
            </a:r>
            <a:r>
              <a:rPr lang="en-US" dirty="0"/>
              <a:t>' or </a:t>
            </a:r>
            <a:r>
              <a:rPr lang="en-US" dirty="0" err="1"/>
              <a:t>backtrace</a:t>
            </a:r>
            <a:r>
              <a:rPr lang="en-US" dirty="0"/>
              <a:t>.  Produces what is </a:t>
            </a:r>
            <a:r>
              <a:rPr lang="en-US" dirty="0" smtClean="0"/>
              <a:t>known </a:t>
            </a:r>
            <a:r>
              <a:rPr lang="en-US" dirty="0"/>
              <a:t>as a 'stack trace'. </a:t>
            </a:r>
          </a:p>
          <a:p>
            <a:r>
              <a:rPr lang="en-US" dirty="0" smtClean="0"/>
              <a:t># Read </a:t>
            </a:r>
            <a:r>
              <a:rPr lang="en-US" dirty="0"/>
              <a:t>this as follows:  The crash </a:t>
            </a:r>
            <a:r>
              <a:rPr lang="en-US" dirty="0" smtClean="0"/>
              <a:t>occurred in </a:t>
            </a:r>
            <a:r>
              <a:rPr lang="en-US" dirty="0"/>
              <a:t>the function </a:t>
            </a:r>
            <a:r>
              <a:rPr lang="en-US" dirty="0" err="1"/>
              <a:t>divint</a:t>
            </a:r>
            <a:r>
              <a:rPr lang="en-US" dirty="0"/>
              <a:t> at line 21 of </a:t>
            </a:r>
            <a:r>
              <a:rPr lang="en-US" dirty="0" err="1"/>
              <a:t>crash.cc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# This</a:t>
            </a:r>
            <a:r>
              <a:rPr lang="en-US" dirty="0"/>
              <a:t>, in turn</a:t>
            </a:r>
            <a:r>
              <a:rPr lang="en-US" dirty="0" smtClean="0"/>
              <a:t>, was </a:t>
            </a:r>
            <a:r>
              <a:rPr lang="en-US" dirty="0"/>
              <a:t>called from the function main at line 13 of </a:t>
            </a:r>
            <a:r>
              <a:rPr lang="en-US" dirty="0" err="1"/>
              <a:t>crash.cc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les mini-projets, il faudra mettre en place des tests unitaires:</a:t>
            </a:r>
          </a:p>
          <a:p>
            <a:pPr lvl="1"/>
            <a:r>
              <a:rPr lang="fr-FR" dirty="0" smtClean="0"/>
              <a:t>Procédure permettant de vérifier le bon fonctionnement d’une partie du code</a:t>
            </a:r>
          </a:p>
          <a:p>
            <a:pPr lvl="1"/>
            <a:endParaRPr lang="fr-FR" dirty="0"/>
          </a:p>
          <a:p>
            <a:r>
              <a:rPr lang="fr-FR" dirty="0" smtClean="0"/>
              <a:t>Des api pour vous aider …</a:t>
            </a:r>
          </a:p>
          <a:p>
            <a:pPr lvl="1"/>
            <a:r>
              <a:rPr lang="fr-FR" dirty="0" err="1" smtClean="0"/>
              <a:t>cppTest</a:t>
            </a:r>
            <a:endParaRPr lang="fr-FR" dirty="0" smtClean="0"/>
          </a:p>
          <a:p>
            <a:pPr lvl="1"/>
            <a:r>
              <a:rPr lang="fr-FR" dirty="0" err="1" smtClean="0"/>
              <a:t>Qt</a:t>
            </a:r>
            <a:endParaRPr lang="fr-FR" dirty="0" smtClean="0"/>
          </a:p>
          <a:p>
            <a:pPr lvl="2"/>
            <a:r>
              <a:rPr lang="fr-FR" dirty="0" smtClean="0"/>
              <a:t>Par </a:t>
            </a:r>
            <a:r>
              <a:rPr lang="fr-FR" dirty="0"/>
              <a:t>ex: </a:t>
            </a:r>
            <a:r>
              <a:rPr lang="fr-FR" dirty="0" err="1"/>
              <a:t>QtTest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3763975" y="4645000"/>
            <a:ext cx="5380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TestQString</a:t>
            </a:r>
            <a:r>
              <a:rPr lang="fr-FR" dirty="0"/>
              <a:t>::</a:t>
            </a:r>
            <a:r>
              <a:rPr lang="fr-FR" dirty="0" err="1"/>
              <a:t>toUpper</a:t>
            </a:r>
            <a:r>
              <a:rPr lang="fr-FR" dirty="0"/>
              <a:t>()</a:t>
            </a:r>
          </a:p>
          <a:p>
            <a:r>
              <a:rPr lang="fr-FR" dirty="0"/>
              <a:t> {</a:t>
            </a:r>
          </a:p>
          <a:p>
            <a:r>
              <a:rPr lang="fr-FR" dirty="0"/>
              <a:t>     </a:t>
            </a:r>
            <a:r>
              <a:rPr lang="fr-FR" dirty="0" err="1"/>
              <a:t>QString</a:t>
            </a:r>
            <a:r>
              <a:rPr lang="fr-FR" dirty="0"/>
              <a:t> </a:t>
            </a:r>
            <a:r>
              <a:rPr lang="fr-FR" dirty="0" err="1"/>
              <a:t>str</a:t>
            </a:r>
            <a:r>
              <a:rPr lang="fr-FR" dirty="0"/>
              <a:t> = "Hello";</a:t>
            </a:r>
          </a:p>
          <a:p>
            <a:r>
              <a:rPr lang="fr-FR" dirty="0"/>
              <a:t>     QCOMPARE(</a:t>
            </a:r>
            <a:r>
              <a:rPr lang="fr-FR" dirty="0" err="1"/>
              <a:t>str.toUpper</a:t>
            </a:r>
            <a:r>
              <a:rPr lang="fr-FR" dirty="0"/>
              <a:t>(), </a:t>
            </a:r>
            <a:r>
              <a:rPr lang="fr-FR" dirty="0" err="1"/>
              <a:t>QString</a:t>
            </a:r>
            <a:r>
              <a:rPr lang="fr-FR" dirty="0"/>
              <a:t>("HELLO"));</a:t>
            </a:r>
          </a:p>
          <a:p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91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le TP ..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30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1736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981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98CD23-23F2-6042-B6A2-DB95A11E092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59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mettre en place plusieurs stratégies:</a:t>
            </a:r>
          </a:p>
          <a:p>
            <a:pPr lvl="1"/>
            <a:r>
              <a:rPr lang="fr-FR" dirty="0" smtClean="0"/>
              <a:t>Allouer des pools mémoires de tailles maitrisé</a:t>
            </a:r>
          </a:p>
          <a:p>
            <a:pPr lvl="2"/>
            <a:r>
              <a:rPr lang="fr-FR" dirty="0" smtClean="0"/>
              <a:t>Eviter l’allocation multiple de petits éléments.</a:t>
            </a:r>
          </a:p>
          <a:p>
            <a:pPr lvl="2"/>
            <a:r>
              <a:rPr lang="fr-FR" dirty="0" smtClean="0"/>
              <a:t>Favoriser la réduction du nombre d’allocation</a:t>
            </a:r>
          </a:p>
          <a:p>
            <a:pPr lvl="1"/>
            <a:r>
              <a:rPr lang="fr-FR" dirty="0" smtClean="0"/>
              <a:t>Mettre en place une gestion efficace de la mémoire</a:t>
            </a:r>
          </a:p>
          <a:p>
            <a:pPr lvl="2"/>
            <a:r>
              <a:rPr lang="fr-FR" dirty="0" smtClean="0"/>
              <a:t>Eviter la fragmentation de l’information</a:t>
            </a:r>
          </a:p>
          <a:p>
            <a:pPr lvl="2"/>
            <a:r>
              <a:rPr lang="fr-FR" dirty="0" smtClean="0"/>
              <a:t>Evaluer les capacités de la mémoire de la machine cible</a:t>
            </a:r>
          </a:p>
          <a:p>
            <a:pPr lvl="1"/>
            <a:r>
              <a:rPr lang="fr-FR" dirty="0" smtClean="0"/>
              <a:t>Surveiller les fuites mémoire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5ADDA0-C505-5E4D-9800-9D508EB055D1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40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Les opérations d’écriture et lectures en mémoire ont un coup.</a:t>
            </a:r>
          </a:p>
          <a:p>
            <a:pPr lvl="1" algn="just"/>
            <a:r>
              <a:rPr lang="fr-FR" dirty="0" smtClean="0"/>
              <a:t>Une évolution des architectures (32bits, 64 bits, …)</a:t>
            </a:r>
          </a:p>
          <a:p>
            <a:pPr lvl="1" algn="just"/>
            <a:r>
              <a:rPr lang="fr-FR" dirty="0" smtClean="0"/>
              <a:t>Evaluer la meilleur solution entre :</a:t>
            </a:r>
          </a:p>
          <a:p>
            <a:pPr lvl="2" algn="just"/>
            <a:r>
              <a:rPr lang="fr-FR" dirty="0" smtClean="0"/>
              <a:t>Entier</a:t>
            </a:r>
          </a:p>
          <a:p>
            <a:pPr lvl="2" algn="just"/>
            <a:r>
              <a:rPr lang="fr-FR" dirty="0" err="1" smtClean="0"/>
              <a:t>Float</a:t>
            </a:r>
            <a:endParaRPr lang="fr-FR" dirty="0" smtClean="0"/>
          </a:p>
          <a:p>
            <a:pPr lvl="2" algn="just"/>
            <a:r>
              <a:rPr lang="fr-FR" dirty="0" smtClean="0"/>
              <a:t>Double</a:t>
            </a:r>
          </a:p>
          <a:p>
            <a:pPr lvl="2" algn="just"/>
            <a:r>
              <a:rPr lang="fr-FR" dirty="0" smtClean="0"/>
              <a:t>…</a:t>
            </a:r>
          </a:p>
          <a:p>
            <a:pPr lvl="1" algn="just"/>
            <a:r>
              <a:rPr lang="fr-FR" dirty="0" smtClean="0"/>
              <a:t>Ne pas surconsommer en mémoire</a:t>
            </a:r>
          </a:p>
          <a:p>
            <a:pPr lvl="1" algn="just"/>
            <a:r>
              <a:rPr lang="fr-FR" dirty="0" smtClean="0"/>
              <a:t>Réutiliser les bits non utile</a:t>
            </a:r>
          </a:p>
          <a:p>
            <a:pPr lvl="1" algn="just"/>
            <a:r>
              <a:rPr lang="fr-FR" dirty="0" smtClean="0"/>
              <a:t>Réutiliser la mémoire déjà alloué</a:t>
            </a:r>
          </a:p>
          <a:p>
            <a:pPr lvl="1" algn="just"/>
            <a:r>
              <a:rPr lang="fr-FR" dirty="0" smtClean="0"/>
              <a:t>Virgule fixe vs Virgule flottante</a:t>
            </a:r>
          </a:p>
          <a:p>
            <a:pPr lvl="1" algn="just"/>
            <a:r>
              <a:rPr lang="fr-FR" dirty="0" smtClean="0"/>
              <a:t>Précision des calculs (options compilateur, choix de la donnée)</a:t>
            </a:r>
          </a:p>
          <a:p>
            <a:pPr lvl="1" algn="just"/>
            <a:endParaRPr lang="fr-FR" dirty="0" smtClean="0"/>
          </a:p>
          <a:p>
            <a:pPr lvl="1"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E88A69-778C-5F4A-9349-2E1797108619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28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La localisation de la donnée est un point critique.</a:t>
            </a:r>
          </a:p>
          <a:p>
            <a:pPr algn="just"/>
            <a:r>
              <a:rPr lang="fr-FR" dirty="0" smtClean="0"/>
              <a:t>Souvent une structure de données moins adapté à l’humain est plus efficace.</a:t>
            </a:r>
          </a:p>
          <a:p>
            <a:pPr lvl="1" algn="just"/>
            <a:r>
              <a:rPr lang="fr-FR" dirty="0" smtClean="0"/>
              <a:t>Privilège des structure de données SOA </a:t>
            </a:r>
          </a:p>
          <a:p>
            <a:pPr marL="914400" lvl="2" indent="0" algn="just">
              <a:buNone/>
            </a:pPr>
            <a:r>
              <a:rPr lang="fr-FR" dirty="0" smtClean="0"/>
              <a:t>(Structure Of </a:t>
            </a:r>
            <a:r>
              <a:rPr lang="fr-FR" dirty="0" err="1" smtClean="0"/>
              <a:t>Array</a:t>
            </a:r>
            <a:r>
              <a:rPr lang="fr-FR" dirty="0" smtClean="0"/>
              <a:t>)</a:t>
            </a:r>
          </a:p>
          <a:p>
            <a:pPr lvl="1" algn="just"/>
            <a:r>
              <a:rPr lang="fr-FR" dirty="0" smtClean="0"/>
              <a:t>Eviter les données structurés en AOS</a:t>
            </a:r>
          </a:p>
          <a:p>
            <a:pPr marL="914400" lvl="2" indent="0" algn="just">
              <a:buNone/>
            </a:pPr>
            <a:r>
              <a:rPr lang="fr-FR" dirty="0" smtClean="0"/>
              <a:t>(</a:t>
            </a:r>
            <a:r>
              <a:rPr lang="fr-FR" dirty="0" err="1" smtClean="0"/>
              <a:t>Array</a:t>
            </a:r>
            <a:r>
              <a:rPr lang="fr-FR" dirty="0" smtClean="0"/>
              <a:t> Of Structure)</a:t>
            </a:r>
          </a:p>
          <a:p>
            <a:pPr marL="914400" lvl="2" indent="0" algn="just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nl-NL" dirty="0"/>
              <a:t>    uint8_t r, g, b;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AoS</a:t>
            </a:r>
            <a:r>
              <a:rPr lang="nl-NL" dirty="0"/>
              <a:t>[N];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struct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  uint8_t r[N];</a:t>
            </a:r>
          </a:p>
          <a:p>
            <a:pPr marL="0" indent="0">
              <a:buNone/>
            </a:pPr>
            <a:r>
              <a:rPr lang="nl-NL" dirty="0"/>
              <a:t>    uint8_t g[N];</a:t>
            </a:r>
          </a:p>
          <a:p>
            <a:pPr marL="0" indent="0">
              <a:buNone/>
            </a:pPr>
            <a:r>
              <a:rPr lang="nl-NL" dirty="0"/>
              <a:t>    uint8_t b[N];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SoA</a:t>
            </a:r>
            <a:r>
              <a:rPr lang="nl-NL" dirty="0"/>
              <a:t>;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2E4B7-BB8A-A342-9341-BD5B9285132C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6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 mieux adapté pour utilisé la vectorisation</a:t>
            </a:r>
          </a:p>
          <a:p>
            <a:r>
              <a:rPr lang="fr-FR" dirty="0" smtClean="0"/>
              <a:t>Des compilateurs qui auto-</a:t>
            </a:r>
            <a:r>
              <a:rPr lang="fr-FR" dirty="0" err="1" smtClean="0"/>
              <a:t>vectorisent</a:t>
            </a:r>
            <a:endParaRPr lang="fr-FR" dirty="0"/>
          </a:p>
          <a:p>
            <a:r>
              <a:rPr lang="fr-FR" dirty="0" smtClean="0"/>
              <a:t>Un gain de temps de chargement dans le pipelines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dirty="0" smtClean="0"/>
              <a:t>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00" y="3419500"/>
            <a:ext cx="3751676" cy="218743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88BE4-F9AD-C642-AE0C-CFED467A6FF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45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2203</Words>
  <Application>Microsoft Macintosh PowerPoint</Application>
  <PresentationFormat>Présentation à l'écran (4:3)</PresentationFormat>
  <Paragraphs>476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Moteurs de jeux, Cours 3 Optimisation Université Montpellier 2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466</cp:revision>
  <cp:lastPrinted>2014-05-15T11:44:15Z</cp:lastPrinted>
  <dcterms:created xsi:type="dcterms:W3CDTF">2013-05-05T09:39:59Z</dcterms:created>
  <dcterms:modified xsi:type="dcterms:W3CDTF">2017-09-28T19:59:13Z</dcterms:modified>
</cp:coreProperties>
</file>