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81" r:id="rId2"/>
    <p:sldId id="283" r:id="rId3"/>
    <p:sldId id="287" r:id="rId4"/>
    <p:sldId id="288" r:id="rId5"/>
    <p:sldId id="289" r:id="rId6"/>
    <p:sldId id="291" r:id="rId7"/>
    <p:sldId id="292" r:id="rId8"/>
    <p:sldId id="293" r:id="rId9"/>
    <p:sldId id="297" r:id="rId10"/>
    <p:sldId id="294" r:id="rId11"/>
    <p:sldId id="295" r:id="rId12"/>
    <p:sldId id="296" r:id="rId13"/>
    <p:sldId id="298" r:id="rId14"/>
    <p:sldId id="285" r:id="rId15"/>
    <p:sldId id="300" r:id="rId16"/>
    <p:sldId id="301" r:id="rId17"/>
    <p:sldId id="302" r:id="rId18"/>
    <p:sldId id="331" r:id="rId19"/>
    <p:sldId id="334" r:id="rId20"/>
    <p:sldId id="330" r:id="rId21"/>
    <p:sldId id="336" r:id="rId22"/>
    <p:sldId id="332" r:id="rId23"/>
    <p:sldId id="322" r:id="rId24"/>
    <p:sldId id="323" r:id="rId25"/>
    <p:sldId id="325" r:id="rId26"/>
    <p:sldId id="313" r:id="rId27"/>
    <p:sldId id="315" r:id="rId28"/>
    <p:sldId id="316" r:id="rId29"/>
    <p:sldId id="317" r:id="rId30"/>
    <p:sldId id="318" r:id="rId31"/>
    <p:sldId id="319" r:id="rId32"/>
    <p:sldId id="327" r:id="rId33"/>
    <p:sldId id="328" r:id="rId34"/>
    <p:sldId id="326" r:id="rId35"/>
    <p:sldId id="306" r:id="rId36"/>
    <p:sldId id="307" r:id="rId37"/>
    <p:sldId id="308" r:id="rId38"/>
    <p:sldId id="309" r:id="rId39"/>
    <p:sldId id="311" r:id="rId40"/>
    <p:sldId id="310" r:id="rId41"/>
    <p:sldId id="335" r:id="rId42"/>
    <p:sldId id="333" r:id="rId43"/>
    <p:sldId id="329" r:id="rId4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26" autoAdjust="0"/>
    <p:restoredTop sz="93943" autoAdjust="0"/>
  </p:normalViewPr>
  <p:slideViewPr>
    <p:cSldViewPr snapToGrid="0" snapToObjects="1">
      <p:cViewPr varScale="1">
        <p:scale>
          <a:sx n="92" d="100"/>
          <a:sy n="92" d="100"/>
        </p:scale>
        <p:origin x="-112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2" d="100"/>
          <a:sy n="102" d="100"/>
        </p:scale>
        <p:origin x="-445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Relationship Id="rId2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DB4AD-0506-804D-9177-ECB4D2AAA278}" type="datetimeFigureOut">
              <a:rPr lang="fr-FR" smtClean="0"/>
              <a:t>12/10/17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ADD22-CAE9-A141-AC31-4759C55178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19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B47BE-82C2-FD4D-9B98-CA52A80151C0}" type="datetimeFigureOut">
              <a:rPr lang="fr-FR" smtClean="0"/>
              <a:t>12/10/17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74AEE-64CD-7741-8381-6FFEACFD90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3780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94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d'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19038BA7-713C-2544-8829-1AE6272C1240}" type="datetime1">
              <a:rPr lang="fr-FR" smtClean="0"/>
              <a:t>12/10/17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516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19038BA7-713C-2544-8829-1AE6272C1240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511060" y="-1"/>
            <a:ext cx="7665047" cy="355143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23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Bleu cl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90F72DDC-563B-C341-83C2-E73D8B258BF3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022120" y="-10583"/>
            <a:ext cx="6153987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0" y="-10583"/>
            <a:ext cx="1511060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Rou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213233DE-E2B7-914A-A9A2-B94007DE19EE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533181" y="-10583"/>
            <a:ext cx="4642926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-1" y="-10583"/>
            <a:ext cx="3031391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Ve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INTRODUCTION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C42B5CCB-00AF-494F-BB8F-8549A9D97B0C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019800" y="-10583"/>
            <a:ext cx="3156307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-10763" y="-10583"/>
            <a:ext cx="4553213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Vio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D982A0D6-A7C2-DA44-8C91-0D82881601ED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7546031" y="-10583"/>
            <a:ext cx="1630076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6019800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3D85F28E-A20A-254E-B4B9-91D136105DD0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7536760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666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1507314" y="0"/>
            <a:ext cx="1511999" cy="3549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" y="211"/>
            <a:ext cx="1511999" cy="35493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4521940" y="-211"/>
            <a:ext cx="1511999" cy="35493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3014626" y="0"/>
            <a:ext cx="1512000" cy="3549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7536566" y="-422"/>
            <a:ext cx="1628958" cy="35493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6029253" y="-211"/>
            <a:ext cx="1511999" cy="35493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355144"/>
            <a:ext cx="9180000" cy="3549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0" y="355142"/>
            <a:ext cx="9165524" cy="3549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096412"/>
            <a:ext cx="8229600" cy="502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225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FAED594A-145F-964F-8801-3C0B09F2379E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2" y="17496"/>
            <a:ext cx="15073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Intro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4521940" y="17496"/>
            <a:ext cx="15073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Transformations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6033940" y="17496"/>
            <a:ext cx="15404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Quaternions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3014628" y="17496"/>
            <a:ext cx="15119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Matrices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512000" y="17496"/>
            <a:ext cx="15026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Espace 3D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7536567" y="17496"/>
            <a:ext cx="16434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Références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38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emi.ronfard@inria.f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6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1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29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30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31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32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33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34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34.w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35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9685" y="1487900"/>
            <a:ext cx="7994315" cy="2032966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HMIN</a:t>
            </a:r>
            <a:r>
              <a:rPr lang="fr-FR" sz="4000" dirty="0" smtClean="0">
                <a:solidFill>
                  <a:schemeClr val="tx1"/>
                </a:solidFill>
              </a:rPr>
              <a:t> 317 – Moteur de Jeux</a:t>
            </a:r>
            <a:br>
              <a:rPr lang="fr-FR" sz="4000" dirty="0" smtClean="0">
                <a:solidFill>
                  <a:schemeClr val="tx1"/>
                </a:solidFill>
              </a:rPr>
            </a:br>
            <a:r>
              <a:rPr lang="fr-FR" sz="4000" dirty="0" smtClean="0">
                <a:solidFill>
                  <a:schemeClr val="tx1"/>
                </a:solidFill>
              </a:rPr>
              <a:t/>
            </a:r>
            <a:br>
              <a:rPr lang="fr-FR" sz="4000" dirty="0" smtClean="0">
                <a:solidFill>
                  <a:schemeClr val="tx1"/>
                </a:solidFill>
              </a:rPr>
            </a:br>
            <a:r>
              <a:rPr lang="fr-FR" sz="3200" i="1" dirty="0" smtClean="0">
                <a:solidFill>
                  <a:schemeClr val="tx1"/>
                </a:solidFill>
              </a:rPr>
              <a:t>Mathématiques pour le jeu vidéo</a:t>
            </a:r>
            <a:endParaRPr lang="fr-FR" sz="3200" dirty="0">
              <a:solidFill>
                <a:srgbClr val="7F7F7F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63214"/>
            <a:ext cx="6400800" cy="599032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Rémi Ronfard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3435344" y="4496173"/>
            <a:ext cx="4337055" cy="1146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800" dirty="0" smtClean="0">
                <a:hlinkClick r:id="rId2"/>
              </a:rPr>
              <a:t>Remi.ronfard@inria.fr</a:t>
            </a:r>
            <a:endParaRPr lang="fr-FR" sz="1800" dirty="0" smtClean="0"/>
          </a:p>
          <a:p>
            <a:pPr algn="l"/>
            <a:r>
              <a:rPr lang="pl-PL" sz="1800" dirty="0" err="1"/>
              <a:t>https</a:t>
            </a:r>
            <a:r>
              <a:rPr lang="pl-PL" sz="1800" dirty="0"/>
              <a:t>://</a:t>
            </a:r>
            <a:r>
              <a:rPr lang="pl-PL" sz="1800" dirty="0" err="1"/>
              <a:t>team.inria.fr</a:t>
            </a:r>
            <a:r>
              <a:rPr lang="pl-PL" sz="1800" dirty="0"/>
              <a:t>/</a:t>
            </a:r>
            <a:r>
              <a:rPr lang="pl-PL" sz="1800" dirty="0" err="1"/>
              <a:t>imagine</a:t>
            </a:r>
            <a:r>
              <a:rPr lang="pl-PL" sz="1800" dirty="0"/>
              <a:t>/remi-</a:t>
            </a:r>
            <a:r>
              <a:rPr lang="pl-PL" sz="1800" dirty="0" err="1"/>
              <a:t>ronfard</a:t>
            </a:r>
            <a:r>
              <a:rPr lang="pl-PL" sz="1800" dirty="0"/>
              <a:t>/</a:t>
            </a:r>
            <a:endParaRPr lang="fr-FR" sz="1800" dirty="0" smtClean="0"/>
          </a:p>
        </p:txBody>
      </p:sp>
    </p:spTree>
    <p:extLst>
      <p:ext uri="{BB962C8B-B14F-4D97-AF65-F5344CB8AC3E}">
        <p14:creationId xmlns:p14="http://schemas.microsoft.com/office/powerpoint/2010/main" val="352041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971"/>
    </mc:Choice>
    <mc:Fallback xmlns="">
      <p:transition xmlns:p14="http://schemas.microsoft.com/office/powerpoint/2010/main" spd="slow" advTm="4697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Produit vectoriel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F72DDC-563B-C341-83C2-E73D8B258BF3}" type="datetime1">
              <a:rPr lang="fr-FR" smtClean="0"/>
              <a:t>12/10/17</a:t>
            </a:fld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521" y="2950797"/>
            <a:ext cx="6687480" cy="345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"/>
          <p:cNvSpPr txBox="1"/>
          <p:nvPr/>
        </p:nvSpPr>
        <p:spPr>
          <a:xfrm>
            <a:off x="467543" y="971195"/>
            <a:ext cx="8188031" cy="1979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</a:t>
            </a:r>
            <a:r>
              <a:rPr lang="fr-FR" dirty="0"/>
              <a:t>produit vectoriel (cross </a:t>
            </a:r>
            <a:r>
              <a:rPr lang="fr-FR" dirty="0" err="1"/>
              <a:t>product</a:t>
            </a:r>
            <a:r>
              <a:rPr lang="fr-FR" dirty="0"/>
              <a:t>) de deux vecteurs u et v non colinéaires est le </a:t>
            </a:r>
            <a:r>
              <a:rPr lang="fr-FR" dirty="0" smtClean="0"/>
              <a:t>vecteur:</a:t>
            </a:r>
          </a:p>
          <a:p>
            <a:r>
              <a:rPr lang="fr-FR" dirty="0"/>
              <a:t>	</a:t>
            </a:r>
            <a:r>
              <a:rPr lang="fr-FR" dirty="0" smtClean="0"/>
              <a:t>	u x v = (</a:t>
            </a:r>
            <a:r>
              <a:rPr lang="fr-FR" dirty="0" err="1" smtClean="0"/>
              <a:t>yu</a:t>
            </a:r>
            <a:r>
              <a:rPr lang="fr-FR" dirty="0" smtClean="0"/>
              <a:t> - </a:t>
            </a:r>
            <a:r>
              <a:rPr lang="fr-FR" dirty="0" err="1" smtClean="0"/>
              <a:t>zv</a:t>
            </a:r>
            <a:r>
              <a:rPr lang="fr-FR" dirty="0" smtClean="0"/>
              <a:t>, xv - </a:t>
            </a:r>
            <a:r>
              <a:rPr lang="fr-FR" dirty="0" err="1" smtClean="0"/>
              <a:t>zu</a:t>
            </a:r>
            <a:r>
              <a:rPr lang="fr-FR" dirty="0" smtClean="0"/>
              <a:t>, </a:t>
            </a:r>
            <a:r>
              <a:rPr lang="fr-FR" dirty="0" err="1" smtClean="0"/>
              <a:t>xu</a:t>
            </a:r>
            <a:r>
              <a:rPr lang="fr-FR" dirty="0" smtClean="0"/>
              <a:t> – </a:t>
            </a:r>
            <a:r>
              <a:rPr lang="fr-FR" dirty="0" err="1" smtClean="0"/>
              <a:t>yv</a:t>
            </a:r>
            <a:r>
              <a:rPr lang="fr-FR" dirty="0" smtClean="0"/>
              <a:t>)</a:t>
            </a:r>
            <a:endParaRPr lang="fr-FR" dirty="0"/>
          </a:p>
          <a:p>
            <a:endParaRPr lang="fr-FR" dirty="0"/>
          </a:p>
          <a:p>
            <a:pPr>
              <a:lnSpc>
                <a:spcPts val="1800"/>
              </a:lnSpc>
              <a:tabLst/>
            </a:pPr>
            <a:r>
              <a:rPr lang="en-US" altLang="zh-CN" dirty="0"/>
              <a:t>Le </a:t>
            </a:r>
            <a:r>
              <a:rPr lang="en-US" altLang="zh-CN" dirty="0" err="1"/>
              <a:t>produit</a:t>
            </a:r>
            <a:r>
              <a:rPr lang="en-US" altLang="zh-CN" dirty="0"/>
              <a:t> </a:t>
            </a:r>
            <a:r>
              <a:rPr lang="en-US" altLang="zh-CN" dirty="0" err="1"/>
              <a:t>vectoriel</a:t>
            </a:r>
            <a:r>
              <a:rPr lang="en-US" altLang="zh-CN" dirty="0"/>
              <a:t> </a:t>
            </a:r>
            <a:r>
              <a:rPr lang="en-US" altLang="zh-CN" dirty="0" err="1"/>
              <a:t>est</a:t>
            </a:r>
            <a:r>
              <a:rPr lang="en-US" altLang="zh-CN" dirty="0"/>
              <a:t> le </a:t>
            </a:r>
            <a:r>
              <a:rPr lang="en-US" altLang="zh-CN" dirty="0" err="1"/>
              <a:t>vecteur</a:t>
            </a:r>
            <a:r>
              <a:rPr lang="en-US" altLang="zh-CN" dirty="0"/>
              <a:t> orthogonal au plan </a:t>
            </a:r>
            <a:r>
              <a:rPr lang="en-US" altLang="zh-CN" dirty="0" err="1"/>
              <a:t>formé</a:t>
            </a:r>
            <a:r>
              <a:rPr lang="en-US" altLang="zh-CN" dirty="0"/>
              <a:t> par les 2 </a:t>
            </a:r>
            <a:r>
              <a:rPr lang="en-US" altLang="zh-CN" dirty="0" err="1"/>
              <a:t>vecteurs</a:t>
            </a:r>
            <a:r>
              <a:rPr lang="en-US" altLang="zh-CN" dirty="0"/>
              <a:t> u et v.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dirty="0"/>
              <a:t>NB: Le </a:t>
            </a:r>
            <a:r>
              <a:rPr lang="en-US" altLang="zh-CN" dirty="0" err="1"/>
              <a:t>produit</a:t>
            </a:r>
            <a:r>
              <a:rPr lang="en-US" altLang="zh-CN" dirty="0"/>
              <a:t> </a:t>
            </a:r>
            <a:r>
              <a:rPr lang="en-US" altLang="zh-CN" dirty="0" err="1"/>
              <a:t>vectoriel</a:t>
            </a:r>
            <a:r>
              <a:rPr lang="en-US" altLang="zh-CN" dirty="0"/>
              <a:t> </a:t>
            </a:r>
            <a:r>
              <a:rPr lang="en-US" altLang="zh-CN" dirty="0" err="1"/>
              <a:t>est</a:t>
            </a:r>
            <a:r>
              <a:rPr lang="en-US" altLang="zh-CN" dirty="0"/>
              <a:t> non-</a:t>
            </a:r>
            <a:r>
              <a:rPr lang="en-US" altLang="zh-CN" dirty="0" err="1"/>
              <a:t>commutatif</a:t>
            </a:r>
            <a:r>
              <a:rPr lang="en-US" altLang="zh-CN" dirty="0"/>
              <a:t> : </a:t>
            </a:r>
            <a:r>
              <a:rPr lang="en-US" altLang="zh-CN" dirty="0" err="1" smtClean="0"/>
              <a:t>uxv</a:t>
            </a:r>
            <a:r>
              <a:rPr lang="en-US" altLang="zh-CN" dirty="0" smtClean="0"/>
              <a:t> </a:t>
            </a:r>
            <a:r>
              <a:rPr lang="en-US" altLang="zh-CN" dirty="0"/>
              <a:t>!= </a:t>
            </a:r>
            <a:r>
              <a:rPr lang="en-US" altLang="zh-CN" dirty="0" err="1" smtClean="0"/>
              <a:t>vxu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2112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Equation d’une droite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F72DDC-563B-C341-83C2-E73D8B258BF3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7" name="TextBox 1"/>
          <p:cNvSpPr txBox="1"/>
          <p:nvPr/>
        </p:nvSpPr>
        <p:spPr>
          <a:xfrm>
            <a:off x="467543" y="1695785"/>
            <a:ext cx="4824537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L’équation paramétrique de la droite passant par le point p et de direction d s‘écrit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 smtClean="0"/>
              <a:t>x(</a:t>
            </a:r>
            <a:r>
              <a:rPr lang="fr-FR" sz="2400" dirty="0" err="1" smtClean="0"/>
              <a:t>t</a:t>
            </a:r>
            <a:r>
              <a:rPr lang="fr-FR" sz="2400" dirty="0" smtClean="0"/>
              <a:t>) = p + td</a:t>
            </a:r>
          </a:p>
          <a:p>
            <a:endParaRPr lang="fr-FR" sz="2400" dirty="0" smtClean="0"/>
          </a:p>
          <a:p>
            <a:r>
              <a:rPr lang="fr-FR" sz="2400" dirty="0" smtClean="0"/>
              <a:t>L’équation paramétrique de la droite passant par 2 points p et q s’écrit</a:t>
            </a:r>
          </a:p>
          <a:p>
            <a:endParaRPr lang="fr-FR" sz="2400" dirty="0"/>
          </a:p>
          <a:p>
            <a:r>
              <a:rPr lang="fr-FR" sz="2400" dirty="0" smtClean="0"/>
              <a:t>x(</a:t>
            </a:r>
            <a:r>
              <a:rPr lang="fr-FR" sz="2400" dirty="0" err="1" smtClean="0"/>
              <a:t>t</a:t>
            </a:r>
            <a:r>
              <a:rPr lang="fr-FR" sz="2400" dirty="0" smtClean="0"/>
              <a:t>) = p +</a:t>
            </a:r>
            <a:r>
              <a:rPr lang="fr-FR" sz="2400" dirty="0" err="1" smtClean="0"/>
              <a:t>t</a:t>
            </a:r>
            <a:r>
              <a:rPr lang="fr-FR" sz="2400" dirty="0" smtClean="0"/>
              <a:t> (</a:t>
            </a:r>
            <a:r>
              <a:rPr lang="fr-FR" sz="2400" dirty="0" err="1" smtClean="0"/>
              <a:t>q-p</a:t>
            </a:r>
            <a:r>
              <a:rPr lang="fr-FR" sz="2400" dirty="0" smtClean="0"/>
              <a:t>) = (1-t) p + </a:t>
            </a:r>
            <a:r>
              <a:rPr lang="fr-FR" sz="2400" dirty="0" err="1" smtClean="0"/>
              <a:t>t</a:t>
            </a:r>
            <a:r>
              <a:rPr lang="fr-FR" sz="2400" dirty="0" smtClean="0"/>
              <a:t> q</a:t>
            </a:r>
          </a:p>
          <a:p>
            <a:endParaRPr lang="fr-FR" sz="24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8673" y="1877068"/>
            <a:ext cx="3139566" cy="320811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atte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513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Equation d’un plan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F72DDC-563B-C341-83C2-E73D8B258BF3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7" name="TextBox 1"/>
          <p:cNvSpPr txBox="1"/>
          <p:nvPr/>
        </p:nvSpPr>
        <p:spPr>
          <a:xfrm>
            <a:off x="611559" y="959412"/>
            <a:ext cx="5184577" cy="5236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Soit </a:t>
            </a:r>
            <a:r>
              <a:rPr lang="fr-FR" dirty="0"/>
              <a:t>le plan P défini par les éléments suivants: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/>
              <a:t> un point </a:t>
            </a:r>
            <a:r>
              <a:rPr lang="fr-FR" dirty="0" smtClean="0"/>
              <a:t>p de </a:t>
            </a:r>
            <a:r>
              <a:rPr lang="fr-FR" dirty="0"/>
              <a:t>coordonnées </a:t>
            </a:r>
            <a:r>
              <a:rPr lang="fr-FR" dirty="0" err="1" smtClean="0"/>
              <a:t>xp</a:t>
            </a:r>
            <a:r>
              <a:rPr lang="fr-FR" dirty="0" smtClean="0"/>
              <a:t>, </a:t>
            </a:r>
            <a:r>
              <a:rPr lang="fr-FR" dirty="0" err="1" smtClean="0"/>
              <a:t>yp</a:t>
            </a:r>
            <a:r>
              <a:rPr lang="fr-FR" dirty="0" smtClean="0"/>
              <a:t>, </a:t>
            </a:r>
            <a:r>
              <a:rPr lang="fr-FR" dirty="0" err="1" smtClean="0"/>
              <a:t>zp</a:t>
            </a: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/>
              <a:t> le vecteur normal au plan </a:t>
            </a:r>
            <a:r>
              <a:rPr lang="fr-FR" dirty="0" smtClean="0"/>
              <a:t>n de coordonnées </a:t>
            </a:r>
            <a:r>
              <a:rPr lang="fr-FR" dirty="0" err="1" smtClean="0"/>
              <a:t>xn</a:t>
            </a:r>
            <a:r>
              <a:rPr lang="fr-FR" dirty="0" smtClean="0"/>
              <a:t>, </a:t>
            </a:r>
            <a:r>
              <a:rPr lang="fr-FR" dirty="0" err="1" smtClean="0"/>
              <a:t>yn</a:t>
            </a:r>
            <a:r>
              <a:rPr lang="fr-FR" dirty="0" smtClean="0"/>
              <a:t>, </a:t>
            </a:r>
            <a:r>
              <a:rPr lang="fr-FR" dirty="0" err="1" smtClean="0"/>
              <a:t>zn</a:t>
            </a: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>
              <a:lnSpc>
                <a:spcPts val="2000"/>
              </a:lnSpc>
              <a:tabLst>
                <a:tab pos="1587500" algn="l"/>
              </a:tabLst>
            </a:pPr>
            <a:r>
              <a:rPr lang="en-US" altLang="zh-CN" dirty="0"/>
              <a:t>Le plan P est donc formé par l’ensemble des</a:t>
            </a:r>
          </a:p>
          <a:p>
            <a:pPr>
              <a:lnSpc>
                <a:spcPts val="2100"/>
              </a:lnSpc>
              <a:tabLst>
                <a:tab pos="1587500" algn="l"/>
              </a:tabLst>
            </a:pPr>
            <a:r>
              <a:rPr lang="en-US" altLang="zh-CN" dirty="0"/>
              <a:t>points 𝑥 de l’espace, tels </a:t>
            </a:r>
            <a:r>
              <a:rPr lang="en-US" altLang="zh-CN" dirty="0" err="1"/>
              <a:t>que</a:t>
            </a:r>
            <a:r>
              <a:rPr lang="en-US" altLang="zh-CN" dirty="0" smtClean="0"/>
              <a:t>:</a:t>
            </a:r>
          </a:p>
          <a:p>
            <a:pPr>
              <a:lnSpc>
                <a:spcPts val="2100"/>
              </a:lnSpc>
              <a:tabLst>
                <a:tab pos="1587500" algn="l"/>
              </a:tabLst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587500" algn="l"/>
              </a:tabLst>
            </a:pPr>
            <a:r>
              <a:rPr lang="en-US" altLang="zh-CN" dirty="0" smtClean="0"/>
              <a:t>	(x-p).n = 0</a:t>
            </a:r>
          </a:p>
          <a:p>
            <a:pPr>
              <a:lnSpc>
                <a:spcPts val="2100"/>
              </a:lnSpc>
              <a:tabLst>
                <a:tab pos="1587500" algn="l"/>
              </a:tabLst>
            </a:pPr>
            <a:r>
              <a:rPr lang="fr-FR" altLang="zh-CN" dirty="0" smtClean="0"/>
              <a:t>S</a:t>
            </a:r>
            <a:r>
              <a:rPr lang="en-US" altLang="zh-CN" dirty="0" err="1" smtClean="0"/>
              <a:t>oit</a:t>
            </a:r>
            <a:endParaRPr lang="en-US" altLang="zh-CN" dirty="0" smtClean="0"/>
          </a:p>
          <a:p>
            <a:pPr>
              <a:lnSpc>
                <a:spcPts val="2100"/>
              </a:lnSpc>
              <a:tabLst>
                <a:tab pos="1587500" algn="l"/>
              </a:tabLst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1587500" algn="l"/>
              </a:tabLst>
            </a:pPr>
            <a:r>
              <a:rPr lang="en-US" altLang="zh-CN" dirty="0"/>
              <a:t> </a:t>
            </a:r>
            <a:r>
              <a:rPr lang="en-US" altLang="zh-CN" dirty="0" smtClean="0"/>
              <a:t>              (x-</a:t>
            </a:r>
            <a:r>
              <a:rPr lang="en-US" altLang="zh-CN" dirty="0" err="1" smtClean="0"/>
              <a:t>xp</a:t>
            </a:r>
            <a:r>
              <a:rPr lang="en-US" altLang="zh-CN" dirty="0" smtClean="0"/>
              <a:t>)*</a:t>
            </a:r>
            <a:r>
              <a:rPr lang="en-US" altLang="zh-CN" dirty="0" err="1" smtClean="0"/>
              <a:t>xn</a:t>
            </a:r>
            <a:r>
              <a:rPr lang="en-US" altLang="zh-CN" dirty="0" smtClean="0"/>
              <a:t> + (y-</a:t>
            </a:r>
            <a:r>
              <a:rPr lang="en-US" altLang="zh-CN" dirty="0" err="1" smtClean="0"/>
              <a:t>yp</a:t>
            </a:r>
            <a:r>
              <a:rPr lang="en-US" altLang="zh-CN" dirty="0" smtClean="0"/>
              <a:t>)*</a:t>
            </a:r>
            <a:r>
              <a:rPr lang="en-US" altLang="zh-CN" dirty="0" err="1" smtClean="0"/>
              <a:t>yn</a:t>
            </a:r>
            <a:r>
              <a:rPr lang="en-US" altLang="zh-CN" dirty="0" smtClean="0"/>
              <a:t> + (z-</a:t>
            </a:r>
            <a:r>
              <a:rPr lang="en-US" altLang="zh-CN" dirty="0" err="1" smtClean="0"/>
              <a:t>zp</a:t>
            </a:r>
            <a:r>
              <a:rPr lang="en-US" altLang="zh-CN" dirty="0" smtClean="0"/>
              <a:t>)*</a:t>
            </a:r>
            <a:r>
              <a:rPr lang="en-US" altLang="zh-CN" dirty="0" err="1" smtClean="0"/>
              <a:t>zn</a:t>
            </a:r>
            <a:r>
              <a:rPr lang="en-US" altLang="zh-CN" dirty="0" smtClean="0"/>
              <a:t> = 0</a:t>
            </a:r>
          </a:p>
          <a:p>
            <a:pPr>
              <a:lnSpc>
                <a:spcPts val="2100"/>
              </a:lnSpc>
              <a:tabLst>
                <a:tab pos="1587500" algn="l"/>
              </a:tabLst>
            </a:pPr>
            <a:r>
              <a:rPr lang="en-US" altLang="zh-CN" dirty="0" err="1" smtClean="0"/>
              <a:t>Soit</a:t>
            </a:r>
            <a:endParaRPr lang="en-US" altLang="zh-CN" dirty="0" smtClean="0"/>
          </a:p>
          <a:p>
            <a:pPr>
              <a:lnSpc>
                <a:spcPts val="2100"/>
              </a:lnSpc>
              <a:tabLst>
                <a:tab pos="1587500" algn="l"/>
              </a:tabLst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xn</a:t>
            </a:r>
            <a:r>
              <a:rPr lang="en-US" altLang="zh-CN" dirty="0" smtClean="0"/>
              <a:t>*x + </a:t>
            </a:r>
            <a:r>
              <a:rPr lang="en-US" altLang="zh-CN" dirty="0" err="1" smtClean="0"/>
              <a:t>yn</a:t>
            </a:r>
            <a:r>
              <a:rPr lang="en-US" altLang="zh-CN" dirty="0" smtClean="0"/>
              <a:t>*y + </a:t>
            </a:r>
            <a:r>
              <a:rPr lang="en-US" altLang="zh-CN" dirty="0" err="1" smtClean="0"/>
              <a:t>zn</a:t>
            </a:r>
            <a:r>
              <a:rPr lang="en-US" altLang="zh-CN" dirty="0" smtClean="0"/>
              <a:t>*z </a:t>
            </a:r>
            <a:r>
              <a:rPr lang="fr-FR" altLang="zh-CN" dirty="0" smtClean="0"/>
              <a:t>–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xp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xn</a:t>
            </a:r>
            <a:r>
              <a:rPr lang="en-US" altLang="zh-CN" dirty="0" smtClean="0"/>
              <a:t> </a:t>
            </a:r>
            <a:r>
              <a:rPr lang="fr-FR" altLang="zh-CN" dirty="0" smtClean="0"/>
              <a:t>–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yp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yn</a:t>
            </a:r>
            <a:r>
              <a:rPr lang="en-US" altLang="zh-CN" dirty="0" smtClean="0"/>
              <a:t> </a:t>
            </a:r>
            <a:r>
              <a:rPr lang="fr-FR" altLang="zh-CN" dirty="0" smtClean="0"/>
              <a:t>–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zp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zn</a:t>
            </a:r>
            <a:r>
              <a:rPr lang="en-US" altLang="zh-CN" dirty="0" smtClean="0"/>
              <a:t> = 0</a:t>
            </a:r>
            <a:endParaRPr lang="en-US" altLang="zh-CN" dirty="0"/>
          </a:p>
          <a:p>
            <a:pPr>
              <a:lnSpc>
                <a:spcPts val="2100"/>
              </a:lnSpc>
              <a:tabLst>
                <a:tab pos="1587500" algn="l"/>
              </a:tabLst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587500" algn="l"/>
              </a:tabLst>
            </a:pPr>
            <a:r>
              <a:rPr lang="en-US" altLang="zh-CN" dirty="0" err="1" smtClean="0"/>
              <a:t>Réciproquement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toute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équation</a:t>
            </a:r>
            <a:r>
              <a:rPr lang="en-US" altLang="zh-CN" dirty="0" smtClean="0"/>
              <a:t> de la </a:t>
            </a:r>
            <a:r>
              <a:rPr lang="en-US" altLang="zh-CN" dirty="0" err="1" smtClean="0"/>
              <a:t>forme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ax+by+cz+d</a:t>
            </a:r>
            <a:r>
              <a:rPr lang="en-US" altLang="zh-CN" dirty="0" smtClean="0"/>
              <a:t> = 0  </a:t>
            </a:r>
            <a:r>
              <a:rPr lang="en-US" altLang="zh-CN" dirty="0" err="1" smtClean="0"/>
              <a:t>est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l’équation</a:t>
            </a:r>
            <a:r>
              <a:rPr lang="en-US" altLang="zh-CN" dirty="0" smtClean="0"/>
              <a:t> d’un plan </a:t>
            </a:r>
            <a:r>
              <a:rPr lang="en-US" altLang="zh-CN" dirty="0" err="1" smtClean="0"/>
              <a:t>perpendiculaire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à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) passant par les point (-d/a,0,0), (0,-d/b,0) et (0,0,-d/c) !</a:t>
            </a:r>
            <a:endParaRPr lang="en-US" altLang="zh-CN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6136" y="1925187"/>
            <a:ext cx="3139566" cy="315999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atte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144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Intersection de deux droites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F72DDC-563B-C341-83C2-E73D8B258BF3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7" name="TextBox 1"/>
          <p:cNvSpPr txBox="1"/>
          <p:nvPr/>
        </p:nvSpPr>
        <p:spPr>
          <a:xfrm>
            <a:off x="558800" y="1511300"/>
            <a:ext cx="7946939" cy="457005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914400" algn="l"/>
                <a:tab pos="1828800" algn="l"/>
              </a:tabLst>
            </a:pPr>
            <a:r>
              <a:rPr lang="en-US" altLang="zh-CN" dirty="0" err="1" smtClean="0"/>
              <a:t>Soient</a:t>
            </a:r>
            <a:r>
              <a:rPr lang="en-US" altLang="zh-CN" dirty="0" smtClean="0"/>
              <a:t> </a:t>
            </a:r>
            <a:r>
              <a:rPr lang="en-US" altLang="zh-CN" dirty="0"/>
              <a:t>les </a:t>
            </a:r>
            <a:r>
              <a:rPr lang="en-US" altLang="zh-CN" dirty="0" err="1"/>
              <a:t>droites</a:t>
            </a:r>
            <a:r>
              <a:rPr lang="en-US" altLang="zh-CN" dirty="0"/>
              <a:t> </a:t>
            </a:r>
            <a:r>
              <a:rPr lang="en-US" altLang="zh-CN" dirty="0" smtClean="0"/>
              <a:t>(P1P2) et (P3P4) </a:t>
            </a:r>
            <a:r>
              <a:rPr lang="en-US" altLang="zh-CN" dirty="0" err="1" smtClean="0"/>
              <a:t>d’équations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paramétriques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>
              <a:lnSpc>
                <a:spcPts val="2400"/>
              </a:lnSpc>
              <a:tabLst>
                <a:tab pos="914400" algn="l"/>
                <a:tab pos="1828800" algn="l"/>
              </a:tabLst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914400" algn="l"/>
                <a:tab pos="1828800" algn="l"/>
              </a:tabLst>
            </a:pPr>
            <a:r>
              <a:rPr lang="en-US" altLang="zh-CN" dirty="0"/>
              <a:t>		Pa = P1 + ua (P2 - P1)</a:t>
            </a:r>
          </a:p>
          <a:p>
            <a:pPr>
              <a:lnSpc>
                <a:spcPts val="2100"/>
              </a:lnSpc>
              <a:tabLst>
                <a:tab pos="914400" algn="l"/>
                <a:tab pos="1828800" algn="l"/>
              </a:tabLst>
            </a:pPr>
            <a:r>
              <a:rPr lang="en-US" altLang="zh-CN" dirty="0"/>
              <a:t>		Pb = P3 + ub (P4 - P3</a:t>
            </a:r>
            <a:r>
              <a:rPr lang="en-US" altLang="zh-CN" dirty="0" smtClean="0"/>
              <a:t>)</a:t>
            </a:r>
          </a:p>
          <a:p>
            <a:pPr>
              <a:lnSpc>
                <a:spcPts val="2100"/>
              </a:lnSpc>
              <a:tabLst>
                <a:tab pos="914400" algn="l"/>
                <a:tab pos="1828800" algn="l"/>
              </a:tabLst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914400" algn="l"/>
                <a:tab pos="1828800" algn="l"/>
              </a:tabLst>
            </a:pPr>
            <a:r>
              <a:rPr lang="en-US" altLang="zh-CN" dirty="0" err="1" smtClean="0"/>
              <a:t>Leur</a:t>
            </a:r>
            <a:r>
              <a:rPr lang="en-US" altLang="zh-CN" dirty="0" smtClean="0"/>
              <a:t> intersection </a:t>
            </a:r>
            <a:r>
              <a:rPr lang="en-US" altLang="zh-CN" dirty="0" err="1" smtClean="0"/>
              <a:t>est</a:t>
            </a:r>
            <a:r>
              <a:rPr lang="en-US" altLang="zh-CN" dirty="0" smtClean="0"/>
              <a:t> vide en </a:t>
            </a:r>
            <a:r>
              <a:rPr lang="en-US" altLang="zh-CN" dirty="0" err="1" smtClean="0"/>
              <a:t>général</a:t>
            </a:r>
            <a:r>
              <a:rPr lang="en-US" altLang="zh-CN" dirty="0" smtClean="0"/>
              <a:t> ! </a:t>
            </a: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>
                <a:tab pos="914400" algn="l"/>
                <a:tab pos="1828800" algn="l"/>
              </a:tabLst>
            </a:pPr>
            <a:r>
              <a:rPr lang="en-US" altLang="zh-CN" dirty="0"/>
              <a:t>En résolvant pour le point où Pa = Pb, on </a:t>
            </a:r>
            <a:r>
              <a:rPr lang="en-US" altLang="zh-CN" dirty="0" err="1"/>
              <a:t>obtient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3 équations à 2 inconnues (ua et</a:t>
            </a:r>
          </a:p>
          <a:p>
            <a:pPr>
              <a:lnSpc>
                <a:spcPts val="2100"/>
              </a:lnSpc>
              <a:tabLst>
                <a:tab pos="914400" algn="l"/>
                <a:tab pos="1828800" algn="l"/>
              </a:tabLst>
            </a:pPr>
            <a:r>
              <a:rPr lang="en-US" altLang="zh-CN" dirty="0"/>
              <a:t>ub) 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>
              <a:lnSpc>
                <a:spcPts val="2100"/>
              </a:lnSpc>
              <a:tabLst>
                <a:tab pos="914400" algn="l"/>
                <a:tab pos="1828800" algn="l"/>
              </a:tabLst>
            </a:pPr>
            <a:r>
              <a:rPr lang="en-US" altLang="zh-CN" dirty="0"/>
              <a:t>	x1 + ua (x2 - x1) = x3 + ub (x4 - x3)</a:t>
            </a:r>
          </a:p>
          <a:p>
            <a:pPr>
              <a:lnSpc>
                <a:spcPts val="2100"/>
              </a:lnSpc>
              <a:tabLst>
                <a:tab pos="914400" algn="l"/>
                <a:tab pos="1828800" algn="l"/>
              </a:tabLst>
            </a:pPr>
            <a:r>
              <a:rPr lang="en-US" altLang="zh-CN" dirty="0"/>
              <a:t>	y1 + ua (y2 - y1) = y3 + ub (y4 - y3)</a:t>
            </a:r>
          </a:p>
          <a:p>
            <a:pPr>
              <a:lnSpc>
                <a:spcPts val="2100"/>
              </a:lnSpc>
              <a:tabLst>
                <a:tab pos="914400" algn="l"/>
                <a:tab pos="1828800" algn="l"/>
              </a:tabLst>
            </a:pPr>
            <a:r>
              <a:rPr lang="en-US" altLang="zh-CN" dirty="0"/>
              <a:t>	z1 + ua (z2 - z1) = z3 + ub (z4 - z3)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914400" algn="l"/>
                <a:tab pos="1828800" algn="l"/>
              </a:tabLst>
            </a:pPr>
            <a:r>
              <a:rPr lang="en-US" altLang="zh-CN" dirty="0" smtClean="0"/>
              <a:t>Par </a:t>
            </a:r>
            <a:r>
              <a:rPr lang="en-US" altLang="zh-CN" dirty="0" err="1" smtClean="0"/>
              <a:t>contre</a:t>
            </a:r>
            <a:r>
              <a:rPr lang="en-US" altLang="zh-CN" dirty="0" smtClean="0"/>
              <a:t>, on </a:t>
            </a:r>
            <a:r>
              <a:rPr lang="en-US" altLang="zh-CN" dirty="0" err="1" smtClean="0"/>
              <a:t>peut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toujours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trouver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deux</a:t>
            </a:r>
            <a:r>
              <a:rPr lang="en-US" altLang="zh-CN" dirty="0" smtClean="0"/>
              <a:t> points de distance </a:t>
            </a:r>
            <a:r>
              <a:rPr lang="en-US" altLang="zh-CN" dirty="0" err="1" smtClean="0"/>
              <a:t>minimale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sur</a:t>
            </a:r>
            <a:r>
              <a:rPr lang="en-US" altLang="zh-CN" dirty="0" smtClean="0"/>
              <a:t> les </a:t>
            </a:r>
            <a:r>
              <a:rPr lang="en-US" altLang="zh-CN" dirty="0" err="1" smtClean="0"/>
              <a:t>deux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droites</a:t>
            </a:r>
            <a:r>
              <a:rPr lang="en-US" altLang="zh-CN" dirty="0" smtClean="0"/>
              <a:t>. Si </a:t>
            </a:r>
            <a:r>
              <a:rPr lang="en-US" altLang="zh-CN" dirty="0" err="1" smtClean="0"/>
              <a:t>ces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deux</a:t>
            </a:r>
            <a:r>
              <a:rPr lang="en-US" altLang="zh-CN" dirty="0" smtClean="0"/>
              <a:t> points </a:t>
            </a:r>
            <a:r>
              <a:rPr lang="en-US" altLang="zh-CN" dirty="0" err="1" smtClean="0"/>
              <a:t>sont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confondus</a:t>
            </a:r>
            <a:r>
              <a:rPr lang="en-US" altLang="zh-CN" dirty="0"/>
              <a:t> </a:t>
            </a:r>
            <a:r>
              <a:rPr lang="en-US" altLang="zh-CN" dirty="0" smtClean="0"/>
              <a:t>(distance </a:t>
            </a:r>
            <a:r>
              <a:rPr lang="en-US" altLang="zh-CN" dirty="0" err="1" smtClean="0"/>
              <a:t>nulle</a:t>
            </a:r>
            <a:r>
              <a:rPr lang="en-US" altLang="zh-CN" dirty="0" smtClean="0"/>
              <a:t>), </a:t>
            </a:r>
            <a:r>
              <a:rPr lang="en-US" altLang="zh-CN" dirty="0" err="1" smtClean="0"/>
              <a:t>ils</a:t>
            </a:r>
            <a:r>
              <a:rPr lang="en-US" altLang="zh-CN" dirty="0" smtClean="0"/>
              <a:t> nous </a:t>
            </a:r>
            <a:r>
              <a:rPr lang="en-US" altLang="zh-CN" dirty="0" err="1" smtClean="0"/>
              <a:t>donnent</a:t>
            </a:r>
            <a:r>
              <a:rPr lang="en-US" altLang="zh-CN" dirty="0" smtClean="0"/>
              <a:t> le point </a:t>
            </a:r>
            <a:r>
              <a:rPr lang="en-US" altLang="zh-CN" dirty="0" err="1" smtClean="0"/>
              <a:t>d’intersection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Sinon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ils</a:t>
            </a:r>
            <a:r>
              <a:rPr lang="en-US" altLang="zh-CN" dirty="0" smtClean="0"/>
              <a:t> nous </a:t>
            </a:r>
            <a:r>
              <a:rPr lang="en-US" altLang="zh-CN" dirty="0" err="1" smtClean="0"/>
              <a:t>indiquent</a:t>
            </a:r>
            <a:r>
              <a:rPr lang="en-US" altLang="zh-CN" dirty="0" smtClean="0"/>
              <a:t> la “distance” entre les </a:t>
            </a:r>
            <a:r>
              <a:rPr lang="en-US" altLang="zh-CN" dirty="0" err="1" smtClean="0"/>
              <a:t>deux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droites</a:t>
            </a:r>
            <a:r>
              <a:rPr lang="en-US" altLang="zh-CN" dirty="0" smtClean="0"/>
              <a:t>.</a:t>
            </a:r>
          </a:p>
        </p:txBody>
      </p:sp>
      <p:grpSp>
        <p:nvGrpSpPr>
          <p:cNvPr id="3" name="Grouper 2"/>
          <p:cNvGrpSpPr/>
          <p:nvPr/>
        </p:nvGrpSpPr>
        <p:grpSpPr>
          <a:xfrm>
            <a:off x="4451264" y="2026637"/>
            <a:ext cx="4500562" cy="1244600"/>
            <a:chOff x="4451264" y="2026637"/>
            <a:chExt cx="4500562" cy="1244600"/>
          </a:xfrm>
        </p:grpSpPr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5102139" y="2026637"/>
              <a:ext cx="3849687" cy="1235075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 flipV="1">
              <a:off x="4451264" y="2747362"/>
              <a:ext cx="2276475" cy="52387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V="1">
              <a:off x="7334164" y="2337787"/>
              <a:ext cx="1171575" cy="24765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4602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Intersection d’une droite et d’un plan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038BA7-713C-2544-8829-1AE6272C1240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7" name="TextBox 1"/>
          <p:cNvSpPr txBox="1"/>
          <p:nvPr/>
        </p:nvSpPr>
        <p:spPr>
          <a:xfrm>
            <a:off x="406400" y="1124744"/>
            <a:ext cx="8414072" cy="539506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914400" algn="l"/>
              </a:tabLst>
            </a:pPr>
            <a:r>
              <a:rPr lang="en-US" altLang="zh-CN" dirty="0" err="1" smtClean="0"/>
              <a:t>Soit</a:t>
            </a:r>
            <a:r>
              <a:rPr lang="en-US" altLang="zh-CN" dirty="0" smtClean="0"/>
              <a:t> </a:t>
            </a:r>
            <a:r>
              <a:rPr lang="en-US" altLang="zh-CN" dirty="0"/>
              <a:t>le plan représenté par l’équation suivante:</a:t>
            </a:r>
          </a:p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en-US" altLang="zh-CN" dirty="0"/>
              <a:t>	Ax + By + Cz + D = 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914400" algn="l"/>
              </a:tabLst>
            </a:pPr>
            <a:r>
              <a:rPr lang="en-US" altLang="zh-CN" dirty="0"/>
              <a:t>Soit la droite représentée par l’équation suivante:</a:t>
            </a:r>
          </a:p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en-US" altLang="zh-CN" dirty="0"/>
              <a:t>	P = P1 + u(P2 – P1)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914400" algn="l"/>
              </a:tabLst>
            </a:pPr>
            <a:r>
              <a:rPr lang="en-US" altLang="zh-CN" dirty="0"/>
              <a:t>En injectant l’équation de la droite dans l’équation du plan, on obtient:</a:t>
            </a:r>
          </a:p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en-US" altLang="zh-CN" dirty="0"/>
              <a:t>	A (x1 + u (x2 - x1)) + B (y1 + u (y2 - y1)) + C (z1 + u (z2 - z1)) + D = </a:t>
            </a:r>
            <a:r>
              <a:rPr lang="en-US" altLang="zh-CN" dirty="0" smtClean="0"/>
              <a:t>0</a:t>
            </a:r>
          </a:p>
          <a:p>
            <a:pPr>
              <a:lnSpc>
                <a:spcPts val="2100"/>
              </a:lnSpc>
              <a:tabLst>
                <a:tab pos="914400" algn="l"/>
              </a:tabLst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en-US" altLang="zh-CN" dirty="0"/>
              <a:t>A </a:t>
            </a:r>
            <a:r>
              <a:rPr lang="en-US" altLang="zh-CN" dirty="0" smtClean="0"/>
              <a:t>x1 </a:t>
            </a:r>
            <a:r>
              <a:rPr lang="en-US" altLang="zh-CN" dirty="0"/>
              <a:t>+ </a:t>
            </a:r>
            <a:r>
              <a:rPr lang="en-US" altLang="zh-CN" dirty="0" smtClean="0"/>
              <a:t>B y1 </a:t>
            </a:r>
            <a:r>
              <a:rPr lang="en-US" altLang="zh-CN" dirty="0"/>
              <a:t>+ C </a:t>
            </a:r>
            <a:r>
              <a:rPr lang="en-US" altLang="zh-CN" dirty="0" smtClean="0"/>
              <a:t>z1 + D + u (A(x2 </a:t>
            </a:r>
            <a:r>
              <a:rPr lang="en-US" altLang="zh-CN" dirty="0"/>
              <a:t>- </a:t>
            </a:r>
            <a:r>
              <a:rPr lang="en-US" altLang="zh-CN" dirty="0" smtClean="0"/>
              <a:t>x1) +B(y2 </a:t>
            </a:r>
            <a:r>
              <a:rPr lang="en-US" altLang="zh-CN" dirty="0"/>
              <a:t>- </a:t>
            </a:r>
            <a:r>
              <a:rPr lang="en-US" altLang="zh-CN" dirty="0" smtClean="0"/>
              <a:t>y1) + C(z2 </a:t>
            </a:r>
            <a:r>
              <a:rPr lang="fr-FR" altLang="zh-CN" dirty="0" smtClean="0"/>
              <a:t>–</a:t>
            </a:r>
            <a:r>
              <a:rPr lang="en-US" altLang="zh-CN" dirty="0" smtClean="0"/>
              <a:t> z1)) = </a:t>
            </a:r>
            <a:r>
              <a:rPr lang="en-US" altLang="zh-CN" dirty="0"/>
              <a:t>0</a:t>
            </a:r>
          </a:p>
          <a:p>
            <a:pPr>
              <a:lnSpc>
                <a:spcPts val="2100"/>
              </a:lnSpc>
              <a:tabLst>
                <a:tab pos="914400" algn="l"/>
              </a:tabLst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fr-FR" altLang="zh-CN" dirty="0" smtClean="0"/>
              <a:t>u</a:t>
            </a:r>
            <a:r>
              <a:rPr lang="en-US" altLang="zh-CN" dirty="0" smtClean="0"/>
              <a:t> </a:t>
            </a:r>
            <a:r>
              <a:rPr lang="en-US" altLang="zh-CN" dirty="0"/>
              <a:t>= - </a:t>
            </a:r>
            <a:r>
              <a:rPr lang="en-US" altLang="zh-CN" dirty="0" smtClean="0"/>
              <a:t>(A </a:t>
            </a:r>
            <a:r>
              <a:rPr lang="en-US" altLang="zh-CN" dirty="0"/>
              <a:t>x1 + B y1 + C z1 + </a:t>
            </a:r>
            <a:r>
              <a:rPr lang="en-US" altLang="zh-CN" dirty="0" smtClean="0"/>
              <a:t>D)/(A(x2 </a:t>
            </a:r>
            <a:r>
              <a:rPr lang="en-US" altLang="zh-CN" dirty="0"/>
              <a:t>- </a:t>
            </a:r>
            <a:r>
              <a:rPr lang="en-US" altLang="zh-CN" dirty="0" smtClean="0"/>
              <a:t>x1) </a:t>
            </a:r>
            <a:r>
              <a:rPr lang="en-US" altLang="zh-CN" dirty="0"/>
              <a:t>+ </a:t>
            </a:r>
            <a:r>
              <a:rPr lang="en-US" altLang="zh-CN" dirty="0" smtClean="0"/>
              <a:t>B(y2 </a:t>
            </a:r>
            <a:r>
              <a:rPr lang="en-US" altLang="zh-CN" dirty="0"/>
              <a:t>- </a:t>
            </a:r>
            <a:r>
              <a:rPr lang="en-US" altLang="zh-CN" dirty="0" smtClean="0"/>
              <a:t>y1) </a:t>
            </a:r>
            <a:r>
              <a:rPr lang="en-US" altLang="zh-CN" dirty="0"/>
              <a:t>+ </a:t>
            </a:r>
            <a:r>
              <a:rPr lang="en-US" altLang="zh-CN" dirty="0" smtClean="0"/>
              <a:t>C(z2 </a:t>
            </a:r>
            <a:r>
              <a:rPr lang="fr-FR" altLang="zh-CN" dirty="0"/>
              <a:t>–</a:t>
            </a:r>
            <a:r>
              <a:rPr lang="en-US" altLang="zh-CN" dirty="0"/>
              <a:t> </a:t>
            </a:r>
            <a:r>
              <a:rPr lang="en-US" altLang="zh-CN" dirty="0" smtClean="0"/>
              <a:t>z1)) </a:t>
            </a:r>
          </a:p>
          <a:p>
            <a:pPr>
              <a:lnSpc>
                <a:spcPts val="2100"/>
              </a:lnSpc>
              <a:tabLst>
                <a:tab pos="914400" algn="l"/>
              </a:tabLst>
            </a:pPr>
            <a:endParaRPr lang="en-US" altLang="zh-CN" dirty="0"/>
          </a:p>
          <a:p>
            <a:pPr>
              <a:lnSpc>
                <a:spcPts val="1800"/>
              </a:lnSpc>
              <a:tabLst>
                <a:tab pos="292100" algn="l"/>
              </a:tabLst>
            </a:pPr>
            <a:r>
              <a:rPr lang="en-US" altLang="zh-CN" dirty="0" smtClean="0"/>
              <a:t>En </a:t>
            </a:r>
            <a:r>
              <a:rPr lang="en-US" altLang="zh-CN" dirty="0" err="1"/>
              <a:t>réinjectant</a:t>
            </a:r>
            <a:r>
              <a:rPr lang="en-US" altLang="zh-CN" dirty="0"/>
              <a:t> u </a:t>
            </a:r>
            <a:r>
              <a:rPr lang="en-US" altLang="zh-CN" dirty="0" err="1"/>
              <a:t>dans</a:t>
            </a:r>
            <a:r>
              <a:rPr lang="en-US" altLang="zh-CN" dirty="0"/>
              <a:t> </a:t>
            </a:r>
            <a:r>
              <a:rPr lang="en-US" altLang="zh-CN" dirty="0" err="1"/>
              <a:t>l’équation</a:t>
            </a:r>
            <a:r>
              <a:rPr lang="en-US" altLang="zh-CN" dirty="0"/>
              <a:t> de la </a:t>
            </a:r>
            <a:r>
              <a:rPr lang="en-US" altLang="zh-CN" dirty="0" err="1"/>
              <a:t>droite</a:t>
            </a:r>
            <a:r>
              <a:rPr lang="en-US" altLang="zh-CN" dirty="0"/>
              <a:t>, on </a:t>
            </a:r>
            <a:r>
              <a:rPr lang="en-US" altLang="zh-CN" dirty="0" err="1"/>
              <a:t>obtient</a:t>
            </a:r>
            <a:r>
              <a:rPr lang="en-US" altLang="zh-CN" dirty="0"/>
              <a:t> la position du point</a:t>
            </a:r>
          </a:p>
          <a:p>
            <a:pPr>
              <a:lnSpc>
                <a:spcPts val="2100"/>
              </a:lnSpc>
              <a:tabLst>
                <a:tab pos="292100" algn="l"/>
              </a:tabLst>
            </a:pPr>
            <a:r>
              <a:rPr lang="en-US" altLang="zh-CN" dirty="0" err="1"/>
              <a:t>d’intersection</a:t>
            </a:r>
            <a:r>
              <a:rPr lang="en-US" altLang="zh-CN" dirty="0"/>
              <a:t>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292100" algn="l"/>
              </a:tabLst>
            </a:pPr>
            <a:r>
              <a:rPr lang="en-US" altLang="zh-CN" dirty="0"/>
              <a:t>Notes:</a:t>
            </a:r>
          </a:p>
          <a:p>
            <a:pPr>
              <a:lnSpc>
                <a:spcPts val="2100"/>
              </a:lnSpc>
              <a:tabLst>
                <a:tab pos="292100" algn="l"/>
              </a:tabLst>
            </a:pPr>
            <a:r>
              <a:rPr lang="en-US" altLang="zh-CN" dirty="0"/>
              <a:t>•    Si le </a:t>
            </a:r>
            <a:r>
              <a:rPr lang="en-US" altLang="zh-CN" dirty="0" err="1"/>
              <a:t>dénominateur</a:t>
            </a:r>
            <a:r>
              <a:rPr lang="en-US" altLang="zh-CN" dirty="0"/>
              <a:t> </a:t>
            </a:r>
            <a:r>
              <a:rPr lang="en-US" altLang="zh-CN" dirty="0" err="1"/>
              <a:t>est</a:t>
            </a:r>
            <a:r>
              <a:rPr lang="en-US" altLang="zh-CN" dirty="0"/>
              <a:t> 0, la </a:t>
            </a:r>
            <a:r>
              <a:rPr lang="en-US" altLang="zh-CN" dirty="0" err="1"/>
              <a:t>droite</a:t>
            </a:r>
            <a:r>
              <a:rPr lang="en-US" altLang="zh-CN" dirty="0"/>
              <a:t> </a:t>
            </a:r>
            <a:r>
              <a:rPr lang="en-US" altLang="zh-CN" dirty="0" err="1"/>
              <a:t>est</a:t>
            </a:r>
            <a:r>
              <a:rPr lang="en-US" altLang="zh-CN" dirty="0"/>
              <a:t> </a:t>
            </a:r>
            <a:r>
              <a:rPr lang="en-US" altLang="zh-CN" dirty="0" err="1"/>
              <a:t>parallèle</a:t>
            </a:r>
            <a:r>
              <a:rPr lang="en-US" altLang="zh-CN" dirty="0"/>
              <a:t> au plan et </a:t>
            </a:r>
            <a:r>
              <a:rPr lang="en-US" altLang="zh-CN" dirty="0" err="1"/>
              <a:t>il</a:t>
            </a:r>
            <a:r>
              <a:rPr lang="en-US" altLang="zh-CN" dirty="0"/>
              <a:t> </a:t>
            </a:r>
            <a:r>
              <a:rPr lang="en-US" altLang="zh-CN" dirty="0" err="1"/>
              <a:t>n’y</a:t>
            </a:r>
            <a:r>
              <a:rPr lang="en-US" altLang="zh-CN" dirty="0"/>
              <a:t> a pas </a:t>
            </a:r>
            <a:r>
              <a:rPr lang="en-US" altLang="zh-CN" dirty="0" err="1"/>
              <a:t>d’intersection</a:t>
            </a:r>
            <a:r>
              <a:rPr lang="en-US" altLang="zh-CN" dirty="0"/>
              <a:t>.</a:t>
            </a:r>
          </a:p>
          <a:p>
            <a:pPr>
              <a:lnSpc>
                <a:spcPts val="2100"/>
              </a:lnSpc>
              <a:tabLst>
                <a:tab pos="292100" algn="l"/>
              </a:tabLst>
            </a:pPr>
            <a:r>
              <a:rPr lang="en-US" altLang="zh-CN" dirty="0"/>
              <a:t>•    Si </a:t>
            </a:r>
            <a:r>
              <a:rPr lang="en-US" altLang="zh-CN" dirty="0" err="1"/>
              <a:t>l’on</a:t>
            </a:r>
            <a:r>
              <a:rPr lang="en-US" altLang="zh-CN" dirty="0"/>
              <a:t> </a:t>
            </a:r>
            <a:r>
              <a:rPr lang="en-US" altLang="zh-CN" dirty="0" err="1"/>
              <a:t>doit</a:t>
            </a:r>
            <a:r>
              <a:rPr lang="en-US" altLang="zh-CN" dirty="0"/>
              <a:t> </a:t>
            </a:r>
            <a:r>
              <a:rPr lang="en-US" altLang="zh-CN" dirty="0" err="1"/>
              <a:t>déterminer</a:t>
            </a:r>
            <a:r>
              <a:rPr lang="en-US" altLang="zh-CN" dirty="0"/>
              <a:t> </a:t>
            </a:r>
            <a:r>
              <a:rPr lang="en-US" altLang="zh-CN" dirty="0" err="1"/>
              <a:t>l’intersection</a:t>
            </a:r>
            <a:r>
              <a:rPr lang="en-US" altLang="zh-CN" dirty="0"/>
              <a:t> </a:t>
            </a:r>
            <a:r>
              <a:rPr lang="en-US" altLang="zh-CN" dirty="0" err="1"/>
              <a:t>sur</a:t>
            </a:r>
            <a:r>
              <a:rPr lang="en-US" altLang="zh-CN" dirty="0"/>
              <a:t> le segment P1P2, </a:t>
            </a:r>
            <a:r>
              <a:rPr lang="en-US" altLang="zh-CN" dirty="0" err="1"/>
              <a:t>il</a:t>
            </a:r>
            <a:r>
              <a:rPr lang="en-US" altLang="zh-CN" dirty="0"/>
              <a:t> </a:t>
            </a:r>
            <a:r>
              <a:rPr lang="en-US" altLang="zh-CN" dirty="0" err="1"/>
              <a:t>suffit</a:t>
            </a:r>
            <a:r>
              <a:rPr lang="en-US" altLang="zh-CN" dirty="0"/>
              <a:t> de </a:t>
            </a:r>
            <a:r>
              <a:rPr lang="en-US" altLang="zh-CN" dirty="0" err="1"/>
              <a:t>vérifier</a:t>
            </a:r>
            <a:r>
              <a:rPr lang="en-US" altLang="zh-CN" dirty="0"/>
              <a:t> </a:t>
            </a:r>
            <a:r>
              <a:rPr lang="en-US" altLang="zh-CN" dirty="0" err="1"/>
              <a:t>que</a:t>
            </a:r>
            <a:r>
              <a:rPr lang="en-US" altLang="zh-CN" dirty="0"/>
              <a:t> la</a:t>
            </a:r>
          </a:p>
          <a:p>
            <a:pPr>
              <a:lnSpc>
                <a:spcPts val="2100"/>
              </a:lnSpc>
              <a:tabLst>
                <a:tab pos="292100" algn="l"/>
              </a:tabLst>
            </a:pPr>
            <a:r>
              <a:rPr lang="en-US" altLang="zh-CN" dirty="0"/>
              <a:t>	</a:t>
            </a:r>
            <a:r>
              <a:rPr lang="en-US" altLang="zh-CN" dirty="0" err="1"/>
              <a:t>valeur</a:t>
            </a:r>
            <a:r>
              <a:rPr lang="en-US" altLang="zh-CN" dirty="0"/>
              <a:t> de u </a:t>
            </a:r>
            <a:r>
              <a:rPr lang="en-US" altLang="zh-CN" dirty="0" err="1"/>
              <a:t>est</a:t>
            </a:r>
            <a:r>
              <a:rPr lang="en-US" altLang="zh-CN" dirty="0"/>
              <a:t> comprise entre 0 et 1.</a:t>
            </a:r>
          </a:p>
        </p:txBody>
      </p:sp>
    </p:spTree>
    <p:extLst>
      <p:ext uri="{BB962C8B-B14F-4D97-AF65-F5344CB8AC3E}">
        <p14:creationId xmlns:p14="http://schemas.microsoft.com/office/powerpoint/2010/main" val="696766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Projection d’un point sur une droite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038BA7-713C-2544-8829-1AE6272C1240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7" name="TextBox 1"/>
          <p:cNvSpPr txBox="1"/>
          <p:nvPr/>
        </p:nvSpPr>
        <p:spPr>
          <a:xfrm>
            <a:off x="406400" y="1520249"/>
            <a:ext cx="5101704" cy="408701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dirty="0" err="1" smtClean="0"/>
              <a:t>Soit</a:t>
            </a:r>
            <a:r>
              <a:rPr lang="en-US" altLang="zh-CN" dirty="0" smtClean="0"/>
              <a:t> </a:t>
            </a:r>
            <a:r>
              <a:rPr lang="en-US" altLang="zh-CN" dirty="0"/>
              <a:t>la </a:t>
            </a:r>
            <a:r>
              <a:rPr lang="en-US" altLang="zh-CN" dirty="0" err="1"/>
              <a:t>droite</a:t>
            </a:r>
            <a:r>
              <a:rPr lang="en-US" altLang="zh-CN" dirty="0"/>
              <a:t>: P = P1 + u (P2 - P1)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dirty="0"/>
              <a:t>Le point de la </a:t>
            </a:r>
            <a:r>
              <a:rPr lang="en-US" altLang="zh-CN" dirty="0" err="1"/>
              <a:t>droite</a:t>
            </a:r>
            <a:r>
              <a:rPr lang="en-US" altLang="zh-CN" dirty="0"/>
              <a:t> au plus </a:t>
            </a:r>
            <a:r>
              <a:rPr lang="en-US" altLang="zh-CN" dirty="0" err="1"/>
              <a:t>proche</a:t>
            </a:r>
            <a:r>
              <a:rPr lang="en-US" altLang="zh-CN" dirty="0"/>
              <a:t> de P3 </a:t>
            </a:r>
            <a:r>
              <a:rPr lang="en-US" altLang="zh-CN" dirty="0" err="1"/>
              <a:t>est</a:t>
            </a:r>
            <a:r>
              <a:rPr lang="en-US" altLang="zh-CN" dirty="0"/>
              <a:t> à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dirty="0" err="1"/>
              <a:t>l’endroit</a:t>
            </a:r>
            <a:r>
              <a:rPr lang="en-US" altLang="zh-CN" dirty="0"/>
              <a:t> </a:t>
            </a:r>
            <a:r>
              <a:rPr lang="en-US" altLang="zh-CN" dirty="0" err="1"/>
              <a:t>où</a:t>
            </a:r>
            <a:r>
              <a:rPr lang="en-US" altLang="zh-CN" dirty="0"/>
              <a:t> la </a:t>
            </a:r>
            <a:r>
              <a:rPr lang="en-US" altLang="zh-CN" dirty="0" err="1"/>
              <a:t>tangente</a:t>
            </a:r>
            <a:r>
              <a:rPr lang="en-US" altLang="zh-CN" dirty="0"/>
              <a:t> à la </a:t>
            </a:r>
            <a:r>
              <a:rPr lang="en-US" altLang="zh-CN" dirty="0" err="1"/>
              <a:t>droite</a:t>
            </a:r>
            <a:r>
              <a:rPr lang="en-US" altLang="zh-CN" dirty="0"/>
              <a:t> </a:t>
            </a:r>
            <a:r>
              <a:rPr lang="en-US" altLang="zh-CN" dirty="0" err="1"/>
              <a:t>passe</a:t>
            </a:r>
            <a:r>
              <a:rPr lang="en-US" altLang="zh-CN" dirty="0"/>
              <a:t> par P3, </a:t>
            </a:r>
            <a:r>
              <a:rPr lang="en-US" altLang="zh-CN" dirty="0" err="1"/>
              <a:t>soit</a:t>
            </a:r>
            <a:r>
              <a:rPr lang="en-US" altLang="zh-CN" dirty="0"/>
              <a:t>: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dirty="0"/>
              <a:t>(P3 − P) ∙ (𝑃2 − 𝑃1) = 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dirty="0"/>
              <a:t>En </a:t>
            </a:r>
            <a:r>
              <a:rPr lang="en-US" altLang="zh-CN" dirty="0" err="1"/>
              <a:t>calculant</a:t>
            </a:r>
            <a:r>
              <a:rPr lang="en-US" altLang="zh-CN" dirty="0"/>
              <a:t> le </a:t>
            </a:r>
            <a:r>
              <a:rPr lang="en-US" altLang="zh-CN" dirty="0" err="1"/>
              <a:t>produit</a:t>
            </a:r>
            <a:r>
              <a:rPr lang="en-US" altLang="zh-CN" dirty="0"/>
              <a:t> </a:t>
            </a:r>
            <a:r>
              <a:rPr lang="en-US" altLang="zh-CN" dirty="0" err="1"/>
              <a:t>scalaire</a:t>
            </a:r>
            <a:r>
              <a:rPr lang="en-US" altLang="zh-CN" dirty="0"/>
              <a:t> (P − P1) ∙ (𝑃2 − 𝑃1),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dirty="0"/>
              <a:t>on </a:t>
            </a:r>
            <a:r>
              <a:rPr lang="en-US" altLang="zh-CN" dirty="0" err="1"/>
              <a:t>obtient</a:t>
            </a:r>
            <a:r>
              <a:rPr lang="en-US" altLang="zh-CN" dirty="0"/>
              <a:t> la </a:t>
            </a:r>
            <a:r>
              <a:rPr lang="en-US" altLang="zh-CN" dirty="0" err="1"/>
              <a:t>longueur</a:t>
            </a:r>
            <a:r>
              <a:rPr lang="en-US" altLang="zh-CN" dirty="0"/>
              <a:t> de la projection du segment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dirty="0"/>
              <a:t>(P3-P1) </a:t>
            </a:r>
            <a:r>
              <a:rPr lang="en-US" altLang="zh-CN" dirty="0" err="1"/>
              <a:t>sur</a:t>
            </a:r>
            <a:r>
              <a:rPr lang="en-US" altLang="zh-CN" dirty="0"/>
              <a:t> la </a:t>
            </a:r>
            <a:r>
              <a:rPr lang="en-US" altLang="zh-CN" dirty="0" err="1"/>
              <a:t>droite</a:t>
            </a:r>
            <a:r>
              <a:rPr lang="en-US" altLang="zh-CN" dirty="0"/>
              <a:t>.</a:t>
            </a:r>
          </a:p>
          <a:p>
            <a:pPr>
              <a:lnSpc>
                <a:spcPts val="2100"/>
              </a:lnSpc>
              <a:tabLst/>
            </a:pPr>
            <a:endParaRPr lang="en-US" altLang="zh-CN" dirty="0"/>
          </a:p>
          <a:p>
            <a:pPr>
              <a:lnSpc>
                <a:spcPts val="2100"/>
              </a:lnSpc>
            </a:pPr>
            <a:r>
              <a:rPr lang="en-US" altLang="zh-CN" dirty="0"/>
              <a:t>On en </a:t>
            </a:r>
            <a:r>
              <a:rPr lang="en-US" altLang="zh-CN" dirty="0" err="1"/>
              <a:t>déduit</a:t>
            </a:r>
            <a:r>
              <a:rPr lang="en-US" altLang="zh-CN" dirty="0"/>
              <a:t> la </a:t>
            </a:r>
            <a:r>
              <a:rPr lang="en-US" altLang="zh-CN" dirty="0" err="1"/>
              <a:t>valeur</a:t>
            </a:r>
            <a:r>
              <a:rPr lang="en-US" altLang="zh-CN" dirty="0"/>
              <a:t> de </a:t>
            </a:r>
            <a:r>
              <a:rPr lang="en-US" altLang="zh-CN" dirty="0" smtClean="0"/>
              <a:t>u</a:t>
            </a:r>
            <a:endParaRPr lang="en-US" altLang="zh-CN" dirty="0"/>
          </a:p>
          <a:p>
            <a:pPr>
              <a:lnSpc>
                <a:spcPts val="2100"/>
              </a:lnSpc>
              <a:tabLst/>
            </a:pPr>
            <a:endParaRPr lang="en-US" altLang="zh-CN" dirty="0"/>
          </a:p>
          <a:p>
            <a:pPr>
              <a:lnSpc>
                <a:spcPts val="1800"/>
              </a:lnSpc>
              <a:tabLst/>
            </a:pPr>
            <a:r>
              <a:rPr lang="en-US" altLang="zh-CN" dirty="0"/>
              <a:t>En </a:t>
            </a:r>
            <a:r>
              <a:rPr lang="en-US" altLang="zh-CN" dirty="0" err="1"/>
              <a:t>réinjectant</a:t>
            </a:r>
            <a:r>
              <a:rPr lang="en-US" altLang="zh-CN" dirty="0"/>
              <a:t> la </a:t>
            </a:r>
            <a:r>
              <a:rPr lang="en-US" altLang="zh-CN" dirty="0" err="1"/>
              <a:t>valeur</a:t>
            </a:r>
            <a:r>
              <a:rPr lang="en-US" altLang="zh-CN" dirty="0"/>
              <a:t> de u </a:t>
            </a:r>
            <a:r>
              <a:rPr lang="en-US" altLang="zh-CN" dirty="0" err="1"/>
              <a:t>dans</a:t>
            </a:r>
            <a:r>
              <a:rPr lang="en-US" altLang="zh-CN" dirty="0"/>
              <a:t> </a:t>
            </a:r>
            <a:r>
              <a:rPr lang="en-US" altLang="zh-CN" dirty="0" err="1"/>
              <a:t>l’équation</a:t>
            </a:r>
            <a:r>
              <a:rPr lang="en-US" altLang="zh-CN" dirty="0"/>
              <a:t> de </a:t>
            </a:r>
            <a:r>
              <a:rPr lang="en-US" altLang="zh-CN" dirty="0" err="1"/>
              <a:t>droite</a:t>
            </a:r>
            <a:r>
              <a:rPr lang="en-US" altLang="zh-CN" dirty="0"/>
              <a:t>,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dirty="0"/>
              <a:t>on </a:t>
            </a:r>
            <a:r>
              <a:rPr lang="en-US" altLang="zh-CN" dirty="0" err="1"/>
              <a:t>obtient</a:t>
            </a:r>
            <a:r>
              <a:rPr lang="en-US" altLang="zh-CN" dirty="0"/>
              <a:t> la position du point </a:t>
            </a:r>
            <a:r>
              <a:rPr lang="en-US" altLang="zh-CN" dirty="0" err="1"/>
              <a:t>projeté</a:t>
            </a:r>
            <a:r>
              <a:rPr lang="en-US" altLang="zh-CN" dirty="0"/>
              <a:t>.</a:t>
            </a:r>
          </a:p>
          <a:p>
            <a:pPr>
              <a:lnSpc>
                <a:spcPts val="2100"/>
              </a:lnSpc>
              <a:tabLst/>
            </a:pPr>
            <a:endParaRPr lang="en-US" altLang="zh-CN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065759"/>
            <a:ext cx="311467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791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Distance entre un point et un plan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038BA7-713C-2544-8829-1AE6272C1240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7" name="TextBox 1"/>
          <p:cNvSpPr txBox="1"/>
          <p:nvPr/>
        </p:nvSpPr>
        <p:spPr>
          <a:xfrm>
            <a:off x="406400" y="1021093"/>
            <a:ext cx="5317728" cy="439479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279400" algn="l"/>
                <a:tab pos="914400" algn="l"/>
              </a:tabLst>
            </a:pPr>
            <a:r>
              <a:rPr lang="en-US" altLang="zh-CN" dirty="0" err="1" smtClean="0"/>
              <a:t>Soit</a:t>
            </a:r>
            <a:r>
              <a:rPr lang="en-US" altLang="zh-CN" dirty="0" smtClean="0"/>
              <a:t> </a:t>
            </a:r>
            <a:r>
              <a:rPr lang="en-US" altLang="zh-CN" dirty="0"/>
              <a:t>le plan </a:t>
            </a:r>
            <a:r>
              <a:rPr lang="en-US" altLang="zh-CN" dirty="0" err="1"/>
              <a:t>d’équation</a:t>
            </a:r>
            <a:r>
              <a:rPr lang="en-US" altLang="zh-CN" dirty="0"/>
              <a:t>:</a:t>
            </a:r>
          </a:p>
          <a:p>
            <a:pPr>
              <a:lnSpc>
                <a:spcPts val="2100"/>
              </a:lnSpc>
              <a:tabLst>
                <a:tab pos="279400" algn="l"/>
                <a:tab pos="914400" algn="l"/>
              </a:tabLst>
            </a:pPr>
            <a:r>
              <a:rPr lang="en-US" altLang="zh-CN" dirty="0"/>
              <a:t>		Ax + By + </a:t>
            </a:r>
            <a:r>
              <a:rPr lang="en-US" altLang="zh-CN" dirty="0" err="1"/>
              <a:t>Cz</a:t>
            </a:r>
            <a:r>
              <a:rPr lang="en-US" altLang="zh-CN" dirty="0"/>
              <a:t> + D = 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279400" algn="l"/>
                <a:tab pos="914400" algn="l"/>
              </a:tabLst>
            </a:pPr>
            <a:r>
              <a:rPr lang="en-US" altLang="zh-CN" dirty="0" err="1"/>
              <a:t>Soit</a:t>
            </a:r>
            <a:r>
              <a:rPr lang="en-US" altLang="zh-CN" dirty="0"/>
              <a:t> le point P, </a:t>
            </a:r>
            <a:r>
              <a:rPr lang="en-US" altLang="zh-CN" dirty="0" err="1"/>
              <a:t>dont</a:t>
            </a:r>
            <a:r>
              <a:rPr lang="en-US" altLang="zh-CN" dirty="0"/>
              <a:t> on </a:t>
            </a:r>
            <a:r>
              <a:rPr lang="en-US" altLang="zh-CN" dirty="0" err="1"/>
              <a:t>veut</a:t>
            </a:r>
            <a:r>
              <a:rPr lang="en-US" altLang="zh-CN" dirty="0"/>
              <a:t> </a:t>
            </a:r>
            <a:r>
              <a:rPr lang="en-US" altLang="zh-CN" dirty="0" err="1"/>
              <a:t>connaître</a:t>
            </a:r>
            <a:r>
              <a:rPr lang="en-US" altLang="zh-CN" dirty="0"/>
              <a:t> la distance et la</a:t>
            </a:r>
          </a:p>
          <a:p>
            <a:pPr>
              <a:lnSpc>
                <a:spcPts val="2100"/>
              </a:lnSpc>
              <a:tabLst>
                <a:tab pos="279400" algn="l"/>
                <a:tab pos="914400" algn="l"/>
              </a:tabLst>
            </a:pPr>
            <a:r>
              <a:rPr lang="en-US" altLang="zh-CN" dirty="0"/>
              <a:t>position </a:t>
            </a:r>
            <a:r>
              <a:rPr lang="en-US" altLang="zh-CN" dirty="0" err="1"/>
              <a:t>relativement</a:t>
            </a:r>
            <a:r>
              <a:rPr lang="en-US" altLang="zh-CN" dirty="0"/>
              <a:t> au plan.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279400" algn="l"/>
                <a:tab pos="914400" algn="l"/>
              </a:tabLst>
            </a:pPr>
            <a:r>
              <a:rPr lang="en-US" altLang="zh-CN" dirty="0"/>
              <a:t>En </a:t>
            </a:r>
            <a:r>
              <a:rPr lang="en-US" altLang="zh-CN" dirty="0" err="1"/>
              <a:t>injectant</a:t>
            </a:r>
            <a:r>
              <a:rPr lang="en-US" altLang="zh-CN" dirty="0"/>
              <a:t> les </a:t>
            </a:r>
            <a:r>
              <a:rPr lang="en-US" altLang="zh-CN" dirty="0" err="1"/>
              <a:t>coordonnées</a:t>
            </a:r>
            <a:r>
              <a:rPr lang="en-US" altLang="zh-CN" dirty="0"/>
              <a:t> </a:t>
            </a:r>
            <a:r>
              <a:rPr lang="en-US" altLang="zh-CN" dirty="0" err="1" smtClean="0"/>
              <a:t>xp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yp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zp</a:t>
            </a:r>
            <a:r>
              <a:rPr lang="en-US" altLang="zh-CN" dirty="0" smtClean="0"/>
              <a:t> du </a:t>
            </a:r>
            <a:r>
              <a:rPr lang="en-US" altLang="zh-CN" dirty="0"/>
              <a:t>point P </a:t>
            </a:r>
            <a:r>
              <a:rPr lang="en-US" altLang="zh-CN" dirty="0" err="1"/>
              <a:t>dans</a:t>
            </a:r>
            <a:endParaRPr lang="en-US" altLang="zh-CN" dirty="0"/>
          </a:p>
          <a:p>
            <a:pPr>
              <a:lnSpc>
                <a:spcPts val="2100"/>
              </a:lnSpc>
              <a:tabLst>
                <a:tab pos="279400" algn="l"/>
                <a:tab pos="914400" algn="l"/>
              </a:tabLst>
            </a:pPr>
            <a:r>
              <a:rPr lang="en-US" altLang="zh-CN" dirty="0" err="1"/>
              <a:t>l’équation</a:t>
            </a:r>
            <a:r>
              <a:rPr lang="en-US" altLang="zh-CN" dirty="0"/>
              <a:t> du plan, on </a:t>
            </a:r>
            <a:r>
              <a:rPr lang="en-US" altLang="zh-CN" dirty="0" err="1"/>
              <a:t>obtient</a:t>
            </a:r>
            <a:r>
              <a:rPr lang="en-US" altLang="zh-CN" dirty="0"/>
              <a:t> 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r>
              <a:rPr lang="en-US" altLang="zh-CN" dirty="0" smtClean="0"/>
              <a:t>		V = </a:t>
            </a:r>
            <a:r>
              <a:rPr lang="en-US" altLang="zh-CN" dirty="0" err="1" smtClean="0"/>
              <a:t>Axp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Byp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Czp</a:t>
            </a:r>
            <a:r>
              <a:rPr lang="en-US" altLang="zh-CN" dirty="0" smtClean="0"/>
              <a:t> + D</a:t>
            </a: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279400" algn="l"/>
                <a:tab pos="914400" algn="l"/>
              </a:tabLst>
            </a:pPr>
            <a:r>
              <a:rPr lang="en-US" altLang="zh-CN" dirty="0"/>
              <a:t>•    La </a:t>
            </a:r>
            <a:r>
              <a:rPr lang="en-US" altLang="zh-CN" dirty="0" err="1"/>
              <a:t>valeur</a:t>
            </a:r>
            <a:r>
              <a:rPr lang="en-US" altLang="zh-CN" dirty="0"/>
              <a:t> </a:t>
            </a:r>
            <a:r>
              <a:rPr lang="en-US" altLang="zh-CN" dirty="0" err="1"/>
              <a:t>absolue</a:t>
            </a:r>
            <a:r>
              <a:rPr lang="en-US" altLang="zh-CN" dirty="0"/>
              <a:t> de V </a:t>
            </a:r>
            <a:r>
              <a:rPr lang="en-US" altLang="zh-CN" dirty="0" err="1"/>
              <a:t>définit</a:t>
            </a:r>
            <a:r>
              <a:rPr lang="en-US" altLang="zh-CN" dirty="0"/>
              <a:t> la distance du point P</a:t>
            </a:r>
          </a:p>
          <a:p>
            <a:pPr>
              <a:lnSpc>
                <a:spcPts val="2100"/>
              </a:lnSpc>
              <a:tabLst>
                <a:tab pos="279400" algn="l"/>
                <a:tab pos="914400" algn="l"/>
              </a:tabLst>
            </a:pPr>
            <a:r>
              <a:rPr lang="en-US" altLang="zh-CN" dirty="0"/>
              <a:t>	au plan</a:t>
            </a:r>
          </a:p>
          <a:p>
            <a:pPr>
              <a:lnSpc>
                <a:spcPts val="2100"/>
              </a:lnSpc>
              <a:tabLst>
                <a:tab pos="279400" algn="l"/>
                <a:tab pos="914400" algn="l"/>
              </a:tabLst>
            </a:pPr>
            <a:r>
              <a:rPr lang="en-US" altLang="zh-CN" dirty="0"/>
              <a:t>•    Le </a:t>
            </a:r>
            <a:r>
              <a:rPr lang="en-US" altLang="zh-CN" dirty="0" err="1"/>
              <a:t>signe</a:t>
            </a:r>
            <a:r>
              <a:rPr lang="en-US" altLang="zh-CN" dirty="0"/>
              <a:t> de V </a:t>
            </a:r>
            <a:r>
              <a:rPr lang="en-US" altLang="zh-CN" dirty="0" err="1"/>
              <a:t>définit</a:t>
            </a:r>
            <a:r>
              <a:rPr lang="en-US" altLang="zh-CN" dirty="0"/>
              <a:t> la position du point</a:t>
            </a:r>
          </a:p>
          <a:p>
            <a:pPr>
              <a:lnSpc>
                <a:spcPts val="2100"/>
              </a:lnSpc>
              <a:tabLst>
                <a:tab pos="279400" algn="l"/>
                <a:tab pos="914400" algn="l"/>
              </a:tabLst>
            </a:pPr>
            <a:r>
              <a:rPr lang="en-US" altLang="zh-CN" dirty="0"/>
              <a:t>	</a:t>
            </a:r>
            <a:r>
              <a:rPr lang="en-US" altLang="zh-CN" dirty="0" err="1"/>
              <a:t>relativement</a:t>
            </a:r>
            <a:r>
              <a:rPr lang="en-US" altLang="zh-CN" dirty="0"/>
              <a:t> au plan (</a:t>
            </a:r>
            <a:r>
              <a:rPr lang="en-US" altLang="zh-CN" dirty="0" err="1"/>
              <a:t>positif</a:t>
            </a:r>
            <a:r>
              <a:rPr lang="en-US" altLang="zh-CN" dirty="0"/>
              <a:t>: le point P </a:t>
            </a:r>
            <a:r>
              <a:rPr lang="en-US" altLang="zh-CN" dirty="0" err="1"/>
              <a:t>est</a:t>
            </a:r>
            <a:r>
              <a:rPr lang="en-US" altLang="zh-CN" dirty="0"/>
              <a:t> </a:t>
            </a:r>
            <a:r>
              <a:rPr lang="en-US" altLang="zh-CN" dirty="0" err="1"/>
              <a:t>situé</a:t>
            </a:r>
            <a:endParaRPr lang="en-US" altLang="zh-CN" dirty="0"/>
          </a:p>
          <a:p>
            <a:pPr>
              <a:lnSpc>
                <a:spcPts val="2100"/>
              </a:lnSpc>
              <a:tabLst>
                <a:tab pos="279400" algn="l"/>
                <a:tab pos="914400" algn="l"/>
              </a:tabLst>
            </a:pPr>
            <a:r>
              <a:rPr lang="en-US" altLang="zh-CN" dirty="0"/>
              <a:t>	au-</a:t>
            </a:r>
            <a:r>
              <a:rPr lang="en-US" altLang="zh-CN" dirty="0" err="1"/>
              <a:t>dessus</a:t>
            </a:r>
            <a:r>
              <a:rPr lang="en-US" altLang="zh-CN" dirty="0"/>
              <a:t> du plan </a:t>
            </a:r>
            <a:r>
              <a:rPr lang="en-US" altLang="zh-CN" dirty="0" err="1"/>
              <a:t>relativement</a:t>
            </a:r>
            <a:r>
              <a:rPr lang="en-US" altLang="zh-CN" dirty="0"/>
              <a:t> à la </a:t>
            </a:r>
            <a:r>
              <a:rPr lang="en-US" altLang="zh-CN" dirty="0" err="1"/>
              <a:t>normale</a:t>
            </a:r>
            <a:r>
              <a:rPr lang="en-US" altLang="zh-CN" dirty="0"/>
              <a:t>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147" y="2643361"/>
            <a:ext cx="29813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4936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Rappels de trigonométrie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038BA7-713C-2544-8829-1AE6272C1240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7" name="TextBox 1"/>
          <p:cNvSpPr txBox="1"/>
          <p:nvPr/>
        </p:nvSpPr>
        <p:spPr>
          <a:xfrm>
            <a:off x="323528" y="1916832"/>
            <a:ext cx="48245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Cosinus et Sinus</a:t>
            </a:r>
          </a:p>
          <a:p>
            <a:endParaRPr lang="fr-FR" dirty="0"/>
          </a:p>
          <a:p>
            <a:r>
              <a:rPr lang="fr-FR" dirty="0"/>
              <a:t>Soit le cercle de centre O et de rayon 1. Soit </a:t>
            </a:r>
            <a:r>
              <a:rPr lang="el-GR" dirty="0"/>
              <a:t>α</a:t>
            </a:r>
            <a:r>
              <a:rPr lang="fr-FR" dirty="0"/>
              <a:t> l’angle entre un rayon OM’ de ce cercle et l’axe horizontal.</a:t>
            </a:r>
          </a:p>
          <a:p>
            <a:endParaRPr lang="fr-FR" dirty="0"/>
          </a:p>
          <a:p>
            <a:r>
              <a:rPr lang="fr-FR" dirty="0"/>
              <a:t>On appelle cosinus de l’angle </a:t>
            </a:r>
            <a:r>
              <a:rPr lang="el-GR" dirty="0"/>
              <a:t>α</a:t>
            </a:r>
            <a:r>
              <a:rPr lang="fr-FR" dirty="0"/>
              <a:t>, noté cos(</a:t>
            </a:r>
            <a:r>
              <a:rPr lang="el-GR" dirty="0"/>
              <a:t>α</a:t>
            </a:r>
            <a:r>
              <a:rPr lang="fr-FR" dirty="0"/>
              <a:t>), la longueur de la projection orthogonale du rayon OM’ sur l’axe horizontal passant par O.</a:t>
            </a:r>
          </a:p>
          <a:p>
            <a:endParaRPr lang="fr-FR" dirty="0"/>
          </a:p>
          <a:p>
            <a:r>
              <a:rPr lang="fr-FR" dirty="0"/>
              <a:t>On appelle sinus de l’angle </a:t>
            </a:r>
            <a:r>
              <a:rPr lang="el-GR" dirty="0"/>
              <a:t>α</a:t>
            </a:r>
            <a:r>
              <a:rPr lang="fr-FR" dirty="0"/>
              <a:t>, noté sin(</a:t>
            </a:r>
            <a:r>
              <a:rPr lang="el-GR" dirty="0"/>
              <a:t>α</a:t>
            </a:r>
            <a:r>
              <a:rPr lang="fr-FR" dirty="0"/>
              <a:t>), la longueur de la projection orthogonale du rayon OM’ sur l’axe vertical passant par O.</a:t>
            </a:r>
          </a:p>
        </p:txBody>
      </p:sp>
      <p:pic>
        <p:nvPicPr>
          <p:cNvPr id="8" name="Picture 2" descr="http://tanopah.jo.free.fr/seconde/trig226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056" y="2043545"/>
            <a:ext cx="4097468" cy="323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793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Matrices et transformations : translation, rotation et </a:t>
            </a:r>
            <a:r>
              <a:rPr lang="fr-FR" dirty="0" err="1" smtClean="0"/>
              <a:t>echelle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038BA7-713C-2544-8829-1AE6272C1240}" type="datetime1">
              <a:rPr lang="fr-FR" smtClean="0"/>
              <a:t>12/10/17</a:t>
            </a:fld>
            <a:endParaRPr lang="fr-FR" dirty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2133600" y="2286000"/>
          <a:ext cx="4953000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1" name="…quation" r:id="rId3" imgW="2222280" imgH="711000" progId="Equation.3">
                  <p:embed/>
                </p:oleObj>
              </mc:Choice>
              <mc:Fallback>
                <p:oleObj name="…quation" r:id="rId3" imgW="22222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86000"/>
                        <a:ext cx="4953000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381000" y="4419600"/>
          <a:ext cx="83820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2" name="Equation" r:id="rId5" imgW="3644640" imgH="215640" progId="Equation.3">
                  <p:embed/>
                </p:oleObj>
              </mc:Choice>
              <mc:Fallback>
                <p:oleObj name="Equation" r:id="rId5" imgW="3644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419600"/>
                        <a:ext cx="83820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498521" y="1400682"/>
            <a:ext cx="2642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Géométrie plane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296217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Théorème d’Euler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038BA7-713C-2544-8829-1AE6272C1240}" type="datetime1">
              <a:rPr lang="fr-FR" smtClean="0"/>
              <a:t>12/10/17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1041400"/>
            <a:ext cx="8394700" cy="47752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1551818"/>
            <a:ext cx="8394700" cy="47752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68300" y="1027449"/>
            <a:ext cx="2499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Géométrie dans l’espace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359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800" dirty="0" smtClean="0"/>
              <a:t>Cette </a:t>
            </a:r>
            <a:r>
              <a:rPr lang="fr-FR" sz="2800" dirty="0"/>
              <a:t>présentation récapitule les concepts mathématiques nécessaires à la mise en place d’un pipeline d’affichage 3D. Son but n’est pas de développer les aspects mathématiques purs, mais bien de fournir des clefs « pratiques » de mise en œuvre</a:t>
            </a:r>
            <a:r>
              <a:rPr lang="fr-FR" sz="2800" dirty="0" smtClean="0"/>
              <a:t>.</a:t>
            </a:r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r>
              <a:rPr lang="fr-FR" sz="2800" dirty="0"/>
              <a:t>Ce cours est largement inspiré des cours de Marc </a:t>
            </a:r>
            <a:r>
              <a:rPr lang="fr-FR" sz="2800" dirty="0" err="1"/>
              <a:t>Moulis</a:t>
            </a:r>
            <a:r>
              <a:rPr lang="fr-FR" sz="2800" dirty="0"/>
              <a:t> et Benoit Lange</a:t>
            </a:r>
            <a:r>
              <a:rPr lang="fr-FR" sz="2800" dirty="0" smtClean="0"/>
              <a:t>.</a:t>
            </a:r>
            <a:endParaRPr lang="fr-FR" sz="2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– INRIA – LJK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038BA7-713C-2544-8829-1AE6272C1240}" type="datetime1">
              <a:rPr lang="fr-FR" smtClean="0"/>
              <a:t>12/10/17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3992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Matrices et rotations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038BA7-713C-2544-8829-1AE6272C1240}" type="datetime1">
              <a:rPr lang="fr-FR" smtClean="0"/>
              <a:t>12/10/17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515" y="999365"/>
            <a:ext cx="4864100" cy="17018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015" y="2692400"/>
            <a:ext cx="4800600" cy="14605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1415" y="4391497"/>
            <a:ext cx="4775200" cy="140970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57869" y="1626215"/>
            <a:ext cx="26825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</a:t>
            </a:r>
            <a:r>
              <a:rPr lang="fr-FR" sz="2400" dirty="0" smtClean="0"/>
              <a:t>omment représenter la rotation d’angle </a:t>
            </a:r>
            <a:r>
              <a:rPr lang="fr-FR" sz="2400" dirty="0" err="1" smtClean="0"/>
              <a:t>Φ</a:t>
            </a:r>
            <a:r>
              <a:rPr lang="fr-FR" sz="2400" dirty="0" smtClean="0"/>
              <a:t> autour d’un </a:t>
            </a:r>
            <a:r>
              <a:rPr lang="fr-FR" sz="2400" dirty="0"/>
              <a:t>d’axe V </a:t>
            </a:r>
            <a:r>
              <a:rPr lang="fr-FR" sz="2400" dirty="0" smtClean="0"/>
              <a:t> quelconque ?</a:t>
            </a:r>
          </a:p>
          <a:p>
            <a:endParaRPr lang="fr-FR" sz="2400" dirty="0"/>
          </a:p>
          <a:p>
            <a:r>
              <a:rPr lang="fr-FR" sz="2400" dirty="0" smtClean="0"/>
              <a:t>Composition de matrices </a:t>
            </a:r>
          </a:p>
          <a:p>
            <a:endParaRPr lang="fr-FR" sz="2400" dirty="0"/>
          </a:p>
          <a:p>
            <a:r>
              <a:rPr lang="fr-FR" sz="2400" dirty="0" smtClean="0"/>
              <a:t>Axis-angle</a:t>
            </a:r>
          </a:p>
          <a:p>
            <a:endParaRPr lang="fr-FR" sz="2400" dirty="0"/>
          </a:p>
          <a:p>
            <a:r>
              <a:rPr lang="fr-FR" sz="2400" dirty="0" smtClean="0"/>
              <a:t>Quaternion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97478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Produit matriciel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038BA7-713C-2544-8829-1AE6272C1240}" type="datetime1">
              <a:rPr lang="fr-FR" smtClean="0"/>
              <a:t>12/10/17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495" y="2621827"/>
            <a:ext cx="3187700" cy="6858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266" y="2621827"/>
            <a:ext cx="2476500" cy="5207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30868" y="1839879"/>
            <a:ext cx="590258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Produit matriciel</a:t>
            </a:r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r>
              <a:rPr lang="fr-FR" sz="2000" dirty="0" smtClean="0"/>
              <a:t>Le produit matriciel n’est pas </a:t>
            </a:r>
            <a:r>
              <a:rPr lang="fr-FR" sz="2000" dirty="0" err="1" smtClean="0"/>
              <a:t>communtatif</a:t>
            </a:r>
            <a:r>
              <a:rPr lang="fr-FR" sz="2000" dirty="0" smtClean="0"/>
              <a:t> !</a:t>
            </a:r>
          </a:p>
          <a:p>
            <a:endParaRPr lang="fr-FR" sz="2000" dirty="0"/>
          </a:p>
          <a:p>
            <a:r>
              <a:rPr lang="fr-FR" sz="2000" dirty="0" smtClean="0"/>
              <a:t>Transposée d’une matrice </a:t>
            </a:r>
            <a:r>
              <a:rPr lang="fr-FR" sz="2000" dirty="0" err="1"/>
              <a:t>a’</a:t>
            </a:r>
            <a:r>
              <a:rPr lang="fr-FR" sz="2000" baseline="-25000" dirty="0" err="1"/>
              <a:t>ij</a:t>
            </a:r>
            <a:r>
              <a:rPr lang="fr-FR" sz="2000" dirty="0"/>
              <a:t> = </a:t>
            </a:r>
            <a:r>
              <a:rPr lang="fr-FR" sz="2000" dirty="0" err="1" smtClean="0"/>
              <a:t>a</a:t>
            </a:r>
            <a:r>
              <a:rPr lang="fr-FR" sz="2000" baseline="-25000" dirty="0" err="1" smtClean="0"/>
              <a:t>ji</a:t>
            </a:r>
            <a:endParaRPr lang="fr-FR" sz="2000" dirty="0"/>
          </a:p>
          <a:p>
            <a:r>
              <a:rPr lang="fr-FR" sz="2000" dirty="0" smtClean="0"/>
              <a:t>	</a:t>
            </a:r>
            <a:endParaRPr lang="fr-FR" sz="2000" dirty="0"/>
          </a:p>
          <a:p>
            <a:r>
              <a:rPr lang="fr-FR" sz="2000" dirty="0" smtClean="0"/>
              <a:t>Inverse d’une matrice : A A</a:t>
            </a:r>
            <a:r>
              <a:rPr lang="fr-FR" sz="2000" baseline="30000" dirty="0" smtClean="0"/>
              <a:t>-1</a:t>
            </a:r>
            <a:r>
              <a:rPr lang="fr-FR" sz="2000" dirty="0" smtClean="0"/>
              <a:t> = A</a:t>
            </a:r>
            <a:r>
              <a:rPr lang="fr-FR" sz="2000" baseline="30000" dirty="0" smtClean="0"/>
              <a:t>-1</a:t>
            </a:r>
            <a:r>
              <a:rPr lang="fr-FR" sz="2000" dirty="0" smtClean="0"/>
              <a:t> A = Id</a:t>
            </a:r>
          </a:p>
          <a:p>
            <a:endParaRPr lang="fr-FR" sz="2000" dirty="0"/>
          </a:p>
          <a:p>
            <a:r>
              <a:rPr lang="fr-FR" sz="2000" dirty="0" smtClean="0"/>
              <a:t>Inverse d’une matrice ORTHOGONALE : A A</a:t>
            </a:r>
            <a:r>
              <a:rPr lang="fr-FR" sz="2000" baseline="30000" dirty="0" smtClean="0"/>
              <a:t>T</a:t>
            </a:r>
            <a:r>
              <a:rPr lang="fr-FR" sz="2000" dirty="0" smtClean="0"/>
              <a:t> = A</a:t>
            </a:r>
            <a:r>
              <a:rPr lang="fr-FR" sz="2000" baseline="30000" dirty="0" smtClean="0"/>
              <a:t>T</a:t>
            </a:r>
            <a:r>
              <a:rPr lang="fr-FR" sz="2000" dirty="0" smtClean="0"/>
              <a:t> A = Id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444143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091" y="817026"/>
            <a:ext cx="6396072" cy="295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Composition de translations, rotations et changements d’échelles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INTRODUCTION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42B5CCB-00AF-494F-BB8F-8549A9D97B0C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7" name="TextBox 1"/>
          <p:cNvSpPr txBox="1"/>
          <p:nvPr/>
        </p:nvSpPr>
        <p:spPr>
          <a:xfrm>
            <a:off x="277793" y="3434413"/>
            <a:ext cx="4037900" cy="342358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dirty="0" smtClean="0"/>
              <a:t>Si on applique </a:t>
            </a:r>
            <a:r>
              <a:rPr lang="en-US" altLang="zh-CN" dirty="0"/>
              <a:t>𝑀</a:t>
            </a:r>
            <a:r>
              <a:rPr lang="en-US" altLang="zh-CN" dirty="0" err="1"/>
              <a:t>i→</a:t>
            </a:r>
            <a:r>
              <a:rPr lang="en-US" altLang="zh-CN" dirty="0" err="1" smtClean="0"/>
              <a:t>j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suivi</a:t>
            </a:r>
            <a:r>
              <a:rPr lang="en-US" altLang="zh-CN" dirty="0" smtClean="0"/>
              <a:t> de </a:t>
            </a:r>
            <a:r>
              <a:rPr lang="en-US" altLang="zh-CN" dirty="0"/>
              <a:t>𝑀</a:t>
            </a:r>
            <a:r>
              <a:rPr lang="en-US" altLang="zh-CN" dirty="0" err="1"/>
              <a:t>j→</a:t>
            </a:r>
            <a:r>
              <a:rPr lang="en-US" altLang="zh-CN" dirty="0" err="1" smtClean="0"/>
              <a:t>k</a:t>
            </a:r>
            <a:r>
              <a:rPr lang="en-US" altLang="zh-CN" dirty="0" smtClean="0"/>
              <a:t> on </a:t>
            </a:r>
            <a:r>
              <a:rPr lang="en-US" altLang="zh-CN" dirty="0" err="1" smtClean="0"/>
              <a:t>obtient</a:t>
            </a:r>
            <a:endParaRPr lang="en-US" altLang="zh-CN" dirty="0" smtClean="0"/>
          </a:p>
          <a:p>
            <a:r>
              <a:rPr lang="en-US" altLang="zh-CN" dirty="0"/>
              <a:t>		𝑀</a:t>
            </a:r>
            <a:r>
              <a:rPr lang="en-US" altLang="zh-CN" dirty="0" err="1"/>
              <a:t>i→k</a:t>
            </a:r>
            <a:r>
              <a:rPr lang="en-US" altLang="zh-CN" dirty="0"/>
              <a:t>  = 𝑀</a:t>
            </a:r>
            <a:r>
              <a:rPr lang="en-US" altLang="zh-CN" dirty="0" err="1"/>
              <a:t>j→k</a:t>
            </a:r>
            <a:r>
              <a:rPr lang="en-US" altLang="zh-CN" dirty="0"/>
              <a:t> * 𝑀</a:t>
            </a:r>
            <a:r>
              <a:rPr lang="en-US" altLang="zh-CN" dirty="0" err="1"/>
              <a:t>i→j</a:t>
            </a:r>
            <a:endParaRPr lang="en-US" altLang="zh-CN" dirty="0"/>
          </a:p>
          <a:p>
            <a:pPr>
              <a:lnSpc>
                <a:spcPts val="2500"/>
              </a:lnSpc>
              <a:tabLst/>
            </a:pPr>
            <a:endParaRPr lang="en-US" altLang="zh-CN" dirty="0" smtClean="0"/>
          </a:p>
          <a:p>
            <a:pPr>
              <a:lnSpc>
                <a:spcPts val="2500"/>
              </a:lnSpc>
              <a:tabLst/>
            </a:pPr>
            <a:r>
              <a:rPr lang="en-US" altLang="zh-CN" dirty="0" smtClean="0"/>
              <a:t>Si on inverse la transformation, on </a:t>
            </a:r>
            <a:r>
              <a:rPr lang="en-US" altLang="zh-CN" dirty="0" err="1" smtClean="0"/>
              <a:t>obtient</a:t>
            </a:r>
            <a:endParaRPr lang="en-US" altLang="zh-CN" dirty="0"/>
          </a:p>
          <a:p>
            <a:pPr>
              <a:lnSpc>
                <a:spcPts val="2500"/>
              </a:lnSpc>
            </a:pPr>
            <a:r>
              <a:rPr lang="en-US" altLang="zh-CN" dirty="0"/>
              <a:t>		𝑀</a:t>
            </a:r>
            <a:r>
              <a:rPr lang="en-US" altLang="zh-CN" dirty="0" err="1"/>
              <a:t>i→k</a:t>
            </a:r>
            <a:r>
              <a:rPr lang="en-US" altLang="zh-CN" dirty="0"/>
              <a:t>  = (𝑀</a:t>
            </a:r>
            <a:r>
              <a:rPr lang="en-US" altLang="zh-CN" dirty="0" err="1"/>
              <a:t>k→i</a:t>
            </a:r>
            <a:r>
              <a:rPr lang="en-US" altLang="zh-CN" dirty="0"/>
              <a:t>)-1</a:t>
            </a:r>
          </a:p>
          <a:p>
            <a:pPr>
              <a:lnSpc>
                <a:spcPts val="1700"/>
              </a:lnSpc>
              <a:tabLst/>
            </a:pPr>
            <a:endParaRPr lang="en-US" altLang="zh-CN" dirty="0" smtClean="0"/>
          </a:p>
          <a:p>
            <a:pPr>
              <a:lnSpc>
                <a:spcPts val="1700"/>
              </a:lnSpc>
            </a:pPr>
            <a:r>
              <a:rPr lang="en-US" altLang="zh-CN" dirty="0" err="1"/>
              <a:t>Prenons</a:t>
            </a:r>
            <a:r>
              <a:rPr lang="en-US" altLang="zh-CN" dirty="0"/>
              <a:t> pour </a:t>
            </a:r>
            <a:r>
              <a:rPr lang="en-US" altLang="zh-CN" dirty="0" err="1"/>
              <a:t>exemple</a:t>
            </a:r>
            <a:r>
              <a:rPr lang="en-US" altLang="zh-CN" dirty="0"/>
              <a:t> </a:t>
            </a:r>
            <a:r>
              <a:rPr lang="en-US" altLang="zh-CN" dirty="0" err="1"/>
              <a:t>l’animation</a:t>
            </a:r>
            <a:r>
              <a:rPr lang="en-US" altLang="zh-CN" dirty="0"/>
              <a:t> d’un tricycle. La rotation de la </a:t>
            </a:r>
            <a:r>
              <a:rPr lang="en-US" altLang="zh-CN" dirty="0" err="1"/>
              <a:t>roue</a:t>
            </a:r>
            <a:r>
              <a:rPr lang="en-US" altLang="zh-CN" dirty="0"/>
              <a:t> </a:t>
            </a:r>
            <a:r>
              <a:rPr lang="en-US" altLang="zh-CN" dirty="0" err="1"/>
              <a:t>avant</a:t>
            </a:r>
            <a:r>
              <a:rPr lang="en-US" altLang="zh-CN" dirty="0"/>
              <a:t> </a:t>
            </a:r>
            <a:r>
              <a:rPr lang="en-US" altLang="zh-CN" dirty="0" err="1"/>
              <a:t>doit</a:t>
            </a:r>
            <a:r>
              <a:rPr lang="en-US" altLang="zh-CN" dirty="0"/>
              <a:t> </a:t>
            </a:r>
            <a:r>
              <a:rPr lang="en-US" altLang="zh-CN" dirty="0" err="1"/>
              <a:t>être</a:t>
            </a:r>
            <a:r>
              <a:rPr lang="en-US" altLang="zh-CN" dirty="0"/>
              <a:t> </a:t>
            </a:r>
            <a:r>
              <a:rPr lang="en-US" altLang="zh-CN" dirty="0" err="1"/>
              <a:t>dépendante</a:t>
            </a:r>
            <a:r>
              <a:rPr lang="en-US" altLang="zh-CN" dirty="0"/>
              <a:t> de la direction du </a:t>
            </a:r>
            <a:r>
              <a:rPr lang="en-US" altLang="zh-CN" dirty="0" err="1"/>
              <a:t>guidon</a:t>
            </a:r>
            <a:r>
              <a:rPr lang="en-US" altLang="zh-CN" dirty="0"/>
              <a:t>, et </a:t>
            </a:r>
            <a:r>
              <a:rPr lang="en-US" altLang="zh-CN" dirty="0" err="1"/>
              <a:t>sa</a:t>
            </a:r>
            <a:r>
              <a:rPr lang="en-US" altLang="zh-CN" dirty="0"/>
              <a:t> position </a:t>
            </a:r>
            <a:r>
              <a:rPr lang="en-US" altLang="zh-CN" dirty="0" err="1"/>
              <a:t>dépendante</a:t>
            </a:r>
            <a:r>
              <a:rPr lang="en-US" altLang="zh-CN" dirty="0"/>
              <a:t> de la position du cadre </a:t>
            </a:r>
            <a:r>
              <a:rPr lang="en-US" altLang="zh-CN" dirty="0" err="1"/>
              <a:t>dans</a:t>
            </a:r>
            <a:r>
              <a:rPr lang="en-US" altLang="zh-CN" dirty="0"/>
              <a:t> le </a:t>
            </a:r>
            <a:r>
              <a:rPr lang="en-US" altLang="zh-CN" dirty="0" err="1"/>
              <a:t>repère</a:t>
            </a:r>
            <a:r>
              <a:rPr lang="en-US" altLang="zh-CN" dirty="0"/>
              <a:t> global.</a:t>
            </a:r>
          </a:p>
          <a:p>
            <a:pPr>
              <a:lnSpc>
                <a:spcPts val="1700"/>
              </a:lnSpc>
              <a:tabLst/>
            </a:pPr>
            <a:endParaRPr lang="en-US" altLang="zh-CN" dirty="0"/>
          </a:p>
          <a:p>
            <a:pPr>
              <a:lnSpc>
                <a:spcPts val="1700"/>
              </a:lnSpc>
              <a:tabLst/>
            </a:pPr>
            <a:endParaRPr lang="en-US" altLang="zh-CN" dirty="0" smtClean="0"/>
          </a:p>
        </p:txBody>
      </p:sp>
      <p:sp>
        <p:nvSpPr>
          <p:cNvPr id="3" name="Rectangle 2"/>
          <p:cNvSpPr/>
          <p:nvPr/>
        </p:nvSpPr>
        <p:spPr>
          <a:xfrm>
            <a:off x="4458127" y="3577106"/>
            <a:ext cx="4572000" cy="268406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000"/>
              </a:lnSpc>
              <a:tabLst/>
            </a:pPr>
            <a:endParaRPr lang="en-US" altLang="zh-CN" dirty="0"/>
          </a:p>
          <a:p>
            <a:pPr>
              <a:lnSpc>
                <a:spcPts val="2000"/>
              </a:lnSpc>
              <a:tabLst/>
            </a:pPr>
            <a:r>
              <a:rPr lang="en-US" altLang="zh-CN" dirty="0"/>
              <a:t>Le </a:t>
            </a:r>
            <a:r>
              <a:rPr lang="en-US" altLang="zh-CN" dirty="0" err="1"/>
              <a:t>principe</a:t>
            </a:r>
            <a:r>
              <a:rPr lang="en-US" altLang="zh-CN" dirty="0"/>
              <a:t> </a:t>
            </a:r>
            <a:r>
              <a:rPr lang="en-US" altLang="zh-CN" dirty="0" err="1"/>
              <a:t>est</a:t>
            </a:r>
            <a:r>
              <a:rPr lang="en-US" altLang="zh-CN" dirty="0"/>
              <a:t> </a:t>
            </a:r>
            <a:r>
              <a:rPr lang="en-US" altLang="zh-CN" dirty="0" err="1"/>
              <a:t>d’animer</a:t>
            </a:r>
            <a:r>
              <a:rPr lang="en-US" altLang="zh-CN" dirty="0"/>
              <a:t> </a:t>
            </a:r>
            <a:r>
              <a:rPr lang="en-US" altLang="zh-CN" dirty="0" err="1"/>
              <a:t>chaque</a:t>
            </a:r>
            <a:r>
              <a:rPr lang="en-US" altLang="zh-CN" dirty="0"/>
              <a:t> sous-</a:t>
            </a:r>
            <a:r>
              <a:rPr lang="en-US" altLang="zh-CN" dirty="0" err="1"/>
              <a:t>partie</a:t>
            </a:r>
            <a:r>
              <a:rPr lang="en-US" altLang="zh-CN" dirty="0"/>
              <a:t> </a:t>
            </a:r>
            <a:r>
              <a:rPr lang="en-US" altLang="zh-CN" dirty="0" err="1"/>
              <a:t>dans</a:t>
            </a:r>
            <a:r>
              <a:rPr lang="en-US" altLang="zh-CN" dirty="0"/>
              <a:t> son </a:t>
            </a:r>
            <a:r>
              <a:rPr lang="en-US" altLang="zh-CN" dirty="0" err="1"/>
              <a:t>propre</a:t>
            </a:r>
            <a:r>
              <a:rPr lang="en-US" altLang="zh-CN" dirty="0"/>
              <a:t> </a:t>
            </a:r>
            <a:r>
              <a:rPr lang="en-US" altLang="zh-CN" dirty="0" err="1"/>
              <a:t>repère</a:t>
            </a:r>
            <a:r>
              <a:rPr lang="en-US" altLang="zh-CN" dirty="0"/>
              <a:t>, </a:t>
            </a:r>
            <a:r>
              <a:rPr lang="en-US" altLang="zh-CN" dirty="0" err="1"/>
              <a:t>lui-même</a:t>
            </a:r>
            <a:r>
              <a:rPr lang="en-US" altLang="zh-CN" dirty="0"/>
              <a:t> </a:t>
            </a:r>
            <a:r>
              <a:rPr lang="en-US" altLang="zh-CN" dirty="0" err="1"/>
              <a:t>exprimé</a:t>
            </a:r>
            <a:r>
              <a:rPr lang="en-US" altLang="zh-CN" dirty="0"/>
              <a:t> </a:t>
            </a:r>
            <a:r>
              <a:rPr lang="en-US" altLang="zh-CN" dirty="0" err="1"/>
              <a:t>dans</a:t>
            </a:r>
            <a:r>
              <a:rPr lang="en-US" altLang="zh-CN" dirty="0"/>
              <a:t> le </a:t>
            </a:r>
            <a:r>
              <a:rPr lang="en-US" altLang="zh-CN" dirty="0" err="1"/>
              <a:t>repère</a:t>
            </a:r>
            <a:r>
              <a:rPr lang="en-US" altLang="zh-CN" dirty="0"/>
              <a:t> de </a:t>
            </a:r>
            <a:r>
              <a:rPr lang="en-US" altLang="zh-CN" dirty="0" err="1"/>
              <a:t>l’élément</a:t>
            </a:r>
            <a:r>
              <a:rPr lang="en-US" altLang="zh-CN" dirty="0"/>
              <a:t> parent (</a:t>
            </a:r>
            <a:r>
              <a:rPr lang="en-US" altLang="zh-CN" dirty="0" err="1"/>
              <a:t>hiérarchie</a:t>
            </a:r>
            <a:r>
              <a:rPr lang="en-US" altLang="zh-CN" dirty="0"/>
              <a:t>), </a:t>
            </a:r>
            <a:r>
              <a:rPr lang="en-US" altLang="zh-CN" dirty="0" err="1"/>
              <a:t>puis</a:t>
            </a:r>
            <a:r>
              <a:rPr lang="en-US" altLang="zh-CN" dirty="0"/>
              <a:t> de </a:t>
            </a:r>
            <a:r>
              <a:rPr lang="en-US" altLang="zh-CN" dirty="0" err="1"/>
              <a:t>cumuler</a:t>
            </a:r>
            <a:r>
              <a:rPr lang="en-US" altLang="zh-CN" dirty="0"/>
              <a:t> les transformations des </a:t>
            </a:r>
            <a:r>
              <a:rPr lang="en-US" altLang="zh-CN" dirty="0" err="1"/>
              <a:t>éléments</a:t>
            </a:r>
            <a:r>
              <a:rPr lang="en-US" altLang="zh-CN" dirty="0"/>
              <a:t> parents </a:t>
            </a:r>
            <a:r>
              <a:rPr lang="en-US" altLang="zh-CN" dirty="0" err="1"/>
              <a:t>jusqu’à</a:t>
            </a:r>
            <a:r>
              <a:rPr lang="en-US" altLang="zh-CN" dirty="0"/>
              <a:t> la </a:t>
            </a:r>
            <a:r>
              <a:rPr lang="en-US" altLang="zh-CN" dirty="0" err="1"/>
              <a:t>racine</a:t>
            </a:r>
            <a:r>
              <a:rPr lang="en-US" altLang="zh-CN" dirty="0"/>
              <a:t> (</a:t>
            </a:r>
            <a:r>
              <a:rPr lang="en-US" altLang="zh-CN" dirty="0" err="1"/>
              <a:t>repère</a:t>
            </a:r>
            <a:r>
              <a:rPr lang="en-US" altLang="zh-CN" dirty="0"/>
              <a:t> global).</a:t>
            </a:r>
          </a:p>
          <a:p>
            <a:pPr>
              <a:lnSpc>
                <a:spcPts val="2000"/>
              </a:lnSpc>
              <a:tabLst/>
            </a:pPr>
            <a:endParaRPr lang="en-US" altLang="zh-CN" dirty="0"/>
          </a:p>
          <a:p>
            <a:pPr>
              <a:lnSpc>
                <a:spcPts val="2100"/>
              </a:lnSpc>
              <a:tabLst/>
            </a:pPr>
            <a:r>
              <a:rPr lang="en-US" altLang="zh-CN" dirty="0"/>
              <a:t>𝑀𝑤</a:t>
            </a:r>
            <a:r>
              <a:rPr lang="en-US" altLang="zh-CN" dirty="0" err="1"/>
              <a:t>ℎ</a:t>
            </a:r>
            <a:r>
              <a:rPr lang="en-US" altLang="zh-CN" dirty="0"/>
              <a:t>𝑒𝑒𝑙 = T𝑏𝑖𝑘𝑒 ∗ 𝑅𝑏𝑖𝑘𝑒 ∗ T𝑓𝑜𝑟𝑘 ∗ 𝑅𝑓𝑜𝑟𝑘 ∗ 𝑅𝑤</a:t>
            </a:r>
            <a:r>
              <a:rPr lang="en-US" altLang="zh-CN" dirty="0" err="1"/>
              <a:t>ℎ</a:t>
            </a:r>
            <a:r>
              <a:rPr lang="en-US" altLang="zh-CN" dirty="0"/>
              <a:t>𝑒𝑒𝑙</a:t>
            </a:r>
          </a:p>
        </p:txBody>
      </p:sp>
    </p:spTree>
    <p:extLst>
      <p:ext uri="{BB962C8B-B14F-4D97-AF65-F5344CB8AC3E}">
        <p14:creationId xmlns:p14="http://schemas.microsoft.com/office/powerpoint/2010/main" val="1896435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85AA40ED-96DE-D442-9792-37CF0777F3D5}" type="slidenum">
              <a:rPr lang="en-US"/>
              <a:pPr/>
              <a:t>23</a:t>
            </a:fld>
            <a:endParaRPr 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Projective geometry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636" y="1096412"/>
            <a:ext cx="7019637" cy="5029751"/>
          </a:xfrm>
        </p:spPr>
        <p:txBody>
          <a:bodyPr/>
          <a:lstStyle/>
          <a:p>
            <a:r>
              <a:rPr lang="en-US" sz="2400" dirty="0"/>
              <a:t>Images of 3D world are some projective </a:t>
            </a:r>
            <a:r>
              <a:rPr lang="en-US" sz="2400" dirty="0" smtClean="0"/>
              <a:t>transformations </a:t>
            </a:r>
            <a:r>
              <a:rPr lang="en-US" sz="2000" dirty="0" smtClean="0">
                <a:solidFill>
                  <a:srgbClr val="DC0000"/>
                </a:solidFill>
              </a:rPr>
              <a:t>3D </a:t>
            </a:r>
            <a:r>
              <a:rPr lang="en-US" sz="2000" dirty="0">
                <a:solidFill>
                  <a:srgbClr val="DC0000"/>
                </a:solidFill>
                <a:sym typeface="Symbol" charset="0"/>
              </a:rPr>
              <a:t></a:t>
            </a:r>
            <a:r>
              <a:rPr lang="en-US" sz="2000" dirty="0">
                <a:solidFill>
                  <a:srgbClr val="DC0000"/>
                </a:solidFill>
              </a:rPr>
              <a:t> 2D</a:t>
            </a:r>
          </a:p>
          <a:p>
            <a:r>
              <a:rPr lang="en-US" sz="2400" dirty="0"/>
              <a:t>Expressed in matrix (linear) form when homogeneous coordinates are used</a:t>
            </a:r>
          </a:p>
        </p:txBody>
      </p:sp>
      <p:grpSp>
        <p:nvGrpSpPr>
          <p:cNvPr id="265227" name="Group 11"/>
          <p:cNvGrpSpPr>
            <a:grpSpLocks/>
          </p:cNvGrpSpPr>
          <p:nvPr/>
        </p:nvGrpSpPr>
        <p:grpSpPr bwMode="auto">
          <a:xfrm>
            <a:off x="2476500" y="5067300"/>
            <a:ext cx="323850" cy="238125"/>
            <a:chOff x="1206" y="2922"/>
            <a:chExt cx="204" cy="150"/>
          </a:xfrm>
        </p:grpSpPr>
        <p:sp>
          <p:nvSpPr>
            <p:cNvPr id="265220" name="Freeform 4"/>
            <p:cNvSpPr>
              <a:spLocks/>
            </p:cNvSpPr>
            <p:nvPr/>
          </p:nvSpPr>
          <p:spPr bwMode="auto">
            <a:xfrm>
              <a:off x="1206" y="2922"/>
              <a:ext cx="174" cy="102"/>
            </a:xfrm>
            <a:custGeom>
              <a:avLst/>
              <a:gdLst>
                <a:gd name="T0" fmla="*/ 0 w 174"/>
                <a:gd name="T1" fmla="*/ 102 h 102"/>
                <a:gd name="T2" fmla="*/ 120 w 174"/>
                <a:gd name="T3" fmla="*/ 66 h 102"/>
                <a:gd name="T4" fmla="*/ 174 w 174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" h="102">
                  <a:moveTo>
                    <a:pt x="0" y="102"/>
                  </a:moveTo>
                  <a:cubicBezTo>
                    <a:pt x="45" y="92"/>
                    <a:pt x="91" y="83"/>
                    <a:pt x="120" y="66"/>
                  </a:cubicBezTo>
                  <a:cubicBezTo>
                    <a:pt x="149" y="49"/>
                    <a:pt x="161" y="24"/>
                    <a:pt x="174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65221" name="Freeform 5"/>
            <p:cNvSpPr>
              <a:spLocks/>
            </p:cNvSpPr>
            <p:nvPr/>
          </p:nvSpPr>
          <p:spPr bwMode="auto">
            <a:xfrm>
              <a:off x="1206" y="3030"/>
              <a:ext cx="204" cy="42"/>
            </a:xfrm>
            <a:custGeom>
              <a:avLst/>
              <a:gdLst>
                <a:gd name="T0" fmla="*/ 0 w 204"/>
                <a:gd name="T1" fmla="*/ 0 h 42"/>
                <a:gd name="T2" fmla="*/ 138 w 204"/>
                <a:gd name="T3" fmla="*/ 12 h 42"/>
                <a:gd name="T4" fmla="*/ 204 w 204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" h="42">
                  <a:moveTo>
                    <a:pt x="0" y="0"/>
                  </a:moveTo>
                  <a:cubicBezTo>
                    <a:pt x="52" y="2"/>
                    <a:pt x="104" y="5"/>
                    <a:pt x="138" y="12"/>
                  </a:cubicBezTo>
                  <a:cubicBezTo>
                    <a:pt x="172" y="19"/>
                    <a:pt x="188" y="30"/>
                    <a:pt x="204" y="4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65222" name="Freeform 6"/>
            <p:cNvSpPr>
              <a:spLocks/>
            </p:cNvSpPr>
            <p:nvPr/>
          </p:nvSpPr>
          <p:spPr bwMode="auto">
            <a:xfrm>
              <a:off x="1350" y="2961"/>
              <a:ext cx="42" cy="96"/>
            </a:xfrm>
            <a:custGeom>
              <a:avLst/>
              <a:gdLst>
                <a:gd name="T0" fmla="*/ 0 w 42"/>
                <a:gd name="T1" fmla="*/ 0 h 96"/>
                <a:gd name="T2" fmla="*/ 36 w 42"/>
                <a:gd name="T3" fmla="*/ 42 h 96"/>
                <a:gd name="T4" fmla="*/ 36 w 42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96">
                  <a:moveTo>
                    <a:pt x="0" y="0"/>
                  </a:moveTo>
                  <a:cubicBezTo>
                    <a:pt x="15" y="13"/>
                    <a:pt x="30" y="26"/>
                    <a:pt x="36" y="42"/>
                  </a:cubicBezTo>
                  <a:cubicBezTo>
                    <a:pt x="42" y="58"/>
                    <a:pt x="39" y="77"/>
                    <a:pt x="36" y="9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65225" name="Freeform 9"/>
            <p:cNvSpPr>
              <a:spLocks/>
            </p:cNvSpPr>
            <p:nvPr/>
          </p:nvSpPr>
          <p:spPr bwMode="auto">
            <a:xfrm>
              <a:off x="1357" y="2988"/>
              <a:ext cx="32" cy="44"/>
            </a:xfrm>
            <a:custGeom>
              <a:avLst/>
              <a:gdLst>
                <a:gd name="T0" fmla="*/ 20 w 32"/>
                <a:gd name="T1" fmla="*/ 0 h 44"/>
                <a:gd name="T2" fmla="*/ 2 w 32"/>
                <a:gd name="T3" fmla="*/ 15 h 44"/>
                <a:gd name="T4" fmla="*/ 8 w 32"/>
                <a:gd name="T5" fmla="*/ 33 h 44"/>
                <a:gd name="T6" fmla="*/ 29 w 32"/>
                <a:gd name="T7" fmla="*/ 42 h 44"/>
                <a:gd name="T8" fmla="*/ 29 w 32"/>
                <a:gd name="T9" fmla="*/ 18 h 44"/>
                <a:gd name="T10" fmla="*/ 20 w 3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44">
                  <a:moveTo>
                    <a:pt x="20" y="0"/>
                  </a:moveTo>
                  <a:cubicBezTo>
                    <a:pt x="16" y="0"/>
                    <a:pt x="4" y="10"/>
                    <a:pt x="2" y="15"/>
                  </a:cubicBezTo>
                  <a:cubicBezTo>
                    <a:pt x="0" y="20"/>
                    <a:pt x="4" y="29"/>
                    <a:pt x="8" y="33"/>
                  </a:cubicBezTo>
                  <a:cubicBezTo>
                    <a:pt x="12" y="37"/>
                    <a:pt x="26" y="44"/>
                    <a:pt x="29" y="42"/>
                  </a:cubicBezTo>
                  <a:cubicBezTo>
                    <a:pt x="32" y="40"/>
                    <a:pt x="31" y="24"/>
                    <a:pt x="29" y="18"/>
                  </a:cubicBezTo>
                  <a:cubicBezTo>
                    <a:pt x="27" y="12"/>
                    <a:pt x="24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</p:grpSp>
      <p:sp>
        <p:nvSpPr>
          <p:cNvPr id="265226" name="Freeform 10"/>
          <p:cNvSpPr>
            <a:spLocks/>
          </p:cNvSpPr>
          <p:nvPr/>
        </p:nvSpPr>
        <p:spPr bwMode="auto">
          <a:xfrm>
            <a:off x="3581400" y="3943350"/>
            <a:ext cx="1133475" cy="1438275"/>
          </a:xfrm>
          <a:custGeom>
            <a:avLst/>
            <a:gdLst>
              <a:gd name="T0" fmla="*/ 12 w 714"/>
              <a:gd name="T1" fmla="*/ 0 h 906"/>
              <a:gd name="T2" fmla="*/ 0 w 714"/>
              <a:gd name="T3" fmla="*/ 564 h 906"/>
              <a:gd name="T4" fmla="*/ 696 w 714"/>
              <a:gd name="T5" fmla="*/ 906 h 906"/>
              <a:gd name="T6" fmla="*/ 714 w 714"/>
              <a:gd name="T7" fmla="*/ 270 h 906"/>
              <a:gd name="T8" fmla="*/ 12 w 714"/>
              <a:gd name="T9" fmla="*/ 0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4" h="906">
                <a:moveTo>
                  <a:pt x="12" y="0"/>
                </a:moveTo>
                <a:lnTo>
                  <a:pt x="0" y="564"/>
                </a:lnTo>
                <a:lnTo>
                  <a:pt x="696" y="906"/>
                </a:lnTo>
                <a:lnTo>
                  <a:pt x="714" y="270"/>
                </a:lnTo>
                <a:lnTo>
                  <a:pt x="12" y="0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C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pic>
        <p:nvPicPr>
          <p:cNvPr id="265230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5" y="3346450"/>
            <a:ext cx="1323975" cy="138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65252" name="Picture 3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4284663"/>
            <a:ext cx="608013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65254" name="Line 38"/>
          <p:cNvSpPr>
            <a:spLocks noChangeShapeType="1"/>
          </p:cNvSpPr>
          <p:nvPr/>
        </p:nvSpPr>
        <p:spPr bwMode="auto">
          <a:xfrm flipV="1">
            <a:off x="2743200" y="3429000"/>
            <a:ext cx="2752725" cy="17621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483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A5D55CEF-A1F3-E941-9842-99BD220065EA}" type="slidenum">
              <a:rPr lang="en-US"/>
              <a:pPr/>
              <a:t>24</a:t>
            </a:fld>
            <a:endParaRPr lang="en-US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 between different images</a:t>
            </a:r>
          </a:p>
        </p:txBody>
      </p:sp>
      <p:sp>
        <p:nvSpPr>
          <p:cNvPr id="338948" name="Freeform 4"/>
          <p:cNvSpPr>
            <a:spLocks/>
          </p:cNvSpPr>
          <p:nvPr/>
        </p:nvSpPr>
        <p:spPr bwMode="auto">
          <a:xfrm>
            <a:off x="3562350" y="2228850"/>
            <a:ext cx="1752600" cy="1057275"/>
          </a:xfrm>
          <a:custGeom>
            <a:avLst/>
            <a:gdLst>
              <a:gd name="T0" fmla="*/ 0 w 1104"/>
              <a:gd name="T1" fmla="*/ 6 h 666"/>
              <a:gd name="T2" fmla="*/ 1104 w 1104"/>
              <a:gd name="T3" fmla="*/ 0 h 666"/>
              <a:gd name="T4" fmla="*/ 1050 w 1104"/>
              <a:gd name="T5" fmla="*/ 666 h 666"/>
              <a:gd name="T6" fmla="*/ 66 w 1104"/>
              <a:gd name="T7" fmla="*/ 666 h 666"/>
              <a:gd name="T8" fmla="*/ 0 w 1104"/>
              <a:gd name="T9" fmla="*/ 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4" h="666">
                <a:moveTo>
                  <a:pt x="0" y="6"/>
                </a:moveTo>
                <a:lnTo>
                  <a:pt x="1104" y="0"/>
                </a:lnTo>
                <a:lnTo>
                  <a:pt x="1050" y="666"/>
                </a:lnTo>
                <a:lnTo>
                  <a:pt x="66" y="666"/>
                </a:lnTo>
                <a:lnTo>
                  <a:pt x="0" y="6"/>
                </a:lnTo>
                <a:close/>
              </a:path>
            </a:pathLst>
          </a:custGeom>
          <a:solidFill>
            <a:srgbClr val="FF0000">
              <a:alpha val="20000"/>
            </a:srgbClr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38949" name="Oval 5"/>
          <p:cNvSpPr>
            <a:spLocks noChangeArrowheads="1"/>
          </p:cNvSpPr>
          <p:nvPr/>
        </p:nvSpPr>
        <p:spPr bwMode="auto">
          <a:xfrm>
            <a:off x="4505325" y="2428875"/>
            <a:ext cx="95250" cy="952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38950" name="Line 6"/>
          <p:cNvSpPr>
            <a:spLocks noChangeShapeType="1"/>
          </p:cNvSpPr>
          <p:nvPr/>
        </p:nvSpPr>
        <p:spPr bwMode="auto">
          <a:xfrm flipV="1">
            <a:off x="2743200" y="2486025"/>
            <a:ext cx="1752600" cy="1152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8951" name="Line 7"/>
          <p:cNvSpPr>
            <a:spLocks noChangeShapeType="1"/>
          </p:cNvSpPr>
          <p:nvPr/>
        </p:nvSpPr>
        <p:spPr bwMode="auto">
          <a:xfrm flipH="1" flipV="1">
            <a:off x="4581525" y="2476500"/>
            <a:ext cx="1543050" cy="885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grpSp>
        <p:nvGrpSpPr>
          <p:cNvPr id="338952" name="Group 8"/>
          <p:cNvGrpSpPr>
            <a:grpSpLocks/>
          </p:cNvGrpSpPr>
          <p:nvPr/>
        </p:nvGrpSpPr>
        <p:grpSpPr bwMode="auto">
          <a:xfrm flipH="1">
            <a:off x="7943850" y="4248150"/>
            <a:ext cx="314325" cy="238125"/>
            <a:chOff x="1206" y="2922"/>
            <a:chExt cx="204" cy="150"/>
          </a:xfrm>
        </p:grpSpPr>
        <p:sp>
          <p:nvSpPr>
            <p:cNvPr id="338953" name="Freeform 9"/>
            <p:cNvSpPr>
              <a:spLocks/>
            </p:cNvSpPr>
            <p:nvPr/>
          </p:nvSpPr>
          <p:spPr bwMode="auto">
            <a:xfrm>
              <a:off x="1206" y="2922"/>
              <a:ext cx="174" cy="102"/>
            </a:xfrm>
            <a:custGeom>
              <a:avLst/>
              <a:gdLst>
                <a:gd name="T0" fmla="*/ 0 w 174"/>
                <a:gd name="T1" fmla="*/ 102 h 102"/>
                <a:gd name="T2" fmla="*/ 120 w 174"/>
                <a:gd name="T3" fmla="*/ 66 h 102"/>
                <a:gd name="T4" fmla="*/ 174 w 174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" h="102">
                  <a:moveTo>
                    <a:pt x="0" y="102"/>
                  </a:moveTo>
                  <a:cubicBezTo>
                    <a:pt x="45" y="92"/>
                    <a:pt x="91" y="83"/>
                    <a:pt x="120" y="66"/>
                  </a:cubicBezTo>
                  <a:cubicBezTo>
                    <a:pt x="149" y="49"/>
                    <a:pt x="161" y="24"/>
                    <a:pt x="174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38954" name="Freeform 10"/>
            <p:cNvSpPr>
              <a:spLocks/>
            </p:cNvSpPr>
            <p:nvPr/>
          </p:nvSpPr>
          <p:spPr bwMode="auto">
            <a:xfrm>
              <a:off x="1206" y="3030"/>
              <a:ext cx="204" cy="42"/>
            </a:xfrm>
            <a:custGeom>
              <a:avLst/>
              <a:gdLst>
                <a:gd name="T0" fmla="*/ 0 w 204"/>
                <a:gd name="T1" fmla="*/ 0 h 42"/>
                <a:gd name="T2" fmla="*/ 138 w 204"/>
                <a:gd name="T3" fmla="*/ 12 h 42"/>
                <a:gd name="T4" fmla="*/ 204 w 204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" h="42">
                  <a:moveTo>
                    <a:pt x="0" y="0"/>
                  </a:moveTo>
                  <a:cubicBezTo>
                    <a:pt x="52" y="2"/>
                    <a:pt x="104" y="5"/>
                    <a:pt x="138" y="12"/>
                  </a:cubicBezTo>
                  <a:cubicBezTo>
                    <a:pt x="172" y="19"/>
                    <a:pt x="188" y="30"/>
                    <a:pt x="204" y="4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38955" name="Freeform 11"/>
            <p:cNvSpPr>
              <a:spLocks/>
            </p:cNvSpPr>
            <p:nvPr/>
          </p:nvSpPr>
          <p:spPr bwMode="auto">
            <a:xfrm>
              <a:off x="1350" y="2961"/>
              <a:ext cx="42" cy="96"/>
            </a:xfrm>
            <a:custGeom>
              <a:avLst/>
              <a:gdLst>
                <a:gd name="T0" fmla="*/ 0 w 42"/>
                <a:gd name="T1" fmla="*/ 0 h 96"/>
                <a:gd name="T2" fmla="*/ 36 w 42"/>
                <a:gd name="T3" fmla="*/ 42 h 96"/>
                <a:gd name="T4" fmla="*/ 36 w 42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96">
                  <a:moveTo>
                    <a:pt x="0" y="0"/>
                  </a:moveTo>
                  <a:cubicBezTo>
                    <a:pt x="15" y="13"/>
                    <a:pt x="30" y="26"/>
                    <a:pt x="36" y="42"/>
                  </a:cubicBezTo>
                  <a:cubicBezTo>
                    <a:pt x="42" y="58"/>
                    <a:pt x="39" y="77"/>
                    <a:pt x="36" y="9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38956" name="Freeform 12"/>
            <p:cNvSpPr>
              <a:spLocks/>
            </p:cNvSpPr>
            <p:nvPr/>
          </p:nvSpPr>
          <p:spPr bwMode="auto">
            <a:xfrm>
              <a:off x="1357" y="2988"/>
              <a:ext cx="32" cy="44"/>
            </a:xfrm>
            <a:custGeom>
              <a:avLst/>
              <a:gdLst>
                <a:gd name="T0" fmla="*/ 20 w 32"/>
                <a:gd name="T1" fmla="*/ 0 h 44"/>
                <a:gd name="T2" fmla="*/ 2 w 32"/>
                <a:gd name="T3" fmla="*/ 15 h 44"/>
                <a:gd name="T4" fmla="*/ 8 w 32"/>
                <a:gd name="T5" fmla="*/ 33 h 44"/>
                <a:gd name="T6" fmla="*/ 29 w 32"/>
                <a:gd name="T7" fmla="*/ 42 h 44"/>
                <a:gd name="T8" fmla="*/ 29 w 32"/>
                <a:gd name="T9" fmla="*/ 18 h 44"/>
                <a:gd name="T10" fmla="*/ 20 w 3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44">
                  <a:moveTo>
                    <a:pt x="20" y="0"/>
                  </a:moveTo>
                  <a:cubicBezTo>
                    <a:pt x="16" y="0"/>
                    <a:pt x="4" y="10"/>
                    <a:pt x="2" y="15"/>
                  </a:cubicBezTo>
                  <a:cubicBezTo>
                    <a:pt x="0" y="20"/>
                    <a:pt x="4" y="29"/>
                    <a:pt x="8" y="33"/>
                  </a:cubicBezTo>
                  <a:cubicBezTo>
                    <a:pt x="12" y="37"/>
                    <a:pt x="26" y="44"/>
                    <a:pt x="29" y="42"/>
                  </a:cubicBezTo>
                  <a:cubicBezTo>
                    <a:pt x="32" y="40"/>
                    <a:pt x="31" y="24"/>
                    <a:pt x="29" y="18"/>
                  </a:cubicBezTo>
                  <a:cubicBezTo>
                    <a:pt x="27" y="12"/>
                    <a:pt x="24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338957" name="Group 13"/>
          <p:cNvGrpSpPr>
            <a:grpSpLocks/>
          </p:cNvGrpSpPr>
          <p:nvPr/>
        </p:nvGrpSpPr>
        <p:grpSpPr bwMode="auto">
          <a:xfrm>
            <a:off x="1114425" y="4419600"/>
            <a:ext cx="323850" cy="238125"/>
            <a:chOff x="1206" y="2922"/>
            <a:chExt cx="204" cy="150"/>
          </a:xfrm>
        </p:grpSpPr>
        <p:sp>
          <p:nvSpPr>
            <p:cNvPr id="338958" name="Freeform 14"/>
            <p:cNvSpPr>
              <a:spLocks/>
            </p:cNvSpPr>
            <p:nvPr/>
          </p:nvSpPr>
          <p:spPr bwMode="auto">
            <a:xfrm>
              <a:off x="1206" y="2922"/>
              <a:ext cx="174" cy="102"/>
            </a:xfrm>
            <a:custGeom>
              <a:avLst/>
              <a:gdLst>
                <a:gd name="T0" fmla="*/ 0 w 174"/>
                <a:gd name="T1" fmla="*/ 102 h 102"/>
                <a:gd name="T2" fmla="*/ 120 w 174"/>
                <a:gd name="T3" fmla="*/ 66 h 102"/>
                <a:gd name="T4" fmla="*/ 174 w 174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" h="102">
                  <a:moveTo>
                    <a:pt x="0" y="102"/>
                  </a:moveTo>
                  <a:cubicBezTo>
                    <a:pt x="45" y="92"/>
                    <a:pt x="91" y="83"/>
                    <a:pt x="120" y="66"/>
                  </a:cubicBezTo>
                  <a:cubicBezTo>
                    <a:pt x="149" y="49"/>
                    <a:pt x="161" y="24"/>
                    <a:pt x="174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38959" name="Freeform 15"/>
            <p:cNvSpPr>
              <a:spLocks/>
            </p:cNvSpPr>
            <p:nvPr/>
          </p:nvSpPr>
          <p:spPr bwMode="auto">
            <a:xfrm>
              <a:off x="1206" y="3030"/>
              <a:ext cx="204" cy="42"/>
            </a:xfrm>
            <a:custGeom>
              <a:avLst/>
              <a:gdLst>
                <a:gd name="T0" fmla="*/ 0 w 204"/>
                <a:gd name="T1" fmla="*/ 0 h 42"/>
                <a:gd name="T2" fmla="*/ 138 w 204"/>
                <a:gd name="T3" fmla="*/ 12 h 42"/>
                <a:gd name="T4" fmla="*/ 204 w 204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" h="42">
                  <a:moveTo>
                    <a:pt x="0" y="0"/>
                  </a:moveTo>
                  <a:cubicBezTo>
                    <a:pt x="52" y="2"/>
                    <a:pt x="104" y="5"/>
                    <a:pt x="138" y="12"/>
                  </a:cubicBezTo>
                  <a:cubicBezTo>
                    <a:pt x="172" y="19"/>
                    <a:pt x="188" y="30"/>
                    <a:pt x="204" y="4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38960" name="Freeform 16"/>
            <p:cNvSpPr>
              <a:spLocks/>
            </p:cNvSpPr>
            <p:nvPr/>
          </p:nvSpPr>
          <p:spPr bwMode="auto">
            <a:xfrm>
              <a:off x="1350" y="2961"/>
              <a:ext cx="42" cy="96"/>
            </a:xfrm>
            <a:custGeom>
              <a:avLst/>
              <a:gdLst>
                <a:gd name="T0" fmla="*/ 0 w 42"/>
                <a:gd name="T1" fmla="*/ 0 h 96"/>
                <a:gd name="T2" fmla="*/ 36 w 42"/>
                <a:gd name="T3" fmla="*/ 42 h 96"/>
                <a:gd name="T4" fmla="*/ 36 w 42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96">
                  <a:moveTo>
                    <a:pt x="0" y="0"/>
                  </a:moveTo>
                  <a:cubicBezTo>
                    <a:pt x="15" y="13"/>
                    <a:pt x="30" y="26"/>
                    <a:pt x="36" y="42"/>
                  </a:cubicBezTo>
                  <a:cubicBezTo>
                    <a:pt x="42" y="58"/>
                    <a:pt x="39" y="77"/>
                    <a:pt x="36" y="9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38961" name="Freeform 17"/>
            <p:cNvSpPr>
              <a:spLocks/>
            </p:cNvSpPr>
            <p:nvPr/>
          </p:nvSpPr>
          <p:spPr bwMode="auto">
            <a:xfrm>
              <a:off x="1357" y="2988"/>
              <a:ext cx="32" cy="44"/>
            </a:xfrm>
            <a:custGeom>
              <a:avLst/>
              <a:gdLst>
                <a:gd name="T0" fmla="*/ 20 w 32"/>
                <a:gd name="T1" fmla="*/ 0 h 44"/>
                <a:gd name="T2" fmla="*/ 2 w 32"/>
                <a:gd name="T3" fmla="*/ 15 h 44"/>
                <a:gd name="T4" fmla="*/ 8 w 32"/>
                <a:gd name="T5" fmla="*/ 33 h 44"/>
                <a:gd name="T6" fmla="*/ 29 w 32"/>
                <a:gd name="T7" fmla="*/ 42 h 44"/>
                <a:gd name="T8" fmla="*/ 29 w 32"/>
                <a:gd name="T9" fmla="*/ 18 h 44"/>
                <a:gd name="T10" fmla="*/ 20 w 3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44">
                  <a:moveTo>
                    <a:pt x="20" y="0"/>
                  </a:moveTo>
                  <a:cubicBezTo>
                    <a:pt x="16" y="0"/>
                    <a:pt x="4" y="10"/>
                    <a:pt x="2" y="15"/>
                  </a:cubicBezTo>
                  <a:cubicBezTo>
                    <a:pt x="0" y="20"/>
                    <a:pt x="4" y="29"/>
                    <a:pt x="8" y="33"/>
                  </a:cubicBezTo>
                  <a:cubicBezTo>
                    <a:pt x="12" y="37"/>
                    <a:pt x="26" y="44"/>
                    <a:pt x="29" y="42"/>
                  </a:cubicBezTo>
                  <a:cubicBezTo>
                    <a:pt x="32" y="40"/>
                    <a:pt x="31" y="24"/>
                    <a:pt x="29" y="18"/>
                  </a:cubicBezTo>
                  <a:cubicBezTo>
                    <a:pt x="27" y="12"/>
                    <a:pt x="24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</p:grpSp>
      <p:sp>
        <p:nvSpPr>
          <p:cNvPr id="338962" name="Freeform 18"/>
          <p:cNvSpPr>
            <a:spLocks/>
          </p:cNvSpPr>
          <p:nvPr/>
        </p:nvSpPr>
        <p:spPr bwMode="auto">
          <a:xfrm>
            <a:off x="2133600" y="3105150"/>
            <a:ext cx="1438275" cy="1876425"/>
          </a:xfrm>
          <a:custGeom>
            <a:avLst/>
            <a:gdLst>
              <a:gd name="T0" fmla="*/ 0 w 906"/>
              <a:gd name="T1" fmla="*/ 0 h 1182"/>
              <a:gd name="T2" fmla="*/ 0 w 906"/>
              <a:gd name="T3" fmla="*/ 798 h 1182"/>
              <a:gd name="T4" fmla="*/ 906 w 906"/>
              <a:gd name="T5" fmla="*/ 1182 h 1182"/>
              <a:gd name="T6" fmla="*/ 906 w 906"/>
              <a:gd name="T7" fmla="*/ 234 h 1182"/>
              <a:gd name="T8" fmla="*/ 0 w 906"/>
              <a:gd name="T9" fmla="*/ 0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6" h="1182">
                <a:moveTo>
                  <a:pt x="0" y="0"/>
                </a:moveTo>
                <a:lnTo>
                  <a:pt x="0" y="798"/>
                </a:lnTo>
                <a:lnTo>
                  <a:pt x="906" y="1182"/>
                </a:lnTo>
                <a:lnTo>
                  <a:pt x="906" y="234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8963" name="Freeform 19"/>
          <p:cNvSpPr>
            <a:spLocks/>
          </p:cNvSpPr>
          <p:nvPr/>
        </p:nvSpPr>
        <p:spPr bwMode="auto">
          <a:xfrm flipH="1">
            <a:off x="5581650" y="3038475"/>
            <a:ext cx="1123950" cy="1876425"/>
          </a:xfrm>
          <a:custGeom>
            <a:avLst/>
            <a:gdLst>
              <a:gd name="T0" fmla="*/ 0 w 906"/>
              <a:gd name="T1" fmla="*/ 0 h 1182"/>
              <a:gd name="T2" fmla="*/ 0 w 906"/>
              <a:gd name="T3" fmla="*/ 798 h 1182"/>
              <a:gd name="T4" fmla="*/ 906 w 906"/>
              <a:gd name="T5" fmla="*/ 1182 h 1182"/>
              <a:gd name="T6" fmla="*/ 906 w 906"/>
              <a:gd name="T7" fmla="*/ 234 h 1182"/>
              <a:gd name="T8" fmla="*/ 0 w 906"/>
              <a:gd name="T9" fmla="*/ 0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6" h="1182">
                <a:moveTo>
                  <a:pt x="0" y="0"/>
                </a:moveTo>
                <a:lnTo>
                  <a:pt x="0" y="798"/>
                </a:lnTo>
                <a:lnTo>
                  <a:pt x="906" y="1182"/>
                </a:lnTo>
                <a:lnTo>
                  <a:pt x="906" y="234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8964" name="Line 20"/>
          <p:cNvSpPr>
            <a:spLocks noChangeShapeType="1"/>
          </p:cNvSpPr>
          <p:nvPr/>
        </p:nvSpPr>
        <p:spPr bwMode="auto">
          <a:xfrm flipV="1">
            <a:off x="1457325" y="3905250"/>
            <a:ext cx="885825" cy="600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8965" name="Line 21"/>
          <p:cNvSpPr>
            <a:spLocks noChangeShapeType="1"/>
          </p:cNvSpPr>
          <p:nvPr/>
        </p:nvSpPr>
        <p:spPr bwMode="auto">
          <a:xfrm flipH="1" flipV="1">
            <a:off x="6438900" y="3533775"/>
            <a:ext cx="1447800" cy="809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8969" name="Oval 25"/>
          <p:cNvSpPr>
            <a:spLocks noChangeArrowheads="1"/>
          </p:cNvSpPr>
          <p:nvPr/>
        </p:nvSpPr>
        <p:spPr bwMode="auto">
          <a:xfrm>
            <a:off x="1428750" y="4467225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38970" name="Oval 26"/>
          <p:cNvSpPr>
            <a:spLocks noChangeArrowheads="1"/>
          </p:cNvSpPr>
          <p:nvPr/>
        </p:nvSpPr>
        <p:spPr bwMode="auto">
          <a:xfrm>
            <a:off x="7829550" y="4295775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38971" name="Line 27"/>
          <p:cNvSpPr>
            <a:spLocks noChangeShapeType="1"/>
          </p:cNvSpPr>
          <p:nvPr/>
        </p:nvSpPr>
        <p:spPr bwMode="auto">
          <a:xfrm flipV="1">
            <a:off x="1466850" y="4467225"/>
            <a:ext cx="1971675" cy="28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8972" name="Line 28"/>
          <p:cNvSpPr>
            <a:spLocks noChangeShapeType="1"/>
          </p:cNvSpPr>
          <p:nvPr/>
        </p:nvSpPr>
        <p:spPr bwMode="auto">
          <a:xfrm flipV="1">
            <a:off x="3562350" y="4410075"/>
            <a:ext cx="1990725" cy="47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8973" name="Line 29"/>
          <p:cNvSpPr>
            <a:spLocks noChangeShapeType="1"/>
          </p:cNvSpPr>
          <p:nvPr/>
        </p:nvSpPr>
        <p:spPr bwMode="auto">
          <a:xfrm flipV="1">
            <a:off x="5848350" y="4343400"/>
            <a:ext cx="2028825" cy="47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8982" name="Freeform 38"/>
          <p:cNvSpPr>
            <a:spLocks/>
          </p:cNvSpPr>
          <p:nvPr/>
        </p:nvSpPr>
        <p:spPr bwMode="auto">
          <a:xfrm>
            <a:off x="438150" y="1914525"/>
            <a:ext cx="8515350" cy="3038475"/>
          </a:xfrm>
          <a:custGeom>
            <a:avLst/>
            <a:gdLst>
              <a:gd name="T0" fmla="*/ 0 w 5364"/>
              <a:gd name="T1" fmla="*/ 1914 h 1914"/>
              <a:gd name="T2" fmla="*/ 5364 w 5364"/>
              <a:gd name="T3" fmla="*/ 1830 h 1914"/>
              <a:gd name="T4" fmla="*/ 3756 w 5364"/>
              <a:gd name="T5" fmla="*/ 0 h 1914"/>
              <a:gd name="T6" fmla="*/ 864 w 5364"/>
              <a:gd name="T7" fmla="*/ 0 h 1914"/>
              <a:gd name="T8" fmla="*/ 0 w 5364"/>
              <a:gd name="T9" fmla="*/ 1914 h 1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64" h="1914">
                <a:moveTo>
                  <a:pt x="0" y="1914"/>
                </a:moveTo>
                <a:lnTo>
                  <a:pt x="5364" y="1830"/>
                </a:lnTo>
                <a:lnTo>
                  <a:pt x="3756" y="0"/>
                </a:lnTo>
                <a:lnTo>
                  <a:pt x="864" y="0"/>
                </a:lnTo>
                <a:lnTo>
                  <a:pt x="0" y="1914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grpSp>
        <p:nvGrpSpPr>
          <p:cNvPr id="338988" name="Group 44"/>
          <p:cNvGrpSpPr>
            <a:grpSpLocks/>
          </p:cNvGrpSpPr>
          <p:nvPr/>
        </p:nvGrpSpPr>
        <p:grpSpPr bwMode="auto">
          <a:xfrm rot="15699368" flipH="1">
            <a:off x="4391025" y="1933575"/>
            <a:ext cx="314325" cy="238125"/>
            <a:chOff x="1206" y="2922"/>
            <a:chExt cx="204" cy="150"/>
          </a:xfrm>
        </p:grpSpPr>
        <p:sp>
          <p:nvSpPr>
            <p:cNvPr id="338989" name="Freeform 45"/>
            <p:cNvSpPr>
              <a:spLocks/>
            </p:cNvSpPr>
            <p:nvPr/>
          </p:nvSpPr>
          <p:spPr bwMode="auto">
            <a:xfrm>
              <a:off x="1206" y="2922"/>
              <a:ext cx="174" cy="102"/>
            </a:xfrm>
            <a:custGeom>
              <a:avLst/>
              <a:gdLst>
                <a:gd name="T0" fmla="*/ 0 w 174"/>
                <a:gd name="T1" fmla="*/ 102 h 102"/>
                <a:gd name="T2" fmla="*/ 120 w 174"/>
                <a:gd name="T3" fmla="*/ 66 h 102"/>
                <a:gd name="T4" fmla="*/ 174 w 174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" h="102">
                  <a:moveTo>
                    <a:pt x="0" y="102"/>
                  </a:moveTo>
                  <a:cubicBezTo>
                    <a:pt x="45" y="92"/>
                    <a:pt x="91" y="83"/>
                    <a:pt x="120" y="66"/>
                  </a:cubicBezTo>
                  <a:cubicBezTo>
                    <a:pt x="149" y="49"/>
                    <a:pt x="161" y="24"/>
                    <a:pt x="174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38990" name="Freeform 46"/>
            <p:cNvSpPr>
              <a:spLocks/>
            </p:cNvSpPr>
            <p:nvPr/>
          </p:nvSpPr>
          <p:spPr bwMode="auto">
            <a:xfrm>
              <a:off x="1206" y="3030"/>
              <a:ext cx="204" cy="42"/>
            </a:xfrm>
            <a:custGeom>
              <a:avLst/>
              <a:gdLst>
                <a:gd name="T0" fmla="*/ 0 w 204"/>
                <a:gd name="T1" fmla="*/ 0 h 42"/>
                <a:gd name="T2" fmla="*/ 138 w 204"/>
                <a:gd name="T3" fmla="*/ 12 h 42"/>
                <a:gd name="T4" fmla="*/ 204 w 204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" h="42">
                  <a:moveTo>
                    <a:pt x="0" y="0"/>
                  </a:moveTo>
                  <a:cubicBezTo>
                    <a:pt x="52" y="2"/>
                    <a:pt x="104" y="5"/>
                    <a:pt x="138" y="12"/>
                  </a:cubicBezTo>
                  <a:cubicBezTo>
                    <a:pt x="172" y="19"/>
                    <a:pt x="188" y="30"/>
                    <a:pt x="204" y="4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38991" name="Freeform 47"/>
            <p:cNvSpPr>
              <a:spLocks/>
            </p:cNvSpPr>
            <p:nvPr/>
          </p:nvSpPr>
          <p:spPr bwMode="auto">
            <a:xfrm>
              <a:off x="1350" y="2961"/>
              <a:ext cx="42" cy="96"/>
            </a:xfrm>
            <a:custGeom>
              <a:avLst/>
              <a:gdLst>
                <a:gd name="T0" fmla="*/ 0 w 42"/>
                <a:gd name="T1" fmla="*/ 0 h 96"/>
                <a:gd name="T2" fmla="*/ 36 w 42"/>
                <a:gd name="T3" fmla="*/ 42 h 96"/>
                <a:gd name="T4" fmla="*/ 36 w 42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96">
                  <a:moveTo>
                    <a:pt x="0" y="0"/>
                  </a:moveTo>
                  <a:cubicBezTo>
                    <a:pt x="15" y="13"/>
                    <a:pt x="30" y="26"/>
                    <a:pt x="36" y="42"/>
                  </a:cubicBezTo>
                  <a:cubicBezTo>
                    <a:pt x="42" y="58"/>
                    <a:pt x="39" y="77"/>
                    <a:pt x="36" y="9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38992" name="Freeform 48"/>
            <p:cNvSpPr>
              <a:spLocks/>
            </p:cNvSpPr>
            <p:nvPr/>
          </p:nvSpPr>
          <p:spPr bwMode="auto">
            <a:xfrm>
              <a:off x="1357" y="2988"/>
              <a:ext cx="32" cy="44"/>
            </a:xfrm>
            <a:custGeom>
              <a:avLst/>
              <a:gdLst>
                <a:gd name="T0" fmla="*/ 20 w 32"/>
                <a:gd name="T1" fmla="*/ 0 h 44"/>
                <a:gd name="T2" fmla="*/ 2 w 32"/>
                <a:gd name="T3" fmla="*/ 15 h 44"/>
                <a:gd name="T4" fmla="*/ 8 w 32"/>
                <a:gd name="T5" fmla="*/ 33 h 44"/>
                <a:gd name="T6" fmla="*/ 29 w 32"/>
                <a:gd name="T7" fmla="*/ 42 h 44"/>
                <a:gd name="T8" fmla="*/ 29 w 32"/>
                <a:gd name="T9" fmla="*/ 18 h 44"/>
                <a:gd name="T10" fmla="*/ 20 w 3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44">
                  <a:moveTo>
                    <a:pt x="20" y="0"/>
                  </a:moveTo>
                  <a:cubicBezTo>
                    <a:pt x="16" y="0"/>
                    <a:pt x="4" y="10"/>
                    <a:pt x="2" y="15"/>
                  </a:cubicBezTo>
                  <a:cubicBezTo>
                    <a:pt x="0" y="20"/>
                    <a:pt x="4" y="29"/>
                    <a:pt x="8" y="33"/>
                  </a:cubicBezTo>
                  <a:cubicBezTo>
                    <a:pt x="12" y="37"/>
                    <a:pt x="26" y="44"/>
                    <a:pt x="29" y="42"/>
                  </a:cubicBezTo>
                  <a:cubicBezTo>
                    <a:pt x="32" y="40"/>
                    <a:pt x="31" y="24"/>
                    <a:pt x="29" y="18"/>
                  </a:cubicBezTo>
                  <a:cubicBezTo>
                    <a:pt x="27" y="12"/>
                    <a:pt x="24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</p:grpSp>
      <p:pic>
        <p:nvPicPr>
          <p:cNvPr id="338993" name="Picture 4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71925" y="3062288"/>
            <a:ext cx="1146175" cy="119697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997" name="Picture 5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3646488"/>
            <a:ext cx="608013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39000" name="Picture 5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5" y="3349625"/>
            <a:ext cx="1011238" cy="99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39003" name="Picture 5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2381250"/>
            <a:ext cx="7524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39004" name="Line 60"/>
          <p:cNvSpPr>
            <a:spLocks noChangeShapeType="1"/>
          </p:cNvSpPr>
          <p:nvPr/>
        </p:nvSpPr>
        <p:spPr bwMode="auto">
          <a:xfrm flipV="1">
            <a:off x="2314575" y="3228975"/>
            <a:ext cx="0" cy="101917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ffectLst>
            <a:outerShdw blurRad="63500" dist="38099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9005" name="Line 61"/>
          <p:cNvSpPr>
            <a:spLocks noChangeShapeType="1"/>
          </p:cNvSpPr>
          <p:nvPr/>
        </p:nvSpPr>
        <p:spPr bwMode="auto">
          <a:xfrm>
            <a:off x="2219325" y="4124325"/>
            <a:ext cx="1171575" cy="5334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ffectLst>
            <a:outerShdw blurRad="63500" dist="38099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9006" name="Line 62"/>
          <p:cNvSpPr>
            <a:spLocks noChangeShapeType="1"/>
          </p:cNvSpPr>
          <p:nvPr/>
        </p:nvSpPr>
        <p:spPr bwMode="auto">
          <a:xfrm flipV="1">
            <a:off x="5686425" y="3581400"/>
            <a:ext cx="0" cy="11430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ffectLst>
            <a:outerShdw blurRad="63500" dist="38099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9007" name="Line 63"/>
          <p:cNvSpPr>
            <a:spLocks noChangeShapeType="1"/>
          </p:cNvSpPr>
          <p:nvPr/>
        </p:nvSpPr>
        <p:spPr bwMode="auto">
          <a:xfrm flipV="1">
            <a:off x="5657850" y="4238625"/>
            <a:ext cx="962025" cy="40957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ffectLst>
            <a:outerShdw blurRad="63500" dist="38099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9008" name="Line 64"/>
          <p:cNvSpPr>
            <a:spLocks noChangeShapeType="1"/>
          </p:cNvSpPr>
          <p:nvPr/>
        </p:nvSpPr>
        <p:spPr bwMode="auto">
          <a:xfrm flipV="1">
            <a:off x="4943475" y="2314575"/>
            <a:ext cx="76200" cy="9239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ffectLst>
            <a:outerShdw blurRad="63500" dist="38099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9009" name="Line 65"/>
          <p:cNvSpPr>
            <a:spLocks noChangeShapeType="1"/>
          </p:cNvSpPr>
          <p:nvPr/>
        </p:nvSpPr>
        <p:spPr bwMode="auto">
          <a:xfrm>
            <a:off x="3733800" y="3095625"/>
            <a:ext cx="1419225" cy="95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triangle" w="med" len="med"/>
            <a:tailEnd/>
          </a:ln>
          <a:effectLst>
            <a:outerShdw blurRad="63500" dist="38099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39011" name="Text Box 67"/>
          <p:cNvSpPr txBox="1">
            <a:spLocks noChangeArrowheads="1"/>
          </p:cNvSpPr>
          <p:nvPr/>
        </p:nvSpPr>
        <p:spPr bwMode="auto">
          <a:xfrm>
            <a:off x="671513" y="5516563"/>
            <a:ext cx="8015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The different images are related by Fundamental Matrices</a:t>
            </a:r>
          </a:p>
        </p:txBody>
      </p:sp>
    </p:spTree>
    <p:extLst>
      <p:ext uri="{BB962C8B-B14F-4D97-AF65-F5344CB8AC3E}">
        <p14:creationId xmlns:p14="http://schemas.microsoft.com/office/powerpoint/2010/main" val="34489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F4D436E1-D72C-9046-ACDF-43F6391B1C2C}" type="slidenum">
              <a:rPr lang="en-US"/>
              <a:pPr/>
              <a:t>25</a:t>
            </a:fld>
            <a:endParaRPr lang="en-US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Projective transformations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Projective transformation is not linear </a:t>
            </a:r>
          </a:p>
          <a:p>
            <a:r>
              <a:rPr lang="en-US"/>
              <a:t>Points at infinity may be mapped to finite points in the image and vice versa</a:t>
            </a:r>
          </a:p>
          <a:p>
            <a:pPr lvl="1"/>
            <a:endParaRPr lang="en-US"/>
          </a:p>
        </p:txBody>
      </p:sp>
      <p:grpSp>
        <p:nvGrpSpPr>
          <p:cNvPr id="270414" name="Group 78"/>
          <p:cNvGrpSpPr>
            <a:grpSpLocks/>
          </p:cNvGrpSpPr>
          <p:nvPr/>
        </p:nvGrpSpPr>
        <p:grpSpPr bwMode="auto">
          <a:xfrm>
            <a:off x="2130425" y="3724275"/>
            <a:ext cx="4638675" cy="2444750"/>
            <a:chOff x="1224" y="2154"/>
            <a:chExt cx="3210" cy="1692"/>
          </a:xfrm>
        </p:grpSpPr>
        <p:sp>
          <p:nvSpPr>
            <p:cNvPr id="270350" name="Line 14"/>
            <p:cNvSpPr>
              <a:spLocks noChangeShapeType="1"/>
            </p:cNvSpPr>
            <p:nvPr/>
          </p:nvSpPr>
          <p:spPr bwMode="auto">
            <a:xfrm flipV="1">
              <a:off x="1266" y="2160"/>
              <a:ext cx="1266" cy="16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51" name="Line 15"/>
            <p:cNvSpPr>
              <a:spLocks noChangeShapeType="1"/>
            </p:cNvSpPr>
            <p:nvPr/>
          </p:nvSpPr>
          <p:spPr bwMode="auto">
            <a:xfrm flipV="1">
              <a:off x="1620" y="2160"/>
              <a:ext cx="1014" cy="16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52" name="Line 16"/>
            <p:cNvSpPr>
              <a:spLocks noChangeShapeType="1"/>
            </p:cNvSpPr>
            <p:nvPr/>
          </p:nvSpPr>
          <p:spPr bwMode="auto">
            <a:xfrm flipV="1">
              <a:off x="1986" y="2160"/>
              <a:ext cx="762" cy="16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53" name="Line 17"/>
            <p:cNvSpPr>
              <a:spLocks noChangeShapeType="1"/>
            </p:cNvSpPr>
            <p:nvPr/>
          </p:nvSpPr>
          <p:spPr bwMode="auto">
            <a:xfrm flipV="1">
              <a:off x="2340" y="2160"/>
              <a:ext cx="504" cy="16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54" name="Line 18"/>
            <p:cNvSpPr>
              <a:spLocks noChangeShapeType="1"/>
            </p:cNvSpPr>
            <p:nvPr/>
          </p:nvSpPr>
          <p:spPr bwMode="auto">
            <a:xfrm flipV="1">
              <a:off x="2706" y="2160"/>
              <a:ext cx="246" cy="16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55" name="Line 19"/>
            <p:cNvSpPr>
              <a:spLocks noChangeShapeType="1"/>
            </p:cNvSpPr>
            <p:nvPr/>
          </p:nvSpPr>
          <p:spPr bwMode="auto">
            <a:xfrm flipV="1">
              <a:off x="3054" y="2160"/>
              <a:ext cx="0" cy="16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56" name="Line 20"/>
            <p:cNvSpPr>
              <a:spLocks noChangeShapeType="1"/>
            </p:cNvSpPr>
            <p:nvPr/>
          </p:nvSpPr>
          <p:spPr bwMode="auto">
            <a:xfrm flipH="1" flipV="1">
              <a:off x="3156" y="2154"/>
              <a:ext cx="252" cy="16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57" name="Line 21"/>
            <p:cNvSpPr>
              <a:spLocks noChangeShapeType="1"/>
            </p:cNvSpPr>
            <p:nvPr/>
          </p:nvSpPr>
          <p:spPr bwMode="auto">
            <a:xfrm flipH="1" flipV="1">
              <a:off x="3264" y="2160"/>
              <a:ext cx="498" cy="16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58" name="Line 22"/>
            <p:cNvSpPr>
              <a:spLocks noChangeShapeType="1"/>
            </p:cNvSpPr>
            <p:nvPr/>
          </p:nvSpPr>
          <p:spPr bwMode="auto">
            <a:xfrm flipH="1" flipV="1">
              <a:off x="3360" y="2160"/>
              <a:ext cx="756" cy="16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59" name="Line 23"/>
            <p:cNvSpPr>
              <a:spLocks noChangeShapeType="1"/>
            </p:cNvSpPr>
            <p:nvPr/>
          </p:nvSpPr>
          <p:spPr bwMode="auto">
            <a:xfrm flipH="1" flipV="1">
              <a:off x="3468" y="2160"/>
              <a:ext cx="966" cy="16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60" name="Line 24"/>
            <p:cNvSpPr>
              <a:spLocks noChangeShapeType="1"/>
            </p:cNvSpPr>
            <p:nvPr/>
          </p:nvSpPr>
          <p:spPr bwMode="auto">
            <a:xfrm flipH="1" flipV="1">
              <a:off x="3576" y="2160"/>
              <a:ext cx="852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61" name="Line 25"/>
            <p:cNvSpPr>
              <a:spLocks noChangeShapeType="1"/>
            </p:cNvSpPr>
            <p:nvPr/>
          </p:nvSpPr>
          <p:spPr bwMode="auto">
            <a:xfrm flipH="1" flipV="1">
              <a:off x="3678" y="2160"/>
              <a:ext cx="750" cy="8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62" name="Line 26"/>
            <p:cNvSpPr>
              <a:spLocks noChangeShapeType="1"/>
            </p:cNvSpPr>
            <p:nvPr/>
          </p:nvSpPr>
          <p:spPr bwMode="auto">
            <a:xfrm flipH="1" flipV="1">
              <a:off x="3792" y="2160"/>
              <a:ext cx="6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63" name="Line 27"/>
            <p:cNvSpPr>
              <a:spLocks noChangeShapeType="1"/>
            </p:cNvSpPr>
            <p:nvPr/>
          </p:nvSpPr>
          <p:spPr bwMode="auto">
            <a:xfrm flipH="1" flipV="1">
              <a:off x="3894" y="2160"/>
              <a:ext cx="534" cy="4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64" name="Line 28"/>
            <p:cNvSpPr>
              <a:spLocks noChangeShapeType="1"/>
            </p:cNvSpPr>
            <p:nvPr/>
          </p:nvSpPr>
          <p:spPr bwMode="auto">
            <a:xfrm flipH="1" flipV="1">
              <a:off x="4002" y="2160"/>
              <a:ext cx="432" cy="3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65" name="Line 29"/>
            <p:cNvSpPr>
              <a:spLocks noChangeShapeType="1"/>
            </p:cNvSpPr>
            <p:nvPr/>
          </p:nvSpPr>
          <p:spPr bwMode="auto">
            <a:xfrm flipH="1" flipV="1">
              <a:off x="4104" y="2160"/>
              <a:ext cx="324" cy="2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66" name="Line 30"/>
            <p:cNvSpPr>
              <a:spLocks noChangeShapeType="1"/>
            </p:cNvSpPr>
            <p:nvPr/>
          </p:nvSpPr>
          <p:spPr bwMode="auto">
            <a:xfrm flipH="1" flipV="1">
              <a:off x="4206" y="2160"/>
              <a:ext cx="222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68" name="Line 32"/>
            <p:cNvSpPr>
              <a:spLocks noChangeShapeType="1"/>
            </p:cNvSpPr>
            <p:nvPr/>
          </p:nvSpPr>
          <p:spPr bwMode="auto">
            <a:xfrm flipH="1" flipV="1">
              <a:off x="4314" y="2160"/>
              <a:ext cx="120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69" name="Line 33"/>
            <p:cNvSpPr>
              <a:spLocks noChangeShapeType="1"/>
            </p:cNvSpPr>
            <p:nvPr/>
          </p:nvSpPr>
          <p:spPr bwMode="auto">
            <a:xfrm flipV="1">
              <a:off x="1224" y="2160"/>
              <a:ext cx="1206" cy="13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70" name="Line 34"/>
            <p:cNvSpPr>
              <a:spLocks noChangeShapeType="1"/>
            </p:cNvSpPr>
            <p:nvPr/>
          </p:nvSpPr>
          <p:spPr bwMode="auto">
            <a:xfrm flipV="1">
              <a:off x="1224" y="2160"/>
              <a:ext cx="1098" cy="10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71" name="Line 35"/>
            <p:cNvSpPr>
              <a:spLocks noChangeShapeType="1"/>
            </p:cNvSpPr>
            <p:nvPr/>
          </p:nvSpPr>
          <p:spPr bwMode="auto">
            <a:xfrm flipV="1">
              <a:off x="1230" y="2160"/>
              <a:ext cx="990" cy="8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72" name="Line 36"/>
            <p:cNvSpPr>
              <a:spLocks noChangeShapeType="1"/>
            </p:cNvSpPr>
            <p:nvPr/>
          </p:nvSpPr>
          <p:spPr bwMode="auto">
            <a:xfrm flipV="1">
              <a:off x="1224" y="2160"/>
              <a:ext cx="888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73" name="Line 37"/>
            <p:cNvSpPr>
              <a:spLocks noChangeShapeType="1"/>
            </p:cNvSpPr>
            <p:nvPr/>
          </p:nvSpPr>
          <p:spPr bwMode="auto">
            <a:xfrm flipV="1">
              <a:off x="1224" y="2160"/>
              <a:ext cx="780" cy="5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74" name="Line 38"/>
            <p:cNvSpPr>
              <a:spLocks noChangeShapeType="1"/>
            </p:cNvSpPr>
            <p:nvPr/>
          </p:nvSpPr>
          <p:spPr bwMode="auto">
            <a:xfrm flipV="1">
              <a:off x="1224" y="2160"/>
              <a:ext cx="684" cy="4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75" name="Line 39"/>
            <p:cNvSpPr>
              <a:spLocks noChangeShapeType="1"/>
            </p:cNvSpPr>
            <p:nvPr/>
          </p:nvSpPr>
          <p:spPr bwMode="auto">
            <a:xfrm flipV="1">
              <a:off x="1230" y="2160"/>
              <a:ext cx="582" cy="3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76" name="Line 40"/>
            <p:cNvSpPr>
              <a:spLocks noChangeShapeType="1"/>
            </p:cNvSpPr>
            <p:nvPr/>
          </p:nvSpPr>
          <p:spPr bwMode="auto">
            <a:xfrm flipV="1">
              <a:off x="1230" y="2160"/>
              <a:ext cx="456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77" name="Line 41"/>
            <p:cNvSpPr>
              <a:spLocks noChangeShapeType="1"/>
            </p:cNvSpPr>
            <p:nvPr/>
          </p:nvSpPr>
          <p:spPr bwMode="auto">
            <a:xfrm flipV="1">
              <a:off x="1230" y="2160"/>
              <a:ext cx="348" cy="1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78" name="Line 42"/>
            <p:cNvSpPr>
              <a:spLocks noChangeShapeType="1"/>
            </p:cNvSpPr>
            <p:nvPr/>
          </p:nvSpPr>
          <p:spPr bwMode="auto">
            <a:xfrm flipV="1">
              <a:off x="1224" y="2160"/>
              <a:ext cx="258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79" name="Line 43"/>
            <p:cNvSpPr>
              <a:spLocks noChangeShapeType="1"/>
            </p:cNvSpPr>
            <p:nvPr/>
          </p:nvSpPr>
          <p:spPr bwMode="auto">
            <a:xfrm flipV="1">
              <a:off x="1224" y="2160"/>
              <a:ext cx="156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80" name="Line 44"/>
            <p:cNvSpPr>
              <a:spLocks noChangeShapeType="1"/>
            </p:cNvSpPr>
            <p:nvPr/>
          </p:nvSpPr>
          <p:spPr bwMode="auto">
            <a:xfrm flipV="1">
              <a:off x="1224" y="2160"/>
              <a:ext cx="60" cy="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81" name="Line 45"/>
            <p:cNvSpPr>
              <a:spLocks noChangeShapeType="1"/>
            </p:cNvSpPr>
            <p:nvPr/>
          </p:nvSpPr>
          <p:spPr bwMode="auto">
            <a:xfrm>
              <a:off x="1224" y="3738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82" name="Line 46"/>
            <p:cNvSpPr>
              <a:spLocks noChangeShapeType="1"/>
            </p:cNvSpPr>
            <p:nvPr/>
          </p:nvSpPr>
          <p:spPr bwMode="auto">
            <a:xfrm>
              <a:off x="1224" y="3576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83" name="Line 47"/>
            <p:cNvSpPr>
              <a:spLocks noChangeShapeType="1"/>
            </p:cNvSpPr>
            <p:nvPr/>
          </p:nvSpPr>
          <p:spPr bwMode="auto">
            <a:xfrm>
              <a:off x="1224" y="3450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84" name="Line 48"/>
            <p:cNvSpPr>
              <a:spLocks noChangeShapeType="1"/>
            </p:cNvSpPr>
            <p:nvPr/>
          </p:nvSpPr>
          <p:spPr bwMode="auto">
            <a:xfrm>
              <a:off x="1224" y="3330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85" name="Line 49"/>
            <p:cNvSpPr>
              <a:spLocks noChangeShapeType="1"/>
            </p:cNvSpPr>
            <p:nvPr/>
          </p:nvSpPr>
          <p:spPr bwMode="auto">
            <a:xfrm>
              <a:off x="1224" y="3222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86" name="Line 50"/>
            <p:cNvSpPr>
              <a:spLocks noChangeShapeType="1"/>
            </p:cNvSpPr>
            <p:nvPr/>
          </p:nvSpPr>
          <p:spPr bwMode="auto">
            <a:xfrm>
              <a:off x="1224" y="3132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87" name="Line 51"/>
            <p:cNvSpPr>
              <a:spLocks noChangeShapeType="1"/>
            </p:cNvSpPr>
            <p:nvPr/>
          </p:nvSpPr>
          <p:spPr bwMode="auto">
            <a:xfrm>
              <a:off x="1224" y="3048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88" name="Line 52"/>
            <p:cNvSpPr>
              <a:spLocks noChangeShapeType="1"/>
            </p:cNvSpPr>
            <p:nvPr/>
          </p:nvSpPr>
          <p:spPr bwMode="auto">
            <a:xfrm>
              <a:off x="1224" y="2970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89" name="Line 53"/>
            <p:cNvSpPr>
              <a:spLocks noChangeShapeType="1"/>
            </p:cNvSpPr>
            <p:nvPr/>
          </p:nvSpPr>
          <p:spPr bwMode="auto">
            <a:xfrm>
              <a:off x="1224" y="2904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90" name="Line 54"/>
            <p:cNvSpPr>
              <a:spLocks noChangeShapeType="1"/>
            </p:cNvSpPr>
            <p:nvPr/>
          </p:nvSpPr>
          <p:spPr bwMode="auto">
            <a:xfrm>
              <a:off x="1224" y="2844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91" name="Line 55"/>
            <p:cNvSpPr>
              <a:spLocks noChangeShapeType="1"/>
            </p:cNvSpPr>
            <p:nvPr/>
          </p:nvSpPr>
          <p:spPr bwMode="auto">
            <a:xfrm>
              <a:off x="1224" y="2790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92" name="Line 56"/>
            <p:cNvSpPr>
              <a:spLocks noChangeShapeType="1"/>
            </p:cNvSpPr>
            <p:nvPr/>
          </p:nvSpPr>
          <p:spPr bwMode="auto">
            <a:xfrm>
              <a:off x="1224" y="2736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93" name="Line 57"/>
            <p:cNvSpPr>
              <a:spLocks noChangeShapeType="1"/>
            </p:cNvSpPr>
            <p:nvPr/>
          </p:nvSpPr>
          <p:spPr bwMode="auto">
            <a:xfrm>
              <a:off x="1224" y="2682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94" name="Line 58"/>
            <p:cNvSpPr>
              <a:spLocks noChangeShapeType="1"/>
            </p:cNvSpPr>
            <p:nvPr/>
          </p:nvSpPr>
          <p:spPr bwMode="auto">
            <a:xfrm>
              <a:off x="1224" y="2634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95" name="Line 59"/>
            <p:cNvSpPr>
              <a:spLocks noChangeShapeType="1"/>
            </p:cNvSpPr>
            <p:nvPr/>
          </p:nvSpPr>
          <p:spPr bwMode="auto">
            <a:xfrm>
              <a:off x="1224" y="2592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96" name="Line 60"/>
            <p:cNvSpPr>
              <a:spLocks noChangeShapeType="1"/>
            </p:cNvSpPr>
            <p:nvPr/>
          </p:nvSpPr>
          <p:spPr bwMode="auto">
            <a:xfrm>
              <a:off x="1224" y="2550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97" name="Line 61"/>
            <p:cNvSpPr>
              <a:spLocks noChangeShapeType="1"/>
            </p:cNvSpPr>
            <p:nvPr/>
          </p:nvSpPr>
          <p:spPr bwMode="auto">
            <a:xfrm>
              <a:off x="1224" y="2520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98" name="Line 62"/>
            <p:cNvSpPr>
              <a:spLocks noChangeShapeType="1"/>
            </p:cNvSpPr>
            <p:nvPr/>
          </p:nvSpPr>
          <p:spPr bwMode="auto">
            <a:xfrm>
              <a:off x="1224" y="2486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399" name="Line 63"/>
            <p:cNvSpPr>
              <a:spLocks noChangeShapeType="1"/>
            </p:cNvSpPr>
            <p:nvPr/>
          </p:nvSpPr>
          <p:spPr bwMode="auto">
            <a:xfrm>
              <a:off x="1224" y="2454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00" name="Line 64"/>
            <p:cNvSpPr>
              <a:spLocks noChangeShapeType="1"/>
            </p:cNvSpPr>
            <p:nvPr/>
          </p:nvSpPr>
          <p:spPr bwMode="auto">
            <a:xfrm>
              <a:off x="1224" y="2418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01" name="Line 65"/>
            <p:cNvSpPr>
              <a:spLocks noChangeShapeType="1"/>
            </p:cNvSpPr>
            <p:nvPr/>
          </p:nvSpPr>
          <p:spPr bwMode="auto">
            <a:xfrm>
              <a:off x="1224" y="2386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02" name="Line 66"/>
            <p:cNvSpPr>
              <a:spLocks noChangeShapeType="1"/>
            </p:cNvSpPr>
            <p:nvPr/>
          </p:nvSpPr>
          <p:spPr bwMode="auto">
            <a:xfrm>
              <a:off x="1224" y="2358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03" name="Line 67"/>
            <p:cNvSpPr>
              <a:spLocks noChangeShapeType="1"/>
            </p:cNvSpPr>
            <p:nvPr/>
          </p:nvSpPr>
          <p:spPr bwMode="auto">
            <a:xfrm>
              <a:off x="1224" y="2334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04" name="Line 68"/>
            <p:cNvSpPr>
              <a:spLocks noChangeShapeType="1"/>
            </p:cNvSpPr>
            <p:nvPr/>
          </p:nvSpPr>
          <p:spPr bwMode="auto">
            <a:xfrm>
              <a:off x="1224" y="2310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05" name="Line 69"/>
            <p:cNvSpPr>
              <a:spLocks noChangeShapeType="1"/>
            </p:cNvSpPr>
            <p:nvPr/>
          </p:nvSpPr>
          <p:spPr bwMode="auto">
            <a:xfrm>
              <a:off x="1224" y="2290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06" name="Line 70"/>
            <p:cNvSpPr>
              <a:spLocks noChangeShapeType="1"/>
            </p:cNvSpPr>
            <p:nvPr/>
          </p:nvSpPr>
          <p:spPr bwMode="auto">
            <a:xfrm>
              <a:off x="1224" y="2266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07" name="Line 71"/>
            <p:cNvSpPr>
              <a:spLocks noChangeShapeType="1"/>
            </p:cNvSpPr>
            <p:nvPr/>
          </p:nvSpPr>
          <p:spPr bwMode="auto">
            <a:xfrm>
              <a:off x="1224" y="2250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08" name="Line 72"/>
            <p:cNvSpPr>
              <a:spLocks noChangeShapeType="1"/>
            </p:cNvSpPr>
            <p:nvPr/>
          </p:nvSpPr>
          <p:spPr bwMode="auto">
            <a:xfrm>
              <a:off x="1224" y="2234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09" name="Line 73"/>
            <p:cNvSpPr>
              <a:spLocks noChangeShapeType="1"/>
            </p:cNvSpPr>
            <p:nvPr/>
          </p:nvSpPr>
          <p:spPr bwMode="auto">
            <a:xfrm>
              <a:off x="1224" y="2218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10" name="Line 74"/>
            <p:cNvSpPr>
              <a:spLocks noChangeShapeType="1"/>
            </p:cNvSpPr>
            <p:nvPr/>
          </p:nvSpPr>
          <p:spPr bwMode="auto">
            <a:xfrm>
              <a:off x="1224" y="2206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11" name="Line 75"/>
            <p:cNvSpPr>
              <a:spLocks noChangeShapeType="1"/>
            </p:cNvSpPr>
            <p:nvPr/>
          </p:nvSpPr>
          <p:spPr bwMode="auto">
            <a:xfrm>
              <a:off x="1224" y="2194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12" name="Line 76"/>
            <p:cNvSpPr>
              <a:spLocks noChangeShapeType="1"/>
            </p:cNvSpPr>
            <p:nvPr/>
          </p:nvSpPr>
          <p:spPr bwMode="auto">
            <a:xfrm>
              <a:off x="1224" y="2178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0413" name="Line 77"/>
            <p:cNvSpPr>
              <a:spLocks noChangeShapeType="1"/>
            </p:cNvSpPr>
            <p:nvPr/>
          </p:nvSpPr>
          <p:spPr bwMode="auto">
            <a:xfrm>
              <a:off x="1224" y="2166"/>
              <a:ext cx="3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</p:grpSp>
      <p:sp>
        <p:nvSpPr>
          <p:cNvPr id="270415" name="Rectangle 79"/>
          <p:cNvSpPr>
            <a:spLocks noChangeArrowheads="1"/>
          </p:cNvSpPr>
          <p:nvPr/>
        </p:nvSpPr>
        <p:spPr bwMode="auto">
          <a:xfrm>
            <a:off x="2130425" y="3225800"/>
            <a:ext cx="4635500" cy="29591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70416" name="Oval 80"/>
          <p:cNvSpPr>
            <a:spLocks noChangeArrowheads="1"/>
          </p:cNvSpPr>
          <p:nvPr/>
        </p:nvSpPr>
        <p:spPr bwMode="auto">
          <a:xfrm>
            <a:off x="4295775" y="3686175"/>
            <a:ext cx="88900" cy="88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270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21BB5790-D58A-5544-BFAE-3AA273D72C6A}" type="slidenum">
              <a:rPr lang="en-US"/>
              <a:pPr/>
              <a:t>26</a:t>
            </a:fld>
            <a:endParaRPr lang="en-US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Homogeneous coordinates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one dimension to the representation</a:t>
            </a:r>
          </a:p>
          <a:p>
            <a:r>
              <a:rPr lang="en-US"/>
              <a:t>Any linear transformation in homogeneous coordinates is in fact projective transformation</a:t>
            </a:r>
          </a:p>
          <a:p>
            <a:pPr lvl="1"/>
            <a:endParaRPr lang="en-US"/>
          </a:p>
        </p:txBody>
      </p:sp>
      <p:graphicFrame>
        <p:nvGraphicFramePr>
          <p:cNvPr id="271364" name="Object 4"/>
          <p:cNvGraphicFramePr>
            <a:graphicFrameLocks noChangeAspect="1"/>
          </p:cNvGraphicFramePr>
          <p:nvPr/>
        </p:nvGraphicFramePr>
        <p:xfrm>
          <a:off x="3171825" y="3228975"/>
          <a:ext cx="2478088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Equation" r:id="rId3" imgW="952200" imgH="1650960" progId="Equation.DSMT4">
                  <p:embed/>
                </p:oleObj>
              </mc:Choice>
              <mc:Fallback>
                <p:oleObj name="Equation" r:id="rId3" imgW="952200" imgH="1650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825" y="3228975"/>
                        <a:ext cx="2478088" cy="306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9955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523B1C5A-8EF8-4F43-8CC9-1361090C5C57}" type="slidenum">
              <a:rPr lang="en-US"/>
              <a:pPr/>
              <a:t>27</a:t>
            </a:fld>
            <a:endParaRPr lang="en-US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Homogeneous coordinates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representation is unique up to </a:t>
            </a:r>
            <a:r>
              <a:rPr lang="en-US">
                <a:solidFill>
                  <a:srgbClr val="0000FF"/>
                </a:solidFill>
              </a:rPr>
              <a:t>scale</a:t>
            </a:r>
          </a:p>
          <a:p>
            <a:pPr lvl="1"/>
            <a:endParaRPr lang="en-US"/>
          </a:p>
        </p:txBody>
      </p:sp>
      <p:graphicFrame>
        <p:nvGraphicFramePr>
          <p:cNvPr id="273412" name="Object 4"/>
          <p:cNvGraphicFramePr>
            <a:graphicFrameLocks noChangeAspect="1"/>
          </p:cNvGraphicFramePr>
          <p:nvPr/>
        </p:nvGraphicFramePr>
        <p:xfrm>
          <a:off x="1468438" y="2436813"/>
          <a:ext cx="5456237" cy="306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" name="Equation" r:id="rId3" imgW="2730240" imgH="1650960" progId="Equation.DSMT4">
                  <p:embed/>
                </p:oleObj>
              </mc:Choice>
              <mc:Fallback>
                <p:oleObj name="Equation" r:id="rId3" imgW="2730240" imgH="1650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438" y="2436813"/>
                        <a:ext cx="5456237" cy="306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1634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4353A7B4-99FE-604D-BE0F-9C1041D9E108}" type="slidenum">
              <a:rPr lang="en-US"/>
              <a:pPr/>
              <a:t>28</a:t>
            </a:fld>
            <a:endParaRPr lang="en-US"/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Homogeneous coordinates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Points at infinity:</a:t>
            </a:r>
            <a:endParaRPr lang="en-US">
              <a:solidFill>
                <a:srgbClr val="0000FF"/>
              </a:solidFill>
            </a:endParaRPr>
          </a:p>
          <a:p>
            <a:pPr lvl="1"/>
            <a:endParaRPr lang="en-US"/>
          </a:p>
        </p:txBody>
      </p:sp>
      <p:graphicFrame>
        <p:nvGraphicFramePr>
          <p:cNvPr id="274436" name="Object 4"/>
          <p:cNvGraphicFramePr>
            <a:graphicFrameLocks noChangeAspect="1"/>
          </p:cNvGraphicFramePr>
          <p:nvPr/>
        </p:nvGraphicFramePr>
        <p:xfrm>
          <a:off x="1443038" y="2122488"/>
          <a:ext cx="6040437" cy="306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" name="Equation" r:id="rId3" imgW="3022560" imgH="1650960" progId="Equation.DSMT4">
                  <p:embed/>
                </p:oleObj>
              </mc:Choice>
              <mc:Fallback>
                <p:oleObj name="Equation" r:id="rId3" imgW="3022560" imgH="1650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8" y="2122488"/>
                        <a:ext cx="6040437" cy="306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37" name="Line 5"/>
          <p:cNvSpPr>
            <a:spLocks noChangeShapeType="1"/>
          </p:cNvSpPr>
          <p:nvPr/>
        </p:nvSpPr>
        <p:spPr bwMode="auto">
          <a:xfrm flipV="1">
            <a:off x="2428875" y="5124450"/>
            <a:ext cx="3914775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805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9E5EDC67-D1BD-9141-A21B-39804D706CB1}" type="slidenum">
              <a:rPr lang="en-US"/>
              <a:pPr/>
              <a:t>29</a:t>
            </a:fld>
            <a:endParaRPr lang="en-US"/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Projective transformation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Linear transformation of homogeneous coordinates</a:t>
            </a:r>
          </a:p>
          <a:p>
            <a:r>
              <a:rPr lang="en-US"/>
              <a:t>From 3D model to 2D image:   3</a:t>
            </a:r>
            <a:r>
              <a:rPr lang="en-US">
                <a:sym typeface="Symbol" charset="0"/>
              </a:rPr>
              <a:t></a:t>
            </a:r>
            <a:r>
              <a:rPr lang="en-US"/>
              <a:t>4 matrix</a:t>
            </a:r>
          </a:p>
        </p:txBody>
      </p:sp>
      <p:graphicFrame>
        <p:nvGraphicFramePr>
          <p:cNvPr id="287748" name="Object 4"/>
          <p:cNvGraphicFramePr>
            <a:graphicFrameLocks noChangeAspect="1"/>
          </p:cNvGraphicFramePr>
          <p:nvPr/>
        </p:nvGraphicFramePr>
        <p:xfrm>
          <a:off x="2189163" y="3346450"/>
          <a:ext cx="4699000" cy="236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" name="Equation" r:id="rId3" imgW="2133360" imgH="914400" progId="Equation.DSMT4">
                  <p:embed/>
                </p:oleObj>
              </mc:Choice>
              <mc:Fallback>
                <p:oleObj name="Equation" r:id="rId3" imgW="21333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3" y="3346450"/>
                        <a:ext cx="4699000" cy="236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804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du 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64998" y="1096412"/>
            <a:ext cx="7321802" cy="5029751"/>
          </a:xfrm>
        </p:spPr>
        <p:txBody>
          <a:bodyPr>
            <a:normAutofit fontScale="62500" lnSpcReduction="20000"/>
          </a:bodyPr>
          <a:lstStyle/>
          <a:p>
            <a:pPr>
              <a:buAutoNum type="arabicPeriod"/>
            </a:pPr>
            <a:r>
              <a:rPr lang="fr-FR" dirty="0"/>
              <a:t>Espace 3D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/>
              <a:t>Définitions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/>
              <a:t>Points et vecteurs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/>
              <a:t>Opérateurs utiles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/>
              <a:t>Géométrie dans l’espace 3D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/>
              <a:t>Rappels de </a:t>
            </a:r>
            <a:r>
              <a:rPr lang="fr-FR" dirty="0" smtClean="0"/>
              <a:t>trigonométrie</a:t>
            </a:r>
            <a:endParaRPr lang="fr-FR" dirty="0"/>
          </a:p>
          <a:p>
            <a:pPr>
              <a:buAutoNum type="arabicPeriod"/>
            </a:pPr>
            <a:r>
              <a:rPr lang="fr-FR" dirty="0"/>
              <a:t>Stockage matriciel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/>
              <a:t>Représentation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/>
              <a:t>Addition et multiplication</a:t>
            </a:r>
          </a:p>
          <a:p>
            <a:pPr marL="800100" lvl="2" indent="-342900">
              <a:buFont typeface="Arial" pitchFamily="34" charset="0"/>
              <a:buChar char="•"/>
            </a:pPr>
            <a:r>
              <a:rPr lang="fr-FR" dirty="0"/>
              <a:t>Inversion de </a:t>
            </a:r>
            <a:r>
              <a:rPr lang="fr-FR" dirty="0" smtClean="0"/>
              <a:t>matrices</a:t>
            </a:r>
            <a:endParaRPr lang="fr-FR" dirty="0"/>
          </a:p>
          <a:p>
            <a:pPr>
              <a:buFontTx/>
              <a:buAutoNum type="arabicPeriod"/>
            </a:pPr>
            <a:r>
              <a:rPr lang="fr-FR" dirty="0"/>
              <a:t>Transformations 3D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Définition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Translations, rotations, changements d’échelle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Compositions </a:t>
            </a:r>
            <a:r>
              <a:rPr lang="fr-FR" dirty="0" smtClean="0"/>
              <a:t>matricielles</a:t>
            </a:r>
            <a:endParaRPr lang="fr-FR" dirty="0"/>
          </a:p>
          <a:p>
            <a:pPr>
              <a:buAutoNum type="arabicPeriod"/>
            </a:pPr>
            <a:r>
              <a:rPr lang="fr-FR" dirty="0"/>
              <a:t>Quaternions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/>
              <a:t>Définition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/>
              <a:t>Opérateurs utiles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038BA7-713C-2544-8829-1AE6272C1240}" type="datetime1">
              <a:rPr lang="fr-FR" smtClean="0"/>
              <a:t>12/10/17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1570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E462E81E-38E9-A247-836E-C4C7BD673D86}" type="slidenum">
              <a:rPr lang="en-US"/>
              <a:pPr/>
              <a:t>30</a:t>
            </a:fld>
            <a:endParaRPr lang="en-US"/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pinhole camera model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camera center C is in the origin of </a:t>
            </a:r>
            <a:r>
              <a:rPr lang="en-US">
                <a:latin typeface="Times New Roman" charset="0"/>
                <a:cs typeface="Times New Roman" charset="0"/>
              </a:rPr>
              <a:t>R</a:t>
            </a:r>
            <a:r>
              <a:rPr lang="en-US" baseline="45000">
                <a:latin typeface="Times New Roman" charset="0"/>
                <a:cs typeface="Times New Roman" charset="0"/>
              </a:rPr>
              <a:t>3</a:t>
            </a:r>
          </a:p>
          <a:p>
            <a:r>
              <a:rPr lang="en-US"/>
              <a:t>The image plane is   </a:t>
            </a:r>
            <a:r>
              <a:rPr lang="en-US" i="1">
                <a:latin typeface="Times New Roman" charset="0"/>
                <a:cs typeface="Times New Roman" charset="0"/>
              </a:rPr>
              <a:t>z = f</a:t>
            </a:r>
          </a:p>
        </p:txBody>
      </p:sp>
      <p:sp>
        <p:nvSpPr>
          <p:cNvPr id="289797" name="Line 5"/>
          <p:cNvSpPr>
            <a:spLocks noChangeShapeType="1"/>
          </p:cNvSpPr>
          <p:nvPr/>
        </p:nvSpPr>
        <p:spPr bwMode="auto">
          <a:xfrm flipV="1">
            <a:off x="5372100" y="3152775"/>
            <a:ext cx="0" cy="2943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89798" name="Line 6"/>
          <p:cNvSpPr>
            <a:spLocks noChangeShapeType="1"/>
          </p:cNvSpPr>
          <p:nvPr/>
        </p:nvSpPr>
        <p:spPr bwMode="auto">
          <a:xfrm>
            <a:off x="2552700" y="4457700"/>
            <a:ext cx="3438525" cy="419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89799" name="Line 7"/>
          <p:cNvSpPr>
            <a:spLocks noChangeShapeType="1"/>
          </p:cNvSpPr>
          <p:nvPr/>
        </p:nvSpPr>
        <p:spPr bwMode="auto">
          <a:xfrm flipH="1">
            <a:off x="3905250" y="4505325"/>
            <a:ext cx="2076450" cy="1038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89802" name="Text Box 10"/>
          <p:cNvSpPr txBox="1">
            <a:spLocks noChangeArrowheads="1"/>
          </p:cNvSpPr>
          <p:nvPr/>
        </p:nvSpPr>
        <p:spPr bwMode="auto">
          <a:xfrm>
            <a:off x="3917950" y="542766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X</a:t>
            </a:r>
          </a:p>
        </p:txBody>
      </p:sp>
      <p:sp>
        <p:nvSpPr>
          <p:cNvPr id="289803" name="Text Box 11"/>
          <p:cNvSpPr txBox="1">
            <a:spLocks noChangeArrowheads="1"/>
          </p:cNvSpPr>
          <p:nvPr/>
        </p:nvSpPr>
        <p:spPr bwMode="auto">
          <a:xfrm>
            <a:off x="5403850" y="311308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Y</a:t>
            </a:r>
          </a:p>
        </p:txBody>
      </p:sp>
      <p:sp>
        <p:nvSpPr>
          <p:cNvPr id="289804" name="Text Box 12"/>
          <p:cNvSpPr txBox="1">
            <a:spLocks noChangeArrowheads="1"/>
          </p:cNvSpPr>
          <p:nvPr/>
        </p:nvSpPr>
        <p:spPr bwMode="auto">
          <a:xfrm>
            <a:off x="2571750" y="4113213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Z</a:t>
            </a:r>
          </a:p>
        </p:txBody>
      </p:sp>
      <p:sp>
        <p:nvSpPr>
          <p:cNvPr id="289806" name="Freeform 14"/>
          <p:cNvSpPr>
            <a:spLocks/>
          </p:cNvSpPr>
          <p:nvPr/>
        </p:nvSpPr>
        <p:spPr bwMode="auto">
          <a:xfrm>
            <a:off x="3086100" y="3829050"/>
            <a:ext cx="1047750" cy="1304925"/>
          </a:xfrm>
          <a:custGeom>
            <a:avLst/>
            <a:gdLst>
              <a:gd name="T0" fmla="*/ 12 w 660"/>
              <a:gd name="T1" fmla="*/ 822 h 822"/>
              <a:gd name="T2" fmla="*/ 660 w 660"/>
              <a:gd name="T3" fmla="*/ 510 h 822"/>
              <a:gd name="T4" fmla="*/ 660 w 660"/>
              <a:gd name="T5" fmla="*/ 0 h 822"/>
              <a:gd name="T6" fmla="*/ 0 w 660"/>
              <a:gd name="T7" fmla="*/ 300 h 822"/>
              <a:gd name="T8" fmla="*/ 12 w 660"/>
              <a:gd name="T9" fmla="*/ 822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0" h="822">
                <a:moveTo>
                  <a:pt x="12" y="822"/>
                </a:moveTo>
                <a:lnTo>
                  <a:pt x="660" y="510"/>
                </a:lnTo>
                <a:lnTo>
                  <a:pt x="660" y="0"/>
                </a:lnTo>
                <a:lnTo>
                  <a:pt x="0" y="300"/>
                </a:lnTo>
                <a:lnTo>
                  <a:pt x="12" y="822"/>
                </a:lnTo>
                <a:close/>
              </a:path>
            </a:pathLst>
          </a:custGeom>
          <a:solidFill>
            <a:schemeClr val="folHlink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89807" name="Line 15"/>
          <p:cNvSpPr>
            <a:spLocks noChangeShapeType="1"/>
          </p:cNvSpPr>
          <p:nvPr/>
        </p:nvSpPr>
        <p:spPr bwMode="auto">
          <a:xfrm>
            <a:off x="3629025" y="4591050"/>
            <a:ext cx="2352675" cy="295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89813" name="Rectangle 21"/>
          <p:cNvSpPr>
            <a:spLocks noChangeArrowheads="1"/>
          </p:cNvSpPr>
          <p:nvPr/>
        </p:nvSpPr>
        <p:spPr bwMode="auto">
          <a:xfrm>
            <a:off x="5191125" y="4638675"/>
            <a:ext cx="438150" cy="333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grpSp>
        <p:nvGrpSpPr>
          <p:cNvPr id="289808" name="Group 16"/>
          <p:cNvGrpSpPr>
            <a:grpSpLocks/>
          </p:cNvGrpSpPr>
          <p:nvPr/>
        </p:nvGrpSpPr>
        <p:grpSpPr bwMode="auto">
          <a:xfrm flipH="1">
            <a:off x="5286375" y="4695825"/>
            <a:ext cx="314325" cy="238125"/>
            <a:chOff x="1206" y="2922"/>
            <a:chExt cx="204" cy="150"/>
          </a:xfrm>
        </p:grpSpPr>
        <p:sp>
          <p:nvSpPr>
            <p:cNvPr id="289809" name="Freeform 17"/>
            <p:cNvSpPr>
              <a:spLocks/>
            </p:cNvSpPr>
            <p:nvPr/>
          </p:nvSpPr>
          <p:spPr bwMode="auto">
            <a:xfrm>
              <a:off x="1206" y="2922"/>
              <a:ext cx="174" cy="102"/>
            </a:xfrm>
            <a:custGeom>
              <a:avLst/>
              <a:gdLst>
                <a:gd name="T0" fmla="*/ 0 w 174"/>
                <a:gd name="T1" fmla="*/ 102 h 102"/>
                <a:gd name="T2" fmla="*/ 120 w 174"/>
                <a:gd name="T3" fmla="*/ 66 h 102"/>
                <a:gd name="T4" fmla="*/ 174 w 174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" h="102">
                  <a:moveTo>
                    <a:pt x="0" y="102"/>
                  </a:moveTo>
                  <a:cubicBezTo>
                    <a:pt x="45" y="92"/>
                    <a:pt x="91" y="83"/>
                    <a:pt x="120" y="66"/>
                  </a:cubicBezTo>
                  <a:cubicBezTo>
                    <a:pt x="149" y="49"/>
                    <a:pt x="161" y="24"/>
                    <a:pt x="174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89810" name="Freeform 18"/>
            <p:cNvSpPr>
              <a:spLocks/>
            </p:cNvSpPr>
            <p:nvPr/>
          </p:nvSpPr>
          <p:spPr bwMode="auto">
            <a:xfrm>
              <a:off x="1206" y="3030"/>
              <a:ext cx="204" cy="42"/>
            </a:xfrm>
            <a:custGeom>
              <a:avLst/>
              <a:gdLst>
                <a:gd name="T0" fmla="*/ 0 w 204"/>
                <a:gd name="T1" fmla="*/ 0 h 42"/>
                <a:gd name="T2" fmla="*/ 138 w 204"/>
                <a:gd name="T3" fmla="*/ 12 h 42"/>
                <a:gd name="T4" fmla="*/ 204 w 204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" h="42">
                  <a:moveTo>
                    <a:pt x="0" y="0"/>
                  </a:moveTo>
                  <a:cubicBezTo>
                    <a:pt x="52" y="2"/>
                    <a:pt x="104" y="5"/>
                    <a:pt x="138" y="12"/>
                  </a:cubicBezTo>
                  <a:cubicBezTo>
                    <a:pt x="172" y="19"/>
                    <a:pt x="188" y="30"/>
                    <a:pt x="204" y="4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89811" name="Freeform 19"/>
            <p:cNvSpPr>
              <a:spLocks/>
            </p:cNvSpPr>
            <p:nvPr/>
          </p:nvSpPr>
          <p:spPr bwMode="auto">
            <a:xfrm>
              <a:off x="1350" y="2961"/>
              <a:ext cx="42" cy="96"/>
            </a:xfrm>
            <a:custGeom>
              <a:avLst/>
              <a:gdLst>
                <a:gd name="T0" fmla="*/ 0 w 42"/>
                <a:gd name="T1" fmla="*/ 0 h 96"/>
                <a:gd name="T2" fmla="*/ 36 w 42"/>
                <a:gd name="T3" fmla="*/ 42 h 96"/>
                <a:gd name="T4" fmla="*/ 36 w 42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96">
                  <a:moveTo>
                    <a:pt x="0" y="0"/>
                  </a:moveTo>
                  <a:cubicBezTo>
                    <a:pt x="15" y="13"/>
                    <a:pt x="30" y="26"/>
                    <a:pt x="36" y="42"/>
                  </a:cubicBezTo>
                  <a:cubicBezTo>
                    <a:pt x="42" y="58"/>
                    <a:pt x="39" y="77"/>
                    <a:pt x="36" y="9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89812" name="Freeform 20"/>
            <p:cNvSpPr>
              <a:spLocks/>
            </p:cNvSpPr>
            <p:nvPr/>
          </p:nvSpPr>
          <p:spPr bwMode="auto">
            <a:xfrm>
              <a:off x="1357" y="2988"/>
              <a:ext cx="32" cy="44"/>
            </a:xfrm>
            <a:custGeom>
              <a:avLst/>
              <a:gdLst>
                <a:gd name="T0" fmla="*/ 20 w 32"/>
                <a:gd name="T1" fmla="*/ 0 h 44"/>
                <a:gd name="T2" fmla="*/ 2 w 32"/>
                <a:gd name="T3" fmla="*/ 15 h 44"/>
                <a:gd name="T4" fmla="*/ 8 w 32"/>
                <a:gd name="T5" fmla="*/ 33 h 44"/>
                <a:gd name="T6" fmla="*/ 29 w 32"/>
                <a:gd name="T7" fmla="*/ 42 h 44"/>
                <a:gd name="T8" fmla="*/ 29 w 32"/>
                <a:gd name="T9" fmla="*/ 18 h 44"/>
                <a:gd name="T10" fmla="*/ 20 w 3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44">
                  <a:moveTo>
                    <a:pt x="20" y="0"/>
                  </a:moveTo>
                  <a:cubicBezTo>
                    <a:pt x="16" y="0"/>
                    <a:pt x="4" y="10"/>
                    <a:pt x="2" y="15"/>
                  </a:cubicBezTo>
                  <a:cubicBezTo>
                    <a:pt x="0" y="20"/>
                    <a:pt x="4" y="29"/>
                    <a:pt x="8" y="33"/>
                  </a:cubicBezTo>
                  <a:cubicBezTo>
                    <a:pt x="12" y="37"/>
                    <a:pt x="26" y="44"/>
                    <a:pt x="29" y="42"/>
                  </a:cubicBezTo>
                  <a:cubicBezTo>
                    <a:pt x="32" y="40"/>
                    <a:pt x="31" y="24"/>
                    <a:pt x="29" y="18"/>
                  </a:cubicBezTo>
                  <a:cubicBezTo>
                    <a:pt x="27" y="12"/>
                    <a:pt x="24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</p:grpSp>
      <p:sp>
        <p:nvSpPr>
          <p:cNvPr id="289814" name="Line 22"/>
          <p:cNvSpPr>
            <a:spLocks noChangeShapeType="1"/>
          </p:cNvSpPr>
          <p:nvPr/>
        </p:nvSpPr>
        <p:spPr bwMode="auto">
          <a:xfrm>
            <a:off x="3571875" y="4695825"/>
            <a:ext cx="1504950" cy="1905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89815" name="Text Box 23"/>
          <p:cNvSpPr txBox="1">
            <a:spLocks noChangeArrowheads="1"/>
          </p:cNvSpPr>
          <p:nvPr/>
        </p:nvSpPr>
        <p:spPr bwMode="auto">
          <a:xfrm>
            <a:off x="4095750" y="477043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>
                <a:latin typeface="Times New Roman" charset="0"/>
                <a:cs typeface="Times New Roman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529051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993CB135-0F49-A645-AAAF-FB795C6C872F}" type="slidenum">
              <a:rPr lang="en-US"/>
              <a:pPr/>
              <a:t>31</a:t>
            </a:fld>
            <a:endParaRPr lang="en-US"/>
          </a:p>
        </p:txBody>
      </p:sp>
      <p:sp>
        <p:nvSpPr>
          <p:cNvPr id="294943" name="Line 31"/>
          <p:cNvSpPr>
            <a:spLocks noChangeShapeType="1"/>
          </p:cNvSpPr>
          <p:nvPr/>
        </p:nvSpPr>
        <p:spPr bwMode="auto">
          <a:xfrm>
            <a:off x="5343525" y="5038725"/>
            <a:ext cx="0" cy="866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pinhole camera model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simple camera matrix:</a:t>
            </a:r>
          </a:p>
        </p:txBody>
      </p:sp>
      <p:graphicFrame>
        <p:nvGraphicFramePr>
          <p:cNvPr id="294934" name="Object 22"/>
          <p:cNvGraphicFramePr>
            <a:graphicFrameLocks noChangeAspect="1"/>
          </p:cNvGraphicFramePr>
          <p:nvPr/>
        </p:nvGraphicFramePr>
        <p:xfrm>
          <a:off x="1362075" y="2206625"/>
          <a:ext cx="649605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" name="Equation" r:id="rId3" imgW="2958840" imgH="914400" progId="Equation.DSMT4">
                  <p:embed/>
                </p:oleObj>
              </mc:Choice>
              <mc:Fallback>
                <p:oleObj name="Equation" r:id="rId3" imgW="295884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2206625"/>
                        <a:ext cx="6496050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36" name="Line 24"/>
          <p:cNvSpPr>
            <a:spLocks noChangeShapeType="1"/>
          </p:cNvSpPr>
          <p:nvPr/>
        </p:nvSpPr>
        <p:spPr bwMode="auto">
          <a:xfrm flipV="1">
            <a:off x="3457575" y="4724400"/>
            <a:ext cx="0" cy="1400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94937" name="Line 25"/>
          <p:cNvSpPr>
            <a:spLocks noChangeShapeType="1"/>
          </p:cNvSpPr>
          <p:nvPr/>
        </p:nvSpPr>
        <p:spPr bwMode="auto">
          <a:xfrm>
            <a:off x="3152775" y="5915025"/>
            <a:ext cx="3238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94938" name="Line 26"/>
          <p:cNvSpPr>
            <a:spLocks noChangeShapeType="1"/>
          </p:cNvSpPr>
          <p:nvPr/>
        </p:nvSpPr>
        <p:spPr bwMode="auto">
          <a:xfrm>
            <a:off x="4705350" y="4838700"/>
            <a:ext cx="0" cy="15430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94939" name="Oval 27"/>
          <p:cNvSpPr>
            <a:spLocks noChangeArrowheads="1"/>
          </p:cNvSpPr>
          <p:nvPr/>
        </p:nvSpPr>
        <p:spPr bwMode="auto">
          <a:xfrm>
            <a:off x="5295900" y="5000625"/>
            <a:ext cx="88900" cy="88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94940" name="Text Box 28"/>
          <p:cNvSpPr txBox="1">
            <a:spLocks noChangeArrowheads="1"/>
          </p:cNvSpPr>
          <p:nvPr/>
        </p:nvSpPr>
        <p:spPr bwMode="auto">
          <a:xfrm>
            <a:off x="6276975" y="5886450"/>
            <a:ext cx="28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  <a:cs typeface="Times New Roman" charset="0"/>
              </a:rPr>
              <a:t>z</a:t>
            </a:r>
          </a:p>
        </p:txBody>
      </p:sp>
      <p:sp>
        <p:nvSpPr>
          <p:cNvPr id="294941" name="Text Box 29"/>
          <p:cNvSpPr txBox="1">
            <a:spLocks noChangeArrowheads="1"/>
          </p:cNvSpPr>
          <p:nvPr/>
        </p:nvSpPr>
        <p:spPr bwMode="auto">
          <a:xfrm>
            <a:off x="3194050" y="46386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  <a:cs typeface="Times New Roman" charset="0"/>
              </a:rPr>
              <a:t>y</a:t>
            </a:r>
          </a:p>
        </p:txBody>
      </p:sp>
      <p:sp>
        <p:nvSpPr>
          <p:cNvPr id="294942" name="Line 30"/>
          <p:cNvSpPr>
            <a:spLocks noChangeShapeType="1"/>
          </p:cNvSpPr>
          <p:nvPr/>
        </p:nvSpPr>
        <p:spPr bwMode="auto">
          <a:xfrm flipV="1">
            <a:off x="3448050" y="5076825"/>
            <a:ext cx="1847850" cy="828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94944" name="Line 32"/>
          <p:cNvSpPr>
            <a:spLocks noChangeShapeType="1"/>
          </p:cNvSpPr>
          <p:nvPr/>
        </p:nvSpPr>
        <p:spPr bwMode="auto">
          <a:xfrm>
            <a:off x="3486150" y="5991225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94945" name="Text Box 33"/>
          <p:cNvSpPr txBox="1">
            <a:spLocks noChangeArrowheads="1"/>
          </p:cNvSpPr>
          <p:nvPr/>
        </p:nvSpPr>
        <p:spPr bwMode="auto">
          <a:xfrm>
            <a:off x="3892550" y="5938838"/>
            <a:ext cx="254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latin typeface="Times New Roman" charset="0"/>
                <a:cs typeface="Times New Roman" charset="0"/>
              </a:rPr>
              <a:t>f</a:t>
            </a:r>
          </a:p>
        </p:txBody>
      </p:sp>
      <p:sp>
        <p:nvSpPr>
          <p:cNvPr id="294948" name="Line 36"/>
          <p:cNvSpPr>
            <a:spLocks noChangeShapeType="1"/>
          </p:cNvSpPr>
          <p:nvPr/>
        </p:nvSpPr>
        <p:spPr bwMode="auto">
          <a:xfrm flipH="1">
            <a:off x="3448050" y="5324475"/>
            <a:ext cx="12477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94949" name="Text Box 37"/>
          <p:cNvSpPr txBox="1">
            <a:spLocks noChangeArrowheads="1"/>
          </p:cNvSpPr>
          <p:nvPr/>
        </p:nvSpPr>
        <p:spPr bwMode="auto">
          <a:xfrm>
            <a:off x="3157538" y="5133975"/>
            <a:ext cx="328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>
                <a:latin typeface="Times New Roman" charset="0"/>
                <a:cs typeface="Times New Roman" charset="0"/>
              </a:rPr>
              <a:t>I</a:t>
            </a:r>
            <a:r>
              <a:rPr lang="en-US" sz="1800" i="1" baseline="-25000">
                <a:latin typeface="Times New Roman" charset="0"/>
                <a:cs typeface="Times New Roman" charset="0"/>
              </a:rPr>
              <a:t>y</a:t>
            </a:r>
          </a:p>
        </p:txBody>
      </p:sp>
      <p:sp>
        <p:nvSpPr>
          <p:cNvPr id="294952" name="Text Box 40"/>
          <p:cNvSpPr txBox="1">
            <a:spLocks noChangeArrowheads="1"/>
          </p:cNvSpPr>
          <p:nvPr/>
        </p:nvSpPr>
        <p:spPr bwMode="auto">
          <a:xfrm>
            <a:off x="649288" y="5032375"/>
            <a:ext cx="15462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Times New Roman" charset="0"/>
                <a:cs typeface="Times New Roman" charset="0"/>
              </a:rPr>
              <a:t>I</a:t>
            </a:r>
            <a:r>
              <a:rPr lang="en-US" i="1" baseline="-25000">
                <a:latin typeface="Times New Roman" charset="0"/>
                <a:cs typeface="Times New Roman" charset="0"/>
              </a:rPr>
              <a:t>y</a:t>
            </a:r>
            <a:r>
              <a:rPr lang="en-US" i="1">
                <a:latin typeface="Times New Roman" charset="0"/>
                <a:cs typeface="Times New Roman" charset="0"/>
              </a:rPr>
              <a:t> / f = y / z</a:t>
            </a:r>
          </a:p>
          <a:p>
            <a:r>
              <a:rPr lang="en-US" i="1">
                <a:latin typeface="Times New Roman" charset="0"/>
                <a:cs typeface="Times New Roman" charset="0"/>
              </a:rPr>
              <a:t>I</a:t>
            </a:r>
            <a:r>
              <a:rPr lang="en-US" i="1" baseline="-25000">
                <a:latin typeface="Times New Roman" charset="0"/>
                <a:cs typeface="Times New Roman" charset="0"/>
              </a:rPr>
              <a:t>y</a:t>
            </a:r>
            <a:r>
              <a:rPr lang="en-US" i="1">
                <a:latin typeface="Times New Roman" charset="0"/>
                <a:cs typeface="Times New Roman" charset="0"/>
              </a:rPr>
              <a:t> = fy/z</a:t>
            </a:r>
          </a:p>
        </p:txBody>
      </p:sp>
    </p:spTree>
    <p:extLst>
      <p:ext uri="{BB962C8B-B14F-4D97-AF65-F5344CB8AC3E}">
        <p14:creationId xmlns:p14="http://schemas.microsoft.com/office/powerpoint/2010/main" val="2072004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6E3D6631-9C21-B840-83C2-F393DBAAFD3E}" type="slidenum">
              <a:rPr lang="en-US"/>
              <a:pPr/>
              <a:t>32</a:t>
            </a:fld>
            <a:endParaRPr lang="en-US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pinhole camera model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1) The image plane origin may be translated:</a:t>
            </a:r>
          </a:p>
        </p:txBody>
      </p:sp>
      <p:sp>
        <p:nvSpPr>
          <p:cNvPr id="324617" name="Line 9"/>
          <p:cNvSpPr>
            <a:spLocks noChangeShapeType="1"/>
          </p:cNvSpPr>
          <p:nvPr/>
        </p:nvSpPr>
        <p:spPr bwMode="auto">
          <a:xfrm flipV="1">
            <a:off x="5348288" y="4192588"/>
            <a:ext cx="0" cy="2341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4618" name="Line 10"/>
          <p:cNvSpPr>
            <a:spLocks noChangeShapeType="1"/>
          </p:cNvSpPr>
          <p:nvPr/>
        </p:nvSpPr>
        <p:spPr bwMode="auto">
          <a:xfrm>
            <a:off x="2466975" y="5154613"/>
            <a:ext cx="3373438" cy="409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4619" name="Line 11"/>
          <p:cNvSpPr>
            <a:spLocks noChangeShapeType="1"/>
          </p:cNvSpPr>
          <p:nvPr/>
        </p:nvSpPr>
        <p:spPr bwMode="auto">
          <a:xfrm flipH="1">
            <a:off x="4181475" y="5268913"/>
            <a:ext cx="1651000" cy="825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4620" name="Text Box 12"/>
          <p:cNvSpPr txBox="1">
            <a:spLocks noChangeArrowheads="1"/>
          </p:cNvSpPr>
          <p:nvPr/>
        </p:nvSpPr>
        <p:spPr bwMode="auto">
          <a:xfrm>
            <a:off x="4157663" y="600233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X</a:t>
            </a:r>
          </a:p>
        </p:txBody>
      </p:sp>
      <p:sp>
        <p:nvSpPr>
          <p:cNvPr id="324621" name="Text Box 13"/>
          <p:cNvSpPr txBox="1">
            <a:spLocks noChangeArrowheads="1"/>
          </p:cNvSpPr>
          <p:nvPr/>
        </p:nvSpPr>
        <p:spPr bwMode="auto">
          <a:xfrm>
            <a:off x="5338763" y="416083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Y</a:t>
            </a:r>
          </a:p>
        </p:txBody>
      </p:sp>
      <p:sp>
        <p:nvSpPr>
          <p:cNvPr id="324622" name="Text Box 14"/>
          <p:cNvSpPr txBox="1">
            <a:spLocks noChangeArrowheads="1"/>
          </p:cNvSpPr>
          <p:nvPr/>
        </p:nvSpPr>
        <p:spPr bwMode="auto">
          <a:xfrm>
            <a:off x="2411413" y="478472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Z</a:t>
            </a:r>
          </a:p>
        </p:txBody>
      </p:sp>
      <p:sp>
        <p:nvSpPr>
          <p:cNvPr id="324623" name="Freeform 15"/>
          <p:cNvSpPr>
            <a:spLocks/>
          </p:cNvSpPr>
          <p:nvPr/>
        </p:nvSpPr>
        <p:spPr bwMode="auto">
          <a:xfrm>
            <a:off x="3235325" y="4300538"/>
            <a:ext cx="1460500" cy="1820862"/>
          </a:xfrm>
          <a:custGeom>
            <a:avLst/>
            <a:gdLst>
              <a:gd name="T0" fmla="*/ 12 w 660"/>
              <a:gd name="T1" fmla="*/ 822 h 822"/>
              <a:gd name="T2" fmla="*/ 660 w 660"/>
              <a:gd name="T3" fmla="*/ 510 h 822"/>
              <a:gd name="T4" fmla="*/ 660 w 660"/>
              <a:gd name="T5" fmla="*/ 0 h 822"/>
              <a:gd name="T6" fmla="*/ 0 w 660"/>
              <a:gd name="T7" fmla="*/ 300 h 822"/>
              <a:gd name="T8" fmla="*/ 12 w 660"/>
              <a:gd name="T9" fmla="*/ 822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0" h="822">
                <a:moveTo>
                  <a:pt x="12" y="822"/>
                </a:moveTo>
                <a:lnTo>
                  <a:pt x="660" y="510"/>
                </a:lnTo>
                <a:lnTo>
                  <a:pt x="660" y="0"/>
                </a:lnTo>
                <a:lnTo>
                  <a:pt x="0" y="300"/>
                </a:lnTo>
                <a:lnTo>
                  <a:pt x="12" y="822"/>
                </a:lnTo>
                <a:close/>
              </a:path>
            </a:pathLst>
          </a:custGeom>
          <a:solidFill>
            <a:schemeClr val="folHlink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4624" name="Line 16"/>
          <p:cNvSpPr>
            <a:spLocks noChangeShapeType="1"/>
          </p:cNvSpPr>
          <p:nvPr/>
        </p:nvSpPr>
        <p:spPr bwMode="auto">
          <a:xfrm>
            <a:off x="3960813" y="5337175"/>
            <a:ext cx="1871662" cy="234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4625" name="Rectangle 17"/>
          <p:cNvSpPr>
            <a:spLocks noChangeArrowheads="1"/>
          </p:cNvSpPr>
          <p:nvPr/>
        </p:nvSpPr>
        <p:spPr bwMode="auto">
          <a:xfrm>
            <a:off x="5203825" y="5375275"/>
            <a:ext cx="349250" cy="2651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grpSp>
        <p:nvGrpSpPr>
          <p:cNvPr id="324626" name="Group 18"/>
          <p:cNvGrpSpPr>
            <a:grpSpLocks/>
          </p:cNvGrpSpPr>
          <p:nvPr/>
        </p:nvGrpSpPr>
        <p:grpSpPr bwMode="auto">
          <a:xfrm flipH="1">
            <a:off x="5280025" y="5419725"/>
            <a:ext cx="249238" cy="190500"/>
            <a:chOff x="1206" y="2922"/>
            <a:chExt cx="204" cy="150"/>
          </a:xfrm>
        </p:grpSpPr>
        <p:sp>
          <p:nvSpPr>
            <p:cNvPr id="324627" name="Freeform 19"/>
            <p:cNvSpPr>
              <a:spLocks/>
            </p:cNvSpPr>
            <p:nvPr/>
          </p:nvSpPr>
          <p:spPr bwMode="auto">
            <a:xfrm>
              <a:off x="1206" y="2922"/>
              <a:ext cx="174" cy="102"/>
            </a:xfrm>
            <a:custGeom>
              <a:avLst/>
              <a:gdLst>
                <a:gd name="T0" fmla="*/ 0 w 174"/>
                <a:gd name="T1" fmla="*/ 102 h 102"/>
                <a:gd name="T2" fmla="*/ 120 w 174"/>
                <a:gd name="T3" fmla="*/ 66 h 102"/>
                <a:gd name="T4" fmla="*/ 174 w 174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" h="102">
                  <a:moveTo>
                    <a:pt x="0" y="102"/>
                  </a:moveTo>
                  <a:cubicBezTo>
                    <a:pt x="45" y="92"/>
                    <a:pt x="91" y="83"/>
                    <a:pt x="120" y="66"/>
                  </a:cubicBezTo>
                  <a:cubicBezTo>
                    <a:pt x="149" y="49"/>
                    <a:pt x="161" y="24"/>
                    <a:pt x="174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24628" name="Freeform 20"/>
            <p:cNvSpPr>
              <a:spLocks/>
            </p:cNvSpPr>
            <p:nvPr/>
          </p:nvSpPr>
          <p:spPr bwMode="auto">
            <a:xfrm>
              <a:off x="1206" y="3030"/>
              <a:ext cx="204" cy="42"/>
            </a:xfrm>
            <a:custGeom>
              <a:avLst/>
              <a:gdLst>
                <a:gd name="T0" fmla="*/ 0 w 204"/>
                <a:gd name="T1" fmla="*/ 0 h 42"/>
                <a:gd name="T2" fmla="*/ 138 w 204"/>
                <a:gd name="T3" fmla="*/ 12 h 42"/>
                <a:gd name="T4" fmla="*/ 204 w 204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" h="42">
                  <a:moveTo>
                    <a:pt x="0" y="0"/>
                  </a:moveTo>
                  <a:cubicBezTo>
                    <a:pt x="52" y="2"/>
                    <a:pt x="104" y="5"/>
                    <a:pt x="138" y="12"/>
                  </a:cubicBezTo>
                  <a:cubicBezTo>
                    <a:pt x="172" y="19"/>
                    <a:pt x="188" y="30"/>
                    <a:pt x="204" y="4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24629" name="Freeform 21"/>
            <p:cNvSpPr>
              <a:spLocks/>
            </p:cNvSpPr>
            <p:nvPr/>
          </p:nvSpPr>
          <p:spPr bwMode="auto">
            <a:xfrm>
              <a:off x="1350" y="2961"/>
              <a:ext cx="42" cy="96"/>
            </a:xfrm>
            <a:custGeom>
              <a:avLst/>
              <a:gdLst>
                <a:gd name="T0" fmla="*/ 0 w 42"/>
                <a:gd name="T1" fmla="*/ 0 h 96"/>
                <a:gd name="T2" fmla="*/ 36 w 42"/>
                <a:gd name="T3" fmla="*/ 42 h 96"/>
                <a:gd name="T4" fmla="*/ 36 w 42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96">
                  <a:moveTo>
                    <a:pt x="0" y="0"/>
                  </a:moveTo>
                  <a:cubicBezTo>
                    <a:pt x="15" y="13"/>
                    <a:pt x="30" y="26"/>
                    <a:pt x="36" y="42"/>
                  </a:cubicBezTo>
                  <a:cubicBezTo>
                    <a:pt x="42" y="58"/>
                    <a:pt x="39" y="77"/>
                    <a:pt x="36" y="9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24630" name="Freeform 22"/>
            <p:cNvSpPr>
              <a:spLocks/>
            </p:cNvSpPr>
            <p:nvPr/>
          </p:nvSpPr>
          <p:spPr bwMode="auto">
            <a:xfrm>
              <a:off x="1357" y="2988"/>
              <a:ext cx="32" cy="44"/>
            </a:xfrm>
            <a:custGeom>
              <a:avLst/>
              <a:gdLst>
                <a:gd name="T0" fmla="*/ 20 w 32"/>
                <a:gd name="T1" fmla="*/ 0 h 44"/>
                <a:gd name="T2" fmla="*/ 2 w 32"/>
                <a:gd name="T3" fmla="*/ 15 h 44"/>
                <a:gd name="T4" fmla="*/ 8 w 32"/>
                <a:gd name="T5" fmla="*/ 33 h 44"/>
                <a:gd name="T6" fmla="*/ 29 w 32"/>
                <a:gd name="T7" fmla="*/ 42 h 44"/>
                <a:gd name="T8" fmla="*/ 29 w 32"/>
                <a:gd name="T9" fmla="*/ 18 h 44"/>
                <a:gd name="T10" fmla="*/ 20 w 3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44">
                  <a:moveTo>
                    <a:pt x="20" y="0"/>
                  </a:moveTo>
                  <a:cubicBezTo>
                    <a:pt x="16" y="0"/>
                    <a:pt x="4" y="10"/>
                    <a:pt x="2" y="15"/>
                  </a:cubicBezTo>
                  <a:cubicBezTo>
                    <a:pt x="0" y="20"/>
                    <a:pt x="4" y="29"/>
                    <a:pt x="8" y="33"/>
                  </a:cubicBezTo>
                  <a:cubicBezTo>
                    <a:pt x="12" y="37"/>
                    <a:pt x="26" y="44"/>
                    <a:pt x="29" y="42"/>
                  </a:cubicBezTo>
                  <a:cubicBezTo>
                    <a:pt x="32" y="40"/>
                    <a:pt x="31" y="24"/>
                    <a:pt x="29" y="18"/>
                  </a:cubicBezTo>
                  <a:cubicBezTo>
                    <a:pt x="27" y="12"/>
                    <a:pt x="24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</p:grpSp>
      <p:sp>
        <p:nvSpPr>
          <p:cNvPr id="324631" name="Line 23"/>
          <p:cNvSpPr>
            <a:spLocks noChangeShapeType="1"/>
          </p:cNvSpPr>
          <p:nvPr/>
        </p:nvSpPr>
        <p:spPr bwMode="auto">
          <a:xfrm flipV="1">
            <a:off x="4203700" y="4565650"/>
            <a:ext cx="0" cy="661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4632" name="Line 24"/>
          <p:cNvSpPr>
            <a:spLocks noChangeShapeType="1"/>
          </p:cNvSpPr>
          <p:nvPr/>
        </p:nvSpPr>
        <p:spPr bwMode="auto">
          <a:xfrm flipH="1">
            <a:off x="3481388" y="4908550"/>
            <a:ext cx="1039812" cy="471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4636" name="Oval 28"/>
          <p:cNvSpPr>
            <a:spLocks noChangeArrowheads="1"/>
          </p:cNvSpPr>
          <p:nvPr/>
        </p:nvSpPr>
        <p:spPr bwMode="auto">
          <a:xfrm>
            <a:off x="4162425" y="5000625"/>
            <a:ext cx="88900" cy="88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4637" name="Text Box 29"/>
          <p:cNvSpPr txBox="1">
            <a:spLocks noChangeArrowheads="1"/>
          </p:cNvSpPr>
          <p:nvPr/>
        </p:nvSpPr>
        <p:spPr bwMode="auto">
          <a:xfrm>
            <a:off x="3451225" y="4757738"/>
            <a:ext cx="765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imes New Roman" charset="0"/>
                <a:cs typeface="Times New Roman" charset="0"/>
              </a:rPr>
              <a:t>(p</a:t>
            </a:r>
            <a:r>
              <a:rPr lang="en-US" sz="1600" baseline="-25000">
                <a:latin typeface="Times New Roman" charset="0"/>
                <a:cs typeface="Times New Roman" charset="0"/>
              </a:rPr>
              <a:t>x</a:t>
            </a:r>
            <a:r>
              <a:rPr lang="en-US" sz="1600">
                <a:latin typeface="Times New Roman" charset="0"/>
                <a:cs typeface="Times New Roman" charset="0"/>
              </a:rPr>
              <a:t>, p</a:t>
            </a:r>
            <a:r>
              <a:rPr lang="en-US" sz="1600" baseline="-25000">
                <a:latin typeface="Times New Roman" charset="0"/>
                <a:cs typeface="Times New Roman" charset="0"/>
              </a:rPr>
              <a:t>y</a:t>
            </a:r>
            <a:r>
              <a:rPr lang="en-US" sz="1600">
                <a:latin typeface="Times New Roman" charset="0"/>
                <a:cs typeface="Times New Roman" charset="0"/>
              </a:rPr>
              <a:t>)</a:t>
            </a:r>
          </a:p>
        </p:txBody>
      </p:sp>
      <p:graphicFrame>
        <p:nvGraphicFramePr>
          <p:cNvPr id="324638" name="Object 30"/>
          <p:cNvGraphicFramePr>
            <a:graphicFrameLocks noChangeAspect="1"/>
          </p:cNvGraphicFramePr>
          <p:nvPr/>
        </p:nvGraphicFramePr>
        <p:xfrm>
          <a:off x="1571625" y="2225675"/>
          <a:ext cx="6019800" cy="156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1" name="Equation" r:id="rId3" imgW="3708360" imgH="914400" progId="Equation.DSMT4">
                  <p:embed/>
                </p:oleObj>
              </mc:Choice>
              <mc:Fallback>
                <p:oleObj name="Equation" r:id="rId3" imgW="37083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2225675"/>
                        <a:ext cx="6019800" cy="156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639" name="Rectangle 31"/>
          <p:cNvSpPr>
            <a:spLocks noChangeArrowheads="1"/>
          </p:cNvSpPr>
          <p:nvPr/>
        </p:nvSpPr>
        <p:spPr bwMode="auto">
          <a:xfrm>
            <a:off x="4035425" y="2438400"/>
            <a:ext cx="1146175" cy="1057275"/>
          </a:xfrm>
          <a:prstGeom prst="rect">
            <a:avLst/>
          </a:prstGeom>
          <a:solidFill>
            <a:srgbClr val="009900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4640" name="Rectangle 32"/>
          <p:cNvSpPr>
            <a:spLocks noChangeArrowheads="1"/>
          </p:cNvSpPr>
          <p:nvPr/>
        </p:nvSpPr>
        <p:spPr bwMode="auto">
          <a:xfrm>
            <a:off x="5329238" y="2428875"/>
            <a:ext cx="280987" cy="107632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598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07EFCD96-A3F3-3041-998F-B68812FD5157}" type="slidenum">
              <a:rPr lang="en-US"/>
              <a:pPr/>
              <a:t>33</a:t>
            </a:fld>
            <a:endParaRPr lang="en-US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pinhole camera model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/>
              <a:t>K is called calibration matrix (internal camera parameters):</a:t>
            </a:r>
          </a:p>
        </p:txBody>
      </p:sp>
      <p:graphicFrame>
        <p:nvGraphicFramePr>
          <p:cNvPr id="325636" name="Object 4"/>
          <p:cNvGraphicFramePr>
            <a:graphicFrameLocks noChangeAspect="1"/>
          </p:cNvGraphicFramePr>
          <p:nvPr/>
        </p:nvGraphicFramePr>
        <p:xfrm>
          <a:off x="1657350" y="2187575"/>
          <a:ext cx="6019800" cy="156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7" name="Equation" r:id="rId3" imgW="3708360" imgH="914400" progId="Equation.DSMT4">
                  <p:embed/>
                </p:oleObj>
              </mc:Choice>
              <mc:Fallback>
                <p:oleObj name="Equation" r:id="rId3" imgW="37083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2187575"/>
                        <a:ext cx="6019800" cy="156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37" name="Rectangle 5"/>
          <p:cNvSpPr>
            <a:spLocks noChangeArrowheads="1"/>
          </p:cNvSpPr>
          <p:nvPr/>
        </p:nvSpPr>
        <p:spPr bwMode="auto">
          <a:xfrm>
            <a:off x="4121150" y="2400300"/>
            <a:ext cx="1146175" cy="1057275"/>
          </a:xfrm>
          <a:prstGeom prst="rect">
            <a:avLst/>
          </a:prstGeom>
          <a:solidFill>
            <a:srgbClr val="009900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5638" name="Rectangle 6"/>
          <p:cNvSpPr>
            <a:spLocks noChangeArrowheads="1"/>
          </p:cNvSpPr>
          <p:nvPr/>
        </p:nvSpPr>
        <p:spPr bwMode="auto">
          <a:xfrm>
            <a:off x="5414963" y="2390775"/>
            <a:ext cx="280987" cy="107632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graphicFrame>
        <p:nvGraphicFramePr>
          <p:cNvPr id="325657" name="Object 25"/>
          <p:cNvGraphicFramePr>
            <a:graphicFrameLocks noChangeAspect="1"/>
          </p:cNvGraphicFramePr>
          <p:nvPr/>
        </p:nvGraphicFramePr>
        <p:xfrm>
          <a:off x="3390900" y="4214813"/>
          <a:ext cx="2095500" cy="139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8" name="Equation" r:id="rId5" imgW="1130040" imgH="711000" progId="Equation.DSMT4">
                  <p:embed/>
                </p:oleObj>
              </mc:Choice>
              <mc:Fallback>
                <p:oleObj name="Equation" r:id="rId5" imgW="11300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4214813"/>
                        <a:ext cx="2095500" cy="1392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58" name="Line 26"/>
          <p:cNvSpPr>
            <a:spLocks noChangeShapeType="1"/>
          </p:cNvSpPr>
          <p:nvPr/>
        </p:nvSpPr>
        <p:spPr bwMode="auto">
          <a:xfrm flipH="1">
            <a:off x="4629150" y="3371850"/>
            <a:ext cx="9525" cy="895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093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fld id="{A06B010C-C4CD-664B-8EB1-E673B6F176D8}" type="slidenum">
              <a:rPr lang="en-US"/>
              <a:pPr/>
              <a:t>34</a:t>
            </a:fld>
            <a:endParaRPr lang="en-US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pinhole camera model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/>
              <a:t>2) The world coordinates may be rotated and translated</a:t>
            </a:r>
          </a:p>
        </p:txBody>
      </p:sp>
      <p:sp>
        <p:nvSpPr>
          <p:cNvPr id="326687" name="Line 31"/>
          <p:cNvSpPr>
            <a:spLocks noChangeShapeType="1"/>
          </p:cNvSpPr>
          <p:nvPr/>
        </p:nvSpPr>
        <p:spPr bwMode="auto">
          <a:xfrm flipV="1">
            <a:off x="2514600" y="2714625"/>
            <a:ext cx="1676400" cy="885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6688" name="Text Box 32"/>
          <p:cNvSpPr txBox="1">
            <a:spLocks noChangeArrowheads="1"/>
          </p:cNvSpPr>
          <p:nvPr/>
        </p:nvSpPr>
        <p:spPr bwMode="auto">
          <a:xfrm>
            <a:off x="423863" y="3570288"/>
            <a:ext cx="2565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rotation 3</a:t>
            </a:r>
            <a:r>
              <a:rPr lang="en-US" sz="2000">
                <a:sym typeface="Symbol" charset="0"/>
              </a:rPr>
              <a:t></a:t>
            </a:r>
            <a:r>
              <a:rPr lang="en-US" sz="2000"/>
              <a:t>3 matrix </a:t>
            </a:r>
          </a:p>
          <a:p>
            <a:r>
              <a:rPr lang="en-US" sz="2000"/>
              <a:t>from world to camera</a:t>
            </a:r>
          </a:p>
        </p:txBody>
      </p:sp>
      <p:sp>
        <p:nvSpPr>
          <p:cNvPr id="326689" name="Line 33"/>
          <p:cNvSpPr>
            <a:spLocks noChangeShapeType="1"/>
          </p:cNvSpPr>
          <p:nvPr/>
        </p:nvSpPr>
        <p:spPr bwMode="auto">
          <a:xfrm flipH="1" flipV="1">
            <a:off x="5819775" y="2771775"/>
            <a:ext cx="1295400" cy="704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6690" name="Text Box 34"/>
          <p:cNvSpPr txBox="1">
            <a:spLocks noChangeArrowheads="1"/>
          </p:cNvSpPr>
          <p:nvPr/>
        </p:nvSpPr>
        <p:spPr bwMode="auto">
          <a:xfrm>
            <a:off x="6159500" y="3446463"/>
            <a:ext cx="2465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camera center (3</a:t>
            </a:r>
            <a:r>
              <a:rPr lang="en-US" sz="2000">
                <a:sym typeface="Symbol" charset="0"/>
              </a:rPr>
              <a:t>1)</a:t>
            </a:r>
          </a:p>
        </p:txBody>
      </p:sp>
      <p:sp>
        <p:nvSpPr>
          <p:cNvPr id="326691" name="Line 35"/>
          <p:cNvSpPr>
            <a:spLocks noChangeShapeType="1"/>
          </p:cNvSpPr>
          <p:nvPr/>
        </p:nvSpPr>
        <p:spPr bwMode="auto">
          <a:xfrm rot="19958867" flipV="1">
            <a:off x="5322888" y="3638550"/>
            <a:ext cx="0" cy="23415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6692" name="Line 36"/>
          <p:cNvSpPr>
            <a:spLocks noChangeShapeType="1"/>
          </p:cNvSpPr>
          <p:nvPr/>
        </p:nvSpPr>
        <p:spPr bwMode="auto">
          <a:xfrm rot="-1641133">
            <a:off x="2573338" y="5148263"/>
            <a:ext cx="3373437" cy="4095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6693" name="Line 37"/>
          <p:cNvSpPr>
            <a:spLocks noChangeShapeType="1"/>
          </p:cNvSpPr>
          <p:nvPr/>
        </p:nvSpPr>
        <p:spPr bwMode="auto">
          <a:xfrm rot="19958867" flipH="1">
            <a:off x="4340225" y="4835525"/>
            <a:ext cx="1651000" cy="8255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6694" name="Text Box 38"/>
          <p:cNvSpPr txBox="1">
            <a:spLocks noChangeArrowheads="1"/>
          </p:cNvSpPr>
          <p:nvPr/>
        </p:nvSpPr>
        <p:spPr bwMode="auto">
          <a:xfrm rot="-1641133">
            <a:off x="4624388" y="582612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X</a:t>
            </a:r>
          </a:p>
        </p:txBody>
      </p:sp>
      <p:sp>
        <p:nvSpPr>
          <p:cNvPr id="326695" name="Text Box 39"/>
          <p:cNvSpPr txBox="1">
            <a:spLocks noChangeArrowheads="1"/>
          </p:cNvSpPr>
          <p:nvPr/>
        </p:nvSpPr>
        <p:spPr bwMode="auto">
          <a:xfrm rot="-1641133">
            <a:off x="4827588" y="364648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Y</a:t>
            </a:r>
          </a:p>
        </p:txBody>
      </p:sp>
      <p:sp>
        <p:nvSpPr>
          <p:cNvPr id="326696" name="Text Box 40"/>
          <p:cNvSpPr txBox="1">
            <a:spLocks noChangeArrowheads="1"/>
          </p:cNvSpPr>
          <p:nvPr/>
        </p:nvSpPr>
        <p:spPr bwMode="auto">
          <a:xfrm rot="-1641133">
            <a:off x="2514600" y="55499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Z</a:t>
            </a:r>
          </a:p>
        </p:txBody>
      </p:sp>
      <p:sp>
        <p:nvSpPr>
          <p:cNvPr id="326697" name="Freeform 41"/>
          <p:cNvSpPr>
            <a:spLocks/>
          </p:cNvSpPr>
          <p:nvPr/>
        </p:nvSpPr>
        <p:spPr bwMode="auto">
          <a:xfrm>
            <a:off x="3235325" y="4300538"/>
            <a:ext cx="1460500" cy="1820862"/>
          </a:xfrm>
          <a:custGeom>
            <a:avLst/>
            <a:gdLst>
              <a:gd name="T0" fmla="*/ 12 w 660"/>
              <a:gd name="T1" fmla="*/ 822 h 822"/>
              <a:gd name="T2" fmla="*/ 660 w 660"/>
              <a:gd name="T3" fmla="*/ 510 h 822"/>
              <a:gd name="T4" fmla="*/ 660 w 660"/>
              <a:gd name="T5" fmla="*/ 0 h 822"/>
              <a:gd name="T6" fmla="*/ 0 w 660"/>
              <a:gd name="T7" fmla="*/ 300 h 822"/>
              <a:gd name="T8" fmla="*/ 12 w 660"/>
              <a:gd name="T9" fmla="*/ 822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0" h="822">
                <a:moveTo>
                  <a:pt x="12" y="822"/>
                </a:moveTo>
                <a:lnTo>
                  <a:pt x="660" y="510"/>
                </a:lnTo>
                <a:lnTo>
                  <a:pt x="660" y="0"/>
                </a:lnTo>
                <a:lnTo>
                  <a:pt x="0" y="300"/>
                </a:lnTo>
                <a:lnTo>
                  <a:pt x="12" y="822"/>
                </a:lnTo>
                <a:close/>
              </a:path>
            </a:pathLst>
          </a:custGeom>
          <a:solidFill>
            <a:schemeClr val="folHlink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6698" name="Line 42"/>
          <p:cNvSpPr>
            <a:spLocks noChangeShapeType="1"/>
          </p:cNvSpPr>
          <p:nvPr/>
        </p:nvSpPr>
        <p:spPr bwMode="auto">
          <a:xfrm>
            <a:off x="3960813" y="5337175"/>
            <a:ext cx="1871662" cy="234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6699" name="Rectangle 43"/>
          <p:cNvSpPr>
            <a:spLocks noChangeArrowheads="1"/>
          </p:cNvSpPr>
          <p:nvPr/>
        </p:nvSpPr>
        <p:spPr bwMode="auto">
          <a:xfrm>
            <a:off x="5203825" y="5375275"/>
            <a:ext cx="349250" cy="2651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grpSp>
        <p:nvGrpSpPr>
          <p:cNvPr id="326700" name="Group 44"/>
          <p:cNvGrpSpPr>
            <a:grpSpLocks/>
          </p:cNvGrpSpPr>
          <p:nvPr/>
        </p:nvGrpSpPr>
        <p:grpSpPr bwMode="auto">
          <a:xfrm flipH="1">
            <a:off x="5280025" y="5419725"/>
            <a:ext cx="249238" cy="190500"/>
            <a:chOff x="1206" y="2922"/>
            <a:chExt cx="204" cy="150"/>
          </a:xfrm>
        </p:grpSpPr>
        <p:sp>
          <p:nvSpPr>
            <p:cNvPr id="326701" name="Freeform 45"/>
            <p:cNvSpPr>
              <a:spLocks/>
            </p:cNvSpPr>
            <p:nvPr/>
          </p:nvSpPr>
          <p:spPr bwMode="auto">
            <a:xfrm>
              <a:off x="1206" y="2922"/>
              <a:ext cx="174" cy="102"/>
            </a:xfrm>
            <a:custGeom>
              <a:avLst/>
              <a:gdLst>
                <a:gd name="T0" fmla="*/ 0 w 174"/>
                <a:gd name="T1" fmla="*/ 102 h 102"/>
                <a:gd name="T2" fmla="*/ 120 w 174"/>
                <a:gd name="T3" fmla="*/ 66 h 102"/>
                <a:gd name="T4" fmla="*/ 174 w 174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" h="102">
                  <a:moveTo>
                    <a:pt x="0" y="102"/>
                  </a:moveTo>
                  <a:cubicBezTo>
                    <a:pt x="45" y="92"/>
                    <a:pt x="91" y="83"/>
                    <a:pt x="120" y="66"/>
                  </a:cubicBezTo>
                  <a:cubicBezTo>
                    <a:pt x="149" y="49"/>
                    <a:pt x="161" y="24"/>
                    <a:pt x="174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26702" name="Freeform 46"/>
            <p:cNvSpPr>
              <a:spLocks/>
            </p:cNvSpPr>
            <p:nvPr/>
          </p:nvSpPr>
          <p:spPr bwMode="auto">
            <a:xfrm>
              <a:off x="1206" y="3030"/>
              <a:ext cx="204" cy="42"/>
            </a:xfrm>
            <a:custGeom>
              <a:avLst/>
              <a:gdLst>
                <a:gd name="T0" fmla="*/ 0 w 204"/>
                <a:gd name="T1" fmla="*/ 0 h 42"/>
                <a:gd name="T2" fmla="*/ 138 w 204"/>
                <a:gd name="T3" fmla="*/ 12 h 42"/>
                <a:gd name="T4" fmla="*/ 204 w 204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" h="42">
                  <a:moveTo>
                    <a:pt x="0" y="0"/>
                  </a:moveTo>
                  <a:cubicBezTo>
                    <a:pt x="52" y="2"/>
                    <a:pt x="104" y="5"/>
                    <a:pt x="138" y="12"/>
                  </a:cubicBezTo>
                  <a:cubicBezTo>
                    <a:pt x="172" y="19"/>
                    <a:pt x="188" y="30"/>
                    <a:pt x="204" y="4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26703" name="Freeform 47"/>
            <p:cNvSpPr>
              <a:spLocks/>
            </p:cNvSpPr>
            <p:nvPr/>
          </p:nvSpPr>
          <p:spPr bwMode="auto">
            <a:xfrm>
              <a:off x="1350" y="2961"/>
              <a:ext cx="42" cy="96"/>
            </a:xfrm>
            <a:custGeom>
              <a:avLst/>
              <a:gdLst>
                <a:gd name="T0" fmla="*/ 0 w 42"/>
                <a:gd name="T1" fmla="*/ 0 h 96"/>
                <a:gd name="T2" fmla="*/ 36 w 42"/>
                <a:gd name="T3" fmla="*/ 42 h 96"/>
                <a:gd name="T4" fmla="*/ 36 w 42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96">
                  <a:moveTo>
                    <a:pt x="0" y="0"/>
                  </a:moveTo>
                  <a:cubicBezTo>
                    <a:pt x="15" y="13"/>
                    <a:pt x="30" y="26"/>
                    <a:pt x="36" y="42"/>
                  </a:cubicBezTo>
                  <a:cubicBezTo>
                    <a:pt x="42" y="58"/>
                    <a:pt x="39" y="77"/>
                    <a:pt x="36" y="9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26704" name="Freeform 48"/>
            <p:cNvSpPr>
              <a:spLocks/>
            </p:cNvSpPr>
            <p:nvPr/>
          </p:nvSpPr>
          <p:spPr bwMode="auto">
            <a:xfrm>
              <a:off x="1357" y="2988"/>
              <a:ext cx="32" cy="44"/>
            </a:xfrm>
            <a:custGeom>
              <a:avLst/>
              <a:gdLst>
                <a:gd name="T0" fmla="*/ 20 w 32"/>
                <a:gd name="T1" fmla="*/ 0 h 44"/>
                <a:gd name="T2" fmla="*/ 2 w 32"/>
                <a:gd name="T3" fmla="*/ 15 h 44"/>
                <a:gd name="T4" fmla="*/ 8 w 32"/>
                <a:gd name="T5" fmla="*/ 33 h 44"/>
                <a:gd name="T6" fmla="*/ 29 w 32"/>
                <a:gd name="T7" fmla="*/ 42 h 44"/>
                <a:gd name="T8" fmla="*/ 29 w 32"/>
                <a:gd name="T9" fmla="*/ 18 h 44"/>
                <a:gd name="T10" fmla="*/ 20 w 3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44">
                  <a:moveTo>
                    <a:pt x="20" y="0"/>
                  </a:moveTo>
                  <a:cubicBezTo>
                    <a:pt x="16" y="0"/>
                    <a:pt x="4" y="10"/>
                    <a:pt x="2" y="15"/>
                  </a:cubicBezTo>
                  <a:cubicBezTo>
                    <a:pt x="0" y="20"/>
                    <a:pt x="4" y="29"/>
                    <a:pt x="8" y="33"/>
                  </a:cubicBezTo>
                  <a:cubicBezTo>
                    <a:pt x="12" y="37"/>
                    <a:pt x="26" y="44"/>
                    <a:pt x="29" y="42"/>
                  </a:cubicBezTo>
                  <a:cubicBezTo>
                    <a:pt x="32" y="40"/>
                    <a:pt x="31" y="24"/>
                    <a:pt x="29" y="18"/>
                  </a:cubicBezTo>
                  <a:cubicBezTo>
                    <a:pt x="27" y="12"/>
                    <a:pt x="24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</p:grpSp>
      <p:sp>
        <p:nvSpPr>
          <p:cNvPr id="326705" name="Line 49"/>
          <p:cNvSpPr>
            <a:spLocks noChangeShapeType="1"/>
          </p:cNvSpPr>
          <p:nvPr/>
        </p:nvSpPr>
        <p:spPr bwMode="auto">
          <a:xfrm flipV="1">
            <a:off x="4203700" y="4565650"/>
            <a:ext cx="0" cy="661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6706" name="Line 50"/>
          <p:cNvSpPr>
            <a:spLocks noChangeShapeType="1"/>
          </p:cNvSpPr>
          <p:nvPr/>
        </p:nvSpPr>
        <p:spPr bwMode="auto">
          <a:xfrm flipH="1">
            <a:off x="3481388" y="4908550"/>
            <a:ext cx="1039812" cy="471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326707" name="Oval 51"/>
          <p:cNvSpPr>
            <a:spLocks noChangeArrowheads="1"/>
          </p:cNvSpPr>
          <p:nvPr/>
        </p:nvSpPr>
        <p:spPr bwMode="auto">
          <a:xfrm>
            <a:off x="4162425" y="5000625"/>
            <a:ext cx="88900" cy="88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6708" name="Text Box 52"/>
          <p:cNvSpPr txBox="1">
            <a:spLocks noChangeArrowheads="1"/>
          </p:cNvSpPr>
          <p:nvPr/>
        </p:nvSpPr>
        <p:spPr bwMode="auto">
          <a:xfrm>
            <a:off x="3451225" y="4757738"/>
            <a:ext cx="765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imes New Roman" charset="0"/>
                <a:cs typeface="Times New Roman" charset="0"/>
              </a:rPr>
              <a:t>(p</a:t>
            </a:r>
            <a:r>
              <a:rPr lang="en-US" sz="1600" baseline="-25000">
                <a:latin typeface="Times New Roman" charset="0"/>
                <a:cs typeface="Times New Roman" charset="0"/>
              </a:rPr>
              <a:t>x</a:t>
            </a:r>
            <a:r>
              <a:rPr lang="en-US" sz="1600">
                <a:latin typeface="Times New Roman" charset="0"/>
                <a:cs typeface="Times New Roman" charset="0"/>
              </a:rPr>
              <a:t>, p</a:t>
            </a:r>
            <a:r>
              <a:rPr lang="en-US" sz="1600" baseline="-25000">
                <a:latin typeface="Times New Roman" charset="0"/>
                <a:cs typeface="Times New Roman" charset="0"/>
              </a:rPr>
              <a:t>y</a:t>
            </a:r>
            <a:r>
              <a:rPr lang="en-US" sz="1600">
                <a:latin typeface="Times New Roman" charset="0"/>
                <a:cs typeface="Times New Roman" charset="0"/>
              </a:rPr>
              <a:t>)</a:t>
            </a:r>
          </a:p>
        </p:txBody>
      </p:sp>
      <p:sp>
        <p:nvSpPr>
          <p:cNvPr id="326709" name="Line 53"/>
          <p:cNvSpPr>
            <a:spLocks noChangeShapeType="1"/>
          </p:cNvSpPr>
          <p:nvPr/>
        </p:nvSpPr>
        <p:spPr bwMode="auto">
          <a:xfrm>
            <a:off x="2379663" y="5137150"/>
            <a:ext cx="862012" cy="10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2716480" y="1909977"/>
            <a:ext cx="34430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P = K R (I3x3 -C)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723096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Quaternions et rotations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35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82A0D6-A7C2-DA44-8C91-0D82881601ED}" type="datetime1">
              <a:rPr lang="fr-FR" smtClean="0"/>
              <a:t>12/10/17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538" y="901351"/>
            <a:ext cx="6545492" cy="490911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34954" y="5969567"/>
            <a:ext cx="7963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Tomb Raider titles use quaternion rotations to animate camera movements.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4722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 des quaternions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36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82A0D6-A7C2-DA44-8C91-0D82881601ED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9" name="TextBox 1"/>
          <p:cNvSpPr txBox="1"/>
          <p:nvPr/>
        </p:nvSpPr>
        <p:spPr>
          <a:xfrm>
            <a:off x="251520" y="1434643"/>
            <a:ext cx="5422121" cy="4299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dirty="0" err="1" smtClean="0"/>
              <a:t>L’ensemble</a:t>
            </a:r>
            <a:r>
              <a:rPr lang="en-US" altLang="zh-CN" dirty="0" smtClean="0"/>
              <a:t> </a:t>
            </a:r>
            <a:r>
              <a:rPr lang="en-US" altLang="zh-CN" dirty="0"/>
              <a:t>des quaternions </a:t>
            </a:r>
            <a:r>
              <a:rPr lang="en-US" altLang="zh-CN" dirty="0" err="1"/>
              <a:t>constitue</a:t>
            </a:r>
            <a:r>
              <a:rPr lang="en-US" altLang="zh-CN" dirty="0"/>
              <a:t> un extension de </a:t>
            </a:r>
            <a:r>
              <a:rPr lang="en-US" altLang="zh-CN" dirty="0" err="1"/>
              <a:t>l’ensemble</a:t>
            </a:r>
            <a:r>
              <a:rPr lang="en-US" altLang="zh-CN" dirty="0"/>
              <a:t> des </a:t>
            </a:r>
            <a:r>
              <a:rPr lang="en-US" altLang="zh-CN" dirty="0" err="1"/>
              <a:t>nombres</a:t>
            </a:r>
            <a:r>
              <a:rPr lang="en-US" altLang="zh-CN" dirty="0"/>
              <a:t> complexes. </a:t>
            </a: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endParaRPr lang="en-US" altLang="zh-CN" dirty="0"/>
          </a:p>
          <a:p>
            <a:pPr>
              <a:lnSpc>
                <a:spcPts val="1800"/>
              </a:lnSpc>
              <a:tabLst/>
            </a:pPr>
            <a:r>
              <a:rPr lang="en-US" altLang="zh-CN" dirty="0" smtClean="0"/>
              <a:t>Les </a:t>
            </a:r>
            <a:r>
              <a:rPr lang="en-US" altLang="zh-CN" dirty="0"/>
              <a:t>relations entre les quaternions et les rotations 3D en font un </a:t>
            </a:r>
            <a:r>
              <a:rPr lang="en-US" altLang="zh-CN" dirty="0" err="1"/>
              <a:t>outil</a:t>
            </a:r>
            <a:r>
              <a:rPr lang="en-US" altLang="zh-CN" dirty="0"/>
              <a:t> </a:t>
            </a:r>
            <a:r>
              <a:rPr lang="en-US" altLang="zh-CN" dirty="0" err="1"/>
              <a:t>mathématique</a:t>
            </a:r>
            <a:r>
              <a:rPr lang="en-US" altLang="zh-CN" dirty="0"/>
              <a:t> de </a:t>
            </a:r>
            <a:r>
              <a:rPr lang="en-US" altLang="zh-CN" dirty="0" err="1"/>
              <a:t>choix</a:t>
            </a:r>
            <a:r>
              <a:rPr lang="en-US" altLang="zh-CN" dirty="0"/>
              <a:t> pour </a:t>
            </a:r>
            <a:r>
              <a:rPr lang="en-US" altLang="zh-CN" dirty="0" err="1"/>
              <a:t>l’animation</a:t>
            </a:r>
            <a:r>
              <a:rPr lang="en-US" altLang="zh-CN" dirty="0"/>
              <a:t> </a:t>
            </a:r>
            <a:r>
              <a:rPr lang="en-US" altLang="zh-CN" dirty="0" err="1"/>
              <a:t>dans</a:t>
            </a:r>
            <a:r>
              <a:rPr lang="en-US" altLang="zh-CN" dirty="0"/>
              <a:t> </a:t>
            </a:r>
            <a:r>
              <a:rPr lang="en-US" altLang="zh-CN" dirty="0" err="1"/>
              <a:t>l’espace</a:t>
            </a:r>
            <a:r>
              <a:rPr lang="en-US" altLang="zh-CN" dirty="0"/>
              <a:t>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dirty="0" err="1"/>
              <a:t>L'espace</a:t>
            </a:r>
            <a:r>
              <a:rPr lang="en-US" altLang="zh-CN" dirty="0"/>
              <a:t> </a:t>
            </a:r>
            <a:r>
              <a:rPr lang="en-US" altLang="zh-CN" dirty="0" smtClean="0"/>
              <a:t>H </a:t>
            </a:r>
            <a:r>
              <a:rPr lang="en-US" altLang="zh-CN" dirty="0"/>
              <a:t>des quaternions </a:t>
            </a:r>
            <a:r>
              <a:rPr lang="en-US" altLang="zh-CN" dirty="0" err="1"/>
              <a:t>est</a:t>
            </a:r>
            <a:r>
              <a:rPr lang="en-US" altLang="zh-CN" dirty="0"/>
              <a:t> un </a:t>
            </a:r>
            <a:r>
              <a:rPr lang="en-US" altLang="zh-CN" dirty="0" err="1"/>
              <a:t>espace</a:t>
            </a:r>
            <a:r>
              <a:rPr lang="en-US" altLang="zh-CN" dirty="0"/>
              <a:t> </a:t>
            </a:r>
            <a:r>
              <a:rPr lang="en-US" altLang="zh-CN" dirty="0" err="1"/>
              <a:t>vectoriel</a:t>
            </a:r>
            <a:r>
              <a:rPr lang="en-US" altLang="zh-CN" dirty="0"/>
              <a:t> </a:t>
            </a:r>
            <a:r>
              <a:rPr lang="en-US" altLang="zh-CN" dirty="0" err="1"/>
              <a:t>réel</a:t>
            </a:r>
            <a:r>
              <a:rPr lang="en-US" altLang="zh-CN" dirty="0"/>
              <a:t> de dimension 4 </a:t>
            </a:r>
            <a:r>
              <a:rPr lang="en-US" altLang="zh-CN" dirty="0" err="1"/>
              <a:t>rapporté</a:t>
            </a:r>
            <a:r>
              <a:rPr lang="en-US" altLang="zh-CN" dirty="0"/>
              <a:t> à </a:t>
            </a:r>
            <a:r>
              <a:rPr lang="en-US" altLang="zh-CN" dirty="0" err="1"/>
              <a:t>une</a:t>
            </a:r>
            <a:r>
              <a:rPr lang="en-US" altLang="zh-CN" dirty="0"/>
              <a:t> base </a:t>
            </a:r>
            <a:r>
              <a:rPr lang="en-US" altLang="zh-CN" dirty="0" err="1"/>
              <a:t>notée</a:t>
            </a:r>
            <a:r>
              <a:rPr lang="en-US" altLang="zh-CN" dirty="0"/>
              <a:t> (</a:t>
            </a:r>
            <a:r>
              <a:rPr lang="en-US" altLang="zh-CN" dirty="0" err="1"/>
              <a:t>i</a:t>
            </a:r>
            <a:r>
              <a:rPr lang="en-US" altLang="zh-CN" dirty="0"/>
              <a:t>, j, k, 1).</a:t>
            </a:r>
          </a:p>
          <a:p>
            <a:pPr>
              <a:lnSpc>
                <a:spcPts val="2300"/>
              </a:lnSpc>
              <a:tabLst/>
            </a:pPr>
            <a:endParaRPr lang="en-US" altLang="zh-CN" dirty="0" smtClean="0"/>
          </a:p>
          <a:p>
            <a:pPr>
              <a:lnSpc>
                <a:spcPts val="2300"/>
              </a:lnSpc>
              <a:tabLst/>
            </a:pPr>
            <a:r>
              <a:rPr lang="en-US" altLang="zh-CN" dirty="0" smtClean="0"/>
              <a:t>Tout </a:t>
            </a:r>
            <a:r>
              <a:rPr lang="en-US" altLang="zh-CN" dirty="0"/>
              <a:t>quaternion q ∈ </a:t>
            </a:r>
            <a:r>
              <a:rPr lang="en-US" altLang="zh-CN" dirty="0" smtClean="0"/>
              <a:t>H </a:t>
            </a:r>
            <a:r>
              <a:rPr lang="en-US" altLang="zh-CN" dirty="0" err="1"/>
              <a:t>s'écrit</a:t>
            </a:r>
            <a:r>
              <a:rPr lang="en-US" altLang="zh-CN" dirty="0"/>
              <a:t> </a:t>
            </a:r>
            <a:r>
              <a:rPr lang="en-US" altLang="zh-CN" dirty="0" err="1"/>
              <a:t>donc</a:t>
            </a:r>
            <a:r>
              <a:rPr lang="en-US" altLang="zh-CN" dirty="0"/>
              <a:t> de </a:t>
            </a:r>
            <a:r>
              <a:rPr lang="en-US" altLang="zh-CN" dirty="0" err="1"/>
              <a:t>manière</a:t>
            </a:r>
            <a:r>
              <a:rPr lang="en-US" altLang="zh-CN" dirty="0"/>
              <a:t> unique q = </a:t>
            </a:r>
            <a:r>
              <a:rPr lang="en-US" altLang="zh-CN" dirty="0" err="1"/>
              <a:t>ai</a:t>
            </a:r>
            <a:r>
              <a:rPr lang="en-US" altLang="zh-CN" dirty="0"/>
              <a:t> + </a:t>
            </a:r>
            <a:r>
              <a:rPr lang="en-US" altLang="zh-CN" dirty="0" err="1"/>
              <a:t>bj</a:t>
            </a:r>
            <a:r>
              <a:rPr lang="en-US" altLang="zh-CN" dirty="0"/>
              <a:t> + </a:t>
            </a:r>
            <a:r>
              <a:rPr lang="en-US" altLang="zh-CN" dirty="0" err="1"/>
              <a:t>ck</a:t>
            </a:r>
            <a:r>
              <a:rPr lang="en-US" altLang="zh-CN" dirty="0"/>
              <a:t> + d.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dirty="0"/>
              <a:t>Pour faire simple, un quaternion </a:t>
            </a:r>
            <a:r>
              <a:rPr lang="en-US" altLang="zh-CN" dirty="0" err="1" smtClean="0"/>
              <a:t>unitaire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contient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>
              <a:lnSpc>
                <a:spcPts val="2100"/>
              </a:lnSpc>
              <a:tabLst/>
            </a:pPr>
            <a:r>
              <a:rPr lang="en-US" altLang="zh-CN" dirty="0"/>
              <a:t>•    Un axe 3D de rotation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dirty="0"/>
              <a:t>•    Un rotation </a:t>
            </a:r>
            <a:r>
              <a:rPr lang="en-US" altLang="zh-CN" dirty="0" err="1"/>
              <a:t>signée</a:t>
            </a:r>
            <a:r>
              <a:rPr lang="en-US" altLang="zh-CN" dirty="0"/>
              <a:t> </a:t>
            </a:r>
            <a:r>
              <a:rPr lang="en-US" altLang="zh-CN" dirty="0" err="1"/>
              <a:t>autour</a:t>
            </a:r>
            <a:r>
              <a:rPr lang="en-US" altLang="zh-CN" dirty="0"/>
              <a:t> de </a:t>
            </a:r>
            <a:r>
              <a:rPr lang="en-US" altLang="zh-CN" dirty="0" err="1"/>
              <a:t>cet</a:t>
            </a:r>
            <a:r>
              <a:rPr lang="en-US" altLang="zh-CN" dirty="0"/>
              <a:t> axe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139949"/>
            <a:ext cx="290512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499" y="3904828"/>
            <a:ext cx="30670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60851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Addition et soustraction de quaternions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2300"/>
              </a:lnSpc>
              <a:buNone/>
              <a:tabLst>
                <a:tab pos="3276600" algn="l"/>
                <a:tab pos="3340100" algn="l"/>
                <a:tab pos="3352800" algn="l"/>
                <a:tab pos="3365500" algn="l"/>
                <a:tab pos="3581400" algn="l"/>
                <a:tab pos="3632200" algn="l"/>
                <a:tab pos="3644900" algn="l"/>
              </a:tabLst>
            </a:pPr>
            <a:r>
              <a:rPr lang="en-US" altLang="zh-CN" sz="2000" dirty="0" err="1"/>
              <a:t>L’addition</a:t>
            </a:r>
            <a:r>
              <a:rPr lang="en-US" altLang="zh-CN" sz="2000" dirty="0"/>
              <a:t>/</a:t>
            </a:r>
            <a:r>
              <a:rPr lang="en-US" altLang="zh-CN" sz="2000" dirty="0" err="1"/>
              <a:t>soustraction</a:t>
            </a:r>
            <a:r>
              <a:rPr lang="en-US" altLang="zh-CN" sz="2000" dirty="0"/>
              <a:t> de quaternions </a:t>
            </a:r>
            <a:r>
              <a:rPr lang="en-US" altLang="zh-CN" sz="2000" dirty="0" err="1"/>
              <a:t>est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équivalente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à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l’addition</a:t>
            </a:r>
            <a:r>
              <a:rPr lang="en-US" altLang="zh-CN" sz="2000" dirty="0"/>
              <a:t>/</a:t>
            </a:r>
            <a:r>
              <a:rPr lang="en-US" altLang="zh-CN" sz="2000" dirty="0" err="1"/>
              <a:t>soustraction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terme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à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terme</a:t>
            </a:r>
            <a:endParaRPr lang="en-US" altLang="zh-CN" sz="2000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 marL="0" indent="0">
              <a:lnSpc>
                <a:spcPts val="1000"/>
              </a:lnSpc>
              <a:buNone/>
            </a:pPr>
            <a:r>
              <a:rPr lang="en-US" altLang="zh-CN" dirty="0" smtClean="0"/>
              <a:t>𝑄𝑥 </a:t>
            </a:r>
            <a:r>
              <a:rPr lang="en-US" altLang="zh-CN" dirty="0"/>
              <a:t>= 𝑄1𝑥 + 𝑄2𝑥</a:t>
            </a:r>
          </a:p>
          <a:p>
            <a:pPr marL="0" indent="0">
              <a:lnSpc>
                <a:spcPts val="2100"/>
              </a:lnSpc>
              <a:buNone/>
              <a:tabLst>
                <a:tab pos="3276600" algn="l"/>
                <a:tab pos="3340100" algn="l"/>
                <a:tab pos="3352800" algn="l"/>
                <a:tab pos="3365500" algn="l"/>
                <a:tab pos="3581400" algn="l"/>
                <a:tab pos="3632200" algn="l"/>
                <a:tab pos="3644900" algn="l"/>
              </a:tabLst>
            </a:pPr>
            <a:r>
              <a:rPr lang="en-US" altLang="zh-CN" dirty="0" smtClean="0"/>
              <a:t>𝑄𝑦 </a:t>
            </a:r>
            <a:r>
              <a:rPr lang="en-US" altLang="zh-CN" dirty="0"/>
              <a:t>= 𝑄1𝑦 + 𝑄2𝑦</a:t>
            </a:r>
          </a:p>
          <a:p>
            <a:pPr marL="0" indent="0">
              <a:lnSpc>
                <a:spcPts val="2100"/>
              </a:lnSpc>
              <a:buNone/>
              <a:tabLst>
                <a:tab pos="3276600" algn="l"/>
                <a:tab pos="3340100" algn="l"/>
                <a:tab pos="3352800" algn="l"/>
                <a:tab pos="3365500" algn="l"/>
                <a:tab pos="3581400" algn="l"/>
                <a:tab pos="3632200" algn="l"/>
                <a:tab pos="3644900" algn="l"/>
              </a:tabLst>
            </a:pPr>
            <a:r>
              <a:rPr lang="en-US" altLang="zh-CN" dirty="0" smtClean="0"/>
              <a:t>𝑄𝑧 </a:t>
            </a:r>
            <a:r>
              <a:rPr lang="en-US" altLang="zh-CN" dirty="0"/>
              <a:t>= 𝑄1𝑧 + 𝑄2𝑧</a:t>
            </a:r>
          </a:p>
          <a:p>
            <a:pPr marL="0" indent="0">
              <a:lnSpc>
                <a:spcPts val="2100"/>
              </a:lnSpc>
              <a:buNone/>
              <a:tabLst>
                <a:tab pos="3276600" algn="l"/>
                <a:tab pos="3340100" algn="l"/>
                <a:tab pos="3352800" algn="l"/>
                <a:tab pos="3365500" algn="l"/>
                <a:tab pos="3581400" algn="l"/>
                <a:tab pos="3632200" algn="l"/>
                <a:tab pos="3644900" algn="l"/>
              </a:tabLst>
            </a:pPr>
            <a:r>
              <a:rPr lang="en-US" altLang="zh-CN" dirty="0" smtClean="0"/>
              <a:t>𝑄𝑤 </a:t>
            </a:r>
            <a:r>
              <a:rPr lang="en-US" altLang="zh-CN" dirty="0"/>
              <a:t>= 𝑄1𝑤 + 𝑄2𝑤</a:t>
            </a:r>
          </a:p>
          <a:p>
            <a:pPr marL="0" indent="0">
              <a:lnSpc>
                <a:spcPts val="1000"/>
              </a:lnSpc>
              <a:buNone/>
            </a:pPr>
            <a:endParaRPr lang="en-US" altLang="zh-CN" dirty="0"/>
          </a:p>
          <a:p>
            <a:pPr marL="0" indent="0">
              <a:lnSpc>
                <a:spcPts val="2300"/>
              </a:lnSpc>
              <a:buNone/>
              <a:tabLst>
                <a:tab pos="3276600" algn="l"/>
                <a:tab pos="3340100" algn="l"/>
                <a:tab pos="3352800" algn="l"/>
                <a:tab pos="3365500" algn="l"/>
                <a:tab pos="3581400" algn="l"/>
                <a:tab pos="3632200" algn="l"/>
                <a:tab pos="3644900" algn="l"/>
              </a:tabLst>
            </a:pPr>
            <a:r>
              <a:rPr lang="en-US" altLang="zh-CN" sz="1800" dirty="0" err="1" smtClean="0"/>
              <a:t>L’opposé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d’un quaternion </a:t>
            </a:r>
            <a:r>
              <a:rPr lang="en-US" altLang="zh-CN" sz="1800" dirty="0" err="1"/>
              <a:t>s’obtient</a:t>
            </a:r>
            <a:r>
              <a:rPr lang="en-US" altLang="zh-CN" sz="1800" dirty="0"/>
              <a:t> en </a:t>
            </a:r>
            <a:r>
              <a:rPr lang="en-US" altLang="zh-CN" sz="1800" dirty="0" err="1"/>
              <a:t>inversant</a:t>
            </a:r>
            <a:r>
              <a:rPr lang="en-US" altLang="zh-CN" sz="1800" dirty="0"/>
              <a:t> </a:t>
            </a:r>
            <a:r>
              <a:rPr lang="en-US" altLang="zh-CN" sz="1800" dirty="0" err="1" smtClean="0"/>
              <a:t>chaque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terme</a:t>
            </a:r>
            <a:r>
              <a:rPr lang="en-US" altLang="zh-CN" sz="1800" dirty="0" smtClean="0"/>
              <a:t> du quaternion.</a:t>
            </a:r>
            <a:r>
              <a:rPr lang="en-US" altLang="zh-CN" sz="1800" dirty="0"/>
              <a:t>					</a:t>
            </a:r>
            <a:endParaRPr lang="en-US" altLang="zh-CN" sz="1800" dirty="0" smtClean="0"/>
          </a:p>
          <a:p>
            <a:pPr marL="0" indent="0">
              <a:lnSpc>
                <a:spcPts val="2300"/>
              </a:lnSpc>
              <a:buNone/>
              <a:tabLst>
                <a:tab pos="3276600" algn="l"/>
                <a:tab pos="3340100" algn="l"/>
                <a:tab pos="3352800" algn="l"/>
                <a:tab pos="3365500" algn="l"/>
                <a:tab pos="3581400" algn="l"/>
                <a:tab pos="3632200" algn="l"/>
                <a:tab pos="3644900" algn="l"/>
              </a:tabLst>
            </a:pPr>
            <a:r>
              <a:rPr lang="en-US" altLang="zh-CN" dirty="0" smtClean="0"/>
              <a:t>𝑄’𝑥 </a:t>
            </a:r>
            <a:r>
              <a:rPr lang="en-US" altLang="zh-CN" dirty="0"/>
              <a:t>= −𝑄𝑥</a:t>
            </a:r>
          </a:p>
          <a:p>
            <a:pPr marL="0" indent="0">
              <a:lnSpc>
                <a:spcPts val="2100"/>
              </a:lnSpc>
              <a:buNone/>
              <a:tabLst>
                <a:tab pos="3276600" algn="l"/>
                <a:tab pos="3340100" algn="l"/>
                <a:tab pos="3352800" algn="l"/>
                <a:tab pos="3365500" algn="l"/>
                <a:tab pos="3581400" algn="l"/>
                <a:tab pos="3632200" algn="l"/>
                <a:tab pos="3644900" algn="l"/>
              </a:tabLst>
            </a:pPr>
            <a:r>
              <a:rPr lang="en-US" altLang="zh-CN" dirty="0" smtClean="0"/>
              <a:t>𝑄’𝑦 </a:t>
            </a:r>
            <a:r>
              <a:rPr lang="en-US" altLang="zh-CN" dirty="0"/>
              <a:t>= −𝑄𝑦</a:t>
            </a:r>
          </a:p>
          <a:p>
            <a:pPr marL="0" indent="0">
              <a:lnSpc>
                <a:spcPts val="2100"/>
              </a:lnSpc>
              <a:buNone/>
              <a:tabLst>
                <a:tab pos="3276600" algn="l"/>
                <a:tab pos="3340100" algn="l"/>
                <a:tab pos="3352800" algn="l"/>
                <a:tab pos="3365500" algn="l"/>
                <a:tab pos="3581400" algn="l"/>
                <a:tab pos="3632200" algn="l"/>
                <a:tab pos="3644900" algn="l"/>
              </a:tabLst>
            </a:pPr>
            <a:r>
              <a:rPr lang="en-US" altLang="zh-CN" dirty="0" smtClean="0"/>
              <a:t>𝑄’𝑧 </a:t>
            </a:r>
            <a:r>
              <a:rPr lang="en-US" altLang="zh-CN" dirty="0"/>
              <a:t>= −𝑄𝑧</a:t>
            </a:r>
          </a:p>
          <a:p>
            <a:pPr marL="0" indent="0">
              <a:lnSpc>
                <a:spcPts val="2100"/>
              </a:lnSpc>
              <a:buNone/>
              <a:tabLst>
                <a:tab pos="3276600" algn="l"/>
                <a:tab pos="3340100" algn="l"/>
                <a:tab pos="3352800" algn="l"/>
                <a:tab pos="3365500" algn="l"/>
                <a:tab pos="3581400" algn="l"/>
                <a:tab pos="3632200" algn="l"/>
                <a:tab pos="3644900" algn="l"/>
              </a:tabLst>
            </a:pPr>
            <a:r>
              <a:rPr lang="en-US" altLang="zh-CN" dirty="0" smtClean="0"/>
              <a:t>𝑄’𝑤 </a:t>
            </a:r>
            <a:r>
              <a:rPr lang="en-US" altLang="zh-CN" dirty="0"/>
              <a:t>= −𝑄𝑤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37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82A0D6-A7C2-DA44-8C91-0D82881601ED}" type="datetime1">
              <a:rPr lang="fr-FR" smtClean="0"/>
              <a:t>12/10/17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51279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Produit de deux quaternions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1390" y="1096412"/>
            <a:ext cx="8229600" cy="5029751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ts val="18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r>
              <a:rPr lang="en-US" altLang="zh-CN" dirty="0"/>
              <a:t>Le </a:t>
            </a:r>
            <a:r>
              <a:rPr lang="en-US" altLang="zh-CN" dirty="0" err="1"/>
              <a:t>produit</a:t>
            </a:r>
            <a:r>
              <a:rPr lang="en-US" altLang="zh-CN" dirty="0"/>
              <a:t> de </a:t>
            </a:r>
            <a:r>
              <a:rPr lang="en-US" altLang="zh-CN" dirty="0" err="1"/>
              <a:t>deux</a:t>
            </a:r>
            <a:r>
              <a:rPr lang="en-US" altLang="zh-CN" dirty="0"/>
              <a:t> </a:t>
            </a:r>
            <a:r>
              <a:rPr lang="en-US" altLang="zh-CN" dirty="0" smtClean="0"/>
              <a:t>quaternions q </a:t>
            </a:r>
            <a:r>
              <a:rPr lang="en-US" altLang="zh-CN" dirty="0"/>
              <a:t>= [</a:t>
            </a:r>
            <a:r>
              <a:rPr lang="en-US" altLang="zh-CN" dirty="0" smtClean="0"/>
              <a:t>w, v] et q’ = [</a:t>
            </a:r>
            <a:r>
              <a:rPr lang="en-US" altLang="zh-CN" dirty="0" err="1" smtClean="0"/>
              <a:t>w’,v</a:t>
            </a:r>
            <a:r>
              <a:rPr lang="en-US" altLang="zh-CN" dirty="0" smtClean="0"/>
              <a:t>’] </a:t>
            </a:r>
            <a:r>
              <a:rPr lang="en-US" altLang="zh-CN" dirty="0" err="1" smtClean="0"/>
              <a:t>est</a:t>
            </a:r>
            <a:endParaRPr lang="en-US" altLang="zh-CN" dirty="0" smtClean="0"/>
          </a:p>
          <a:p>
            <a:pPr marL="0" indent="0">
              <a:lnSpc>
                <a:spcPts val="22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endParaRPr lang="en-US" altLang="zh-CN" dirty="0" smtClean="0"/>
          </a:p>
          <a:p>
            <a:pPr marL="0" indent="0">
              <a:lnSpc>
                <a:spcPts val="22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r>
              <a:rPr lang="en-US" altLang="zh-CN" sz="5100" dirty="0" err="1" smtClean="0"/>
              <a:t>qq</a:t>
            </a:r>
            <a:r>
              <a:rPr lang="en-US" altLang="zh-CN" sz="5100" dirty="0"/>
              <a:t>´ = [</a:t>
            </a:r>
            <a:r>
              <a:rPr lang="en-US" altLang="zh-CN" sz="5100" dirty="0" err="1"/>
              <a:t>ww</a:t>
            </a:r>
            <a:r>
              <a:rPr lang="en-US" altLang="zh-CN" sz="5100" dirty="0"/>
              <a:t>´ - v · v´, v x v´ + </a:t>
            </a:r>
            <a:r>
              <a:rPr lang="en-US" altLang="zh-CN" sz="5100" dirty="0" err="1"/>
              <a:t>wv</a:t>
            </a:r>
            <a:r>
              <a:rPr lang="en-US" altLang="zh-CN" sz="5100" dirty="0"/>
              <a:t>´ </a:t>
            </a:r>
            <a:r>
              <a:rPr lang="en-US" altLang="zh-CN" sz="5100" dirty="0" smtClean="0"/>
              <a:t>+ </a:t>
            </a:r>
            <a:r>
              <a:rPr lang="en-US" altLang="zh-CN" sz="5100" dirty="0" err="1" smtClean="0"/>
              <a:t>w</a:t>
            </a:r>
            <a:r>
              <a:rPr lang="en-US" altLang="zh-CN" sz="5100" dirty="0" err="1"/>
              <a:t>´v</a:t>
            </a:r>
            <a:r>
              <a:rPr lang="en-US" altLang="zh-CN" sz="5100" dirty="0"/>
              <a:t>] </a:t>
            </a:r>
            <a:endParaRPr lang="en-US" altLang="zh-CN" sz="5100" dirty="0" smtClean="0"/>
          </a:p>
          <a:p>
            <a:pPr marL="0" indent="0">
              <a:lnSpc>
                <a:spcPts val="22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endParaRPr lang="en-US" altLang="zh-CN" dirty="0"/>
          </a:p>
          <a:p>
            <a:pPr marL="0" indent="0">
              <a:lnSpc>
                <a:spcPts val="22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r>
              <a:rPr lang="en-US" altLang="zh-CN" dirty="0" smtClean="0"/>
              <a:t>(“·” </a:t>
            </a:r>
            <a:r>
              <a:rPr lang="en-US" altLang="zh-CN" dirty="0" err="1" smtClean="0"/>
              <a:t>est</a:t>
            </a:r>
            <a:r>
              <a:rPr lang="en-US" altLang="zh-CN" dirty="0" smtClean="0"/>
              <a:t> le </a:t>
            </a:r>
            <a:r>
              <a:rPr lang="en-US" altLang="zh-CN" dirty="0" err="1" smtClean="0"/>
              <a:t>produit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scalaire</a:t>
            </a:r>
            <a:r>
              <a:rPr lang="en-US" altLang="zh-CN" dirty="0" smtClean="0"/>
              <a:t> et  “x” </a:t>
            </a:r>
            <a:r>
              <a:rPr lang="en-US" altLang="zh-CN" dirty="0" err="1" smtClean="0"/>
              <a:t>est</a:t>
            </a:r>
            <a:r>
              <a:rPr lang="en-US" altLang="zh-CN" dirty="0" smtClean="0"/>
              <a:t> le </a:t>
            </a:r>
            <a:r>
              <a:rPr lang="en-US" altLang="zh-CN" dirty="0" err="1" smtClean="0"/>
              <a:t>produit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vectoriel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0" indent="0">
              <a:lnSpc>
                <a:spcPts val="22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endParaRPr lang="en-US" altLang="zh-CN" dirty="0" smtClean="0"/>
          </a:p>
          <a:p>
            <a:pPr marL="0" indent="0">
              <a:lnSpc>
                <a:spcPts val="22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r>
              <a:rPr lang="en-US" altLang="zh-CN" dirty="0" smtClean="0"/>
              <a:t>La </a:t>
            </a:r>
            <a:r>
              <a:rPr lang="en-US" altLang="zh-CN" dirty="0"/>
              <a:t>multiplication de </a:t>
            </a:r>
            <a:r>
              <a:rPr lang="en-US" altLang="zh-CN" dirty="0" err="1"/>
              <a:t>deux</a:t>
            </a:r>
            <a:r>
              <a:rPr lang="en-US" altLang="zh-CN" dirty="0"/>
              <a:t> quaternions correspond </a:t>
            </a:r>
            <a:r>
              <a:rPr lang="en-US" altLang="zh-CN" dirty="0" err="1"/>
              <a:t>à</a:t>
            </a:r>
            <a:r>
              <a:rPr lang="en-US" altLang="zh-CN" dirty="0"/>
              <a:t> la composition des </a:t>
            </a:r>
            <a:r>
              <a:rPr lang="en-US" altLang="zh-CN" dirty="0" err="1"/>
              <a:t>deux</a:t>
            </a:r>
            <a:r>
              <a:rPr lang="en-US" altLang="zh-CN" dirty="0"/>
              <a:t> transformations, de la </a:t>
            </a:r>
            <a:r>
              <a:rPr lang="en-US" altLang="zh-CN" dirty="0" err="1"/>
              <a:t>même</a:t>
            </a:r>
            <a:r>
              <a:rPr lang="en-US" altLang="zh-CN" dirty="0"/>
              <a:t> </a:t>
            </a:r>
            <a:r>
              <a:rPr lang="en-US" altLang="zh-CN" dirty="0" err="1"/>
              <a:t>manière</a:t>
            </a:r>
            <a:r>
              <a:rPr lang="en-US" altLang="zh-CN" dirty="0"/>
              <a:t> </a:t>
            </a:r>
            <a:r>
              <a:rPr lang="en-US" altLang="zh-CN" dirty="0" err="1"/>
              <a:t>que</a:t>
            </a:r>
            <a:r>
              <a:rPr lang="en-US" altLang="zh-CN" dirty="0"/>
              <a:t> pour la composition de </a:t>
            </a:r>
            <a:r>
              <a:rPr lang="en-US" altLang="zh-CN" dirty="0" err="1"/>
              <a:t>deux</a:t>
            </a:r>
            <a:r>
              <a:rPr lang="en-US" altLang="zh-CN" dirty="0"/>
              <a:t> rotations </a:t>
            </a:r>
            <a:r>
              <a:rPr lang="en-US" altLang="zh-CN" dirty="0" err="1"/>
              <a:t>stockées</a:t>
            </a:r>
            <a:r>
              <a:rPr lang="en-US" altLang="zh-CN" dirty="0"/>
              <a:t> sous </a:t>
            </a:r>
            <a:r>
              <a:rPr lang="en-US" altLang="zh-CN" dirty="0" err="1"/>
              <a:t>forme</a:t>
            </a:r>
            <a:r>
              <a:rPr lang="en-US" altLang="zh-CN" dirty="0"/>
              <a:t> </a:t>
            </a:r>
            <a:r>
              <a:rPr lang="en-US" altLang="zh-CN" dirty="0" err="1"/>
              <a:t>matricielle</a:t>
            </a:r>
            <a:r>
              <a:rPr lang="en-US" altLang="zh-CN" dirty="0"/>
              <a:t>. La multiplication de </a:t>
            </a:r>
            <a:r>
              <a:rPr lang="en-US" altLang="zh-CN" dirty="0" err="1"/>
              <a:t>deux</a:t>
            </a:r>
            <a:r>
              <a:rPr lang="en-US" altLang="zh-CN" dirty="0"/>
              <a:t> quaternions </a:t>
            </a:r>
            <a:r>
              <a:rPr lang="en-US" altLang="zh-CN" dirty="0" err="1"/>
              <a:t>n’est</a:t>
            </a:r>
            <a:r>
              <a:rPr lang="en-US" altLang="zh-CN" dirty="0"/>
              <a:t> pas commutative (</a:t>
            </a:r>
            <a:r>
              <a:rPr lang="en-US" altLang="zh-CN" dirty="0" err="1"/>
              <a:t>comme</a:t>
            </a:r>
            <a:r>
              <a:rPr lang="en-US" altLang="zh-CN" dirty="0"/>
              <a:t> pour la </a:t>
            </a:r>
            <a:r>
              <a:rPr lang="en-US" altLang="zh-CN" dirty="0" err="1"/>
              <a:t>forme</a:t>
            </a:r>
            <a:r>
              <a:rPr lang="en-US" altLang="zh-CN" dirty="0"/>
              <a:t> </a:t>
            </a:r>
            <a:r>
              <a:rPr lang="en-US" altLang="zh-CN" dirty="0" err="1"/>
              <a:t>matricielle</a:t>
            </a:r>
            <a:r>
              <a:rPr lang="en-US" altLang="zh-CN" dirty="0"/>
              <a:t>).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 marL="0" indent="0">
              <a:lnSpc>
                <a:spcPts val="22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r>
              <a:rPr lang="en-US" altLang="zh-CN" dirty="0" smtClean="0"/>
              <a:t>𝑄𝑥 </a:t>
            </a:r>
            <a:r>
              <a:rPr lang="en-US" altLang="zh-CN" dirty="0"/>
              <a:t>= 𝑄1𝑤 ∗ 𝑄2𝑥 + 𝑄1𝑥 ∗ 𝑄2𝑤 + 𝑄1𝑦 ∗ 𝑄2𝑧  − 𝑄1𝑧 ∗ 𝑄2𝑦</a:t>
            </a:r>
          </a:p>
          <a:p>
            <a:pPr marL="0" indent="0">
              <a:lnSpc>
                <a:spcPts val="21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r>
              <a:rPr lang="en-US" altLang="zh-CN" dirty="0" smtClean="0"/>
              <a:t>𝑄𝑦 </a:t>
            </a:r>
            <a:r>
              <a:rPr lang="en-US" altLang="zh-CN" dirty="0"/>
              <a:t>= 𝑄1𝑤 ∗ 𝑄2𝑦 + 𝑄1𝑦 ∗ 𝑄2𝑤 + 𝑄1𝑧 ∗ 𝑄2𝑥  − 𝑄1𝑥 ∗ 𝑄2𝑧</a:t>
            </a:r>
          </a:p>
          <a:p>
            <a:pPr marL="0" indent="0">
              <a:lnSpc>
                <a:spcPts val="21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r>
              <a:rPr lang="en-US" altLang="zh-CN" dirty="0" smtClean="0"/>
              <a:t>𝑄𝑧 </a:t>
            </a:r>
            <a:r>
              <a:rPr lang="en-US" altLang="zh-CN" dirty="0"/>
              <a:t>= 𝑄1𝑤 ∗ 𝑄2𝑧 + 𝑄1𝑧 ∗ 𝑄2𝑤 + 𝑄1𝑥 ∗ 𝑄2𝑦  − 𝑄1𝑦 ∗ 𝑄2𝑥</a:t>
            </a:r>
          </a:p>
          <a:p>
            <a:pPr marL="0" indent="0">
              <a:lnSpc>
                <a:spcPts val="2100"/>
              </a:lnSpc>
              <a:buNone/>
              <a:tabLst>
                <a:tab pos="1333500" algn="l"/>
                <a:tab pos="1358900" algn="l"/>
                <a:tab pos="1371600" algn="l"/>
                <a:tab pos="2501900" algn="l"/>
                <a:tab pos="4089400" algn="l"/>
              </a:tabLst>
            </a:pPr>
            <a:r>
              <a:rPr lang="en-US" altLang="zh-CN" dirty="0" smtClean="0"/>
              <a:t>𝑄𝑤 </a:t>
            </a:r>
            <a:r>
              <a:rPr lang="en-US" altLang="zh-CN" dirty="0"/>
              <a:t>= 𝑄1𝑤 ∗ 𝑄2𝑤 − 𝑄1𝑥 ∗ 𝑄2𝑥 − 𝑄1𝑦 ∗ 𝑄2𝑦  − 𝑄1𝑧 ∗ </a:t>
            </a:r>
            <a:r>
              <a:rPr lang="en-US" altLang="zh-CN" dirty="0" smtClean="0"/>
              <a:t>𝑄2𝑧</a:t>
            </a:r>
            <a:endParaRPr lang="en-US" altLang="zh-CN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38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82A0D6-A7C2-DA44-8C91-0D82881601ED}" type="datetime1">
              <a:rPr lang="fr-FR" smtClean="0"/>
              <a:t>12/10/17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038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Rotation et quaternion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Deux résultats simples et surprenants</a:t>
            </a:r>
          </a:p>
          <a:p>
            <a:pPr lvl="1"/>
            <a:r>
              <a:rPr lang="fr-FR" dirty="0" smtClean="0"/>
              <a:t>Le quaternion q = (</a:t>
            </a:r>
            <a:r>
              <a:rPr lang="fr-FR" dirty="0" err="1" smtClean="0"/>
              <a:t>cosθ</a:t>
            </a:r>
            <a:r>
              <a:rPr lang="fr-FR" dirty="0" smtClean="0"/>
              <a:t>, v </a:t>
            </a:r>
            <a:r>
              <a:rPr lang="fr-FR" dirty="0" err="1" smtClean="0"/>
              <a:t>sinθ</a:t>
            </a:r>
            <a:r>
              <a:rPr lang="fr-FR" dirty="0" smtClean="0"/>
              <a:t>) représente une rotation d’axe v et d’angle 2θ !</a:t>
            </a:r>
          </a:p>
          <a:p>
            <a:pPr lvl="1"/>
            <a:r>
              <a:rPr lang="fr-FR" dirty="0" smtClean="0"/>
              <a:t>Le résultat de la rotation du  vecteur v par q est le produit des quaternions</a:t>
            </a:r>
            <a:endParaRPr lang="en-US" dirty="0" smtClean="0"/>
          </a:p>
          <a:p>
            <a:pPr marL="457200" lvl="1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					v</a:t>
            </a:r>
            <a:r>
              <a:rPr lang="en-US" sz="4000" dirty="0"/>
              <a:t>´ = q v q</a:t>
            </a:r>
            <a:r>
              <a:rPr lang="en-US" sz="4000" baseline="30000" dirty="0"/>
              <a:t>-</a:t>
            </a:r>
            <a:r>
              <a:rPr lang="en-US" sz="4000" baseline="30000" dirty="0" smtClean="0"/>
              <a:t>1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avec </a:t>
            </a:r>
            <a:r>
              <a:rPr lang="en-US" dirty="0"/>
              <a:t>v = [0, v</a:t>
            </a:r>
            <a:r>
              <a:rPr lang="en-US" dirty="0" smtClean="0"/>
              <a:t>] </a:t>
            </a:r>
            <a:r>
              <a:rPr lang="fr-FR" dirty="0" smtClean="0"/>
              <a:t> !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39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82A0D6-A7C2-DA44-8C91-0D82881601ED}" type="datetime1">
              <a:rPr lang="fr-FR" smtClean="0"/>
              <a:t>12/10/17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232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Axes et repères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F72DDC-563B-C341-83C2-E73D8B258BF3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7" name="TextBox 1"/>
          <p:cNvSpPr txBox="1"/>
          <p:nvPr/>
        </p:nvSpPr>
        <p:spPr>
          <a:xfrm>
            <a:off x="683568" y="1050409"/>
            <a:ext cx="78488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0000"/>
                </a:solidFill>
              </a:rPr>
              <a:t>L’espace de travail usuel est un espace Euclidien continu : R3</a:t>
            </a:r>
          </a:p>
          <a:p>
            <a:endParaRPr lang="fr-FR" dirty="0">
              <a:solidFill>
                <a:srgbClr val="000000"/>
              </a:solidFill>
            </a:endParaRPr>
          </a:p>
          <a:p>
            <a:r>
              <a:rPr lang="fr-FR" dirty="0">
                <a:solidFill>
                  <a:srgbClr val="000000"/>
                </a:solidFill>
              </a:rPr>
              <a:t>La base  de cet espace est formée par les vecteurs suivants:</a:t>
            </a:r>
          </a:p>
          <a:p>
            <a:r>
              <a:rPr lang="fr-FR" dirty="0">
                <a:solidFill>
                  <a:srgbClr val="000000"/>
                </a:solidFill>
              </a:rPr>
              <a:t>(1,0, 0), (0, 1, 0) et (0, 0, 1)</a:t>
            </a:r>
          </a:p>
          <a:p>
            <a:r>
              <a:rPr lang="fr-FR" dirty="0">
                <a:solidFill>
                  <a:srgbClr val="000000"/>
                </a:solidFill>
              </a:rPr>
              <a:t>Les vecteurs de la base sont 2 à 2 orthogonaux et de norme 1, ils forment donc une base orthogonale.</a:t>
            </a:r>
          </a:p>
          <a:p>
            <a:endParaRPr lang="fr-FR" dirty="0">
              <a:solidFill>
                <a:srgbClr val="000000"/>
              </a:solidFill>
            </a:endParaRPr>
          </a:p>
          <a:p>
            <a:r>
              <a:rPr lang="fr-FR" dirty="0">
                <a:solidFill>
                  <a:srgbClr val="000000"/>
                </a:solidFill>
              </a:rPr>
              <a:t>Les 3 dimensions sont généralement dénommées respectivement X, Y et Z</a:t>
            </a:r>
          </a:p>
          <a:p>
            <a:endParaRPr lang="fr-FR" dirty="0">
              <a:solidFill>
                <a:srgbClr val="000000"/>
              </a:solidFill>
            </a:endParaRPr>
          </a:p>
          <a:p>
            <a:r>
              <a:rPr lang="fr-FR" dirty="0">
                <a:solidFill>
                  <a:srgbClr val="000000"/>
                </a:solidFill>
              </a:rPr>
              <a:t>La base peut être soit directe (repère main droite), soit indirecte (repère main gauche)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7729" y="4221088"/>
            <a:ext cx="2784886" cy="218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5696" y="4221088"/>
            <a:ext cx="2784886" cy="218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2702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Interpolation linéaire sphérique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68010"/>
            <a:ext cx="8229600" cy="3627088"/>
          </a:xfrm>
        </p:spPr>
        <p:txBody>
          <a:bodyPr>
            <a:normAutofit/>
          </a:bodyPr>
          <a:lstStyle/>
          <a:p>
            <a:r>
              <a:rPr lang="fr-FR" dirty="0" smtClean="0"/>
              <a:t>Interpolation linéaire entre deux points:</a:t>
            </a:r>
          </a:p>
          <a:p>
            <a:pPr marL="0" indent="0">
              <a:buNone/>
            </a:pPr>
            <a:r>
              <a:rPr lang="fr-FR" dirty="0" smtClean="0"/>
              <a:t>			 LERP(</a:t>
            </a:r>
            <a:r>
              <a:rPr lang="fr-FR" dirty="0" err="1" smtClean="0"/>
              <a:t>P,Q,t</a:t>
            </a:r>
            <a:r>
              <a:rPr lang="fr-FR" dirty="0" smtClean="0"/>
              <a:t>) = 	(1-t) P + </a:t>
            </a:r>
            <a:r>
              <a:rPr lang="fr-FR" dirty="0" err="1" smtClean="0"/>
              <a:t>t</a:t>
            </a:r>
            <a:r>
              <a:rPr lang="fr-FR" dirty="0" smtClean="0"/>
              <a:t> Q</a:t>
            </a:r>
          </a:p>
          <a:p>
            <a:endParaRPr lang="fr-FR" dirty="0" smtClean="0"/>
          </a:p>
          <a:p>
            <a:r>
              <a:rPr lang="fr-FR" dirty="0" smtClean="0"/>
              <a:t>Interpolation entre deux quaternions :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40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82A0D6-A7C2-DA44-8C91-0D82881601ED}" type="datetime1">
              <a:rPr lang="fr-FR" smtClean="0"/>
              <a:t>12/10/17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730" y="4680698"/>
            <a:ext cx="61595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680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Vitesse d’un quaternion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41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82A0D6-A7C2-DA44-8C91-0D82881601ED}" type="datetime1">
              <a:rPr lang="fr-FR" smtClean="0"/>
              <a:t>12/10/17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94" y="3004570"/>
            <a:ext cx="7513422" cy="104781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807129" y="1733047"/>
            <a:ext cx="8103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Si un quaternion est en mouvement, on peut calculer sa vitesse</a:t>
            </a:r>
            <a:endParaRPr lang="fr-FR" sz="2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890216" y="5199141"/>
            <a:ext cx="6828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Elle s’exprime en fonction de la vitesse angulaire </a:t>
            </a:r>
            <a:r>
              <a:rPr lang="fr-FR" sz="2400" dirty="0" err="1" smtClean="0"/>
              <a:t>ω</a:t>
            </a:r>
            <a:r>
              <a:rPr lang="fr-FR" sz="2400" dirty="0" smtClean="0"/>
              <a:t>(</a:t>
            </a:r>
            <a:r>
              <a:rPr lang="fr-FR" sz="2400" dirty="0" err="1" smtClean="0"/>
              <a:t>t</a:t>
            </a:r>
            <a:r>
              <a:rPr lang="fr-FR" sz="2400" dirty="0" smtClean="0"/>
              <a:t>)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9463187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970" y="3045439"/>
            <a:ext cx="4330700" cy="19304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 la géométrie à la physique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42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82A0D6-A7C2-DA44-8C91-0D82881601ED}" type="datetime1">
              <a:rPr lang="fr-FR" smtClean="0"/>
              <a:t>12/10/17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45" y="1365071"/>
            <a:ext cx="5700827" cy="187216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854607" y="4644324"/>
            <a:ext cx="73947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Moment cinétique p(</a:t>
            </a:r>
            <a:r>
              <a:rPr lang="fr-FR" sz="2400" dirty="0" err="1" smtClean="0"/>
              <a:t>t</a:t>
            </a:r>
            <a:r>
              <a:rPr lang="fr-FR" sz="2400" dirty="0" smtClean="0"/>
              <a:t>) = mv(</a:t>
            </a:r>
            <a:r>
              <a:rPr lang="fr-FR" sz="2400" dirty="0" err="1" smtClean="0"/>
              <a:t>t</a:t>
            </a:r>
            <a:r>
              <a:rPr lang="fr-FR" sz="2400" dirty="0" smtClean="0"/>
              <a:t>)       </a:t>
            </a:r>
          </a:p>
          <a:p>
            <a:r>
              <a:rPr lang="fr-FR" sz="2400" dirty="0" smtClean="0"/>
              <a:t>Moment angulaire L(</a:t>
            </a:r>
            <a:r>
              <a:rPr lang="fr-FR" sz="2400" dirty="0" err="1" smtClean="0"/>
              <a:t>t</a:t>
            </a:r>
            <a:r>
              <a:rPr lang="fr-FR" sz="2400" dirty="0" smtClean="0"/>
              <a:t>) = I(</a:t>
            </a:r>
            <a:r>
              <a:rPr lang="fr-FR" sz="2400" dirty="0" err="1" smtClean="0"/>
              <a:t>t</a:t>
            </a:r>
            <a:r>
              <a:rPr lang="fr-FR" sz="2400" dirty="0" smtClean="0"/>
              <a:t>) </a:t>
            </a:r>
            <a:r>
              <a:rPr lang="fr-FR" sz="2400" dirty="0" err="1" smtClean="0"/>
              <a:t>ω</a:t>
            </a:r>
            <a:r>
              <a:rPr lang="fr-FR" sz="2400" dirty="0" smtClean="0"/>
              <a:t>(</a:t>
            </a:r>
            <a:r>
              <a:rPr lang="fr-FR" sz="2400" dirty="0" err="1" smtClean="0"/>
              <a:t>t</a:t>
            </a:r>
            <a:r>
              <a:rPr lang="fr-FR" sz="2400" dirty="0" smtClean="0"/>
              <a:t>) </a:t>
            </a:r>
          </a:p>
          <a:p>
            <a:r>
              <a:rPr lang="fr-FR" sz="2400" dirty="0" smtClean="0"/>
              <a:t>Vitesse angulaire   </a:t>
            </a:r>
            <a:r>
              <a:rPr lang="fr-FR" sz="2400" dirty="0" err="1" smtClean="0"/>
              <a:t>ω</a:t>
            </a:r>
            <a:r>
              <a:rPr lang="fr-FR" sz="2400" dirty="0"/>
              <a:t>(</a:t>
            </a:r>
            <a:r>
              <a:rPr lang="fr-FR" sz="2400" dirty="0" err="1"/>
              <a:t>t</a:t>
            </a:r>
            <a:r>
              <a:rPr lang="fr-FR" sz="2400" dirty="0" smtClean="0"/>
              <a:t>)  = R’(</a:t>
            </a:r>
            <a:r>
              <a:rPr lang="fr-FR" sz="2400" dirty="0" err="1" smtClean="0"/>
              <a:t>t</a:t>
            </a:r>
            <a:r>
              <a:rPr lang="fr-FR" sz="2400" dirty="0" smtClean="0"/>
              <a:t>) R</a:t>
            </a:r>
            <a:r>
              <a:rPr lang="fr-FR" sz="2400" baseline="30000" dirty="0" smtClean="0"/>
              <a:t>-1</a:t>
            </a:r>
            <a:r>
              <a:rPr lang="fr-FR" sz="2400" dirty="0" smtClean="0"/>
              <a:t>(</a:t>
            </a:r>
            <a:r>
              <a:rPr lang="fr-FR" sz="2400" dirty="0" err="1" smtClean="0"/>
              <a:t>t</a:t>
            </a:r>
            <a:r>
              <a:rPr lang="fr-FR" sz="2400" dirty="0" smtClean="0"/>
              <a:t>) </a:t>
            </a:r>
          </a:p>
          <a:p>
            <a:r>
              <a:rPr lang="fr-FR" sz="2400" dirty="0" smtClean="0"/>
              <a:t>Matrice d’inertie I(</a:t>
            </a:r>
            <a:r>
              <a:rPr lang="fr-FR" sz="2400" dirty="0" err="1" smtClean="0"/>
              <a:t>t</a:t>
            </a:r>
            <a:r>
              <a:rPr lang="fr-FR" sz="2400" dirty="0" smtClean="0"/>
              <a:t>)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0456638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aller plus loin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43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D85F28E-A20A-254E-B4B9-91D136105DD0}" type="datetime1">
              <a:rPr lang="fr-FR" smtClean="0"/>
              <a:t>12/10/17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291" y="1693334"/>
            <a:ext cx="2962274" cy="376161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64" y="1693334"/>
            <a:ext cx="2532873" cy="376161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944" y="1693334"/>
            <a:ext cx="2480880" cy="378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5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F72DDC-563B-C341-83C2-E73D8B258BF3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4555" y="1630625"/>
            <a:ext cx="3694113" cy="4613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r>
              <a:rPr lang="en-US" dirty="0" smtClean="0"/>
              <a:t>Different game engines define coordinate systems differently</a:t>
            </a:r>
          </a:p>
          <a:p>
            <a:pPr lvl="1"/>
            <a:r>
              <a:rPr lang="en-US" dirty="0" smtClean="0"/>
              <a:t>Most of you will probably use the OpenGL coordinate system</a:t>
            </a:r>
          </a:p>
          <a:p>
            <a:pPr>
              <a:buFont typeface="Arial"/>
              <a:buNone/>
            </a:pPr>
            <a:r>
              <a:rPr lang="en-US" dirty="0" smtClean="0"/>
              <a:t>“Horizontal plane”</a:t>
            </a:r>
          </a:p>
          <a:p>
            <a:pPr lvl="1"/>
            <a:r>
              <a:rPr lang="en-US" dirty="0" smtClean="0"/>
              <a:t>Plane parallel to the ground (in OpenGL, the </a:t>
            </a:r>
            <a:r>
              <a:rPr lang="en-US" dirty="0" err="1" smtClean="0"/>
              <a:t>xz</a:t>
            </a:r>
            <a:r>
              <a:rPr lang="en-US" dirty="0" smtClean="0"/>
              <a:t>-plane)</a:t>
            </a:r>
          </a:p>
          <a:p>
            <a:pPr>
              <a:buFont typeface="Arial"/>
              <a:buNone/>
            </a:pPr>
            <a:r>
              <a:rPr lang="en-US" dirty="0" smtClean="0"/>
              <a:t>“Up-axis”</a:t>
            </a:r>
          </a:p>
          <a:p>
            <a:pPr lvl="1"/>
            <a:r>
              <a:rPr lang="en-US" dirty="0" smtClean="0"/>
              <a:t>Axis perpendicular to horizontal plane (in OpenGL, the y-axis)</a:t>
            </a:r>
            <a:endParaRPr lang="en-US" dirty="0"/>
          </a:p>
        </p:txBody>
      </p:sp>
      <p:grpSp>
        <p:nvGrpSpPr>
          <p:cNvPr id="8" name="Group 33"/>
          <p:cNvGrpSpPr/>
          <p:nvPr/>
        </p:nvGrpSpPr>
        <p:grpSpPr>
          <a:xfrm>
            <a:off x="7066612" y="1018459"/>
            <a:ext cx="1287435" cy="1766770"/>
            <a:chOff x="7305488" y="1033617"/>
            <a:chExt cx="1728821" cy="1474971"/>
          </a:xfrm>
        </p:grpSpPr>
        <p:cxnSp>
          <p:nvCxnSpPr>
            <p:cNvPr id="9" name="Straight Arrow Connector 5"/>
            <p:cNvCxnSpPr/>
            <p:nvPr/>
          </p:nvCxnSpPr>
          <p:spPr>
            <a:xfrm>
              <a:off x="7810500" y="2072640"/>
              <a:ext cx="87565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11"/>
            <p:cNvCxnSpPr/>
            <p:nvPr/>
          </p:nvCxnSpPr>
          <p:spPr>
            <a:xfrm flipH="1" flipV="1">
              <a:off x="7795609" y="1200150"/>
              <a:ext cx="14891" cy="8724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7"/>
            <p:cNvCxnSpPr/>
            <p:nvPr/>
          </p:nvCxnSpPr>
          <p:spPr>
            <a:xfrm flipH="1">
              <a:off x="7305488" y="2072640"/>
              <a:ext cx="505012" cy="4229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24"/>
            <p:cNvSpPr txBox="1"/>
            <p:nvPr/>
          </p:nvSpPr>
          <p:spPr>
            <a:xfrm>
              <a:off x="7440355" y="2200255"/>
              <a:ext cx="402962" cy="308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13" name="TextBox 25"/>
            <p:cNvSpPr txBox="1"/>
            <p:nvPr/>
          </p:nvSpPr>
          <p:spPr>
            <a:xfrm>
              <a:off x="8631347" y="1887974"/>
              <a:ext cx="402962" cy="308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4" name="TextBox 26"/>
            <p:cNvSpPr txBox="1"/>
            <p:nvPr/>
          </p:nvSpPr>
          <p:spPr>
            <a:xfrm>
              <a:off x="7806140" y="1033617"/>
              <a:ext cx="402963" cy="308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pic>
        <p:nvPicPr>
          <p:cNvPr id="15" name="Picture 2" descr="http://i1-news.softpedia-static.com/images/news2/Mesa-9-0-Finally-Adopts-OpenGL-3-1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99" y="1685043"/>
            <a:ext cx="1952438" cy="104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3"/>
          <p:cNvGrpSpPr/>
          <p:nvPr/>
        </p:nvGrpSpPr>
        <p:grpSpPr>
          <a:xfrm>
            <a:off x="4515338" y="3202672"/>
            <a:ext cx="3859225" cy="1337582"/>
            <a:chOff x="4938806" y="3944182"/>
            <a:chExt cx="3859225" cy="1105564"/>
          </a:xfrm>
        </p:grpSpPr>
        <p:grpSp>
          <p:nvGrpSpPr>
            <p:cNvPr id="17" name="Group 32"/>
            <p:cNvGrpSpPr/>
            <p:nvPr/>
          </p:nvGrpSpPr>
          <p:grpSpPr>
            <a:xfrm>
              <a:off x="7666461" y="3944182"/>
              <a:ext cx="1131570" cy="1105564"/>
              <a:chOff x="7304809" y="3086367"/>
              <a:chExt cx="1493309" cy="1458991"/>
            </a:xfrm>
          </p:grpSpPr>
          <p:cxnSp>
            <p:nvCxnSpPr>
              <p:cNvPr id="19" name="Straight Arrow Connector 14"/>
              <p:cNvCxnSpPr/>
              <p:nvPr/>
            </p:nvCxnSpPr>
            <p:spPr>
              <a:xfrm>
                <a:off x="7305488" y="4364474"/>
                <a:ext cx="114300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5"/>
              <p:cNvCxnSpPr/>
              <p:nvPr/>
            </p:nvCxnSpPr>
            <p:spPr>
              <a:xfrm flipV="1">
                <a:off x="7305488" y="3678674"/>
                <a:ext cx="838200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16"/>
              <p:cNvCxnSpPr/>
              <p:nvPr/>
            </p:nvCxnSpPr>
            <p:spPr>
              <a:xfrm flipV="1">
                <a:off x="7305488" y="3221474"/>
                <a:ext cx="0" cy="1143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7304809" y="3086367"/>
                <a:ext cx="396012" cy="365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083426" y="3385542"/>
                <a:ext cx="396012" cy="365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8402106" y="4179808"/>
                <a:ext cx="396012" cy="365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</p:grpSp>
        <p:pic>
          <p:nvPicPr>
            <p:cNvPr id="18" name="Picture 4" descr="http://xboxoz360.files.wordpress.com/2012/03/next-half-life-screenshots-oxcgn-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8806" y="4202319"/>
              <a:ext cx="1933388" cy="592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4"/>
          <p:cNvGrpSpPr/>
          <p:nvPr/>
        </p:nvGrpSpPr>
        <p:grpSpPr>
          <a:xfrm>
            <a:off x="4774354" y="4738255"/>
            <a:ext cx="3626787" cy="1472591"/>
            <a:chOff x="5112925" y="2463231"/>
            <a:chExt cx="3626787" cy="1412934"/>
          </a:xfrm>
        </p:grpSpPr>
        <p:grpSp>
          <p:nvGrpSpPr>
            <p:cNvPr id="26" name="Group 36"/>
            <p:cNvGrpSpPr/>
            <p:nvPr/>
          </p:nvGrpSpPr>
          <p:grpSpPr>
            <a:xfrm>
              <a:off x="7608142" y="2599177"/>
              <a:ext cx="1131570" cy="1105564"/>
              <a:chOff x="7304809" y="3086367"/>
              <a:chExt cx="1493309" cy="1458991"/>
            </a:xfrm>
          </p:grpSpPr>
          <p:cxnSp>
            <p:nvCxnSpPr>
              <p:cNvPr id="28" name="Straight Arrow Connector 37"/>
              <p:cNvCxnSpPr/>
              <p:nvPr/>
            </p:nvCxnSpPr>
            <p:spPr>
              <a:xfrm>
                <a:off x="7305488" y="4364474"/>
                <a:ext cx="114300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38"/>
              <p:cNvCxnSpPr/>
              <p:nvPr/>
            </p:nvCxnSpPr>
            <p:spPr>
              <a:xfrm flipV="1">
                <a:off x="7305488" y="3678674"/>
                <a:ext cx="838200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39"/>
              <p:cNvCxnSpPr/>
              <p:nvPr/>
            </p:nvCxnSpPr>
            <p:spPr>
              <a:xfrm flipV="1">
                <a:off x="7305488" y="3221474"/>
                <a:ext cx="0" cy="1143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Box 40"/>
              <p:cNvSpPr txBox="1"/>
              <p:nvPr/>
            </p:nvSpPr>
            <p:spPr>
              <a:xfrm>
                <a:off x="7304809" y="3086367"/>
                <a:ext cx="396012" cy="365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  <p:sp>
            <p:nvSpPr>
              <p:cNvPr id="32" name="TextBox 41"/>
              <p:cNvSpPr txBox="1"/>
              <p:nvPr/>
            </p:nvSpPr>
            <p:spPr>
              <a:xfrm>
                <a:off x="8083426" y="3385542"/>
                <a:ext cx="396012" cy="365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33" name="TextBox 42"/>
              <p:cNvSpPr txBox="1"/>
              <p:nvPr/>
            </p:nvSpPr>
            <p:spPr>
              <a:xfrm>
                <a:off x="8402106" y="4179808"/>
                <a:ext cx="396012" cy="365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  <p:pic>
          <p:nvPicPr>
            <p:cNvPr id="27" name="Picture 8" descr="http://www.savingcontent.com/wp-content/uploads/UE3_logo-972x102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2925" y="2463231"/>
              <a:ext cx="1341183" cy="14129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6392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Points et vecteurs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96412"/>
            <a:ext cx="4541982" cy="5029751"/>
          </a:xfrm>
        </p:spPr>
        <p:txBody>
          <a:bodyPr/>
          <a:lstStyle/>
          <a:p>
            <a:r>
              <a:rPr lang="fr-FR" dirty="0" smtClean="0"/>
              <a:t>Un point est un objet de dimension zéro, défini par 3 coordonnées cartésiennes (</a:t>
            </a:r>
            <a:r>
              <a:rPr lang="fr-FR" dirty="0" err="1" smtClean="0"/>
              <a:t>px,py,pz</a:t>
            </a:r>
            <a:r>
              <a:rPr lang="fr-FR" dirty="0" smtClean="0"/>
              <a:t>)</a:t>
            </a:r>
          </a:p>
          <a:p>
            <a:r>
              <a:rPr lang="fr-FR" dirty="0" smtClean="0"/>
              <a:t>Un vecteur est également défini par 3 coordonnées cartésiennes (</a:t>
            </a:r>
            <a:r>
              <a:rPr lang="fr-FR" dirty="0" err="1" smtClean="0"/>
              <a:t>vx,vy,vz</a:t>
            </a:r>
            <a:r>
              <a:rPr lang="fr-FR" dirty="0" smtClean="0"/>
              <a:t>)</a:t>
            </a:r>
          </a:p>
          <a:p>
            <a:r>
              <a:rPr lang="fr-FR" dirty="0" smtClean="0"/>
              <a:t>Notation v = p - q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F72DDC-563B-C341-83C2-E73D8B258BF3}" type="datetime1">
              <a:rPr lang="fr-FR" smtClean="0"/>
              <a:t>12/10/17</a:t>
            </a:fld>
            <a:endParaRPr lang="fr-FR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44108" y="1967327"/>
            <a:ext cx="3330691" cy="341046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atte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083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Somme de deux vecteurs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889001"/>
            <a:ext cx="8340436" cy="3082636"/>
          </a:xfrm>
        </p:spPr>
        <p:txBody>
          <a:bodyPr>
            <a:normAutofit/>
          </a:bodyPr>
          <a:lstStyle/>
          <a:p>
            <a:r>
              <a:rPr lang="fr-FR" dirty="0"/>
              <a:t>L’addition est associative et commutative </a:t>
            </a:r>
          </a:p>
          <a:p>
            <a:r>
              <a:rPr lang="fr-FR" dirty="0" smtClean="0"/>
              <a:t>W = U + V a pour coordonnées</a:t>
            </a:r>
          </a:p>
          <a:p>
            <a:pPr marL="457200" lvl="1" indent="0">
              <a:buNone/>
            </a:pPr>
            <a:r>
              <a:rPr lang="fr-FR" dirty="0" err="1" smtClean="0"/>
              <a:t>wx</a:t>
            </a:r>
            <a:r>
              <a:rPr lang="fr-FR" dirty="0" smtClean="0"/>
              <a:t> = </a:t>
            </a:r>
            <a:r>
              <a:rPr lang="fr-FR" dirty="0" err="1" smtClean="0"/>
              <a:t>ux</a:t>
            </a:r>
            <a:r>
              <a:rPr lang="fr-FR" dirty="0" smtClean="0"/>
              <a:t> + vx</a:t>
            </a:r>
          </a:p>
          <a:p>
            <a:pPr marL="457200" lvl="1" indent="0">
              <a:buNone/>
            </a:pPr>
            <a:r>
              <a:rPr lang="fr-FR" dirty="0" err="1" smtClean="0"/>
              <a:t>wy</a:t>
            </a:r>
            <a:r>
              <a:rPr lang="fr-FR" dirty="0" smtClean="0"/>
              <a:t> = </a:t>
            </a:r>
            <a:r>
              <a:rPr lang="fr-FR" dirty="0" err="1" smtClean="0"/>
              <a:t>uy</a:t>
            </a:r>
            <a:r>
              <a:rPr lang="fr-FR" dirty="0" smtClean="0"/>
              <a:t> + </a:t>
            </a:r>
            <a:r>
              <a:rPr lang="fr-FR" dirty="0" err="1" smtClean="0"/>
              <a:t>vy</a:t>
            </a:r>
            <a:endParaRPr lang="fr-FR" dirty="0"/>
          </a:p>
          <a:p>
            <a:pPr marL="457200" lvl="1" indent="0">
              <a:buNone/>
            </a:pPr>
            <a:r>
              <a:rPr lang="fr-FR" dirty="0" err="1" smtClean="0"/>
              <a:t>wz</a:t>
            </a:r>
            <a:r>
              <a:rPr lang="fr-FR" dirty="0" smtClean="0"/>
              <a:t> = </a:t>
            </a:r>
            <a:r>
              <a:rPr lang="fr-FR" dirty="0" err="1" smtClean="0"/>
              <a:t>uz</a:t>
            </a:r>
            <a:r>
              <a:rPr lang="fr-FR" dirty="0" smtClean="0"/>
              <a:t> + </a:t>
            </a:r>
            <a:r>
              <a:rPr lang="fr-FR" dirty="0" err="1" smtClean="0"/>
              <a:t>vz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F72DDC-563B-C341-83C2-E73D8B258BF3}" type="datetime1">
              <a:rPr lang="fr-FR" smtClean="0"/>
              <a:t>12/10/17</a:t>
            </a:fld>
            <a:endParaRPr lang="fr-FR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3311" y="2381955"/>
            <a:ext cx="4099689" cy="414311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atte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875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Multiplication par un scalaire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96413"/>
            <a:ext cx="8229600" cy="2505770"/>
          </a:xfrm>
        </p:spPr>
        <p:txBody>
          <a:bodyPr>
            <a:normAutofit/>
          </a:bodyPr>
          <a:lstStyle/>
          <a:p>
            <a:r>
              <a:rPr lang="fr-FR" dirty="0" smtClean="0"/>
              <a:t>W = k V a pour coordonnées</a:t>
            </a:r>
          </a:p>
          <a:p>
            <a:pPr marL="457200" lvl="1" indent="0">
              <a:buNone/>
            </a:pPr>
            <a:r>
              <a:rPr lang="fr-FR" dirty="0" err="1"/>
              <a:t>w</a:t>
            </a:r>
            <a:r>
              <a:rPr lang="fr-FR" dirty="0" err="1" smtClean="0"/>
              <a:t>x</a:t>
            </a:r>
            <a:r>
              <a:rPr lang="fr-FR" dirty="0" smtClean="0"/>
              <a:t> = k vx</a:t>
            </a:r>
          </a:p>
          <a:p>
            <a:pPr marL="457200" lvl="1" indent="0">
              <a:buNone/>
            </a:pPr>
            <a:r>
              <a:rPr lang="fr-FR" dirty="0" err="1"/>
              <a:t>w</a:t>
            </a:r>
            <a:r>
              <a:rPr lang="fr-FR" dirty="0" err="1" smtClean="0"/>
              <a:t>y</a:t>
            </a:r>
            <a:r>
              <a:rPr lang="fr-FR" dirty="0" smtClean="0"/>
              <a:t> = k </a:t>
            </a:r>
            <a:r>
              <a:rPr lang="fr-FR" dirty="0" err="1" smtClean="0"/>
              <a:t>vy</a:t>
            </a:r>
            <a:r>
              <a:rPr lang="fr-FR" dirty="0" smtClean="0"/>
              <a:t> </a:t>
            </a:r>
          </a:p>
          <a:p>
            <a:pPr marL="457200" lvl="1" indent="0">
              <a:buNone/>
            </a:pPr>
            <a:r>
              <a:rPr lang="fr-FR" dirty="0" err="1"/>
              <a:t>w</a:t>
            </a:r>
            <a:r>
              <a:rPr lang="fr-FR" dirty="0" err="1" smtClean="0"/>
              <a:t>z</a:t>
            </a:r>
            <a:r>
              <a:rPr lang="fr-FR" dirty="0" smtClean="0"/>
              <a:t> = k </a:t>
            </a:r>
            <a:r>
              <a:rPr lang="fr-FR" dirty="0" err="1" smtClean="0"/>
              <a:t>vz</a:t>
            </a:r>
            <a:r>
              <a:rPr lang="fr-FR" dirty="0" smtClean="0"/>
              <a:t>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F72DDC-563B-C341-83C2-E73D8B258BF3}" type="datetime1">
              <a:rPr lang="fr-FR" smtClean="0"/>
              <a:t>12/10/17</a:t>
            </a:fld>
            <a:endParaRPr lang="fr-FR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9088" y="2942181"/>
            <a:ext cx="3330691" cy="325937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atte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539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Produit scalaire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 – </a:t>
            </a:r>
            <a:r>
              <a:rPr lang="en-US" dirty="0" smtClean="0"/>
              <a:t>HMIN</a:t>
            </a:r>
            <a:r>
              <a:rPr lang="fr-FR" dirty="0" smtClean="0"/>
              <a:t>317 – </a:t>
            </a:r>
            <a:r>
              <a:rPr lang="fr-FR" b="1" dirty="0" smtClean="0"/>
              <a:t>MATHS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F72DDC-563B-C341-83C2-E73D8B258BF3}" type="datetime1">
              <a:rPr lang="fr-FR" smtClean="0"/>
              <a:t>12/10/17</a:t>
            </a:fld>
            <a:endParaRPr lang="fr-FR" dirty="0"/>
          </a:p>
        </p:txBody>
      </p:sp>
      <p:sp>
        <p:nvSpPr>
          <p:cNvPr id="7" name="TextBox 1"/>
          <p:cNvSpPr txBox="1"/>
          <p:nvPr/>
        </p:nvSpPr>
        <p:spPr>
          <a:xfrm>
            <a:off x="323528" y="971195"/>
            <a:ext cx="8188031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 smtClean="0"/>
              <a:t>Le </a:t>
            </a:r>
            <a:r>
              <a:rPr lang="fr-FR" dirty="0"/>
              <a:t>produit scalaire (dot </a:t>
            </a:r>
            <a:r>
              <a:rPr lang="fr-FR" dirty="0" err="1"/>
              <a:t>product</a:t>
            </a:r>
            <a:r>
              <a:rPr lang="fr-FR" dirty="0"/>
              <a:t>) de deux vecteurs u et v est le nombre réel</a:t>
            </a:r>
            <a:r>
              <a:rPr lang="fr-FR" dirty="0" smtClean="0"/>
              <a:t>:</a:t>
            </a:r>
          </a:p>
          <a:p>
            <a:r>
              <a:rPr lang="fr-FR" dirty="0" smtClean="0"/>
              <a:t>	v </a:t>
            </a:r>
            <a:r>
              <a:rPr lang="en-US" altLang="zh-CN" dirty="0"/>
              <a:t>· </a:t>
            </a:r>
            <a:r>
              <a:rPr lang="fr-FR" dirty="0" smtClean="0"/>
              <a:t>w 		= </a:t>
            </a:r>
            <a:r>
              <a:rPr lang="fr-FR" dirty="0"/>
              <a:t>		</a:t>
            </a:r>
            <a:r>
              <a:rPr lang="fr-FR" dirty="0" smtClean="0"/>
              <a:t>xv*</a:t>
            </a:r>
            <a:r>
              <a:rPr lang="fr-FR" dirty="0" err="1" smtClean="0"/>
              <a:t>xw</a:t>
            </a:r>
            <a:r>
              <a:rPr lang="fr-FR" dirty="0" smtClean="0"/>
              <a:t> + </a:t>
            </a:r>
            <a:r>
              <a:rPr lang="fr-FR" dirty="0" err="1" smtClean="0"/>
              <a:t>yv</a:t>
            </a:r>
            <a:r>
              <a:rPr lang="fr-FR" dirty="0" smtClean="0"/>
              <a:t>*</a:t>
            </a:r>
            <a:r>
              <a:rPr lang="fr-FR" dirty="0" err="1" smtClean="0"/>
              <a:t>yw</a:t>
            </a:r>
            <a:r>
              <a:rPr lang="fr-FR" dirty="0" smtClean="0"/>
              <a:t> +</a:t>
            </a:r>
            <a:r>
              <a:rPr lang="fr-FR" dirty="0" err="1" smtClean="0"/>
              <a:t>zv</a:t>
            </a:r>
            <a:r>
              <a:rPr lang="fr-FR" dirty="0" smtClean="0"/>
              <a:t>*</a:t>
            </a:r>
            <a:r>
              <a:rPr lang="fr-FR" dirty="0" err="1" smtClean="0"/>
              <a:t>zw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Le produit scalaire du vecteur v par lui même est la carré de sa longueur</a:t>
            </a:r>
          </a:p>
          <a:p>
            <a:endParaRPr lang="fr-FR" dirty="0" smtClean="0"/>
          </a:p>
          <a:p>
            <a:r>
              <a:rPr lang="fr-FR" dirty="0" smtClean="0"/>
              <a:t>	v</a:t>
            </a:r>
            <a:r>
              <a:rPr lang="fr-FR" baseline="30000" dirty="0" smtClean="0"/>
              <a:t>2</a:t>
            </a:r>
            <a:r>
              <a:rPr lang="fr-FR" dirty="0" smtClean="0"/>
              <a:t>		=		xv</a:t>
            </a:r>
            <a:r>
              <a:rPr lang="fr-FR" baseline="30000" dirty="0" smtClean="0"/>
              <a:t>2</a:t>
            </a:r>
            <a:r>
              <a:rPr lang="fr-FR" dirty="0" smtClean="0"/>
              <a:t> + yv</a:t>
            </a:r>
            <a:r>
              <a:rPr lang="fr-FR" baseline="30000" dirty="0" smtClean="0"/>
              <a:t>2</a:t>
            </a:r>
            <a:r>
              <a:rPr lang="fr-FR" dirty="0" smtClean="0"/>
              <a:t> + zv</a:t>
            </a:r>
            <a:r>
              <a:rPr lang="fr-FR" baseline="30000" dirty="0" smtClean="0"/>
              <a:t>2</a:t>
            </a:r>
            <a:r>
              <a:rPr lang="fr-FR" dirty="0" smtClean="0"/>
              <a:t> </a:t>
            </a:r>
            <a:endParaRPr lang="fr-FR" dirty="0"/>
          </a:p>
          <a:p>
            <a:r>
              <a:rPr lang="fr-FR" dirty="0" smtClean="0"/>
              <a:t>Le </a:t>
            </a:r>
            <a:r>
              <a:rPr lang="fr-FR" dirty="0"/>
              <a:t>produit scalaire est </a:t>
            </a:r>
            <a:r>
              <a:rPr lang="fr-FR" dirty="0" smtClean="0"/>
              <a:t>la longueur de la projection du </a:t>
            </a:r>
            <a:r>
              <a:rPr lang="fr-FR" dirty="0"/>
              <a:t>vecteur </a:t>
            </a:r>
            <a:r>
              <a:rPr lang="fr-FR" dirty="0" smtClean="0"/>
              <a:t>v </a:t>
            </a:r>
            <a:r>
              <a:rPr lang="fr-FR" dirty="0"/>
              <a:t>sur le vecteur </a:t>
            </a:r>
            <a:r>
              <a:rPr lang="fr-FR" dirty="0" smtClean="0"/>
              <a:t>w, qui dépend du cosinus </a:t>
            </a:r>
            <a:r>
              <a:rPr lang="fr-FR" dirty="0"/>
              <a:t>de l’angle entre les </a:t>
            </a:r>
            <a:r>
              <a:rPr lang="fr-FR" dirty="0" smtClean="0"/>
              <a:t>2 vecteurs</a:t>
            </a:r>
            <a:r>
              <a:rPr lang="fr-FR" dirty="0"/>
              <a:t>:</a:t>
            </a:r>
          </a:p>
          <a:p>
            <a:r>
              <a:rPr lang="fr-FR" dirty="0" smtClean="0"/>
              <a:t>	 </a:t>
            </a:r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Propriétés </a:t>
            </a:r>
            <a:r>
              <a:rPr lang="fr-FR" dirty="0"/>
              <a:t>remarquables: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v </a:t>
            </a:r>
            <a:r>
              <a:rPr lang="en-US" altLang="zh-CN" dirty="0"/>
              <a:t>· </a:t>
            </a:r>
            <a:r>
              <a:rPr lang="en-US" altLang="zh-CN" dirty="0" smtClean="0"/>
              <a:t> </a:t>
            </a:r>
            <a:r>
              <a:rPr lang="fr-FR" dirty="0" smtClean="0"/>
              <a:t>w </a:t>
            </a:r>
            <a:r>
              <a:rPr lang="fr-FR" dirty="0"/>
              <a:t>= 0, les 2 vecteurs sont perpendiculaires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v </a:t>
            </a:r>
            <a:r>
              <a:rPr lang="en-US" altLang="zh-CN" dirty="0"/>
              <a:t>· </a:t>
            </a:r>
            <a:r>
              <a:rPr lang="en-US" altLang="zh-CN" dirty="0" smtClean="0"/>
              <a:t> </a:t>
            </a:r>
            <a:r>
              <a:rPr lang="fr-FR" dirty="0" smtClean="0"/>
              <a:t>w </a:t>
            </a:r>
            <a:r>
              <a:rPr lang="fr-FR" dirty="0"/>
              <a:t>&gt; 0, les 2 vecteurs ont la même direction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v </a:t>
            </a:r>
            <a:r>
              <a:rPr lang="en-US" altLang="zh-CN" dirty="0"/>
              <a:t>· </a:t>
            </a:r>
            <a:r>
              <a:rPr lang="fr-FR" dirty="0" smtClean="0"/>
              <a:t>w </a:t>
            </a:r>
            <a:r>
              <a:rPr lang="fr-FR" dirty="0"/>
              <a:t>&lt; 0, les 2 vecteurs ont des directions opposées</a:t>
            </a:r>
          </a:p>
        </p:txBody>
      </p:sp>
      <p:graphicFrame>
        <p:nvGraphicFramePr>
          <p:cNvPr id="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227715"/>
              </p:ext>
            </p:extLst>
          </p:nvPr>
        </p:nvGraphicFramePr>
        <p:xfrm>
          <a:off x="1884362" y="3830348"/>
          <a:ext cx="4135438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" name="Equation" r:id="rId3" imgW="1701720" imgH="203040" progId="Equation.DSMT4">
                  <p:embed/>
                </p:oleObj>
              </mc:Choice>
              <mc:Fallback>
                <p:oleObj name="Equation" r:id="rId3" imgW="1701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362" y="3830348"/>
                        <a:ext cx="4135438" cy="4937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er 2"/>
          <p:cNvGrpSpPr/>
          <p:nvPr/>
        </p:nvGrpSpPr>
        <p:grpSpPr>
          <a:xfrm>
            <a:off x="6320291" y="3842544"/>
            <a:ext cx="2476500" cy="1982787"/>
            <a:chOff x="6320291" y="3842544"/>
            <a:chExt cx="2476500" cy="1982787"/>
          </a:xfrm>
        </p:grpSpPr>
        <p:sp>
          <p:nvSpPr>
            <p:cNvPr id="25" name="Line 5"/>
            <p:cNvSpPr>
              <a:spLocks noChangeShapeType="1"/>
            </p:cNvSpPr>
            <p:nvPr/>
          </p:nvSpPr>
          <p:spPr bwMode="auto">
            <a:xfrm flipV="1">
              <a:off x="6332991" y="3915569"/>
              <a:ext cx="1501775" cy="133985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6" name="Line 6"/>
            <p:cNvSpPr>
              <a:spLocks noChangeShapeType="1"/>
            </p:cNvSpPr>
            <p:nvPr/>
          </p:nvSpPr>
          <p:spPr bwMode="auto">
            <a:xfrm>
              <a:off x="6332991" y="5244306"/>
              <a:ext cx="2405062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6917191" y="4672806"/>
              <a:ext cx="369887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latin typeface="Tahoma" charset="0"/>
                  <a:ea typeface="宋体" charset="0"/>
                  <a:cs typeface="Times New Roman (Hebrew)" charset="0"/>
                  <a:sym typeface="Symbol" charset="0"/>
                </a:rPr>
                <a:t></a:t>
              </a:r>
              <a:endParaRPr lang="zh-CN" altLang="en-US" sz="2800">
                <a:latin typeface="Tahoma" charset="0"/>
                <a:ea typeface="宋体" charset="0"/>
                <a:cs typeface="Times New Roman (Hebrew)" charset="0"/>
              </a:endParaRPr>
            </a:p>
          </p:txBody>
        </p:sp>
        <p:sp>
          <p:nvSpPr>
            <p:cNvPr id="28" name="Freeform 8"/>
            <p:cNvSpPr>
              <a:spLocks/>
            </p:cNvSpPr>
            <p:nvPr/>
          </p:nvSpPr>
          <p:spPr bwMode="auto">
            <a:xfrm>
              <a:off x="6734628" y="4893469"/>
              <a:ext cx="219075" cy="338137"/>
            </a:xfrm>
            <a:custGeom>
              <a:avLst/>
              <a:gdLst>
                <a:gd name="T0" fmla="*/ 0 w 186"/>
                <a:gd name="T1" fmla="*/ 0 h 228"/>
                <a:gd name="T2" fmla="*/ 111 w 186"/>
                <a:gd name="T3" fmla="*/ 31 h 228"/>
                <a:gd name="T4" fmla="*/ 174 w 186"/>
                <a:gd name="T5" fmla="*/ 142 h 228"/>
                <a:gd name="T6" fmla="*/ 182 w 186"/>
                <a:gd name="T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6" h="228">
                  <a:moveTo>
                    <a:pt x="0" y="0"/>
                  </a:moveTo>
                  <a:cubicBezTo>
                    <a:pt x="41" y="3"/>
                    <a:pt x="82" y="7"/>
                    <a:pt x="111" y="31"/>
                  </a:cubicBezTo>
                  <a:cubicBezTo>
                    <a:pt x="140" y="55"/>
                    <a:pt x="162" y="109"/>
                    <a:pt x="174" y="142"/>
                  </a:cubicBezTo>
                  <a:cubicBezTo>
                    <a:pt x="186" y="175"/>
                    <a:pt x="184" y="201"/>
                    <a:pt x="182" y="22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>
              <a:off x="7823653" y="3942556"/>
              <a:ext cx="0" cy="1276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7823653" y="5044281"/>
              <a:ext cx="163513" cy="174625"/>
            </a:xfrm>
            <a:custGeom>
              <a:avLst/>
              <a:gdLst>
                <a:gd name="T0" fmla="*/ 0 w 103"/>
                <a:gd name="T1" fmla="*/ 0 h 110"/>
                <a:gd name="T2" fmla="*/ 103 w 103"/>
                <a:gd name="T3" fmla="*/ 0 h 110"/>
                <a:gd name="T4" fmla="*/ 103 w 103"/>
                <a:gd name="T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10">
                  <a:moveTo>
                    <a:pt x="0" y="0"/>
                  </a:moveTo>
                  <a:lnTo>
                    <a:pt x="103" y="0"/>
                  </a:lnTo>
                  <a:lnTo>
                    <a:pt x="103" y="11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1" name="Line 11"/>
            <p:cNvSpPr>
              <a:spLocks noChangeShapeType="1"/>
            </p:cNvSpPr>
            <p:nvPr/>
          </p:nvSpPr>
          <p:spPr bwMode="auto">
            <a:xfrm>
              <a:off x="6320291" y="5369719"/>
              <a:ext cx="1503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2" name="Text Box 12"/>
            <p:cNvSpPr txBox="1">
              <a:spLocks noChangeArrowheads="1"/>
            </p:cNvSpPr>
            <p:nvPr/>
          </p:nvSpPr>
          <p:spPr bwMode="auto">
            <a:xfrm>
              <a:off x="6823528" y="5368131"/>
              <a:ext cx="3540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rtl="1"/>
              <a:r>
                <a:rPr lang="en-US" altLang="zh-CN" sz="2400" i="1">
                  <a:latin typeface="Times New Roman" charset="0"/>
                  <a:ea typeface="宋体" charset="0"/>
                  <a:cs typeface="Times New Roman" charset="0"/>
                </a:rPr>
                <a:t>L</a:t>
              </a:r>
            </a:p>
          </p:txBody>
        </p:sp>
        <p:sp>
          <p:nvSpPr>
            <p:cNvPr id="33" name="Text Box 13"/>
            <p:cNvSpPr txBox="1">
              <a:spLocks noChangeArrowheads="1"/>
            </p:cNvSpPr>
            <p:nvPr/>
          </p:nvSpPr>
          <p:spPr bwMode="auto">
            <a:xfrm>
              <a:off x="8390391" y="5193506"/>
              <a:ext cx="4064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chemeClr val="hlink"/>
                  </a:solidFill>
                  <a:latin typeface="Times New Roman" charset="0"/>
                  <a:ea typeface="宋体" charset="0"/>
                  <a:cs typeface="Times New Roman" charset="0"/>
                </a:rPr>
                <a:t>v</a:t>
              </a:r>
            </a:p>
          </p:txBody>
        </p:sp>
        <p:sp>
          <p:nvSpPr>
            <p:cNvPr id="34" name="Text Box 14"/>
            <p:cNvSpPr txBox="1">
              <a:spLocks noChangeArrowheads="1"/>
            </p:cNvSpPr>
            <p:nvPr/>
          </p:nvSpPr>
          <p:spPr bwMode="auto">
            <a:xfrm>
              <a:off x="7026728" y="3842544"/>
              <a:ext cx="519113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chemeClr val="accent2"/>
                  </a:solidFill>
                  <a:latin typeface="Times New Roman" charset="0"/>
                  <a:ea typeface="宋体" charset="0"/>
                  <a:cs typeface="Times New Roman" charset="0"/>
                </a:rPr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58198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7898</TotalTime>
  <Words>1897</Words>
  <Application>Microsoft Macintosh PowerPoint</Application>
  <PresentationFormat>Présentation à l'écran (4:3)</PresentationFormat>
  <Paragraphs>461</Paragraphs>
  <Slides>43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43</vt:i4>
      </vt:variant>
    </vt:vector>
  </HeadingPairs>
  <TitlesOfParts>
    <vt:vector size="46" baseType="lpstr">
      <vt:lpstr>Thème Office</vt:lpstr>
      <vt:lpstr>Equation</vt:lpstr>
      <vt:lpstr>…quation</vt:lpstr>
      <vt:lpstr>HMIN 317 – Moteur de Jeux  Mathématiques pour le jeu vidéo</vt:lpstr>
      <vt:lpstr>Présentation PowerPoint</vt:lpstr>
      <vt:lpstr>Plan du cours</vt:lpstr>
      <vt:lpstr>Axes et repères</vt:lpstr>
      <vt:lpstr>Présentation PowerPoint</vt:lpstr>
      <vt:lpstr>Points et vecteurs</vt:lpstr>
      <vt:lpstr>Somme de deux vecteurs</vt:lpstr>
      <vt:lpstr>Multiplication par un scalaire</vt:lpstr>
      <vt:lpstr>Produit scalaire</vt:lpstr>
      <vt:lpstr>Produit vectoriel</vt:lpstr>
      <vt:lpstr>Equation d’une droite</vt:lpstr>
      <vt:lpstr>Equation d’un plan</vt:lpstr>
      <vt:lpstr>Intersection de deux droites</vt:lpstr>
      <vt:lpstr>Intersection d’une droite et d’un plan</vt:lpstr>
      <vt:lpstr>Projection d’un point sur une droite</vt:lpstr>
      <vt:lpstr>Distance entre un point et un plan</vt:lpstr>
      <vt:lpstr>Rappels de trigonométrie</vt:lpstr>
      <vt:lpstr>Matrices et transformations : translation, rotation et echelle</vt:lpstr>
      <vt:lpstr>Théorème d’Euler</vt:lpstr>
      <vt:lpstr>Matrices et rotations</vt:lpstr>
      <vt:lpstr>Produit matriciel</vt:lpstr>
      <vt:lpstr>Composition de translations, rotations et changements d’échelles</vt:lpstr>
      <vt:lpstr>Projective geometry</vt:lpstr>
      <vt:lpstr>Relation between different images</vt:lpstr>
      <vt:lpstr>Projective transformations</vt:lpstr>
      <vt:lpstr>Homogeneous coordinates</vt:lpstr>
      <vt:lpstr>Homogeneous coordinates</vt:lpstr>
      <vt:lpstr>Homogeneous coordinates</vt:lpstr>
      <vt:lpstr>Projective transformation</vt:lpstr>
      <vt:lpstr>Simple pinhole camera model</vt:lpstr>
      <vt:lpstr>Simple pinhole camera model</vt:lpstr>
      <vt:lpstr>General pinhole camera model</vt:lpstr>
      <vt:lpstr>General pinhole camera model</vt:lpstr>
      <vt:lpstr>General pinhole camera model</vt:lpstr>
      <vt:lpstr>Quaternions et rotations</vt:lpstr>
      <vt:lpstr>Définition des quaternions</vt:lpstr>
      <vt:lpstr>Addition et soustraction de quaternions</vt:lpstr>
      <vt:lpstr>Produit de deux quaternions</vt:lpstr>
      <vt:lpstr>Rotation et quaternion</vt:lpstr>
      <vt:lpstr>Interpolation linéaire sphérique</vt:lpstr>
      <vt:lpstr>Vitesse d’un quaternion</vt:lpstr>
      <vt:lpstr>De la géométrie à la physique</vt:lpstr>
      <vt:lpstr>Pour aller plus loin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Benoit Lange</dc:creator>
  <cp:lastModifiedBy>Rémi Ronfard</cp:lastModifiedBy>
  <cp:revision>475</cp:revision>
  <cp:lastPrinted>2014-09-23T20:13:38Z</cp:lastPrinted>
  <dcterms:created xsi:type="dcterms:W3CDTF">2013-05-05T09:39:59Z</dcterms:created>
  <dcterms:modified xsi:type="dcterms:W3CDTF">2017-10-12T17:36:59Z</dcterms:modified>
</cp:coreProperties>
</file>