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4"/>
  </p:notesMasterIdLst>
  <p:handoutMasterIdLst>
    <p:handoutMasterId r:id="rId75"/>
  </p:handoutMasterIdLst>
  <p:sldIdLst>
    <p:sldId id="281" r:id="rId2"/>
    <p:sldId id="283" r:id="rId3"/>
    <p:sldId id="284" r:id="rId4"/>
    <p:sldId id="285" r:id="rId5"/>
    <p:sldId id="286" r:id="rId6"/>
    <p:sldId id="287" r:id="rId7"/>
    <p:sldId id="353" r:id="rId8"/>
    <p:sldId id="334" r:id="rId9"/>
    <p:sldId id="288" r:id="rId10"/>
    <p:sldId id="289" r:id="rId11"/>
    <p:sldId id="290" r:id="rId12"/>
    <p:sldId id="291" r:id="rId13"/>
    <p:sldId id="292" r:id="rId14"/>
    <p:sldId id="294" r:id="rId15"/>
    <p:sldId id="352" r:id="rId16"/>
    <p:sldId id="295" r:id="rId17"/>
    <p:sldId id="303" r:id="rId18"/>
    <p:sldId id="311" r:id="rId19"/>
    <p:sldId id="335" r:id="rId20"/>
    <p:sldId id="309" r:id="rId21"/>
    <p:sldId id="310" r:id="rId22"/>
    <p:sldId id="293" r:id="rId23"/>
    <p:sldId id="296" r:id="rId24"/>
    <p:sldId id="336" r:id="rId25"/>
    <p:sldId id="297" r:id="rId26"/>
    <p:sldId id="338" r:id="rId27"/>
    <p:sldId id="298" r:id="rId28"/>
    <p:sldId id="339" r:id="rId29"/>
    <p:sldId id="299" r:id="rId30"/>
    <p:sldId id="340" r:id="rId31"/>
    <p:sldId id="300" r:id="rId32"/>
    <p:sldId id="341" r:id="rId33"/>
    <p:sldId id="301" r:id="rId34"/>
    <p:sldId id="342" r:id="rId35"/>
    <p:sldId id="302" r:id="rId36"/>
    <p:sldId id="343" r:id="rId37"/>
    <p:sldId id="304" r:id="rId38"/>
    <p:sldId id="305" r:id="rId39"/>
    <p:sldId id="306" r:id="rId40"/>
    <p:sldId id="307" r:id="rId41"/>
    <p:sldId id="308" r:id="rId42"/>
    <p:sldId id="360" r:id="rId43"/>
    <p:sldId id="350" r:id="rId44"/>
    <p:sldId id="358" r:id="rId45"/>
    <p:sldId id="359" r:id="rId46"/>
    <p:sldId id="357" r:id="rId47"/>
    <p:sldId id="356" r:id="rId48"/>
    <p:sldId id="361" r:id="rId49"/>
    <p:sldId id="347" r:id="rId50"/>
    <p:sldId id="317" r:id="rId51"/>
    <p:sldId id="345" r:id="rId52"/>
    <p:sldId id="346" r:id="rId53"/>
    <p:sldId id="313" r:id="rId54"/>
    <p:sldId id="321" r:id="rId55"/>
    <p:sldId id="348" r:id="rId56"/>
    <p:sldId id="314" r:id="rId57"/>
    <p:sldId id="316" r:id="rId58"/>
    <p:sldId id="315" r:id="rId59"/>
    <p:sldId id="319" r:id="rId60"/>
    <p:sldId id="318" r:id="rId61"/>
    <p:sldId id="320" r:id="rId62"/>
    <p:sldId id="322" r:id="rId63"/>
    <p:sldId id="323" r:id="rId64"/>
    <p:sldId id="354" r:id="rId65"/>
    <p:sldId id="324" r:id="rId66"/>
    <p:sldId id="325" r:id="rId67"/>
    <p:sldId id="326" r:id="rId68"/>
    <p:sldId id="327" r:id="rId69"/>
    <p:sldId id="328" r:id="rId70"/>
    <p:sldId id="355" r:id="rId71"/>
    <p:sldId id="351" r:id="rId72"/>
    <p:sldId id="330" r:id="rId73"/>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Style moyen 1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26" autoAdjust="0"/>
    <p:restoredTop sz="93943" autoAdjust="0"/>
  </p:normalViewPr>
  <p:slideViewPr>
    <p:cSldViewPr snapToGrid="0" snapToObjects="1">
      <p:cViewPr varScale="1">
        <p:scale>
          <a:sx n="90" d="100"/>
          <a:sy n="90" d="100"/>
        </p:scale>
        <p:origin x="-120"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02" d="100"/>
          <a:sy n="102" d="100"/>
        </p:scale>
        <p:origin x="-4456"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notesMaster" Target="notesMasters/notesMaster1.xml"/><Relationship Id="rId75" Type="http://schemas.openxmlformats.org/officeDocument/2006/relationships/handoutMaster" Target="handoutMasters/handoutMaster1.xml"/><Relationship Id="rId76" Type="http://schemas.openxmlformats.org/officeDocument/2006/relationships/printerSettings" Target="printerSettings/printerSettings1.bin"/><Relationship Id="rId77" Type="http://schemas.openxmlformats.org/officeDocument/2006/relationships/presProps" Target="presProps.xml"/><Relationship Id="rId78" Type="http://schemas.openxmlformats.org/officeDocument/2006/relationships/viewProps" Target="viewProps.xml"/><Relationship Id="rId79" Type="http://schemas.openxmlformats.org/officeDocument/2006/relationships/theme" Target="theme/theme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01DB4AD-0506-804D-9177-ECB4D2AAA278}" type="datetimeFigureOut">
              <a:rPr lang="fr-FR" smtClean="0"/>
              <a:t>15/09/16</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A8ADD22-CAE9-A141-AC31-4759C5517819}" type="slidenum">
              <a:rPr lang="fr-FR" smtClean="0"/>
              <a:t>‹#›</a:t>
            </a:fld>
            <a:endParaRPr lang="fr-FR"/>
          </a:p>
        </p:txBody>
      </p:sp>
    </p:spTree>
    <p:extLst>
      <p:ext uri="{BB962C8B-B14F-4D97-AF65-F5344CB8AC3E}">
        <p14:creationId xmlns:p14="http://schemas.microsoft.com/office/powerpoint/2010/main" val="30671952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1B47BE-82C2-FD4D-9B98-CA52A80151C0}" type="datetimeFigureOut">
              <a:rPr lang="fr-FR" smtClean="0"/>
              <a:t>15/09/16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C74AEE-64CD-7741-8381-6FFEACFD9038}" type="slidenum">
              <a:rPr lang="fr-FR" smtClean="0"/>
              <a:t>‹#›</a:t>
            </a:fld>
            <a:endParaRPr lang="fr-FR"/>
          </a:p>
        </p:txBody>
      </p:sp>
    </p:spTree>
    <p:extLst>
      <p:ext uri="{BB962C8B-B14F-4D97-AF65-F5344CB8AC3E}">
        <p14:creationId xmlns:p14="http://schemas.microsoft.com/office/powerpoint/2010/main" val="160737807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365942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Diapositive d'intro">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smtClean="0"/>
              <a:t>Rémi Ronfard - HMIN317 – API RENDU</a:t>
            </a:r>
            <a:endParaRPr lang="fr-FR" b="1" dirty="0" smtClean="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01526AE8-1901-554E-BE65-CE9744C10B0B}" type="datetime1">
              <a:rPr lang="fr-FR" smtClean="0"/>
              <a:t>15/09/16</a:t>
            </a:fld>
            <a:endParaRPr lang="fr-FR" dirty="0"/>
          </a:p>
        </p:txBody>
      </p:sp>
    </p:spTree>
    <p:extLst>
      <p:ext uri="{BB962C8B-B14F-4D97-AF65-F5344CB8AC3E}">
        <p14:creationId xmlns:p14="http://schemas.microsoft.com/office/powerpoint/2010/main" val="1225163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Diapositive Ble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smtClean="0"/>
              <a:t>Rémi Ronfard - HMIN317 – API RENDU</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F541BE05-8229-FA43-BE86-405E25174EAD}" type="datetime1">
              <a:rPr lang="fr-FR" smtClean="0"/>
              <a:t>15/09/16</a:t>
            </a:fld>
            <a:endParaRPr lang="fr-FR" dirty="0"/>
          </a:p>
        </p:txBody>
      </p:sp>
      <p:sp>
        <p:nvSpPr>
          <p:cNvPr id="13" name="Rectangle 12"/>
          <p:cNvSpPr/>
          <p:nvPr userDrawn="1"/>
        </p:nvSpPr>
        <p:spPr>
          <a:xfrm>
            <a:off x="1511060" y="-1"/>
            <a:ext cx="7665047" cy="355143"/>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096236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Diapositive Bleu clair">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smtClean="0"/>
              <a:t>Rémi Ronfard - HMIN317 – API RENDU</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0D062ABF-5077-0C4A-8B2E-7FBA64D2CDCE}" type="datetime1">
              <a:rPr lang="fr-FR" smtClean="0"/>
              <a:t>15/09/16</a:t>
            </a:fld>
            <a:endParaRPr lang="fr-FR" dirty="0"/>
          </a:p>
        </p:txBody>
      </p:sp>
      <p:sp>
        <p:nvSpPr>
          <p:cNvPr id="12" name="Rectangle 11"/>
          <p:cNvSpPr/>
          <p:nvPr userDrawn="1"/>
        </p:nvSpPr>
        <p:spPr>
          <a:xfrm>
            <a:off x="3022120" y="-10583"/>
            <a:ext cx="6153987"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 name="Rectangle 12"/>
          <p:cNvSpPr/>
          <p:nvPr userDrawn="1"/>
        </p:nvSpPr>
        <p:spPr>
          <a:xfrm>
            <a:off x="0" y="-10583"/>
            <a:ext cx="1511060"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80140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Diapositive Roug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smtClean="0"/>
              <a:t>Rémi Ronfard - HMIN317 – API RENDU</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DF0F1993-3674-E44C-81A1-35151BDAC0D0}" type="datetime1">
              <a:rPr lang="fr-FR" smtClean="0"/>
              <a:t>15/09/16</a:t>
            </a:fld>
            <a:endParaRPr lang="fr-FR" dirty="0"/>
          </a:p>
        </p:txBody>
      </p:sp>
      <p:sp>
        <p:nvSpPr>
          <p:cNvPr id="12" name="Rectangle 11"/>
          <p:cNvSpPr/>
          <p:nvPr userDrawn="1"/>
        </p:nvSpPr>
        <p:spPr>
          <a:xfrm>
            <a:off x="4533181" y="-10583"/>
            <a:ext cx="4642926"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 name="Rectangle 12"/>
          <p:cNvSpPr/>
          <p:nvPr userDrawn="1"/>
        </p:nvSpPr>
        <p:spPr>
          <a:xfrm>
            <a:off x="-1" y="-10583"/>
            <a:ext cx="3031391"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80140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Diapositive Vert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smtClean="0"/>
              <a:t>Rémi Ronfard - HMIN317 – API RENDU</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E1D404CC-9B04-1A4C-A0AF-FFC301110B5D}" type="datetime1">
              <a:rPr lang="fr-FR" smtClean="0"/>
              <a:t>15/09/16</a:t>
            </a:fld>
            <a:endParaRPr lang="fr-FR" dirty="0"/>
          </a:p>
        </p:txBody>
      </p:sp>
      <p:sp>
        <p:nvSpPr>
          <p:cNvPr id="12" name="Rectangle 11"/>
          <p:cNvSpPr/>
          <p:nvPr userDrawn="1"/>
        </p:nvSpPr>
        <p:spPr>
          <a:xfrm>
            <a:off x="6019800" y="-10583"/>
            <a:ext cx="3156307"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 name="Rectangle 12"/>
          <p:cNvSpPr/>
          <p:nvPr userDrawn="1"/>
        </p:nvSpPr>
        <p:spPr>
          <a:xfrm>
            <a:off x="-10763" y="-10583"/>
            <a:ext cx="4553213"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80140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Diapositive Violett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smtClean="0"/>
              <a:t>Rémi Ronfard - HMIN317 – API RENDU</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D8F41FDB-EF6D-0B41-BB96-A210CC75938C}" type="datetime1">
              <a:rPr lang="fr-FR" smtClean="0"/>
              <a:t>15/09/16</a:t>
            </a:fld>
            <a:endParaRPr lang="fr-FR" dirty="0"/>
          </a:p>
        </p:txBody>
      </p:sp>
      <p:sp>
        <p:nvSpPr>
          <p:cNvPr id="12" name="Rectangle 11"/>
          <p:cNvSpPr/>
          <p:nvPr userDrawn="1"/>
        </p:nvSpPr>
        <p:spPr>
          <a:xfrm>
            <a:off x="7546031" y="-10583"/>
            <a:ext cx="1630076"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 name="Rectangle 12"/>
          <p:cNvSpPr/>
          <p:nvPr userDrawn="1"/>
        </p:nvSpPr>
        <p:spPr>
          <a:xfrm>
            <a:off x="0" y="0"/>
            <a:ext cx="6019800"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80140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Diapositive Cya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smtClean="0"/>
              <a:t>Rémi Ronfard - HMIN317 – API RENDU</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FA7513F1-D60C-8C40-AE14-528882FC1240}" type="datetime1">
              <a:rPr lang="fr-FR" smtClean="0"/>
              <a:t>15/09/16</a:t>
            </a:fld>
            <a:endParaRPr lang="fr-FR" dirty="0"/>
          </a:p>
        </p:txBody>
      </p:sp>
      <p:sp>
        <p:nvSpPr>
          <p:cNvPr id="12" name="Rectangle 11"/>
          <p:cNvSpPr/>
          <p:nvPr userDrawn="1"/>
        </p:nvSpPr>
        <p:spPr>
          <a:xfrm>
            <a:off x="0" y="0"/>
            <a:ext cx="7536760"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9266607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Rectangle 23"/>
          <p:cNvSpPr/>
          <p:nvPr userDrawn="1"/>
        </p:nvSpPr>
        <p:spPr>
          <a:xfrm>
            <a:off x="1507314" y="0"/>
            <a:ext cx="1511999" cy="35493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5" name="Rectangle 24"/>
          <p:cNvSpPr/>
          <p:nvPr userDrawn="1"/>
        </p:nvSpPr>
        <p:spPr>
          <a:xfrm>
            <a:off x="1" y="211"/>
            <a:ext cx="1511999" cy="35493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6" name="Rectangle 25"/>
          <p:cNvSpPr/>
          <p:nvPr userDrawn="1"/>
        </p:nvSpPr>
        <p:spPr>
          <a:xfrm>
            <a:off x="4521940" y="-211"/>
            <a:ext cx="1511999" cy="35493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7" name="Rectangle 26"/>
          <p:cNvSpPr/>
          <p:nvPr userDrawn="1"/>
        </p:nvSpPr>
        <p:spPr>
          <a:xfrm>
            <a:off x="3014627" y="0"/>
            <a:ext cx="1511999" cy="35493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8" name="Rectangle 27"/>
          <p:cNvSpPr/>
          <p:nvPr userDrawn="1"/>
        </p:nvSpPr>
        <p:spPr>
          <a:xfrm>
            <a:off x="7536566" y="-422"/>
            <a:ext cx="1628958" cy="35493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9" name="Rectangle 28"/>
          <p:cNvSpPr/>
          <p:nvPr userDrawn="1"/>
        </p:nvSpPr>
        <p:spPr>
          <a:xfrm>
            <a:off x="6029253" y="-211"/>
            <a:ext cx="1511999" cy="35493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11" name="Rectangle 10"/>
          <p:cNvSpPr/>
          <p:nvPr userDrawn="1"/>
        </p:nvSpPr>
        <p:spPr>
          <a:xfrm>
            <a:off x="0" y="355144"/>
            <a:ext cx="9180000" cy="35493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Rectangle 7"/>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2" name="Espace réservé du titre 1"/>
          <p:cNvSpPr>
            <a:spLocks noGrp="1"/>
          </p:cNvSpPr>
          <p:nvPr>
            <p:ph type="title"/>
          </p:nvPr>
        </p:nvSpPr>
        <p:spPr>
          <a:xfrm>
            <a:off x="0" y="355142"/>
            <a:ext cx="9165524" cy="354933"/>
          </a:xfrm>
          <a:prstGeom prst="rect">
            <a:avLst/>
          </a:prstGeom>
        </p:spPr>
        <p:txBody>
          <a:bodyPr vert="horz" lIns="91440" tIns="45720" rIns="91440" bIns="45720" rtlCol="0" anchor="ctr">
            <a:noAutofit/>
          </a:bodyPr>
          <a:lstStyle/>
          <a:p>
            <a:r>
              <a:rPr lang="fr-FR" dirty="0" smtClean="0"/>
              <a:t>Cliquez et modifiez le titre</a:t>
            </a:r>
            <a:endParaRPr lang="fr-FR" dirty="0"/>
          </a:p>
        </p:txBody>
      </p:sp>
      <p:sp>
        <p:nvSpPr>
          <p:cNvPr id="3" name="Espace réservé du texte 2"/>
          <p:cNvSpPr>
            <a:spLocks noGrp="1"/>
          </p:cNvSpPr>
          <p:nvPr>
            <p:ph type="body" idx="1"/>
          </p:nvPr>
        </p:nvSpPr>
        <p:spPr>
          <a:xfrm>
            <a:off x="457200" y="1096412"/>
            <a:ext cx="8229600" cy="5029751"/>
          </a:xfrm>
          <a:prstGeom prst="rect">
            <a:avLst/>
          </a:prstGeom>
        </p:spPr>
        <p:txBody>
          <a:bodyPr vert="horz" lIns="91440" tIns="45720" rIns="91440" bIns="45720"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u pied de page 4"/>
          <p:cNvSpPr>
            <a:spLocks noGrp="1"/>
          </p:cNvSpPr>
          <p:nvPr>
            <p:ph type="ftr" sz="quarter" idx="3"/>
          </p:nvPr>
        </p:nvSpPr>
        <p:spPr>
          <a:xfrm>
            <a:off x="-10762" y="65225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smtClean="0"/>
              <a:t>Rémi Ronfard - HMIN317 – API RENDU</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4"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ctr">
              <a:defRPr sz="1000">
                <a:ln>
                  <a:noFill/>
                </a:ln>
                <a:solidFill>
                  <a:schemeClr val="bg1"/>
                </a:solidFill>
              </a:defRPr>
            </a:lvl1pPr>
          </a:lstStyle>
          <a:p>
            <a:fld id="{2EA309F8-46FC-C24C-8BCF-2DD7299DA2FD}" type="datetime1">
              <a:rPr lang="fr-FR" smtClean="0"/>
              <a:t>15/09/16</a:t>
            </a:fld>
            <a:endParaRPr lang="fr-FR" dirty="0"/>
          </a:p>
        </p:txBody>
      </p:sp>
      <p:sp>
        <p:nvSpPr>
          <p:cNvPr id="13" name="Rectangle 12"/>
          <p:cNvSpPr/>
          <p:nvPr userDrawn="1"/>
        </p:nvSpPr>
        <p:spPr>
          <a:xfrm>
            <a:off x="-2" y="17496"/>
            <a:ext cx="1507316" cy="276999"/>
          </a:xfrm>
          <a:prstGeom prst="rect">
            <a:avLst/>
          </a:prstGeom>
        </p:spPr>
        <p:txBody>
          <a:bodyPr wrap="square">
            <a:spAutoFit/>
          </a:bodyPr>
          <a:lstStyle/>
          <a:p>
            <a:pPr algn="ctr"/>
            <a:r>
              <a:rPr lang="fr-FR" sz="1200" dirty="0" smtClean="0">
                <a:ln>
                  <a:noFill/>
                </a:ln>
                <a:solidFill>
                  <a:schemeClr val="bg1"/>
                </a:solidFill>
              </a:rPr>
              <a:t>OpenGL</a:t>
            </a:r>
            <a:endParaRPr lang="fr-FR" sz="1200" dirty="0">
              <a:ln>
                <a:noFill/>
              </a:ln>
              <a:solidFill>
                <a:schemeClr val="bg1"/>
              </a:solidFill>
            </a:endParaRPr>
          </a:p>
        </p:txBody>
      </p:sp>
      <p:sp>
        <p:nvSpPr>
          <p:cNvPr id="14" name="Rectangle 13"/>
          <p:cNvSpPr/>
          <p:nvPr userDrawn="1"/>
        </p:nvSpPr>
        <p:spPr>
          <a:xfrm>
            <a:off x="4521940" y="17496"/>
            <a:ext cx="1507313" cy="276999"/>
          </a:xfrm>
          <a:prstGeom prst="rect">
            <a:avLst/>
          </a:prstGeom>
        </p:spPr>
        <p:txBody>
          <a:bodyPr wrap="square">
            <a:spAutoFit/>
          </a:bodyPr>
          <a:lstStyle/>
          <a:p>
            <a:pPr algn="ctr"/>
            <a:r>
              <a:rPr lang="fr-FR" sz="1200" dirty="0" smtClean="0">
                <a:ln>
                  <a:noFill/>
                </a:ln>
                <a:solidFill>
                  <a:schemeClr val="bg1"/>
                </a:solidFill>
              </a:rPr>
              <a:t>Lumières</a:t>
            </a:r>
            <a:endParaRPr lang="fr-FR" sz="1200" dirty="0">
              <a:ln>
                <a:noFill/>
              </a:ln>
              <a:solidFill>
                <a:schemeClr val="bg1"/>
              </a:solidFill>
            </a:endParaRPr>
          </a:p>
        </p:txBody>
      </p:sp>
      <p:sp>
        <p:nvSpPr>
          <p:cNvPr id="15" name="Rectangle 14"/>
          <p:cNvSpPr/>
          <p:nvPr userDrawn="1"/>
        </p:nvSpPr>
        <p:spPr>
          <a:xfrm>
            <a:off x="6033940" y="17496"/>
            <a:ext cx="1540460" cy="276999"/>
          </a:xfrm>
          <a:prstGeom prst="rect">
            <a:avLst/>
          </a:prstGeom>
        </p:spPr>
        <p:txBody>
          <a:bodyPr wrap="square">
            <a:spAutoFit/>
          </a:bodyPr>
          <a:lstStyle/>
          <a:p>
            <a:pPr algn="ctr"/>
            <a:r>
              <a:rPr lang="fr-FR" sz="1200" dirty="0" smtClean="0">
                <a:ln>
                  <a:noFill/>
                </a:ln>
                <a:solidFill>
                  <a:schemeClr val="bg1"/>
                </a:solidFill>
              </a:rPr>
              <a:t>Effets Spéciaux</a:t>
            </a:r>
            <a:endParaRPr lang="fr-FR" sz="1200" dirty="0">
              <a:ln>
                <a:noFill/>
              </a:ln>
              <a:solidFill>
                <a:schemeClr val="bg1"/>
              </a:solidFill>
            </a:endParaRPr>
          </a:p>
        </p:txBody>
      </p:sp>
      <p:sp>
        <p:nvSpPr>
          <p:cNvPr id="16" name="Rectangle 15"/>
          <p:cNvSpPr/>
          <p:nvPr userDrawn="1"/>
        </p:nvSpPr>
        <p:spPr>
          <a:xfrm>
            <a:off x="3014628" y="17496"/>
            <a:ext cx="1511998" cy="276999"/>
          </a:xfrm>
          <a:prstGeom prst="rect">
            <a:avLst/>
          </a:prstGeom>
        </p:spPr>
        <p:txBody>
          <a:bodyPr wrap="square">
            <a:spAutoFit/>
          </a:bodyPr>
          <a:lstStyle/>
          <a:p>
            <a:pPr algn="ctr"/>
            <a:r>
              <a:rPr lang="fr-FR" sz="1200" dirty="0" smtClean="0">
                <a:ln>
                  <a:noFill/>
                </a:ln>
                <a:solidFill>
                  <a:schemeClr val="bg1"/>
                </a:solidFill>
              </a:rPr>
              <a:t>Camera</a:t>
            </a:r>
            <a:endParaRPr lang="fr-FR" sz="1200" dirty="0">
              <a:ln>
                <a:noFill/>
              </a:ln>
              <a:solidFill>
                <a:schemeClr val="bg1"/>
              </a:solidFill>
            </a:endParaRPr>
          </a:p>
        </p:txBody>
      </p:sp>
      <p:sp>
        <p:nvSpPr>
          <p:cNvPr id="17" name="Rectangle 16"/>
          <p:cNvSpPr/>
          <p:nvPr userDrawn="1"/>
        </p:nvSpPr>
        <p:spPr>
          <a:xfrm>
            <a:off x="1512000" y="17496"/>
            <a:ext cx="1502627" cy="276999"/>
          </a:xfrm>
          <a:prstGeom prst="rect">
            <a:avLst/>
          </a:prstGeom>
        </p:spPr>
        <p:txBody>
          <a:bodyPr wrap="square">
            <a:spAutoFit/>
          </a:bodyPr>
          <a:lstStyle/>
          <a:p>
            <a:pPr algn="ctr"/>
            <a:r>
              <a:rPr lang="fr-FR" sz="1200" dirty="0" smtClean="0">
                <a:ln>
                  <a:noFill/>
                </a:ln>
                <a:solidFill>
                  <a:schemeClr val="bg1"/>
                </a:solidFill>
              </a:rPr>
              <a:t>Primitives</a:t>
            </a:r>
            <a:endParaRPr lang="fr-FR" sz="1200" dirty="0">
              <a:ln>
                <a:noFill/>
              </a:ln>
              <a:solidFill>
                <a:schemeClr val="bg1"/>
              </a:solidFill>
            </a:endParaRPr>
          </a:p>
        </p:txBody>
      </p:sp>
      <p:sp>
        <p:nvSpPr>
          <p:cNvPr id="18" name="Rectangle 17"/>
          <p:cNvSpPr/>
          <p:nvPr userDrawn="1"/>
        </p:nvSpPr>
        <p:spPr>
          <a:xfrm>
            <a:off x="7536567" y="17496"/>
            <a:ext cx="1643434" cy="276999"/>
          </a:xfrm>
          <a:prstGeom prst="rect">
            <a:avLst/>
          </a:prstGeom>
        </p:spPr>
        <p:txBody>
          <a:bodyPr wrap="square">
            <a:spAutoFit/>
          </a:bodyPr>
          <a:lstStyle/>
          <a:p>
            <a:pPr algn="ctr"/>
            <a:r>
              <a:rPr lang="fr-FR" sz="1200" dirty="0" smtClean="0">
                <a:ln>
                  <a:noFill/>
                </a:ln>
                <a:solidFill>
                  <a:schemeClr val="bg1"/>
                </a:solidFill>
              </a:rPr>
              <a:t>Mini-projets</a:t>
            </a:r>
            <a:endParaRPr lang="fr-FR" sz="1200" dirty="0">
              <a:ln>
                <a:noFill/>
              </a:ln>
              <a:solidFill>
                <a:schemeClr val="bg1"/>
              </a:solidFill>
            </a:endParaRPr>
          </a:p>
        </p:txBody>
      </p:sp>
    </p:spTree>
    <p:extLst>
      <p:ext uri="{BB962C8B-B14F-4D97-AF65-F5344CB8AC3E}">
        <p14:creationId xmlns:p14="http://schemas.microsoft.com/office/powerpoint/2010/main" val="1788384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1" r:id="rId4"/>
    <p:sldLayoutId id="2147483652" r:id="rId5"/>
    <p:sldLayoutId id="2147483653" r:id="rId6"/>
    <p:sldLayoutId id="2147483654" r:id="rId7"/>
    <p:sldLayoutId id="2147483655" r:id="rId8"/>
  </p:sldLayoutIdLst>
  <p:hf hdr="0"/>
  <p:txStyles>
    <p:titleStyle>
      <a:lvl1pPr algn="l" defTabSz="457200" rtl="0" eaLnBrk="1" latinLnBrk="0" hangingPunct="1">
        <a:spcBef>
          <a:spcPct val="0"/>
        </a:spcBef>
        <a:buNone/>
        <a:defRPr sz="2000" kern="1200">
          <a:solidFill>
            <a:srgbClr val="FFFFFF"/>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Remi.ronfard@inria.fr"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6.png"/></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 Id="rId1" Type="http://schemas.openxmlformats.org/officeDocument/2006/relationships/slideLayout" Target="../slideLayouts/slideLayout4.xml"/><Relationship Id="rId2" Type="http://schemas.openxmlformats.org/officeDocument/2006/relationships/image" Target="../media/image2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7.png"/><Relationship Id="rId3" Type="http://schemas.openxmlformats.org/officeDocument/2006/relationships/image" Target="../media/image3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9.png"/><Relationship Id="rId3" Type="http://schemas.openxmlformats.org/officeDocument/2006/relationships/image" Target="../media/image4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image" Target="../media/image43.png"/><Relationship Id="rId4" Type="http://schemas.openxmlformats.org/officeDocument/2006/relationships/image" Target="../media/image44.png"/><Relationship Id="rId1" Type="http://schemas.openxmlformats.org/officeDocument/2006/relationships/slideLayout" Target="../slideLayouts/slideLayout6.xml"/><Relationship Id="rId2" Type="http://schemas.openxmlformats.org/officeDocument/2006/relationships/image" Target="../media/image42.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5.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6.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realtimerendering.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149685" y="1487900"/>
            <a:ext cx="7994315" cy="2032966"/>
          </a:xfrm>
        </p:spPr>
        <p:txBody>
          <a:bodyPr/>
          <a:lstStyle/>
          <a:p>
            <a:r>
              <a:rPr lang="fr-FR" sz="4000" dirty="0" smtClean="0">
                <a:solidFill>
                  <a:schemeClr val="tx1"/>
                </a:solidFill>
              </a:rPr>
              <a:t>HMIN 317 – Moteur de Jeux</a:t>
            </a:r>
            <a:br>
              <a:rPr lang="fr-FR" sz="4000" dirty="0" smtClean="0">
                <a:solidFill>
                  <a:schemeClr val="tx1"/>
                </a:solidFill>
              </a:rPr>
            </a:br>
            <a:r>
              <a:rPr lang="fr-FR" sz="3200" i="1" dirty="0" smtClean="0">
                <a:solidFill>
                  <a:schemeClr val="tx1"/>
                </a:solidFill>
              </a:rPr>
              <a:t>API </a:t>
            </a:r>
            <a:r>
              <a:rPr lang="fr-FR" sz="3200" i="1" dirty="0" smtClean="0">
                <a:solidFill>
                  <a:schemeClr val="tx1"/>
                </a:solidFill>
              </a:rPr>
              <a:t>RENDU OPENGL</a:t>
            </a:r>
            <a:r>
              <a:rPr lang="fr-FR" sz="3200" i="1" dirty="0" smtClean="0">
                <a:solidFill>
                  <a:schemeClr val="tx1"/>
                </a:solidFill>
              </a:rPr>
              <a:t/>
            </a:r>
            <a:br>
              <a:rPr lang="fr-FR" sz="3200" i="1" dirty="0" smtClean="0">
                <a:solidFill>
                  <a:schemeClr val="tx1"/>
                </a:solidFill>
              </a:rPr>
            </a:br>
            <a:r>
              <a:rPr lang="fr-FR" sz="2800" dirty="0" smtClean="0">
                <a:solidFill>
                  <a:srgbClr val="7F7F7F"/>
                </a:solidFill>
              </a:rPr>
              <a:t>Université Montpellier 2</a:t>
            </a:r>
            <a:endParaRPr lang="fr-FR" sz="3200" dirty="0">
              <a:solidFill>
                <a:srgbClr val="7F7F7F"/>
              </a:solidFill>
            </a:endParaRPr>
          </a:p>
        </p:txBody>
      </p:sp>
      <p:sp>
        <p:nvSpPr>
          <p:cNvPr id="3" name="Sous-titre 2"/>
          <p:cNvSpPr>
            <a:spLocks noGrp="1"/>
          </p:cNvSpPr>
          <p:nvPr>
            <p:ph type="subTitle" idx="1"/>
          </p:nvPr>
        </p:nvSpPr>
        <p:spPr>
          <a:xfrm>
            <a:off x="1371600" y="3863214"/>
            <a:ext cx="6400800" cy="599032"/>
          </a:xfrm>
        </p:spPr>
        <p:txBody>
          <a:bodyPr/>
          <a:lstStyle/>
          <a:p>
            <a:r>
              <a:rPr lang="fr-FR" dirty="0" smtClean="0">
                <a:solidFill>
                  <a:schemeClr val="tx1"/>
                </a:solidFill>
              </a:rPr>
              <a:t>Rémi Ronfard</a:t>
            </a:r>
            <a:endParaRPr lang="fr-FR" dirty="0">
              <a:solidFill>
                <a:schemeClr val="tx1"/>
              </a:solidFill>
            </a:endParaRPr>
          </a:p>
        </p:txBody>
      </p:sp>
      <p:sp>
        <p:nvSpPr>
          <p:cNvPr id="7" name="Sous-titre 2"/>
          <p:cNvSpPr txBox="1">
            <a:spLocks/>
          </p:cNvSpPr>
          <p:nvPr/>
        </p:nvSpPr>
        <p:spPr>
          <a:xfrm>
            <a:off x="3435344" y="4496173"/>
            <a:ext cx="4337055" cy="114638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fr-FR" sz="1800" dirty="0">
                <a:hlinkClick r:id="rId2"/>
              </a:rPr>
              <a:t>remi.ronfard@inria.fr</a:t>
            </a:r>
            <a:endParaRPr lang="fr-FR" sz="1800" dirty="0"/>
          </a:p>
          <a:p>
            <a:pPr algn="l"/>
            <a:r>
              <a:rPr lang="pl-PL" sz="1800" dirty="0" err="1"/>
              <a:t>https</a:t>
            </a:r>
            <a:r>
              <a:rPr lang="pl-PL" sz="1800" dirty="0"/>
              <a:t>://</a:t>
            </a:r>
            <a:r>
              <a:rPr lang="pl-PL" sz="1800" dirty="0" err="1"/>
              <a:t>team.inria.fr</a:t>
            </a:r>
            <a:r>
              <a:rPr lang="pl-PL" sz="1800" dirty="0"/>
              <a:t>/</a:t>
            </a:r>
            <a:r>
              <a:rPr lang="pl-PL" sz="1800" dirty="0" err="1"/>
              <a:t>imagine</a:t>
            </a:r>
            <a:r>
              <a:rPr lang="pl-PL" sz="1800" dirty="0"/>
              <a:t>/remi-</a:t>
            </a:r>
            <a:r>
              <a:rPr lang="pl-PL" sz="1800" dirty="0" err="1"/>
              <a:t>ronfard</a:t>
            </a:r>
            <a:r>
              <a:rPr lang="pl-PL" sz="1800" dirty="0" smtClean="0"/>
              <a:t>/</a:t>
            </a:r>
            <a:endParaRPr lang="fr-FR" sz="1800" dirty="0"/>
          </a:p>
        </p:txBody>
      </p:sp>
    </p:spTree>
    <p:extLst>
      <p:ext uri="{BB962C8B-B14F-4D97-AF65-F5344CB8AC3E}">
        <p14:creationId xmlns:p14="http://schemas.microsoft.com/office/powerpoint/2010/main" val="3520414971"/>
      </p:ext>
    </p:extLst>
  </p:cSld>
  <p:clrMapOvr>
    <a:masterClrMapping/>
  </p:clrMapOvr>
  <mc:AlternateContent xmlns:mc="http://schemas.openxmlformats.org/markup-compatibility/2006" xmlns:p14="http://schemas.microsoft.com/office/powerpoint/2010/main">
    <mc:Choice Requires="p14">
      <p:transition spd="slow" p14:dur="2000" advTm="46971"/>
    </mc:Choice>
    <mc:Fallback xmlns="">
      <p:transition xmlns:p14="http://schemas.microsoft.com/office/powerpoint/2010/main" spd="slow" advTm="46971"/>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sz="2000" dirty="0" smtClean="0"/>
              <a:t>Evolution </a:t>
            </a:r>
            <a:r>
              <a:rPr lang="fr-FR" sz="2000" dirty="0"/>
              <a:t>des versions de Direct3D et OpenGL. Les versions sont de plus en plus fréquentes pour coller au mieux aux évolutions du </a:t>
            </a:r>
            <a:r>
              <a:rPr lang="fr-FR" sz="2000" dirty="0" smtClean="0"/>
              <a:t>matériel</a:t>
            </a:r>
            <a:endParaRPr lang="fr-FR" sz="2000"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10</a:t>
            </a:fld>
            <a:endParaRPr lang="fr-FR" dirty="0"/>
          </a:p>
        </p:txBody>
      </p:sp>
      <p:sp>
        <p:nvSpPr>
          <p:cNvPr id="6" name="Espace réservé de la date 5"/>
          <p:cNvSpPr>
            <a:spLocks noGrp="1"/>
          </p:cNvSpPr>
          <p:nvPr>
            <p:ph type="dt" sz="half" idx="2"/>
          </p:nvPr>
        </p:nvSpPr>
        <p:spPr/>
        <p:txBody>
          <a:bodyPr/>
          <a:lstStyle/>
          <a:p>
            <a:fld id="{B14A1049-4E18-5240-BCE3-9000E91AE673}" type="datetime1">
              <a:rPr lang="fr-FR" smtClean="0"/>
              <a:t>15/09/16</a:t>
            </a:fld>
            <a:endParaRPr lang="fr-FR" dirty="0"/>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012" y="3654005"/>
            <a:ext cx="8506788" cy="22195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23397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dirty="0"/>
              <a:t>Evolution des versions d’OpenGL. On retrouve l’apparition des </a:t>
            </a:r>
            <a:r>
              <a:rPr lang="fr-FR" dirty="0" err="1"/>
              <a:t>shaders</a:t>
            </a:r>
            <a:r>
              <a:rPr lang="fr-FR" dirty="0"/>
              <a:t>, puis des fonctionnalités GPGPU (</a:t>
            </a:r>
            <a:r>
              <a:rPr lang="fr-FR" dirty="0" err="1"/>
              <a:t>OpenCL</a:t>
            </a:r>
            <a:r>
              <a:rPr lang="fr-FR" dirty="0"/>
              <a:t>).</a:t>
            </a:r>
          </a:p>
          <a:p>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11</a:t>
            </a:fld>
            <a:endParaRPr lang="fr-FR" dirty="0"/>
          </a:p>
        </p:txBody>
      </p:sp>
      <p:sp>
        <p:nvSpPr>
          <p:cNvPr id="6" name="Espace réservé de la date 5"/>
          <p:cNvSpPr>
            <a:spLocks noGrp="1"/>
          </p:cNvSpPr>
          <p:nvPr>
            <p:ph type="dt" sz="half" idx="2"/>
          </p:nvPr>
        </p:nvSpPr>
        <p:spPr/>
        <p:txBody>
          <a:bodyPr/>
          <a:lstStyle/>
          <a:p>
            <a:fld id="{D2C04935-80B9-6B45-A8AC-54A2607CC4FE}" type="datetime1">
              <a:rPr lang="fr-FR" smtClean="0"/>
              <a:t>15/09/16</a:t>
            </a:fld>
            <a:endParaRPr lang="fr-FR" dirty="0"/>
          </a:p>
        </p:txBody>
      </p:sp>
      <p:pic>
        <p:nvPicPr>
          <p:cNvPr id="7"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381" y="2723768"/>
            <a:ext cx="7149229" cy="3812067"/>
          </a:xfrm>
          <a:prstGeom prst="rect">
            <a:avLst/>
          </a:prstGeom>
        </p:spPr>
      </p:pic>
    </p:spTree>
    <p:extLst>
      <p:ext uri="{BB962C8B-B14F-4D97-AF65-F5344CB8AC3E}">
        <p14:creationId xmlns:p14="http://schemas.microsoft.com/office/powerpoint/2010/main" val="120105040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sz="1600" dirty="0"/>
              <a:t>Les descriptions techniques qui vont suivre sont basées sur l’A.P.I. OpenGL pour les raisons suivantes:</a:t>
            </a:r>
          </a:p>
          <a:p>
            <a:endParaRPr lang="fr-FR" sz="1600" dirty="0"/>
          </a:p>
          <a:p>
            <a:r>
              <a:rPr lang="fr-FR" sz="1600" dirty="0"/>
              <a:t>OpenGL dans ses versions &lt; 3.x permet un prototypage plus rapide que DirectX</a:t>
            </a:r>
          </a:p>
          <a:p>
            <a:r>
              <a:rPr lang="fr-FR" sz="1600" dirty="0"/>
              <a:t>OpenGL est un standard multiplateformes, que l’on retrouve sur de nombreuses machines différentes (PC, </a:t>
            </a:r>
            <a:r>
              <a:rPr lang="fr-FR" sz="1600" dirty="0" smtClean="0"/>
              <a:t>téléphone, </a:t>
            </a:r>
            <a:r>
              <a:rPr lang="fr-FR" sz="1600" dirty="0" err="1"/>
              <a:t>etc</a:t>
            </a:r>
            <a:r>
              <a:rPr lang="fr-FR" sz="1600" dirty="0"/>
              <a:t>)</a:t>
            </a:r>
          </a:p>
          <a:p>
            <a:endParaRPr lang="fr-FR" sz="1600" dirty="0"/>
          </a:p>
          <a:p>
            <a:r>
              <a:rPr lang="fr-FR" sz="1600" dirty="0"/>
              <a:t>Néanmoins, la méthodologie est très similaire à Direct3D, et il reste relativement aisé d’utiliser l’une ou l’autre A.P.I. à partir du moment ou les principes de fonctionnement sont assimilés.</a:t>
            </a:r>
          </a:p>
          <a:p>
            <a:endParaRPr lang="fr-FR" sz="1600"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12</a:t>
            </a:fld>
            <a:endParaRPr lang="fr-FR" dirty="0"/>
          </a:p>
        </p:txBody>
      </p:sp>
      <p:sp>
        <p:nvSpPr>
          <p:cNvPr id="6" name="Espace réservé de la date 5"/>
          <p:cNvSpPr>
            <a:spLocks noGrp="1"/>
          </p:cNvSpPr>
          <p:nvPr>
            <p:ph type="dt" sz="half" idx="2"/>
          </p:nvPr>
        </p:nvSpPr>
        <p:spPr/>
        <p:txBody>
          <a:bodyPr/>
          <a:lstStyle/>
          <a:p>
            <a:fld id="{ECF919A7-17BC-EE49-B662-A20589CD430B}" type="datetime1">
              <a:rPr lang="fr-FR" smtClean="0"/>
              <a:t>15/09/16</a:t>
            </a:fld>
            <a:endParaRPr lang="fr-FR" dirty="0"/>
          </a:p>
        </p:txBody>
      </p:sp>
      <p:pic>
        <p:nvPicPr>
          <p:cNvPr id="7"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816" y="4541450"/>
            <a:ext cx="3168352" cy="1551846"/>
          </a:xfrm>
          <a:prstGeom prst="rect">
            <a:avLst/>
          </a:prstGeom>
        </p:spPr>
      </p:pic>
    </p:spTree>
    <p:extLst>
      <p:ext uri="{BB962C8B-B14F-4D97-AF65-F5344CB8AC3E}">
        <p14:creationId xmlns:p14="http://schemas.microsoft.com/office/powerpoint/2010/main" val="315039236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62500" lnSpcReduction="20000"/>
          </a:bodyPr>
          <a:lstStyle/>
          <a:p>
            <a:r>
              <a:rPr lang="fr-FR" dirty="0"/>
              <a:t>Le programmeur contrôle OpenGL par le biais d’un contexte. Ce </a:t>
            </a:r>
            <a:r>
              <a:rPr lang="fr-FR" b="1" dirty="0"/>
              <a:t>contexte</a:t>
            </a:r>
            <a:r>
              <a:rPr lang="fr-FR" dirty="0"/>
              <a:t> est créé à la demande du programmeur par le driver matériel, et représente la machine à états OpenGL.</a:t>
            </a:r>
          </a:p>
          <a:p>
            <a:endParaRPr lang="fr-FR" dirty="0"/>
          </a:p>
          <a:p>
            <a:r>
              <a:rPr lang="fr-FR" dirty="0"/>
              <a:t>Un </a:t>
            </a:r>
            <a:r>
              <a:rPr lang="fr-FR" b="1" dirty="0"/>
              <a:t>contexte</a:t>
            </a:r>
            <a:r>
              <a:rPr lang="fr-FR" dirty="0"/>
              <a:t> doit en premier lieu être associé à une « </a:t>
            </a:r>
            <a:r>
              <a:rPr lang="fr-FR" b="1" dirty="0"/>
              <a:t>vue</a:t>
            </a:r>
            <a:r>
              <a:rPr lang="fr-FR" dirty="0"/>
              <a:t> » du système graphique de la plateforme (en général une fenêtre). On utilise pour cela des fonctions système dédiées (WGL sous Windows, GLX sous X11), qui font la passerelle entre le système graphique de l’OS et l’implémentation OpenGL.</a:t>
            </a:r>
          </a:p>
          <a:p>
            <a:endParaRPr lang="fr-FR" dirty="0"/>
          </a:p>
          <a:p>
            <a:r>
              <a:rPr lang="fr-FR" dirty="0"/>
              <a:t>Le programmeur définit une zone dans la vue, le </a:t>
            </a:r>
            <a:r>
              <a:rPr lang="fr-FR" b="1" dirty="0" err="1"/>
              <a:t>viewport</a:t>
            </a:r>
            <a:r>
              <a:rPr lang="fr-FR" dirty="0"/>
              <a:t>, qui représente la zone de sortie de l’image (en général la vue entière).</a:t>
            </a:r>
          </a:p>
          <a:p>
            <a:endParaRPr lang="fr-FR" dirty="0"/>
          </a:p>
          <a:p>
            <a:r>
              <a:rPr lang="fr-FR" dirty="0"/>
              <a:t>Le programmeur </a:t>
            </a:r>
            <a:r>
              <a:rPr lang="fr-FR" b="1" dirty="0"/>
              <a:t>paramètre</a:t>
            </a:r>
            <a:r>
              <a:rPr lang="fr-FR" dirty="0"/>
              <a:t> les états de rendu, et génère des </a:t>
            </a:r>
            <a:r>
              <a:rPr lang="fr-FR" b="1" dirty="0"/>
              <a:t>primitives géométriques</a:t>
            </a:r>
            <a:r>
              <a:rPr lang="fr-FR" dirty="0"/>
              <a:t>.</a:t>
            </a:r>
          </a:p>
          <a:p>
            <a:endParaRPr lang="fr-FR" dirty="0"/>
          </a:p>
          <a:p>
            <a:r>
              <a:rPr lang="fr-FR" b="1" dirty="0"/>
              <a:t>L’image</a:t>
            </a:r>
            <a:r>
              <a:rPr lang="fr-FR" dirty="0"/>
              <a:t> générée est mise à disposition au travers du contexte, ou directement affichée dans le </a:t>
            </a:r>
            <a:r>
              <a:rPr lang="fr-FR" dirty="0" err="1"/>
              <a:t>viewport</a:t>
            </a:r>
            <a:r>
              <a:rPr lang="fr-FR" dirty="0"/>
              <a:t>.</a:t>
            </a:r>
          </a:p>
          <a:p>
            <a:endParaRPr lang="fr-FR" dirty="0"/>
          </a:p>
          <a:p>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13</a:t>
            </a:fld>
            <a:endParaRPr lang="fr-FR" dirty="0"/>
          </a:p>
        </p:txBody>
      </p:sp>
      <p:sp>
        <p:nvSpPr>
          <p:cNvPr id="6" name="Espace réservé de la date 5"/>
          <p:cNvSpPr>
            <a:spLocks noGrp="1"/>
          </p:cNvSpPr>
          <p:nvPr>
            <p:ph type="dt" sz="half" idx="2"/>
          </p:nvPr>
        </p:nvSpPr>
        <p:spPr/>
        <p:txBody>
          <a:bodyPr/>
          <a:lstStyle/>
          <a:p>
            <a:fld id="{2BE600EF-58F1-EF4B-91CD-EC42E1D30889}" type="datetime1">
              <a:rPr lang="fr-FR" smtClean="0"/>
              <a:t>15/09/16</a:t>
            </a:fld>
            <a:endParaRPr lang="fr-FR" dirty="0"/>
          </a:p>
        </p:txBody>
      </p:sp>
    </p:spTree>
    <p:extLst>
      <p:ext uri="{BB962C8B-B14F-4D97-AF65-F5344CB8AC3E}">
        <p14:creationId xmlns:p14="http://schemas.microsoft.com/office/powerpoint/2010/main" val="221505772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Que peut-on faire avec OpenGL:</a:t>
            </a:r>
          </a:p>
          <a:p>
            <a:pPr lvl="1"/>
            <a:r>
              <a:rPr lang="fr-FR" u="sng" dirty="0" smtClean="0"/>
              <a:t>Dessiner des primitives basic (point, ligne, </a:t>
            </a:r>
            <a:r>
              <a:rPr lang="fr-FR" u="sng" dirty="0" err="1" smtClean="0"/>
              <a:t>polygon</a:t>
            </a:r>
            <a:r>
              <a:rPr lang="fr-FR" u="sng" dirty="0" smtClean="0"/>
              <a:t>)</a:t>
            </a:r>
          </a:p>
          <a:p>
            <a:pPr lvl="1"/>
            <a:r>
              <a:rPr lang="fr-FR" u="sng" dirty="0" smtClean="0"/>
              <a:t>Appliquer des opérations matricielles</a:t>
            </a:r>
          </a:p>
          <a:p>
            <a:pPr lvl="1"/>
            <a:r>
              <a:rPr lang="fr-FR" u="sng" dirty="0" smtClean="0"/>
              <a:t> cacher des surface (Z-buffer)</a:t>
            </a:r>
          </a:p>
          <a:p>
            <a:pPr lvl="1"/>
            <a:r>
              <a:rPr lang="fr-FR" u="sng" dirty="0" smtClean="0"/>
              <a:t>Réaliser des illumination, ombrage</a:t>
            </a:r>
          </a:p>
          <a:p>
            <a:pPr lvl="1"/>
            <a:r>
              <a:rPr lang="fr-FR" dirty="0" smtClean="0"/>
              <a:t>Texture</a:t>
            </a:r>
          </a:p>
          <a:p>
            <a:pPr lvl="1"/>
            <a:r>
              <a:rPr lang="fr-FR" dirty="0" smtClean="0"/>
              <a:t>Opération sur les pixels</a:t>
            </a:r>
          </a:p>
          <a:p>
            <a:pPr lvl="1"/>
            <a:r>
              <a:rPr lang="fr-FR" dirty="0" smtClean="0"/>
              <a:t>Du calcul sur GPU</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14</a:t>
            </a:fld>
            <a:endParaRPr lang="fr-FR" dirty="0"/>
          </a:p>
        </p:txBody>
      </p:sp>
      <p:sp>
        <p:nvSpPr>
          <p:cNvPr id="6" name="Espace réservé de la date 5"/>
          <p:cNvSpPr>
            <a:spLocks noGrp="1"/>
          </p:cNvSpPr>
          <p:nvPr>
            <p:ph type="dt" sz="half" idx="2"/>
          </p:nvPr>
        </p:nvSpPr>
        <p:spPr/>
        <p:txBody>
          <a:bodyPr/>
          <a:lstStyle/>
          <a:p>
            <a:fld id="{4887AF8F-499C-6345-AB44-6077A5CA648A}" type="datetime1">
              <a:rPr lang="fr-FR" smtClean="0"/>
              <a:t>15/09/16</a:t>
            </a:fld>
            <a:endParaRPr lang="fr-FR" dirty="0"/>
          </a:p>
        </p:txBody>
      </p:sp>
    </p:spTree>
    <p:extLst>
      <p:ext uri="{BB962C8B-B14F-4D97-AF65-F5344CB8AC3E}">
        <p14:creationId xmlns:p14="http://schemas.microsoft.com/office/powerpoint/2010/main" val="228466037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Attention au choix des axes !</a:t>
            </a:r>
            <a:endParaRPr lang="fr-FR" dirty="0"/>
          </a:p>
        </p:txBody>
      </p:sp>
      <p:sp>
        <p:nvSpPr>
          <p:cNvPr id="3" name="Espace réservé du contenu 2"/>
          <p:cNvSpPr>
            <a:spLocks noGrp="1"/>
          </p:cNvSpPr>
          <p:nvPr>
            <p:ph idx="1"/>
          </p:nvPr>
        </p:nvSpPr>
        <p:spPr>
          <a:xfrm>
            <a:off x="457200" y="1096412"/>
            <a:ext cx="3925851" cy="5029751"/>
          </a:xfrm>
        </p:spPr>
        <p:txBody>
          <a:bodyPr/>
          <a:lstStyle/>
          <a:p>
            <a:pPr lvl="0">
              <a:lnSpc>
                <a:spcPct val="96000"/>
              </a:lnSpc>
              <a:defRPr sz="1800">
                <a:solidFill>
                  <a:srgbClr val="000000"/>
                </a:solidFill>
              </a:defRPr>
            </a:pPr>
            <a:r>
              <a:rPr lang="en-US" sz="2100" dirty="0">
                <a:solidFill>
                  <a:srgbClr val="000000"/>
                </a:solidFill>
              </a:rPr>
              <a:t>Different game engines define coordinate systems differently</a:t>
            </a:r>
          </a:p>
          <a:p>
            <a:pPr marL="220663" lvl="1" indent="-219075">
              <a:lnSpc>
                <a:spcPct val="96000"/>
              </a:lnSpc>
              <a:buClr>
                <a:srgbClr val="FFFFFF"/>
              </a:buClr>
              <a:defRPr sz="1800">
                <a:solidFill>
                  <a:srgbClr val="000000"/>
                </a:solidFill>
              </a:defRPr>
            </a:pPr>
            <a:r>
              <a:rPr lang="en-US" dirty="0">
                <a:solidFill>
                  <a:srgbClr val="000000"/>
                </a:solidFill>
              </a:rPr>
              <a:t>Most of you will probably use the OpenGL coordinate system</a:t>
            </a:r>
          </a:p>
          <a:p>
            <a:pPr lvl="0">
              <a:lnSpc>
                <a:spcPct val="96000"/>
              </a:lnSpc>
              <a:defRPr sz="1800">
                <a:solidFill>
                  <a:srgbClr val="000000"/>
                </a:solidFill>
              </a:defRPr>
            </a:pPr>
            <a:r>
              <a:rPr lang="en-US" sz="2100" dirty="0">
                <a:solidFill>
                  <a:srgbClr val="000000"/>
                </a:solidFill>
              </a:rPr>
              <a:t>TAs will strive to be coordinate-system independent</a:t>
            </a:r>
          </a:p>
          <a:p>
            <a:pPr lvl="0">
              <a:lnSpc>
                <a:spcPct val="96000"/>
              </a:lnSpc>
              <a:defRPr sz="1800">
                <a:solidFill>
                  <a:srgbClr val="000000"/>
                </a:solidFill>
              </a:defRPr>
            </a:pPr>
            <a:r>
              <a:rPr lang="en-US" sz="2100" dirty="0">
                <a:solidFill>
                  <a:srgbClr val="000000"/>
                </a:solidFill>
              </a:rPr>
              <a:t>“Horizontal plane”</a:t>
            </a:r>
          </a:p>
          <a:p>
            <a:pPr marL="220663" lvl="1" indent="-219075">
              <a:lnSpc>
                <a:spcPct val="96000"/>
              </a:lnSpc>
              <a:buClr>
                <a:srgbClr val="FFFFFF"/>
              </a:buClr>
              <a:defRPr sz="1800">
                <a:solidFill>
                  <a:srgbClr val="000000"/>
                </a:solidFill>
              </a:defRPr>
            </a:pPr>
            <a:r>
              <a:rPr lang="en-US" dirty="0">
                <a:solidFill>
                  <a:srgbClr val="000000"/>
                </a:solidFill>
              </a:rPr>
              <a:t>Plane parallel to the ground (in OpenGL, the </a:t>
            </a:r>
            <a:r>
              <a:rPr lang="en-US" dirty="0" err="1">
                <a:solidFill>
                  <a:srgbClr val="000000"/>
                </a:solidFill>
              </a:rPr>
              <a:t>xz</a:t>
            </a:r>
            <a:r>
              <a:rPr lang="en-US" dirty="0">
                <a:solidFill>
                  <a:srgbClr val="000000"/>
                </a:solidFill>
              </a:rPr>
              <a:t>-plane)</a:t>
            </a:r>
          </a:p>
          <a:p>
            <a:pPr lvl="0">
              <a:lnSpc>
                <a:spcPct val="96000"/>
              </a:lnSpc>
              <a:defRPr sz="1800">
                <a:solidFill>
                  <a:srgbClr val="000000"/>
                </a:solidFill>
              </a:defRPr>
            </a:pPr>
            <a:r>
              <a:rPr lang="en-US" sz="2100" dirty="0">
                <a:solidFill>
                  <a:srgbClr val="000000"/>
                </a:solidFill>
              </a:rPr>
              <a:t>“Up-axis”</a:t>
            </a:r>
          </a:p>
          <a:p>
            <a:pPr marL="220663" lvl="1" indent="-219075">
              <a:lnSpc>
                <a:spcPct val="96000"/>
              </a:lnSpc>
              <a:buClr>
                <a:srgbClr val="FFFFFF"/>
              </a:buClr>
              <a:defRPr sz="1800">
                <a:solidFill>
                  <a:srgbClr val="000000"/>
                </a:solidFill>
              </a:defRPr>
            </a:pPr>
            <a:r>
              <a:rPr lang="en-US" dirty="0">
                <a:solidFill>
                  <a:srgbClr val="000000"/>
                </a:solidFill>
              </a:rPr>
              <a:t>Axis perpendicular to horizontal plane (in OpenGL, the y-axis)</a:t>
            </a:r>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15</a:t>
            </a:fld>
            <a:endParaRPr lang="fr-FR" dirty="0"/>
          </a:p>
        </p:txBody>
      </p:sp>
      <p:sp>
        <p:nvSpPr>
          <p:cNvPr id="6" name="Espace réservé de la date 5"/>
          <p:cNvSpPr>
            <a:spLocks noGrp="1"/>
          </p:cNvSpPr>
          <p:nvPr>
            <p:ph type="dt" sz="half" idx="2"/>
          </p:nvPr>
        </p:nvSpPr>
        <p:spPr/>
        <p:txBody>
          <a:bodyPr/>
          <a:lstStyle/>
          <a:p>
            <a:fld id="{5E818CED-F501-0F42-ADE3-71111E1A414E}" type="datetime1">
              <a:rPr lang="fr-FR" smtClean="0"/>
              <a:t>15/09/16</a:t>
            </a:fld>
            <a:endParaRPr lang="fr-FR" dirty="0"/>
          </a:p>
        </p:txBody>
      </p:sp>
      <p:grpSp>
        <p:nvGrpSpPr>
          <p:cNvPr id="7" name="Group 648"/>
          <p:cNvGrpSpPr/>
          <p:nvPr/>
        </p:nvGrpSpPr>
        <p:grpSpPr>
          <a:xfrm>
            <a:off x="7492649" y="973814"/>
            <a:ext cx="1205794" cy="1751152"/>
            <a:chOff x="0" y="0"/>
            <a:chExt cx="1205793" cy="1751151"/>
          </a:xfrm>
        </p:grpSpPr>
        <p:sp>
          <p:nvSpPr>
            <p:cNvPr id="8" name="Shape 642"/>
            <p:cNvSpPr/>
            <p:nvPr/>
          </p:nvSpPr>
          <p:spPr>
            <a:xfrm>
              <a:off x="376077" y="1244576"/>
              <a:ext cx="652094" cy="1"/>
            </a:xfrm>
            <a:prstGeom prst="line">
              <a:avLst/>
            </a:prstGeom>
            <a:noFill/>
            <a:ln w="28575" cap="flat">
              <a:solidFill>
                <a:srgbClr val="000000"/>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9" name="Shape 643"/>
            <p:cNvSpPr/>
            <p:nvPr/>
          </p:nvSpPr>
          <p:spPr>
            <a:xfrm flipH="1" flipV="1">
              <a:off x="364988" y="199478"/>
              <a:ext cx="11090" cy="1045099"/>
            </a:xfrm>
            <a:prstGeom prst="line">
              <a:avLst/>
            </a:prstGeom>
            <a:noFill/>
            <a:ln w="28575" cap="flat">
              <a:solidFill>
                <a:srgbClr val="000000"/>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10" name="Shape 644"/>
            <p:cNvSpPr/>
            <p:nvPr/>
          </p:nvSpPr>
          <p:spPr>
            <a:xfrm flipH="1">
              <a:off x="-1" y="1244576"/>
              <a:ext cx="376079" cy="506576"/>
            </a:xfrm>
            <a:prstGeom prst="line">
              <a:avLst/>
            </a:prstGeom>
            <a:noFill/>
            <a:ln w="28575" cap="flat">
              <a:solidFill>
                <a:srgbClr val="000000"/>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11" name="Shape 645"/>
            <p:cNvSpPr/>
            <p:nvPr/>
          </p:nvSpPr>
          <p:spPr>
            <a:xfrm>
              <a:off x="100433" y="1397438"/>
              <a:ext cx="218441"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z</a:t>
              </a:r>
            </a:p>
          </p:txBody>
        </p:sp>
        <p:sp>
          <p:nvSpPr>
            <p:cNvPr id="12" name="Shape 646"/>
            <p:cNvSpPr/>
            <p:nvPr/>
          </p:nvSpPr>
          <p:spPr>
            <a:xfrm>
              <a:off x="987353" y="1023377"/>
              <a:ext cx="218441" cy="3506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x</a:t>
              </a:r>
            </a:p>
          </p:txBody>
        </p:sp>
        <p:sp>
          <p:nvSpPr>
            <p:cNvPr id="13" name="Shape 647"/>
            <p:cNvSpPr/>
            <p:nvPr/>
          </p:nvSpPr>
          <p:spPr>
            <a:xfrm>
              <a:off x="372830" y="0"/>
              <a:ext cx="218441"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y</a:t>
              </a:r>
            </a:p>
          </p:txBody>
        </p:sp>
      </p:grpSp>
      <p:pic>
        <p:nvPicPr>
          <p:cNvPr id="14" name="image31.png" descr="http://i1-news.softpedia-static.com/images/news2/Mesa-9-0-Finally-Adopts-OpenGL-3-1-2.png"/>
          <p:cNvPicPr/>
          <p:nvPr/>
        </p:nvPicPr>
        <p:blipFill>
          <a:blip r:embed="rId2">
            <a:extLst/>
          </a:blip>
          <a:stretch>
            <a:fillRect/>
          </a:stretch>
        </p:blipFill>
        <p:spPr>
          <a:xfrm>
            <a:off x="4970135" y="1640397"/>
            <a:ext cx="1952439" cy="1044136"/>
          </a:xfrm>
          <a:prstGeom prst="rect">
            <a:avLst/>
          </a:prstGeom>
          <a:ln w="12700">
            <a:miter lim="400000"/>
          </a:ln>
        </p:spPr>
      </p:pic>
      <p:grpSp>
        <p:nvGrpSpPr>
          <p:cNvPr id="15" name="Group 658"/>
          <p:cNvGrpSpPr/>
          <p:nvPr/>
        </p:nvGrpSpPr>
        <p:grpSpPr>
          <a:xfrm>
            <a:off x="4941375" y="3158026"/>
            <a:ext cx="3777584" cy="1353114"/>
            <a:chOff x="0" y="0"/>
            <a:chExt cx="3777582" cy="1353112"/>
          </a:xfrm>
        </p:grpSpPr>
        <p:grpSp>
          <p:nvGrpSpPr>
            <p:cNvPr id="16" name="Group 656"/>
            <p:cNvGrpSpPr/>
            <p:nvPr/>
          </p:nvGrpSpPr>
          <p:grpSpPr>
            <a:xfrm>
              <a:off x="2727655" y="-1"/>
              <a:ext cx="1049928" cy="1353114"/>
              <a:chOff x="0" y="0"/>
              <a:chExt cx="1049927" cy="1353112"/>
            </a:xfrm>
          </p:grpSpPr>
          <p:sp>
            <p:nvSpPr>
              <p:cNvPr id="18" name="Shape 650"/>
              <p:cNvSpPr/>
              <p:nvPr/>
            </p:nvSpPr>
            <p:spPr>
              <a:xfrm>
                <a:off x="514" y="1171750"/>
                <a:ext cx="866120" cy="1"/>
              </a:xfrm>
              <a:prstGeom prst="line">
                <a:avLst/>
              </a:prstGeom>
              <a:noFill/>
              <a:ln w="28575" cap="flat">
                <a:solidFill>
                  <a:srgbClr val="000000"/>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19" name="Shape 651"/>
              <p:cNvSpPr/>
              <p:nvPr/>
            </p:nvSpPr>
            <p:spPr>
              <a:xfrm flipV="1">
                <a:off x="514" y="543019"/>
                <a:ext cx="635155" cy="628732"/>
              </a:xfrm>
              <a:prstGeom prst="line">
                <a:avLst/>
              </a:prstGeom>
              <a:noFill/>
              <a:ln w="28575" cap="flat">
                <a:solidFill>
                  <a:srgbClr val="000000"/>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20" name="Shape 652"/>
              <p:cNvSpPr/>
              <p:nvPr/>
            </p:nvSpPr>
            <p:spPr>
              <a:xfrm flipV="1">
                <a:off x="514" y="123864"/>
                <a:ext cx="1" cy="1047887"/>
              </a:xfrm>
              <a:prstGeom prst="line">
                <a:avLst/>
              </a:prstGeom>
              <a:noFill/>
              <a:ln w="28575" cap="flat">
                <a:solidFill>
                  <a:srgbClr val="000000"/>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21" name="Shape 653"/>
              <p:cNvSpPr/>
              <p:nvPr/>
            </p:nvSpPr>
            <p:spPr>
              <a:xfrm>
                <a:off x="0" y="0"/>
                <a:ext cx="218440"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z</a:t>
                </a:r>
              </a:p>
            </p:txBody>
          </p:sp>
          <p:sp>
            <p:nvSpPr>
              <p:cNvPr id="22" name="Shape 654"/>
              <p:cNvSpPr/>
              <p:nvPr/>
            </p:nvSpPr>
            <p:spPr>
              <a:xfrm>
                <a:off x="590004" y="274279"/>
                <a:ext cx="218441"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y</a:t>
                </a:r>
              </a:p>
            </p:txBody>
          </p:sp>
          <p:sp>
            <p:nvSpPr>
              <p:cNvPr id="23" name="Shape 655"/>
              <p:cNvSpPr/>
              <p:nvPr/>
            </p:nvSpPr>
            <p:spPr>
              <a:xfrm>
                <a:off x="831487" y="1002451"/>
                <a:ext cx="218441"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x</a:t>
                </a:r>
              </a:p>
            </p:txBody>
          </p:sp>
        </p:grpSp>
        <p:pic>
          <p:nvPicPr>
            <p:cNvPr id="17" name="image32.png" descr="http://xboxoz360.files.wordpress.com/2012/03/next-half-life-screenshots-oxcgn-4.png"/>
            <p:cNvPicPr/>
            <p:nvPr/>
          </p:nvPicPr>
          <p:blipFill>
            <a:blip r:embed="rId3">
              <a:extLst/>
            </a:blip>
            <a:stretch>
              <a:fillRect/>
            </a:stretch>
          </p:blipFill>
          <p:spPr>
            <a:xfrm>
              <a:off x="0" y="312310"/>
              <a:ext cx="1933388" cy="716429"/>
            </a:xfrm>
            <a:prstGeom prst="rect">
              <a:avLst/>
            </a:prstGeom>
            <a:ln w="12700" cap="flat">
              <a:noFill/>
              <a:miter lim="400000"/>
            </a:ln>
            <a:effectLst/>
          </p:spPr>
        </p:pic>
      </p:grpSp>
      <p:grpSp>
        <p:nvGrpSpPr>
          <p:cNvPr id="24" name="Group 667"/>
          <p:cNvGrpSpPr/>
          <p:nvPr/>
        </p:nvGrpSpPr>
        <p:grpSpPr>
          <a:xfrm>
            <a:off x="5200391" y="4693609"/>
            <a:ext cx="3545146" cy="1472592"/>
            <a:chOff x="0" y="0"/>
            <a:chExt cx="3545144" cy="1472591"/>
          </a:xfrm>
        </p:grpSpPr>
        <p:grpSp>
          <p:nvGrpSpPr>
            <p:cNvPr id="25" name="Group 665"/>
            <p:cNvGrpSpPr/>
            <p:nvPr/>
          </p:nvGrpSpPr>
          <p:grpSpPr>
            <a:xfrm>
              <a:off x="2495217" y="141685"/>
              <a:ext cx="1049928" cy="1214212"/>
              <a:chOff x="0" y="0"/>
              <a:chExt cx="1049927" cy="1214210"/>
            </a:xfrm>
          </p:grpSpPr>
          <p:sp>
            <p:nvSpPr>
              <p:cNvPr id="27" name="Shape 659"/>
              <p:cNvSpPr/>
              <p:nvPr/>
            </p:nvSpPr>
            <p:spPr>
              <a:xfrm>
                <a:off x="514" y="1009389"/>
                <a:ext cx="866120" cy="1"/>
              </a:xfrm>
              <a:prstGeom prst="line">
                <a:avLst/>
              </a:prstGeom>
              <a:noFill/>
              <a:ln w="28575" cap="flat">
                <a:solidFill>
                  <a:srgbClr val="000000"/>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28" name="Shape 660"/>
              <p:cNvSpPr/>
              <p:nvPr/>
            </p:nvSpPr>
            <p:spPr>
              <a:xfrm flipV="1">
                <a:off x="514" y="467777"/>
                <a:ext cx="635155" cy="541613"/>
              </a:xfrm>
              <a:prstGeom prst="line">
                <a:avLst/>
              </a:prstGeom>
              <a:noFill/>
              <a:ln w="28575" cap="flat">
                <a:solidFill>
                  <a:srgbClr val="000000"/>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29" name="Shape 661"/>
              <p:cNvSpPr/>
              <p:nvPr/>
            </p:nvSpPr>
            <p:spPr>
              <a:xfrm flipV="1">
                <a:off x="514" y="106701"/>
                <a:ext cx="1" cy="902689"/>
              </a:xfrm>
              <a:prstGeom prst="line">
                <a:avLst/>
              </a:prstGeom>
              <a:noFill/>
              <a:ln w="28575" cap="flat">
                <a:solidFill>
                  <a:srgbClr val="000000"/>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30" name="Shape 662"/>
              <p:cNvSpPr/>
              <p:nvPr/>
            </p:nvSpPr>
            <p:spPr>
              <a:xfrm>
                <a:off x="0" y="0"/>
                <a:ext cx="218440"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z</a:t>
                </a:r>
              </a:p>
            </p:txBody>
          </p:sp>
          <p:sp>
            <p:nvSpPr>
              <p:cNvPr id="31" name="Shape 663"/>
              <p:cNvSpPr/>
              <p:nvPr/>
            </p:nvSpPr>
            <p:spPr>
              <a:xfrm>
                <a:off x="590004" y="236274"/>
                <a:ext cx="218441"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x</a:t>
                </a:r>
              </a:p>
            </p:txBody>
          </p:sp>
          <p:sp>
            <p:nvSpPr>
              <p:cNvPr id="32" name="Shape 664"/>
              <p:cNvSpPr/>
              <p:nvPr/>
            </p:nvSpPr>
            <p:spPr>
              <a:xfrm>
                <a:off x="831487" y="863548"/>
                <a:ext cx="218441" cy="3506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y</a:t>
                </a:r>
              </a:p>
            </p:txBody>
          </p:sp>
        </p:grpSp>
        <p:pic>
          <p:nvPicPr>
            <p:cNvPr id="26" name="image33.png" descr="http://www.savingcontent.com/wp-content/uploads/UE3_logo-972x1024.png"/>
            <p:cNvPicPr/>
            <p:nvPr/>
          </p:nvPicPr>
          <p:blipFill>
            <a:blip r:embed="rId4">
              <a:extLst/>
            </a:blip>
            <a:stretch>
              <a:fillRect/>
            </a:stretch>
          </p:blipFill>
          <p:spPr>
            <a:xfrm>
              <a:off x="0" y="0"/>
              <a:ext cx="1341184" cy="1472592"/>
            </a:xfrm>
            <a:prstGeom prst="rect">
              <a:avLst/>
            </a:prstGeom>
            <a:ln w="12700" cap="flat">
              <a:noFill/>
              <a:miter lim="400000"/>
            </a:ln>
            <a:effectLst/>
          </p:spPr>
        </p:pic>
      </p:grpSp>
    </p:spTree>
    <p:extLst>
      <p:ext uri="{BB962C8B-B14F-4D97-AF65-F5344CB8AC3E}">
        <p14:creationId xmlns:p14="http://schemas.microsoft.com/office/powerpoint/2010/main" val="698546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Et qu’est-ce que OpenGL ne fournit pas ?</a:t>
            </a:r>
          </a:p>
          <a:p>
            <a:pPr lvl="1"/>
            <a:r>
              <a:rPr lang="fr-FR" dirty="0" smtClean="0"/>
              <a:t>Un système de gestion d’évènements</a:t>
            </a:r>
          </a:p>
          <a:p>
            <a:pPr lvl="1"/>
            <a:r>
              <a:rPr lang="fr-FR" dirty="0" smtClean="0"/>
              <a:t>IO utilisateurs</a:t>
            </a:r>
          </a:p>
          <a:p>
            <a:pPr lvl="1"/>
            <a:r>
              <a:rPr lang="fr-FR" dirty="0" smtClean="0"/>
              <a:t>La gestion de scène</a:t>
            </a:r>
          </a:p>
          <a:p>
            <a:pPr lvl="1"/>
            <a:r>
              <a:rPr lang="fr-FR" dirty="0" smtClean="0"/>
              <a:t>Des fonction hauts niveau pour la gestion des modèles 3D</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16</a:t>
            </a:fld>
            <a:endParaRPr lang="fr-FR" dirty="0"/>
          </a:p>
        </p:txBody>
      </p:sp>
      <p:sp>
        <p:nvSpPr>
          <p:cNvPr id="6" name="Espace réservé de la date 5"/>
          <p:cNvSpPr>
            <a:spLocks noGrp="1"/>
          </p:cNvSpPr>
          <p:nvPr>
            <p:ph type="dt" sz="half" idx="2"/>
          </p:nvPr>
        </p:nvSpPr>
        <p:spPr/>
        <p:txBody>
          <a:bodyPr/>
          <a:lstStyle/>
          <a:p>
            <a:fld id="{10C1A113-567C-5742-B5FA-716EC892BA3F}" type="datetime1">
              <a:rPr lang="fr-FR" smtClean="0"/>
              <a:t>15/09/16</a:t>
            </a:fld>
            <a:endParaRPr lang="fr-FR" dirty="0"/>
          </a:p>
        </p:txBody>
      </p:sp>
    </p:spTree>
    <p:extLst>
      <p:ext uri="{BB962C8B-B14F-4D97-AF65-F5344CB8AC3E}">
        <p14:creationId xmlns:p14="http://schemas.microsoft.com/office/powerpoint/2010/main" val="320246521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endParaRPr lang="fr-FR"/>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17</a:t>
            </a:fld>
            <a:endParaRPr lang="fr-FR" dirty="0"/>
          </a:p>
        </p:txBody>
      </p:sp>
      <p:sp>
        <p:nvSpPr>
          <p:cNvPr id="6" name="Espace réservé de la date 5"/>
          <p:cNvSpPr>
            <a:spLocks noGrp="1"/>
          </p:cNvSpPr>
          <p:nvPr>
            <p:ph type="dt" sz="half" idx="2"/>
          </p:nvPr>
        </p:nvSpPr>
        <p:spPr/>
        <p:txBody>
          <a:bodyPr/>
          <a:lstStyle/>
          <a:p>
            <a:fld id="{EE9D1405-815A-B247-A5BF-A985163D10C2}" type="datetime1">
              <a:rPr lang="fr-FR" smtClean="0"/>
              <a:t>15/09/16</a:t>
            </a:fld>
            <a:endParaRPr lang="fr-FR" dirty="0"/>
          </a:p>
        </p:txBody>
      </p:sp>
      <p:pic>
        <p:nvPicPr>
          <p:cNvPr id="10" name="Image 9" descr="Capture d’écran 2014-09-13 à 09.17.0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7915" y="1205329"/>
            <a:ext cx="3606650" cy="4716388"/>
          </a:xfrm>
          <a:prstGeom prst="rect">
            <a:avLst/>
          </a:prstGeom>
        </p:spPr>
      </p:pic>
    </p:spTree>
    <p:extLst>
      <p:ext uri="{BB962C8B-B14F-4D97-AF65-F5344CB8AC3E}">
        <p14:creationId xmlns:p14="http://schemas.microsoft.com/office/powerpoint/2010/main" val="117267233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OpenGL est une machine à état</a:t>
            </a:r>
          </a:p>
          <a:p>
            <a:pPr lvl="1"/>
            <a:r>
              <a:rPr lang="fr-FR" dirty="0" smtClean="0"/>
              <a:t>Les changements de valeurs sont assignés jusqu’à un prochain changement de valeur</a:t>
            </a:r>
          </a:p>
          <a:p>
            <a:pPr lvl="1"/>
            <a:r>
              <a:rPr lang="fr-FR" dirty="0" smtClean="0"/>
              <a:t>Chaque variable d’état ou mode ont une valeur par </a:t>
            </a:r>
            <a:r>
              <a:rPr lang="fr-FR" dirty="0" err="1" smtClean="0"/>
              <a:t>défault</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18</a:t>
            </a:fld>
            <a:endParaRPr lang="fr-FR" dirty="0"/>
          </a:p>
        </p:txBody>
      </p:sp>
      <p:sp>
        <p:nvSpPr>
          <p:cNvPr id="6" name="Espace réservé de la date 5"/>
          <p:cNvSpPr>
            <a:spLocks noGrp="1"/>
          </p:cNvSpPr>
          <p:nvPr>
            <p:ph type="dt" sz="half" idx="2"/>
          </p:nvPr>
        </p:nvSpPr>
        <p:spPr/>
        <p:txBody>
          <a:bodyPr/>
          <a:lstStyle/>
          <a:p>
            <a:fld id="{4FAA740F-86E1-6545-A457-0A38519FCC71}" type="datetime1">
              <a:rPr lang="fr-FR" smtClean="0"/>
              <a:t>15/09/16</a:t>
            </a:fld>
            <a:endParaRPr lang="fr-FR" dirty="0"/>
          </a:p>
        </p:txBody>
      </p:sp>
    </p:spTree>
    <p:extLst>
      <p:ext uri="{BB962C8B-B14F-4D97-AF65-F5344CB8AC3E}">
        <p14:creationId xmlns:p14="http://schemas.microsoft.com/office/powerpoint/2010/main" val="129420638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endParaRPr lang="fr-FR"/>
          </a:p>
        </p:txBody>
      </p:sp>
      <p:sp>
        <p:nvSpPr>
          <p:cNvPr id="8" name="Espace réservé du contenu 7"/>
          <p:cNvSpPr>
            <a:spLocks noGrp="1"/>
          </p:cNvSpPr>
          <p:nvPr>
            <p:ph idx="1"/>
          </p:nvPr>
        </p:nvSpPr>
        <p:spPr/>
        <p:txBody>
          <a:bodyPr anchor="ctr"/>
          <a:lstStyle/>
          <a:p>
            <a:pPr marL="0" indent="0" algn="ctr">
              <a:buNone/>
            </a:pPr>
            <a:r>
              <a:rPr lang="fr-FR" dirty="0" smtClean="0"/>
              <a:t>Les primitives OpenGL</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19</a:t>
            </a:fld>
            <a:endParaRPr lang="fr-FR" dirty="0"/>
          </a:p>
        </p:txBody>
      </p:sp>
      <p:sp>
        <p:nvSpPr>
          <p:cNvPr id="6" name="Espace réservé de la date 5"/>
          <p:cNvSpPr>
            <a:spLocks noGrp="1"/>
          </p:cNvSpPr>
          <p:nvPr>
            <p:ph type="dt" sz="half" idx="2"/>
          </p:nvPr>
        </p:nvSpPr>
        <p:spPr/>
        <p:txBody>
          <a:bodyPr/>
          <a:lstStyle/>
          <a:p>
            <a:fld id="{DE803746-1EBF-D843-BB71-F1B560FAF625}" type="datetime1">
              <a:rPr lang="fr-FR" smtClean="0"/>
              <a:t>15/09/16</a:t>
            </a:fld>
            <a:endParaRPr lang="fr-FR" dirty="0"/>
          </a:p>
        </p:txBody>
      </p:sp>
    </p:spTree>
    <p:extLst>
      <p:ext uri="{BB962C8B-B14F-4D97-AF65-F5344CB8AC3E}">
        <p14:creationId xmlns:p14="http://schemas.microsoft.com/office/powerpoint/2010/main" val="344937904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1018224" y="1096412"/>
            <a:ext cx="6795791" cy="5029751"/>
          </a:xfrm>
        </p:spPr>
        <p:txBody>
          <a:bodyPr anchor="ctr"/>
          <a:lstStyle/>
          <a:p>
            <a:pPr marL="0" indent="0" algn="just">
              <a:buNone/>
            </a:pPr>
            <a:r>
              <a:rPr lang="fr-FR" sz="2000" dirty="0" smtClean="0"/>
              <a:t>Ce cours est très largement inspiré des cours de </a:t>
            </a:r>
            <a:r>
              <a:rPr lang="fr-FR" sz="2000" b="1" i="1" dirty="0" smtClean="0"/>
              <a:t>Marc </a:t>
            </a:r>
            <a:r>
              <a:rPr lang="fr-FR" sz="2000" b="1" i="1" dirty="0" err="1" smtClean="0"/>
              <a:t>Moulis</a:t>
            </a:r>
            <a:r>
              <a:rPr lang="fr-FR" sz="2000" i="1" dirty="0" smtClean="0"/>
              <a:t> et </a:t>
            </a:r>
            <a:r>
              <a:rPr lang="fr-FR" sz="2000" b="1" i="1" dirty="0" smtClean="0"/>
              <a:t>Benoit Lange</a:t>
            </a:r>
            <a:r>
              <a:rPr lang="fr-FR" sz="2000" dirty="0" smtClean="0"/>
              <a:t>.</a:t>
            </a:r>
          </a:p>
          <a:p>
            <a:pPr marL="0" indent="0" algn="just">
              <a:buNone/>
            </a:pPr>
            <a:endParaRPr lang="fr-FR" sz="2000" dirty="0" smtClean="0"/>
          </a:p>
          <a:p>
            <a:pPr marL="0" indent="0" algn="just">
              <a:buNone/>
            </a:pPr>
            <a:r>
              <a:rPr lang="fr-FR" sz="2000" dirty="0" smtClean="0"/>
              <a:t>Le </a:t>
            </a:r>
            <a:r>
              <a:rPr lang="fr-FR" sz="2000" dirty="0"/>
              <a:t>but de cette présentation est de fournir une vue globale du fonctionnement des A.P.I. de rendu temps réel standards, ainsi que </a:t>
            </a:r>
            <a:r>
              <a:rPr lang="fr-FR" sz="2000" dirty="0" smtClean="0"/>
              <a:t>donner des points </a:t>
            </a:r>
            <a:r>
              <a:rPr lang="fr-FR" sz="2000" dirty="0"/>
              <a:t>d’entrée concrets dans la documentation (OpenGL).</a:t>
            </a:r>
          </a:p>
          <a:p>
            <a:pPr algn="just"/>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a:t>
            </a:fld>
            <a:endParaRPr lang="fr-FR" dirty="0"/>
          </a:p>
        </p:txBody>
      </p:sp>
      <p:sp>
        <p:nvSpPr>
          <p:cNvPr id="6" name="Espace réservé de la date 5"/>
          <p:cNvSpPr>
            <a:spLocks noGrp="1"/>
          </p:cNvSpPr>
          <p:nvPr>
            <p:ph type="dt" sz="half" idx="2"/>
          </p:nvPr>
        </p:nvSpPr>
        <p:spPr/>
        <p:txBody>
          <a:bodyPr/>
          <a:lstStyle/>
          <a:p>
            <a:fld id="{3D6F9CA9-077F-1F43-90FC-B961E294B4E2}" type="datetime1">
              <a:rPr lang="fr-FR" smtClean="0"/>
              <a:t>15/09/16</a:t>
            </a:fld>
            <a:endParaRPr lang="fr-FR" dirty="0"/>
          </a:p>
        </p:txBody>
      </p:sp>
    </p:spTree>
    <p:extLst>
      <p:ext uri="{BB962C8B-B14F-4D97-AF65-F5344CB8AC3E}">
        <p14:creationId xmlns:p14="http://schemas.microsoft.com/office/powerpoint/2010/main" val="300399289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Les commandes OpenGL utilisent le préfixe </a:t>
            </a:r>
            <a:r>
              <a:rPr lang="fr-FR" b="1" i="1" dirty="0" err="1" smtClean="0"/>
              <a:t>gl</a:t>
            </a:r>
            <a:r>
              <a:rPr lang="fr-FR" b="1" i="1" dirty="0" smtClean="0"/>
              <a:t>.</a:t>
            </a:r>
          </a:p>
          <a:p>
            <a:r>
              <a:rPr lang="fr-FR" dirty="0" smtClean="0"/>
              <a:t>La première lettre suivante est en Majuscule.</a:t>
            </a:r>
          </a:p>
          <a:p>
            <a:endParaRPr lang="fr-FR" dirty="0"/>
          </a:p>
          <a:p>
            <a:r>
              <a:rPr lang="fr-FR" dirty="0" smtClean="0"/>
              <a:t>Les constantes globales OpenGL commencent par : </a:t>
            </a:r>
            <a:r>
              <a:rPr lang="fr-FR" b="1" i="1" dirty="0" smtClean="0"/>
              <a:t>GL_</a:t>
            </a:r>
          </a:p>
          <a:p>
            <a:endParaRPr lang="fr-FR" b="1" i="1" dirty="0"/>
          </a:p>
          <a:p>
            <a:endParaRPr lang="fr-FR" b="1" i="1" dirty="0" smtClean="0"/>
          </a:p>
          <a:p>
            <a:pPr marL="0" indent="0" algn="ctr">
              <a:buNone/>
            </a:pPr>
            <a:r>
              <a:rPr lang="fr-FR" dirty="0" smtClean="0"/>
              <a:t>glVertex3f(…)</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20</a:t>
            </a:fld>
            <a:endParaRPr lang="fr-FR" dirty="0"/>
          </a:p>
        </p:txBody>
      </p:sp>
      <p:sp>
        <p:nvSpPr>
          <p:cNvPr id="6" name="Espace réservé de la date 5"/>
          <p:cNvSpPr>
            <a:spLocks noGrp="1"/>
          </p:cNvSpPr>
          <p:nvPr>
            <p:ph type="dt" sz="half" idx="2"/>
          </p:nvPr>
        </p:nvSpPr>
        <p:spPr/>
        <p:txBody>
          <a:bodyPr/>
          <a:lstStyle/>
          <a:p>
            <a:fld id="{CAC22B21-1F35-CA43-B23B-ECF99F28417A}" type="datetime1">
              <a:rPr lang="fr-FR" smtClean="0"/>
              <a:t>15/09/16</a:t>
            </a:fld>
            <a:endParaRPr lang="fr-FR" dirty="0"/>
          </a:p>
        </p:txBody>
      </p:sp>
      <p:sp>
        <p:nvSpPr>
          <p:cNvPr id="7" name="ZoneTexte 6"/>
          <p:cNvSpPr txBox="1"/>
          <p:nvPr/>
        </p:nvSpPr>
        <p:spPr>
          <a:xfrm>
            <a:off x="1842593" y="5892414"/>
            <a:ext cx="1531188" cy="369332"/>
          </a:xfrm>
          <a:prstGeom prst="rect">
            <a:avLst/>
          </a:prstGeom>
          <a:noFill/>
        </p:spPr>
        <p:txBody>
          <a:bodyPr wrap="none" rtlCol="0">
            <a:spAutoFit/>
          </a:bodyPr>
          <a:lstStyle/>
          <a:p>
            <a:r>
              <a:rPr lang="fr-FR" dirty="0" smtClean="0"/>
              <a:t>OpenGL </a:t>
            </a:r>
            <a:r>
              <a:rPr lang="fr-FR" dirty="0" err="1" smtClean="0"/>
              <a:t>prefix</a:t>
            </a:r>
            <a:endParaRPr lang="fr-FR" dirty="0"/>
          </a:p>
        </p:txBody>
      </p:sp>
      <p:sp>
        <p:nvSpPr>
          <p:cNvPr id="8" name="ZoneTexte 7"/>
          <p:cNvSpPr txBox="1"/>
          <p:nvPr/>
        </p:nvSpPr>
        <p:spPr>
          <a:xfrm>
            <a:off x="3868817" y="5941497"/>
            <a:ext cx="1931012" cy="369332"/>
          </a:xfrm>
          <a:prstGeom prst="rect">
            <a:avLst/>
          </a:prstGeom>
          <a:noFill/>
        </p:spPr>
        <p:txBody>
          <a:bodyPr wrap="none" rtlCol="0">
            <a:spAutoFit/>
          </a:bodyPr>
          <a:lstStyle/>
          <a:p>
            <a:r>
              <a:rPr lang="fr-FR" dirty="0" smtClean="0"/>
              <a:t>OpenGL command</a:t>
            </a:r>
            <a:endParaRPr lang="fr-FR" dirty="0"/>
          </a:p>
        </p:txBody>
      </p:sp>
      <p:sp>
        <p:nvSpPr>
          <p:cNvPr id="9" name="ZoneTexte 8"/>
          <p:cNvSpPr txBox="1"/>
          <p:nvPr/>
        </p:nvSpPr>
        <p:spPr>
          <a:xfrm>
            <a:off x="4170711" y="4056384"/>
            <a:ext cx="2198038" cy="369332"/>
          </a:xfrm>
          <a:prstGeom prst="rect">
            <a:avLst/>
          </a:prstGeom>
          <a:noFill/>
        </p:spPr>
        <p:txBody>
          <a:bodyPr wrap="none" rtlCol="0">
            <a:spAutoFit/>
          </a:bodyPr>
          <a:lstStyle/>
          <a:p>
            <a:r>
              <a:rPr lang="fr-FR" dirty="0" smtClean="0"/>
              <a:t>Nombre d’arguments</a:t>
            </a:r>
            <a:endParaRPr lang="fr-FR" dirty="0"/>
          </a:p>
        </p:txBody>
      </p:sp>
      <p:sp>
        <p:nvSpPr>
          <p:cNvPr id="10" name="ZoneTexte 9"/>
          <p:cNvSpPr txBox="1"/>
          <p:nvPr/>
        </p:nvSpPr>
        <p:spPr>
          <a:xfrm>
            <a:off x="5930023" y="4649790"/>
            <a:ext cx="1877926" cy="369332"/>
          </a:xfrm>
          <a:prstGeom prst="rect">
            <a:avLst/>
          </a:prstGeom>
          <a:noFill/>
        </p:spPr>
        <p:txBody>
          <a:bodyPr wrap="none" rtlCol="0">
            <a:spAutoFit/>
          </a:bodyPr>
          <a:lstStyle/>
          <a:p>
            <a:r>
              <a:rPr lang="fr-FR" dirty="0" smtClean="0"/>
              <a:t>Type d’arguments</a:t>
            </a:r>
            <a:endParaRPr lang="fr-FR" dirty="0"/>
          </a:p>
        </p:txBody>
      </p:sp>
      <p:cxnSp>
        <p:nvCxnSpPr>
          <p:cNvPr id="12" name="Connecteur droit avec flèche 11"/>
          <p:cNvCxnSpPr>
            <a:stCxn id="9" idx="2"/>
          </p:cNvCxnSpPr>
          <p:nvPr/>
        </p:nvCxnSpPr>
        <p:spPr>
          <a:xfrm flipH="1">
            <a:off x="4934403" y="4425716"/>
            <a:ext cx="335327" cy="8108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Connecteur droit avec flèche 12"/>
          <p:cNvCxnSpPr>
            <a:stCxn id="10" idx="2"/>
          </p:cNvCxnSpPr>
          <p:nvPr/>
        </p:nvCxnSpPr>
        <p:spPr>
          <a:xfrm flipH="1">
            <a:off x="5163426" y="5019122"/>
            <a:ext cx="1705560" cy="21742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Connecteur droit 16"/>
          <p:cNvCxnSpPr/>
          <p:nvPr/>
        </p:nvCxnSpPr>
        <p:spPr>
          <a:xfrm>
            <a:off x="3373781" y="5642559"/>
            <a:ext cx="40509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Connecteur droit 17"/>
          <p:cNvCxnSpPr/>
          <p:nvPr/>
        </p:nvCxnSpPr>
        <p:spPr>
          <a:xfrm>
            <a:off x="3765614" y="5794959"/>
            <a:ext cx="108550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Connecteur droit avec flèche 19"/>
          <p:cNvCxnSpPr/>
          <p:nvPr/>
        </p:nvCxnSpPr>
        <p:spPr>
          <a:xfrm flipV="1">
            <a:off x="2608187" y="5652970"/>
            <a:ext cx="972899" cy="2498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Connecteur droit avec flèche 22"/>
          <p:cNvCxnSpPr>
            <a:stCxn id="8" idx="0"/>
          </p:cNvCxnSpPr>
          <p:nvPr/>
        </p:nvCxnSpPr>
        <p:spPr>
          <a:xfrm flipH="1" flipV="1">
            <a:off x="4268154" y="5794959"/>
            <a:ext cx="566169" cy="1465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676973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21</a:t>
            </a:fld>
            <a:endParaRPr lang="fr-FR" dirty="0"/>
          </a:p>
        </p:txBody>
      </p:sp>
      <p:sp>
        <p:nvSpPr>
          <p:cNvPr id="6" name="Espace réservé de la date 5"/>
          <p:cNvSpPr>
            <a:spLocks noGrp="1"/>
          </p:cNvSpPr>
          <p:nvPr>
            <p:ph type="dt" sz="half" idx="2"/>
          </p:nvPr>
        </p:nvSpPr>
        <p:spPr/>
        <p:txBody>
          <a:bodyPr/>
          <a:lstStyle/>
          <a:p>
            <a:fld id="{EF0CF98C-5645-4C44-B0D1-A69355C26526}" type="datetime1">
              <a:rPr lang="fr-FR" smtClean="0"/>
              <a:t>15/09/16</a:t>
            </a:fld>
            <a:endParaRPr lang="fr-FR" dirty="0"/>
          </a:p>
        </p:txBody>
      </p:sp>
      <p:graphicFrame>
        <p:nvGraphicFramePr>
          <p:cNvPr id="9" name="Espace réservé du contenu 8"/>
          <p:cNvGraphicFramePr>
            <a:graphicFrameLocks noGrp="1"/>
          </p:cNvGraphicFramePr>
          <p:nvPr>
            <p:ph idx="1"/>
            <p:extLst>
              <p:ext uri="{D42A27DB-BD31-4B8C-83A1-F6EECF244321}">
                <p14:modId xmlns:p14="http://schemas.microsoft.com/office/powerpoint/2010/main" val="1217500010"/>
              </p:ext>
            </p:extLst>
          </p:nvPr>
        </p:nvGraphicFramePr>
        <p:xfrm>
          <a:off x="489276" y="1978140"/>
          <a:ext cx="8380156" cy="2279808"/>
        </p:xfrm>
        <a:graphic>
          <a:graphicData uri="http://schemas.openxmlformats.org/drawingml/2006/table">
            <a:tbl>
              <a:tblPr>
                <a:tableStyleId>{FABFCF23-3B69-468F-B69F-88F6DE6A72F2}</a:tableStyleId>
              </a:tblPr>
              <a:tblGrid>
                <a:gridCol w="2095039"/>
                <a:gridCol w="2095039"/>
                <a:gridCol w="2095039"/>
                <a:gridCol w="2095039"/>
              </a:tblGrid>
              <a:tr h="253312">
                <a:tc>
                  <a:txBody>
                    <a:bodyPr/>
                    <a:lstStyle/>
                    <a:p>
                      <a:pPr algn="l" fontAlgn="b"/>
                      <a:r>
                        <a:rPr lang="fr-FR" sz="1200" u="none" strike="noStrike" dirty="0">
                          <a:effectLst/>
                        </a:rPr>
                        <a:t>OpenGL Data Type</a:t>
                      </a:r>
                      <a:endParaRPr lang="fr-FR" sz="1200" b="0" i="0" u="none" strike="noStrike" dirty="0">
                        <a:solidFill>
                          <a:srgbClr val="000000"/>
                        </a:solidFill>
                        <a:effectLst/>
                        <a:latin typeface="Calibri"/>
                      </a:endParaRPr>
                    </a:p>
                  </a:txBody>
                  <a:tcPr marL="12700" marR="12700" marT="12700" marB="0" anchor="b">
                    <a:solidFill>
                      <a:schemeClr val="accent3"/>
                    </a:solidFill>
                  </a:tcPr>
                </a:tc>
                <a:tc>
                  <a:txBody>
                    <a:bodyPr/>
                    <a:lstStyle/>
                    <a:p>
                      <a:pPr algn="l" fontAlgn="b"/>
                      <a:r>
                        <a:rPr lang="fr-FR" sz="1200" u="none" strike="noStrike">
                          <a:effectLst/>
                        </a:rPr>
                        <a:t>Internal Representation</a:t>
                      </a:r>
                      <a:endParaRPr lang="fr-FR" sz="1200" b="0" i="0" u="none" strike="noStrike">
                        <a:solidFill>
                          <a:srgbClr val="000000"/>
                        </a:solidFill>
                        <a:effectLst/>
                        <a:latin typeface="Calibri"/>
                      </a:endParaRPr>
                    </a:p>
                  </a:txBody>
                  <a:tcPr marL="12700" marR="12700" marT="12700" marB="0" anchor="b">
                    <a:solidFill>
                      <a:schemeClr val="accent3"/>
                    </a:solidFill>
                  </a:tcPr>
                </a:tc>
                <a:tc>
                  <a:txBody>
                    <a:bodyPr/>
                    <a:lstStyle/>
                    <a:p>
                      <a:pPr algn="l" fontAlgn="b"/>
                      <a:r>
                        <a:rPr lang="fr-FR" sz="1200" u="none" strike="noStrike" dirty="0" err="1">
                          <a:effectLst/>
                        </a:rPr>
                        <a:t>Defined</a:t>
                      </a:r>
                      <a:r>
                        <a:rPr lang="fr-FR" sz="1200" u="none" strike="noStrike" dirty="0">
                          <a:effectLst/>
                        </a:rPr>
                        <a:t> as C Type</a:t>
                      </a:r>
                      <a:endParaRPr lang="fr-FR" sz="1200" b="0" i="0" u="none" strike="noStrike" dirty="0">
                        <a:solidFill>
                          <a:srgbClr val="000000"/>
                        </a:solidFill>
                        <a:effectLst/>
                        <a:latin typeface="Calibri"/>
                      </a:endParaRPr>
                    </a:p>
                  </a:txBody>
                  <a:tcPr marL="12700" marR="12700" marT="12700" marB="0" anchor="b">
                    <a:solidFill>
                      <a:schemeClr val="accent3"/>
                    </a:solidFill>
                  </a:tcPr>
                </a:tc>
                <a:tc>
                  <a:txBody>
                    <a:bodyPr/>
                    <a:lstStyle/>
                    <a:p>
                      <a:pPr algn="l" fontAlgn="b"/>
                      <a:r>
                        <a:rPr lang="fr-FR" sz="1200" u="none" strike="noStrike" dirty="0">
                          <a:effectLst/>
                        </a:rPr>
                        <a:t>C </a:t>
                      </a:r>
                      <a:r>
                        <a:rPr lang="fr-FR" sz="1200" u="none" strike="noStrike" dirty="0" err="1">
                          <a:effectLst/>
                        </a:rPr>
                        <a:t>Literal</a:t>
                      </a:r>
                      <a:r>
                        <a:rPr lang="fr-FR" sz="1200" u="none" strike="noStrike" dirty="0">
                          <a:effectLst/>
                        </a:rPr>
                        <a:t> </a:t>
                      </a:r>
                      <a:r>
                        <a:rPr lang="fr-FR" sz="1200" u="none" strike="noStrike" dirty="0" err="1">
                          <a:effectLst/>
                        </a:rPr>
                        <a:t>Suffix</a:t>
                      </a:r>
                      <a:endParaRPr lang="fr-FR" sz="1200" b="0" i="0" u="none" strike="noStrike" dirty="0">
                        <a:solidFill>
                          <a:srgbClr val="000000"/>
                        </a:solidFill>
                        <a:effectLst/>
                        <a:latin typeface="Calibri"/>
                      </a:endParaRPr>
                    </a:p>
                  </a:txBody>
                  <a:tcPr marL="12700" marR="12700" marT="12700" marB="0" anchor="b">
                    <a:solidFill>
                      <a:schemeClr val="accent3"/>
                    </a:solidFill>
                  </a:tcPr>
                </a:tc>
              </a:tr>
              <a:tr h="253312">
                <a:tc>
                  <a:txBody>
                    <a:bodyPr/>
                    <a:lstStyle/>
                    <a:p>
                      <a:pPr algn="l" fontAlgn="b"/>
                      <a:r>
                        <a:rPr lang="fr-FR" sz="1200" u="none" strike="noStrike">
                          <a:effectLst/>
                        </a:rPr>
                        <a:t>GLbyte</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8-bit integer</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Signed char</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b</a:t>
                      </a:r>
                      <a:endParaRPr lang="fr-FR" sz="1200" b="0" i="0" u="none" strike="noStrike">
                        <a:solidFill>
                          <a:srgbClr val="000000"/>
                        </a:solidFill>
                        <a:effectLst/>
                        <a:latin typeface="Calibri"/>
                      </a:endParaRPr>
                    </a:p>
                  </a:txBody>
                  <a:tcPr marL="12700" marR="12700" marT="12700" marB="0" anchor="b"/>
                </a:tc>
              </a:tr>
              <a:tr h="253312">
                <a:tc>
                  <a:txBody>
                    <a:bodyPr/>
                    <a:lstStyle/>
                    <a:p>
                      <a:pPr algn="l" fontAlgn="b"/>
                      <a:r>
                        <a:rPr lang="fr-FR" sz="1200" u="none" strike="noStrike">
                          <a:effectLst/>
                        </a:rPr>
                        <a:t>GLshort</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16-bit integer</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Short</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s</a:t>
                      </a:r>
                      <a:endParaRPr lang="fr-FR" sz="1200" b="0" i="0" u="none" strike="noStrike">
                        <a:solidFill>
                          <a:srgbClr val="000000"/>
                        </a:solidFill>
                        <a:effectLst/>
                        <a:latin typeface="Calibri"/>
                      </a:endParaRPr>
                    </a:p>
                  </a:txBody>
                  <a:tcPr marL="12700" marR="12700" marT="12700" marB="0" anchor="b"/>
                </a:tc>
              </a:tr>
              <a:tr h="253312">
                <a:tc>
                  <a:txBody>
                    <a:bodyPr/>
                    <a:lstStyle/>
                    <a:p>
                      <a:pPr algn="l" fontAlgn="b"/>
                      <a:r>
                        <a:rPr lang="fr-FR" sz="1200" u="none" strike="noStrike">
                          <a:effectLst/>
                        </a:rPr>
                        <a:t>GLint, GLsizei</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32-bit integer</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Long</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I</a:t>
                      </a:r>
                      <a:endParaRPr lang="fr-FR" sz="1200" b="0" i="0" u="none" strike="noStrike">
                        <a:solidFill>
                          <a:srgbClr val="000000"/>
                        </a:solidFill>
                        <a:effectLst/>
                        <a:latin typeface="Calibri"/>
                      </a:endParaRPr>
                    </a:p>
                  </a:txBody>
                  <a:tcPr marL="12700" marR="12700" marT="12700" marB="0" anchor="b"/>
                </a:tc>
              </a:tr>
              <a:tr h="253312">
                <a:tc>
                  <a:txBody>
                    <a:bodyPr/>
                    <a:lstStyle/>
                    <a:p>
                      <a:pPr algn="l" fontAlgn="b"/>
                      <a:r>
                        <a:rPr lang="fr-FR" sz="1200" u="none" strike="noStrike">
                          <a:effectLst/>
                        </a:rPr>
                        <a:t>GLfloat, GLclampf</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32-bit floating point</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Float</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f</a:t>
                      </a:r>
                      <a:endParaRPr lang="fr-FR" sz="1200" b="0" i="0" u="none" strike="noStrike">
                        <a:solidFill>
                          <a:srgbClr val="000000"/>
                        </a:solidFill>
                        <a:effectLst/>
                        <a:latin typeface="Calibri"/>
                      </a:endParaRPr>
                    </a:p>
                  </a:txBody>
                  <a:tcPr marL="12700" marR="12700" marT="12700" marB="0" anchor="b"/>
                </a:tc>
              </a:tr>
              <a:tr h="253312">
                <a:tc>
                  <a:txBody>
                    <a:bodyPr/>
                    <a:lstStyle/>
                    <a:p>
                      <a:pPr algn="l" fontAlgn="b"/>
                      <a:r>
                        <a:rPr lang="fr-FR" sz="1200" u="none" strike="noStrike">
                          <a:effectLst/>
                        </a:rPr>
                        <a:t>GLdouble, GLclampd</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64-bit floating point</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Double</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d</a:t>
                      </a:r>
                      <a:endParaRPr lang="fr-FR" sz="1200" b="0" i="0" u="none" strike="noStrike">
                        <a:solidFill>
                          <a:srgbClr val="000000"/>
                        </a:solidFill>
                        <a:effectLst/>
                        <a:latin typeface="Calibri"/>
                      </a:endParaRPr>
                    </a:p>
                  </a:txBody>
                  <a:tcPr marL="12700" marR="12700" marT="12700" marB="0" anchor="b"/>
                </a:tc>
              </a:tr>
              <a:tr h="253312">
                <a:tc>
                  <a:txBody>
                    <a:bodyPr/>
                    <a:lstStyle/>
                    <a:p>
                      <a:pPr algn="l" fontAlgn="b"/>
                      <a:r>
                        <a:rPr lang="fr-FR" sz="1200" u="none" strike="noStrike">
                          <a:effectLst/>
                        </a:rPr>
                        <a:t>GLubyte, GLboolean</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8-bit unsigned integer</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Unsigned char</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ub</a:t>
                      </a:r>
                      <a:endParaRPr lang="fr-FR" sz="1200" b="0" i="0" u="none" strike="noStrike">
                        <a:solidFill>
                          <a:srgbClr val="000000"/>
                        </a:solidFill>
                        <a:effectLst/>
                        <a:latin typeface="Calibri"/>
                      </a:endParaRPr>
                    </a:p>
                  </a:txBody>
                  <a:tcPr marL="12700" marR="12700" marT="12700" marB="0" anchor="b"/>
                </a:tc>
              </a:tr>
              <a:tr h="253312">
                <a:tc>
                  <a:txBody>
                    <a:bodyPr/>
                    <a:lstStyle/>
                    <a:p>
                      <a:pPr algn="l" fontAlgn="b"/>
                      <a:r>
                        <a:rPr lang="fr-FR" sz="1200" u="none" strike="noStrike">
                          <a:effectLst/>
                        </a:rPr>
                        <a:t>GLushort</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16-bit unsigned integer</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Unsigned short</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us</a:t>
                      </a:r>
                      <a:endParaRPr lang="fr-FR" sz="1200" b="0" i="0" u="none" strike="noStrike">
                        <a:solidFill>
                          <a:srgbClr val="000000"/>
                        </a:solidFill>
                        <a:effectLst/>
                        <a:latin typeface="Calibri"/>
                      </a:endParaRPr>
                    </a:p>
                  </a:txBody>
                  <a:tcPr marL="12700" marR="12700" marT="12700" marB="0" anchor="b"/>
                </a:tc>
              </a:tr>
              <a:tr h="253312">
                <a:tc>
                  <a:txBody>
                    <a:bodyPr/>
                    <a:lstStyle/>
                    <a:p>
                      <a:pPr algn="l" fontAlgn="b"/>
                      <a:r>
                        <a:rPr lang="fr-FR" sz="1200" u="none" strike="noStrike">
                          <a:effectLst/>
                        </a:rPr>
                        <a:t>GLuint, GLenum, GLbitfield</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dirty="0">
                          <a:effectLst/>
                        </a:rPr>
                        <a:t>32-bit </a:t>
                      </a:r>
                      <a:r>
                        <a:rPr lang="fr-FR" sz="1200" u="none" strike="noStrike" dirty="0" err="1">
                          <a:effectLst/>
                        </a:rPr>
                        <a:t>unsigned</a:t>
                      </a:r>
                      <a:r>
                        <a:rPr lang="fr-FR" sz="1200" u="none" strike="noStrike" dirty="0">
                          <a:effectLst/>
                        </a:rPr>
                        <a:t> </a:t>
                      </a:r>
                      <a:r>
                        <a:rPr lang="fr-FR" sz="1200" u="none" strike="noStrike" dirty="0" err="1">
                          <a:effectLst/>
                        </a:rPr>
                        <a:t>integer</a:t>
                      </a:r>
                      <a:endParaRPr lang="fr-FR" sz="1200" b="0" i="0" u="none" strike="noStrike" dirty="0">
                        <a:solidFill>
                          <a:srgbClr val="000000"/>
                        </a:solidFill>
                        <a:effectLst/>
                        <a:latin typeface="Calibri"/>
                      </a:endParaRPr>
                    </a:p>
                  </a:txBody>
                  <a:tcPr marL="12700" marR="12700" marT="12700" marB="0" anchor="b"/>
                </a:tc>
                <a:tc>
                  <a:txBody>
                    <a:bodyPr/>
                    <a:lstStyle/>
                    <a:p>
                      <a:pPr algn="l" fontAlgn="b"/>
                      <a:r>
                        <a:rPr lang="fr-FR" sz="1200" u="none" strike="noStrike">
                          <a:effectLst/>
                        </a:rPr>
                        <a:t>Unsigned long</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dirty="0" err="1">
                          <a:effectLst/>
                        </a:rPr>
                        <a:t>ui</a:t>
                      </a:r>
                      <a:endParaRPr lang="fr-FR" sz="1200" b="0" i="0" u="none" strike="noStrike" dirty="0">
                        <a:solidFill>
                          <a:srgbClr val="000000"/>
                        </a:solidFill>
                        <a:effectLst/>
                        <a:latin typeface="Calibri"/>
                      </a:endParaRPr>
                    </a:p>
                  </a:txBody>
                  <a:tcPr marL="12700" marR="12700" marT="12700" marB="0" anchor="b"/>
                </a:tc>
              </a:tr>
            </a:tbl>
          </a:graphicData>
        </a:graphic>
      </p:graphicFrame>
      <p:sp>
        <p:nvSpPr>
          <p:cNvPr id="10" name="Espace réservé du contenu 2"/>
          <p:cNvSpPr txBox="1">
            <a:spLocks/>
          </p:cNvSpPr>
          <p:nvPr/>
        </p:nvSpPr>
        <p:spPr>
          <a:xfrm>
            <a:off x="457200" y="1096412"/>
            <a:ext cx="8229600" cy="502975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FR" dirty="0" smtClean="0"/>
              <a:t>Types de données</a:t>
            </a:r>
            <a:endParaRPr lang="fr-FR" dirty="0"/>
          </a:p>
        </p:txBody>
      </p:sp>
    </p:spTree>
    <p:extLst>
      <p:ext uri="{BB962C8B-B14F-4D97-AF65-F5344CB8AC3E}">
        <p14:creationId xmlns:p14="http://schemas.microsoft.com/office/powerpoint/2010/main" val="203418154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55000" lnSpcReduction="20000"/>
          </a:bodyPr>
          <a:lstStyle/>
          <a:p>
            <a:r>
              <a:rPr lang="fr-FR" dirty="0"/>
              <a:t>De manière courante, les cartes graphiques ne sont capables d’afficher que des triangles 2D. Ceux-ci sont issus de la projection des polygones représentant la surface des objets de notre scène 3D.</a:t>
            </a:r>
          </a:p>
          <a:p>
            <a:endParaRPr lang="fr-FR" dirty="0"/>
          </a:p>
          <a:p>
            <a:r>
              <a:rPr lang="fr-FR" dirty="0"/>
              <a:t>Chacun des triangles envoyés à la carte graphique est porteur de toute une série d’attributs (appelés </a:t>
            </a:r>
            <a:r>
              <a:rPr lang="fr-FR" dirty="0" err="1"/>
              <a:t>méta-données</a:t>
            </a:r>
            <a:r>
              <a:rPr lang="fr-FR" dirty="0"/>
              <a:t> ) associés aux sommets, qui vont permettre de caractériser le triangle:</a:t>
            </a:r>
          </a:p>
          <a:p>
            <a:pPr lvl="1"/>
            <a:r>
              <a:rPr lang="fr-FR" dirty="0"/>
              <a:t>Position projetée à l’écran et profondeur des sommets</a:t>
            </a:r>
          </a:p>
          <a:p>
            <a:pPr lvl="1"/>
            <a:r>
              <a:rPr lang="fr-FR" dirty="0"/>
              <a:t>Normales aux sommets</a:t>
            </a:r>
          </a:p>
          <a:p>
            <a:pPr lvl="1"/>
            <a:r>
              <a:rPr lang="fr-FR" dirty="0"/>
              <a:t>Couleurs aux sommets</a:t>
            </a:r>
          </a:p>
          <a:p>
            <a:pPr lvl="1"/>
            <a:r>
              <a:rPr lang="fr-FR" dirty="0"/>
              <a:t>Coordonnées de textures aux sommets</a:t>
            </a:r>
          </a:p>
          <a:p>
            <a:endParaRPr lang="fr-FR" dirty="0"/>
          </a:p>
          <a:p>
            <a:r>
              <a:rPr lang="fr-FR" dirty="0"/>
              <a:t>Ces </a:t>
            </a:r>
            <a:r>
              <a:rPr lang="fr-FR" dirty="0" err="1"/>
              <a:t>méta-données</a:t>
            </a:r>
            <a:r>
              <a:rPr lang="fr-FR" dirty="0"/>
              <a:t> sont fournies à l’API au moment de la description des sommets (vertex, pluriel </a:t>
            </a:r>
            <a:r>
              <a:rPr lang="fr-FR" dirty="0" err="1"/>
              <a:t>vertices</a:t>
            </a:r>
            <a:r>
              <a:rPr lang="fr-FR" dirty="0"/>
              <a:t>) qui composent les triangles. Pour des raisons de performances, les triangles sont regroupés en « paquets », appelés primitives. Il existe plusieurs types de primitives géométriques.</a:t>
            </a:r>
          </a:p>
          <a:p>
            <a:endParaRPr lang="fr-FR" dirty="0"/>
          </a:p>
          <a:p>
            <a:r>
              <a:rPr lang="fr-FR" dirty="0"/>
              <a:t>NB: La spécification de primitives OpenGL « à la volée » par le biais des A.P.I. </a:t>
            </a:r>
            <a:r>
              <a:rPr lang="fr-FR" dirty="0" err="1"/>
              <a:t>glBegin</a:t>
            </a:r>
            <a:r>
              <a:rPr lang="fr-FR" dirty="0"/>
              <a:t>()/</a:t>
            </a:r>
            <a:r>
              <a:rPr lang="fr-FR" dirty="0" err="1"/>
              <a:t>glEnd</a:t>
            </a:r>
            <a:r>
              <a:rPr lang="fr-FR" dirty="0"/>
              <a:t>() n’est plus supportée à partir de la version 3.0.</a:t>
            </a:r>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22</a:t>
            </a:fld>
            <a:endParaRPr lang="fr-FR" dirty="0"/>
          </a:p>
        </p:txBody>
      </p:sp>
      <p:sp>
        <p:nvSpPr>
          <p:cNvPr id="6" name="Espace réservé de la date 5"/>
          <p:cNvSpPr>
            <a:spLocks noGrp="1"/>
          </p:cNvSpPr>
          <p:nvPr>
            <p:ph type="dt" sz="half" idx="2"/>
          </p:nvPr>
        </p:nvSpPr>
        <p:spPr/>
        <p:txBody>
          <a:bodyPr/>
          <a:lstStyle/>
          <a:p>
            <a:fld id="{A338FD55-2B41-6C40-938A-4F1E2699BB78}" type="datetime1">
              <a:rPr lang="fr-FR" smtClean="0"/>
              <a:t>15/09/16</a:t>
            </a:fld>
            <a:endParaRPr lang="fr-FR" dirty="0"/>
          </a:p>
        </p:txBody>
      </p:sp>
      <p:sp>
        <p:nvSpPr>
          <p:cNvPr id="8" name="Rectangle 7"/>
          <p:cNvSpPr/>
          <p:nvPr/>
        </p:nvSpPr>
        <p:spPr>
          <a:xfrm>
            <a:off x="179512" y="5913276"/>
            <a:ext cx="8712968" cy="504056"/>
          </a:xfrm>
          <a:prstGeom prst="rect">
            <a:avLst/>
          </a:prstGeom>
          <a:solidFill>
            <a:schemeClr val="accent4">
              <a:lumMod val="75000"/>
              <a:alpha val="36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i="1" dirty="0">
                <a:solidFill>
                  <a:schemeClr val="bg1"/>
                </a:solidFill>
                <a:effectLst>
                  <a:outerShdw blurRad="38100" dist="38100" dir="2700000" algn="tl">
                    <a:srgbClr val="000000">
                      <a:alpha val="43137"/>
                    </a:srgbClr>
                  </a:outerShdw>
                </a:effectLst>
              </a:rPr>
              <a:t>glVertex3f(), glColor4f(), glNormal3f(), glTexCoord2f()</a:t>
            </a:r>
          </a:p>
        </p:txBody>
      </p:sp>
    </p:spTree>
    <p:extLst>
      <p:ext uri="{BB962C8B-B14F-4D97-AF65-F5344CB8AC3E}">
        <p14:creationId xmlns:p14="http://schemas.microsoft.com/office/powerpoint/2010/main" val="180472144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4337935"/>
          </a:xfrm>
        </p:spPr>
        <p:txBody>
          <a:bodyPr>
            <a:normAutofit fontScale="85000" lnSpcReduction="20000"/>
          </a:bodyPr>
          <a:lstStyle/>
          <a:p>
            <a:r>
              <a:rPr lang="fr-FR" dirty="0"/>
              <a:t>Liste de points</a:t>
            </a:r>
          </a:p>
          <a:p>
            <a:endParaRPr lang="fr-FR" dirty="0"/>
          </a:p>
          <a:p>
            <a:r>
              <a:rPr lang="fr-FR" dirty="0"/>
              <a:t>Primitive la plus simple. Chaque vertex spécifié représente un point unique.</a:t>
            </a:r>
          </a:p>
          <a:p>
            <a:endParaRPr lang="fr-FR" dirty="0"/>
          </a:p>
          <a:p>
            <a:r>
              <a:rPr lang="fr-FR" dirty="0"/>
              <a:t>Certaines options de rendu permettent de spécifier la taille des points affichés à l’écran, voire même d’afficher un quadrilatère 2D texturé à la position du point projeté (</a:t>
            </a:r>
            <a:r>
              <a:rPr lang="fr-FR" dirty="0" err="1"/>
              <a:t>billboards</a:t>
            </a:r>
            <a:r>
              <a:rPr lang="fr-FR" dirty="0"/>
              <a:t> ou </a:t>
            </a:r>
            <a:r>
              <a:rPr lang="fr-FR" dirty="0" err="1"/>
              <a:t>sprites</a:t>
            </a:r>
            <a:r>
              <a:rPr lang="fr-FR" dirty="0"/>
              <a:t>).</a:t>
            </a:r>
          </a:p>
          <a:p>
            <a:endParaRPr lang="fr-FR" dirty="0"/>
          </a:p>
          <a:p>
            <a:r>
              <a:rPr lang="fr-FR" dirty="0"/>
              <a:t>Rendement : N points = N </a:t>
            </a:r>
            <a:r>
              <a:rPr lang="fr-FR" dirty="0" err="1" smtClean="0"/>
              <a:t>vertices</a:t>
            </a:r>
            <a:endParaRPr lang="fr-FR" dirty="0" smtClean="0"/>
          </a:p>
          <a:p>
            <a:endParaRPr lang="fr-FR" dirty="0"/>
          </a:p>
          <a:p>
            <a:endParaRPr lang="fr-FR" dirty="0"/>
          </a:p>
          <a:p>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23</a:t>
            </a:fld>
            <a:endParaRPr lang="fr-FR" dirty="0"/>
          </a:p>
        </p:txBody>
      </p:sp>
      <p:sp>
        <p:nvSpPr>
          <p:cNvPr id="6" name="Espace réservé de la date 5"/>
          <p:cNvSpPr>
            <a:spLocks noGrp="1"/>
          </p:cNvSpPr>
          <p:nvPr>
            <p:ph type="dt" sz="half" idx="2"/>
          </p:nvPr>
        </p:nvSpPr>
        <p:spPr/>
        <p:txBody>
          <a:bodyPr/>
          <a:lstStyle/>
          <a:p>
            <a:fld id="{C850DD23-775D-0B40-9AB0-5F915D773DB7}" type="datetime1">
              <a:rPr lang="fr-FR" smtClean="0"/>
              <a:t>15/09/16</a:t>
            </a:fld>
            <a:endParaRPr lang="fr-FR" dirty="0"/>
          </a:p>
        </p:txBody>
      </p:sp>
      <p:sp>
        <p:nvSpPr>
          <p:cNvPr id="8" name="Rectangle 7"/>
          <p:cNvSpPr/>
          <p:nvPr/>
        </p:nvSpPr>
        <p:spPr>
          <a:xfrm>
            <a:off x="179512" y="5913276"/>
            <a:ext cx="8712968" cy="504056"/>
          </a:xfrm>
          <a:prstGeom prst="rect">
            <a:avLst/>
          </a:prstGeom>
          <a:solidFill>
            <a:schemeClr val="accent4">
              <a:lumMod val="75000"/>
              <a:alpha val="36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i="1" dirty="0" err="1">
                <a:solidFill>
                  <a:schemeClr val="bg1"/>
                </a:solidFill>
                <a:effectLst>
                  <a:outerShdw blurRad="38100" dist="38100" dir="2700000" algn="tl">
                    <a:srgbClr val="000000">
                      <a:alpha val="43137"/>
                    </a:srgbClr>
                  </a:outerShdw>
                </a:effectLst>
              </a:rPr>
              <a:t>glBegin</a:t>
            </a:r>
            <a:r>
              <a:rPr lang="fr-FR" i="1" dirty="0">
                <a:solidFill>
                  <a:schemeClr val="bg1"/>
                </a:solidFill>
                <a:effectLst>
                  <a:outerShdw blurRad="38100" dist="38100" dir="2700000" algn="tl">
                    <a:srgbClr val="000000">
                      <a:alpha val="43137"/>
                    </a:srgbClr>
                  </a:outerShdw>
                </a:effectLst>
              </a:rPr>
              <a:t>(GL_POINTS)</a:t>
            </a:r>
          </a:p>
        </p:txBody>
      </p:sp>
    </p:spTree>
    <p:extLst>
      <p:ext uri="{BB962C8B-B14F-4D97-AF65-F5344CB8AC3E}">
        <p14:creationId xmlns:p14="http://schemas.microsoft.com/office/powerpoint/2010/main" val="129193667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4591686"/>
          </a:xfrm>
        </p:spPr>
        <p:txBody>
          <a:bodyPr>
            <a:normAutofit fontScale="92500" lnSpcReduction="20000"/>
          </a:bodyPr>
          <a:lstStyle/>
          <a:p>
            <a:r>
              <a:rPr lang="fr-FR" dirty="0" smtClean="0"/>
              <a:t>Un exemple:</a:t>
            </a:r>
          </a:p>
          <a:p>
            <a:pPr lvl="1"/>
            <a:r>
              <a:rPr lang="fr-FR" dirty="0" smtClean="0"/>
              <a:t>Dans la boucle de rendu :</a:t>
            </a:r>
          </a:p>
          <a:p>
            <a:pPr lvl="1"/>
            <a:endParaRPr lang="fr-FR" dirty="0"/>
          </a:p>
          <a:p>
            <a:pPr lvl="1"/>
            <a:endParaRPr lang="fr-FR" dirty="0" smtClean="0"/>
          </a:p>
          <a:p>
            <a:pPr marL="0" indent="0">
              <a:buNone/>
            </a:pPr>
            <a:r>
              <a:rPr lang="fr-FR" dirty="0"/>
              <a:t> </a:t>
            </a:r>
            <a:r>
              <a:rPr lang="fr-FR" dirty="0" err="1"/>
              <a:t>glBegin</a:t>
            </a:r>
            <a:r>
              <a:rPr lang="fr-FR" dirty="0"/>
              <a:t>(GL_POINTS);</a:t>
            </a:r>
          </a:p>
          <a:p>
            <a:pPr marL="0" indent="0">
              <a:buNone/>
            </a:pPr>
            <a:r>
              <a:rPr lang="de-DE" dirty="0"/>
              <a:t> glVertex3f(0.0f, 0.0f, 0.0f);</a:t>
            </a:r>
          </a:p>
          <a:p>
            <a:pPr marL="0" indent="0">
              <a:buNone/>
            </a:pPr>
            <a:r>
              <a:rPr lang="de-DE" dirty="0"/>
              <a:t>       glVertex3f(1.0f, 0.0f, 0.0f);</a:t>
            </a:r>
          </a:p>
          <a:p>
            <a:pPr marL="0" indent="0">
              <a:buNone/>
            </a:pPr>
            <a:r>
              <a:rPr lang="de-DE" dirty="0"/>
              <a:t>       glVertex3f(1.0f, 1.0f, 0.0f);</a:t>
            </a:r>
          </a:p>
          <a:p>
            <a:pPr marL="0" indent="0">
              <a:buNone/>
            </a:pPr>
            <a:r>
              <a:rPr lang="de-DE" dirty="0"/>
              <a:t>       glVertex3f(0.0f,1.0f, 0.0f)</a:t>
            </a:r>
            <a:r>
              <a:rPr lang="de-DE" dirty="0" smtClean="0"/>
              <a:t>;</a:t>
            </a:r>
          </a:p>
          <a:p>
            <a:pPr marL="0" indent="0">
              <a:buNone/>
            </a:pPr>
            <a:r>
              <a:rPr lang="de-DE" dirty="0" err="1" smtClean="0"/>
              <a:t>glEnd</a:t>
            </a:r>
            <a:r>
              <a:rPr lang="de-DE" dirty="0" smtClean="0"/>
              <a:t>();</a:t>
            </a:r>
          </a:p>
          <a:p>
            <a:pPr marL="457200" lvl="1" indent="0">
              <a:buNone/>
            </a:pPr>
            <a:endParaRPr lang="fr-FR" dirty="0" smtClean="0"/>
          </a:p>
          <a:p>
            <a:endParaRPr lang="fr-FR" dirty="0" smtClean="0"/>
          </a:p>
          <a:p>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24</a:t>
            </a:fld>
            <a:endParaRPr lang="fr-FR" dirty="0"/>
          </a:p>
        </p:txBody>
      </p:sp>
      <p:sp>
        <p:nvSpPr>
          <p:cNvPr id="6" name="Espace réservé de la date 5"/>
          <p:cNvSpPr>
            <a:spLocks noGrp="1"/>
          </p:cNvSpPr>
          <p:nvPr>
            <p:ph type="dt" sz="half" idx="2"/>
          </p:nvPr>
        </p:nvSpPr>
        <p:spPr/>
        <p:txBody>
          <a:bodyPr/>
          <a:lstStyle/>
          <a:p>
            <a:fld id="{54743EFA-E7E0-F143-8263-73A9C74C6215}" type="datetime1">
              <a:rPr lang="fr-FR" smtClean="0"/>
              <a:t>15/09/16</a:t>
            </a:fld>
            <a:endParaRPr lang="fr-FR" dirty="0"/>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7565" y="355142"/>
            <a:ext cx="4549092" cy="3716500"/>
          </a:xfrm>
          <a:prstGeom prst="rect">
            <a:avLst/>
          </a:prstGeom>
        </p:spPr>
      </p:pic>
    </p:spTree>
    <p:extLst>
      <p:ext uri="{BB962C8B-B14F-4D97-AF65-F5344CB8AC3E}">
        <p14:creationId xmlns:p14="http://schemas.microsoft.com/office/powerpoint/2010/main" val="148564054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sz="1800" dirty="0"/>
              <a:t>Liste de segments</a:t>
            </a:r>
          </a:p>
          <a:p>
            <a:endParaRPr lang="fr-FR" sz="1800" dirty="0"/>
          </a:p>
          <a:p>
            <a:r>
              <a:rPr lang="fr-FR" sz="1800" dirty="0"/>
              <a:t>Chaque paire de </a:t>
            </a:r>
            <a:r>
              <a:rPr lang="fr-FR" sz="1800" dirty="0" err="1"/>
              <a:t>vertices</a:t>
            </a:r>
            <a:r>
              <a:rPr lang="fr-FR" sz="1800" dirty="0"/>
              <a:t> représente un segment de droite.</a:t>
            </a:r>
          </a:p>
          <a:p>
            <a:endParaRPr lang="fr-FR" sz="1800" dirty="0"/>
          </a:p>
          <a:p>
            <a:r>
              <a:rPr lang="fr-FR" sz="1800" dirty="0"/>
              <a:t>Certaines options de rendu permettent de spécifier l’épaisseur des lignes tracées.</a:t>
            </a:r>
          </a:p>
          <a:p>
            <a:endParaRPr lang="fr-FR" sz="1800" dirty="0"/>
          </a:p>
          <a:p>
            <a:r>
              <a:rPr lang="fr-FR" sz="1800" dirty="0"/>
              <a:t>Rendement : N segments = 2N </a:t>
            </a:r>
            <a:r>
              <a:rPr lang="fr-FR" sz="1800" dirty="0" err="1"/>
              <a:t>vertices</a:t>
            </a:r>
            <a:endParaRPr lang="fr-FR" sz="1800" dirty="0"/>
          </a:p>
          <a:p>
            <a:endParaRPr lang="fr-FR" sz="1800"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25</a:t>
            </a:fld>
            <a:endParaRPr lang="fr-FR" dirty="0"/>
          </a:p>
        </p:txBody>
      </p:sp>
      <p:sp>
        <p:nvSpPr>
          <p:cNvPr id="6" name="Espace réservé de la date 5"/>
          <p:cNvSpPr>
            <a:spLocks noGrp="1"/>
          </p:cNvSpPr>
          <p:nvPr>
            <p:ph type="dt" sz="half" idx="2"/>
          </p:nvPr>
        </p:nvSpPr>
        <p:spPr/>
        <p:txBody>
          <a:bodyPr/>
          <a:lstStyle/>
          <a:p>
            <a:fld id="{A5FC51E9-CFB9-2B4A-87A9-901C19D9EDCF}" type="datetime1">
              <a:rPr lang="fr-FR" smtClean="0"/>
              <a:t>15/09/16</a:t>
            </a:fld>
            <a:endParaRPr lang="fr-FR" dirty="0"/>
          </a:p>
        </p:txBody>
      </p:sp>
      <p:pic>
        <p:nvPicPr>
          <p:cNvPr id="8"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554" y="3789040"/>
            <a:ext cx="7262899" cy="1656184"/>
          </a:xfrm>
          <a:prstGeom prst="rect">
            <a:avLst/>
          </a:prstGeom>
        </p:spPr>
      </p:pic>
      <p:sp>
        <p:nvSpPr>
          <p:cNvPr id="9" name="Rectangle 8"/>
          <p:cNvSpPr/>
          <p:nvPr/>
        </p:nvSpPr>
        <p:spPr>
          <a:xfrm>
            <a:off x="179512" y="5913276"/>
            <a:ext cx="8712968" cy="504056"/>
          </a:xfrm>
          <a:prstGeom prst="rect">
            <a:avLst/>
          </a:prstGeom>
          <a:solidFill>
            <a:schemeClr val="accent4">
              <a:lumMod val="75000"/>
              <a:alpha val="36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i="1" dirty="0" err="1" smtClean="0">
                <a:solidFill>
                  <a:schemeClr val="bg1"/>
                </a:solidFill>
                <a:effectLst>
                  <a:outerShdw blurRad="38100" dist="38100" dir="2700000" algn="tl">
                    <a:srgbClr val="000000">
                      <a:alpha val="43137"/>
                    </a:srgbClr>
                  </a:outerShdw>
                </a:effectLst>
              </a:rPr>
              <a:t>glBegin</a:t>
            </a:r>
            <a:r>
              <a:rPr lang="fr-FR" i="1" dirty="0" smtClean="0">
                <a:solidFill>
                  <a:schemeClr val="bg1"/>
                </a:solidFill>
                <a:effectLst>
                  <a:outerShdw blurRad="38100" dist="38100" dir="2700000" algn="tl">
                    <a:srgbClr val="000000">
                      <a:alpha val="43137"/>
                    </a:srgbClr>
                  </a:outerShdw>
                </a:effectLst>
              </a:rPr>
              <a:t>(GL_LINES</a:t>
            </a:r>
            <a:r>
              <a:rPr lang="fr-FR" i="1" dirty="0">
                <a:solidFill>
                  <a:schemeClr val="bg1"/>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106252971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4591686"/>
          </a:xfrm>
        </p:spPr>
        <p:txBody>
          <a:bodyPr>
            <a:normAutofit fontScale="92500" lnSpcReduction="20000"/>
          </a:bodyPr>
          <a:lstStyle/>
          <a:p>
            <a:r>
              <a:rPr lang="fr-FR" dirty="0" smtClean="0"/>
              <a:t>Un exemple:</a:t>
            </a:r>
          </a:p>
          <a:p>
            <a:pPr lvl="1"/>
            <a:r>
              <a:rPr lang="fr-FR" dirty="0" smtClean="0"/>
              <a:t>Dans la boucle de rendu :</a:t>
            </a:r>
          </a:p>
          <a:p>
            <a:pPr lvl="1"/>
            <a:endParaRPr lang="fr-FR" dirty="0"/>
          </a:p>
          <a:p>
            <a:pPr lvl="1"/>
            <a:endParaRPr lang="fr-FR" dirty="0" smtClean="0"/>
          </a:p>
          <a:p>
            <a:pPr marL="0" indent="0">
              <a:buNone/>
            </a:pPr>
            <a:r>
              <a:rPr lang="fr-FR" dirty="0"/>
              <a:t> </a:t>
            </a:r>
            <a:r>
              <a:rPr lang="fr-FR" dirty="0" err="1"/>
              <a:t>glBegin</a:t>
            </a:r>
            <a:r>
              <a:rPr lang="fr-FR" dirty="0"/>
              <a:t>(</a:t>
            </a:r>
            <a:r>
              <a:rPr lang="fr-FR" dirty="0" smtClean="0"/>
              <a:t>GL_LINES</a:t>
            </a:r>
            <a:r>
              <a:rPr lang="fr-FR" dirty="0"/>
              <a:t>);</a:t>
            </a:r>
          </a:p>
          <a:p>
            <a:pPr marL="0" indent="0">
              <a:buNone/>
            </a:pPr>
            <a:r>
              <a:rPr lang="de-DE" dirty="0" smtClean="0"/>
              <a:t>	 </a:t>
            </a:r>
            <a:r>
              <a:rPr lang="de-DE" dirty="0"/>
              <a:t>glVertex3f(0.0f, 0.0f, 0.0f);</a:t>
            </a:r>
          </a:p>
          <a:p>
            <a:pPr marL="0" indent="0">
              <a:buNone/>
            </a:pPr>
            <a:r>
              <a:rPr lang="de-DE" dirty="0"/>
              <a:t>       glVertex3f(1.0f, 0.0f, 0.0f);</a:t>
            </a:r>
          </a:p>
          <a:p>
            <a:pPr marL="0" indent="0">
              <a:buNone/>
            </a:pPr>
            <a:r>
              <a:rPr lang="de-DE" dirty="0"/>
              <a:t>       glVertex3f(1.0f, 1.0f, 0.0f);</a:t>
            </a:r>
          </a:p>
          <a:p>
            <a:pPr marL="0" indent="0">
              <a:buNone/>
            </a:pPr>
            <a:r>
              <a:rPr lang="de-DE" dirty="0"/>
              <a:t>       glVertex3f(0.0f,1.0f, 0.0f)</a:t>
            </a:r>
            <a:r>
              <a:rPr lang="de-DE" dirty="0" smtClean="0"/>
              <a:t>;</a:t>
            </a:r>
          </a:p>
          <a:p>
            <a:pPr marL="0" indent="0">
              <a:buNone/>
            </a:pPr>
            <a:r>
              <a:rPr lang="de-DE" dirty="0" err="1" smtClean="0"/>
              <a:t>glEnd</a:t>
            </a:r>
            <a:r>
              <a:rPr lang="de-DE" dirty="0"/>
              <a:t>();</a:t>
            </a:r>
          </a:p>
          <a:p>
            <a:pPr marL="457200" lvl="1" indent="0">
              <a:buNone/>
            </a:pPr>
            <a:endParaRPr lang="fr-FR" dirty="0" smtClean="0"/>
          </a:p>
          <a:p>
            <a:endParaRPr lang="fr-FR" dirty="0" smtClean="0"/>
          </a:p>
          <a:p>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26</a:t>
            </a:fld>
            <a:endParaRPr lang="fr-FR" dirty="0"/>
          </a:p>
        </p:txBody>
      </p:sp>
      <p:sp>
        <p:nvSpPr>
          <p:cNvPr id="6" name="Espace réservé de la date 5"/>
          <p:cNvSpPr>
            <a:spLocks noGrp="1"/>
          </p:cNvSpPr>
          <p:nvPr>
            <p:ph type="dt" sz="half" idx="2"/>
          </p:nvPr>
        </p:nvSpPr>
        <p:spPr/>
        <p:txBody>
          <a:bodyPr/>
          <a:lstStyle/>
          <a:p>
            <a:fld id="{9F1A4768-2753-9C49-8998-31810F51F063}" type="datetime1">
              <a:rPr lang="fr-FR" smtClean="0"/>
              <a:t>15/09/16</a:t>
            </a:fld>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6042" y="242312"/>
            <a:ext cx="4448123" cy="3634011"/>
          </a:xfrm>
          <a:prstGeom prst="rect">
            <a:avLst/>
          </a:prstGeom>
        </p:spPr>
      </p:pic>
    </p:spTree>
    <p:extLst>
      <p:ext uri="{BB962C8B-B14F-4D97-AF65-F5344CB8AC3E}">
        <p14:creationId xmlns:p14="http://schemas.microsoft.com/office/powerpoint/2010/main" val="395385513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sz="1800" dirty="0"/>
              <a:t>Ligne brisée (line </a:t>
            </a:r>
            <a:r>
              <a:rPr lang="fr-FR" sz="1800" dirty="0" err="1"/>
              <a:t>strip</a:t>
            </a:r>
            <a:r>
              <a:rPr lang="fr-FR" sz="1800" dirty="0"/>
              <a:t>)</a:t>
            </a:r>
          </a:p>
          <a:p>
            <a:endParaRPr lang="fr-FR" sz="1800" dirty="0"/>
          </a:p>
          <a:p>
            <a:r>
              <a:rPr lang="fr-FR" sz="1800" dirty="0"/>
              <a:t>Les </a:t>
            </a:r>
            <a:r>
              <a:rPr lang="fr-FR" sz="1800" dirty="0" err="1"/>
              <a:t>vertices</a:t>
            </a:r>
            <a:r>
              <a:rPr lang="fr-FR" sz="1800" dirty="0"/>
              <a:t> sont reliés deux à deux pour former une ligne brisée entre le premier et le dernier vertex.</a:t>
            </a:r>
          </a:p>
          <a:p>
            <a:endParaRPr lang="fr-FR" sz="1800" dirty="0"/>
          </a:p>
          <a:p>
            <a:r>
              <a:rPr lang="fr-FR" sz="1800" dirty="0"/>
              <a:t>Certaines options de rendu permettent de spécifier l’épaisseur des lignes tracées.</a:t>
            </a:r>
          </a:p>
          <a:p>
            <a:endParaRPr lang="fr-FR" sz="1800" dirty="0"/>
          </a:p>
          <a:p>
            <a:r>
              <a:rPr lang="fr-FR" sz="1800" dirty="0"/>
              <a:t>Rendement : N segments = N-1 </a:t>
            </a:r>
            <a:r>
              <a:rPr lang="fr-FR" sz="1800" dirty="0" err="1"/>
              <a:t>vertices</a:t>
            </a:r>
            <a:endParaRPr lang="fr-FR" sz="1800" dirty="0"/>
          </a:p>
          <a:p>
            <a:endParaRPr lang="fr-FR" sz="1800"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27</a:t>
            </a:fld>
            <a:endParaRPr lang="fr-FR" dirty="0"/>
          </a:p>
        </p:txBody>
      </p:sp>
      <p:sp>
        <p:nvSpPr>
          <p:cNvPr id="6" name="Espace réservé de la date 5"/>
          <p:cNvSpPr>
            <a:spLocks noGrp="1"/>
          </p:cNvSpPr>
          <p:nvPr>
            <p:ph type="dt" sz="half" idx="2"/>
          </p:nvPr>
        </p:nvSpPr>
        <p:spPr/>
        <p:txBody>
          <a:bodyPr/>
          <a:lstStyle/>
          <a:p>
            <a:fld id="{585347C8-3E4E-5646-930B-6FDE6BBBB687}" type="datetime1">
              <a:rPr lang="fr-FR" smtClean="0"/>
              <a:t>15/09/16</a:t>
            </a:fld>
            <a:endParaRPr lang="fr-FR" dirty="0"/>
          </a:p>
        </p:txBody>
      </p:sp>
      <p:pic>
        <p:nvPicPr>
          <p:cNvPr id="7"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436" y="3861048"/>
            <a:ext cx="6947120" cy="1584176"/>
          </a:xfrm>
          <a:prstGeom prst="rect">
            <a:avLst/>
          </a:prstGeom>
        </p:spPr>
      </p:pic>
      <p:sp>
        <p:nvSpPr>
          <p:cNvPr id="9" name="Rectangle 8"/>
          <p:cNvSpPr/>
          <p:nvPr/>
        </p:nvSpPr>
        <p:spPr>
          <a:xfrm>
            <a:off x="179512" y="5884207"/>
            <a:ext cx="8712968" cy="504056"/>
          </a:xfrm>
          <a:prstGeom prst="rect">
            <a:avLst/>
          </a:prstGeom>
          <a:solidFill>
            <a:schemeClr val="accent4">
              <a:lumMod val="75000"/>
              <a:alpha val="36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i="1" dirty="0" err="1" smtClean="0">
                <a:solidFill>
                  <a:schemeClr val="bg1"/>
                </a:solidFill>
                <a:effectLst>
                  <a:outerShdw blurRad="38100" dist="38100" dir="2700000" algn="tl">
                    <a:srgbClr val="000000">
                      <a:alpha val="43137"/>
                    </a:srgbClr>
                  </a:outerShdw>
                </a:effectLst>
              </a:rPr>
              <a:t>glBegin</a:t>
            </a:r>
            <a:r>
              <a:rPr lang="fr-FR" i="1" dirty="0" smtClean="0">
                <a:solidFill>
                  <a:schemeClr val="bg1"/>
                </a:solidFill>
                <a:effectLst>
                  <a:outerShdw blurRad="38100" dist="38100" dir="2700000" algn="tl">
                    <a:srgbClr val="000000">
                      <a:alpha val="43137"/>
                    </a:srgbClr>
                  </a:outerShdw>
                </a:effectLst>
              </a:rPr>
              <a:t>(GL_LINE_STRIP)</a:t>
            </a:r>
            <a:endParaRPr lang="fr-FR" i="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9634336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4591686"/>
          </a:xfrm>
        </p:spPr>
        <p:txBody>
          <a:bodyPr>
            <a:normAutofit fontScale="92500" lnSpcReduction="20000"/>
          </a:bodyPr>
          <a:lstStyle/>
          <a:p>
            <a:r>
              <a:rPr lang="fr-FR" dirty="0" smtClean="0"/>
              <a:t>Un exemple:</a:t>
            </a:r>
          </a:p>
          <a:p>
            <a:pPr lvl="1"/>
            <a:r>
              <a:rPr lang="fr-FR" dirty="0" smtClean="0"/>
              <a:t>Dans la boucle de rendu :</a:t>
            </a:r>
          </a:p>
          <a:p>
            <a:pPr lvl="1"/>
            <a:endParaRPr lang="fr-FR" dirty="0"/>
          </a:p>
          <a:p>
            <a:pPr lvl="1"/>
            <a:endParaRPr lang="fr-FR" dirty="0" smtClean="0"/>
          </a:p>
          <a:p>
            <a:pPr marL="0" indent="0">
              <a:buNone/>
            </a:pPr>
            <a:r>
              <a:rPr lang="fr-FR" dirty="0"/>
              <a:t> </a:t>
            </a:r>
            <a:r>
              <a:rPr lang="fr-FR" dirty="0" err="1"/>
              <a:t>glBegin</a:t>
            </a:r>
            <a:r>
              <a:rPr lang="fr-FR" dirty="0"/>
              <a:t>(GL_LINE_STRIP);</a:t>
            </a:r>
          </a:p>
          <a:p>
            <a:pPr marL="0" indent="0">
              <a:buNone/>
            </a:pPr>
            <a:r>
              <a:rPr lang="de-DE" dirty="0"/>
              <a:t> glVertex3f(0.0f, 0.0f, 0.0f);</a:t>
            </a:r>
          </a:p>
          <a:p>
            <a:pPr marL="0" indent="0">
              <a:buNone/>
            </a:pPr>
            <a:r>
              <a:rPr lang="de-DE" dirty="0"/>
              <a:t>       glVertex3f(1.0f, 0.0f, 0.0f);</a:t>
            </a:r>
          </a:p>
          <a:p>
            <a:pPr marL="0" indent="0">
              <a:buNone/>
            </a:pPr>
            <a:r>
              <a:rPr lang="de-DE" dirty="0"/>
              <a:t>       glVertex3f(1.0f, 1.0f, 0.0f);</a:t>
            </a:r>
          </a:p>
          <a:p>
            <a:pPr marL="0" indent="0">
              <a:buNone/>
            </a:pPr>
            <a:r>
              <a:rPr lang="de-DE" dirty="0"/>
              <a:t>       glVertex3f(0.0f,1.0f, 0.0f)</a:t>
            </a:r>
            <a:r>
              <a:rPr lang="de-DE" dirty="0" smtClean="0"/>
              <a:t>;</a:t>
            </a:r>
          </a:p>
          <a:p>
            <a:pPr marL="0" indent="0">
              <a:buNone/>
            </a:pPr>
            <a:r>
              <a:rPr lang="de-DE" dirty="0" err="1" smtClean="0"/>
              <a:t>glEnd</a:t>
            </a:r>
            <a:r>
              <a:rPr lang="de-DE" dirty="0"/>
              <a:t>();</a:t>
            </a:r>
          </a:p>
          <a:p>
            <a:pPr marL="457200" lvl="1" indent="0">
              <a:buNone/>
            </a:pPr>
            <a:endParaRPr lang="fr-FR" dirty="0" smtClean="0"/>
          </a:p>
          <a:p>
            <a:endParaRPr lang="fr-FR" dirty="0" smtClean="0"/>
          </a:p>
          <a:p>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28</a:t>
            </a:fld>
            <a:endParaRPr lang="fr-FR" dirty="0"/>
          </a:p>
        </p:txBody>
      </p:sp>
      <p:sp>
        <p:nvSpPr>
          <p:cNvPr id="6" name="Espace réservé de la date 5"/>
          <p:cNvSpPr>
            <a:spLocks noGrp="1"/>
          </p:cNvSpPr>
          <p:nvPr>
            <p:ph type="dt" sz="half" idx="2"/>
          </p:nvPr>
        </p:nvSpPr>
        <p:spPr/>
        <p:txBody>
          <a:bodyPr/>
          <a:lstStyle/>
          <a:p>
            <a:fld id="{275B1B68-D54B-2947-825E-A655260845B4}" type="datetime1">
              <a:rPr lang="fr-FR" smtClean="0"/>
              <a:t>15/09/16</a:t>
            </a:fld>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1455" y="512989"/>
            <a:ext cx="4711354" cy="3849064"/>
          </a:xfrm>
          <a:prstGeom prst="rect">
            <a:avLst/>
          </a:prstGeom>
        </p:spPr>
      </p:pic>
    </p:spTree>
    <p:extLst>
      <p:ext uri="{BB962C8B-B14F-4D97-AF65-F5344CB8AC3E}">
        <p14:creationId xmlns:p14="http://schemas.microsoft.com/office/powerpoint/2010/main" val="77788714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Autofit/>
          </a:bodyPr>
          <a:lstStyle/>
          <a:p>
            <a:r>
              <a:rPr lang="fr-FR" sz="1600" dirty="0"/>
              <a:t>Ligne brisée fermée (line </a:t>
            </a:r>
            <a:r>
              <a:rPr lang="fr-FR" sz="1600" dirty="0" err="1"/>
              <a:t>loop</a:t>
            </a:r>
            <a:r>
              <a:rPr lang="fr-FR" sz="1600" dirty="0"/>
              <a:t>)</a:t>
            </a:r>
          </a:p>
          <a:p>
            <a:endParaRPr lang="fr-FR" sz="1600" dirty="0"/>
          </a:p>
          <a:p>
            <a:r>
              <a:rPr lang="fr-FR" sz="1600" dirty="0"/>
              <a:t>Les </a:t>
            </a:r>
            <a:r>
              <a:rPr lang="fr-FR" sz="1600" dirty="0" err="1"/>
              <a:t>vertices</a:t>
            </a:r>
            <a:r>
              <a:rPr lang="fr-FR" sz="1600" dirty="0"/>
              <a:t> sont reliés deux à deux pour former une ligne brisée entre le premier et le dernier vertex. Le dernier vertex est automatiquement relié au premier vertex.</a:t>
            </a:r>
          </a:p>
          <a:p>
            <a:endParaRPr lang="fr-FR" sz="1600" dirty="0"/>
          </a:p>
          <a:p>
            <a:r>
              <a:rPr lang="fr-FR" sz="1600" dirty="0"/>
              <a:t>Certaines options de rendu permettent de spécifier l’épaisseur des lignes tracées.</a:t>
            </a:r>
          </a:p>
          <a:p>
            <a:endParaRPr lang="fr-FR" sz="1600" dirty="0"/>
          </a:p>
          <a:p>
            <a:r>
              <a:rPr lang="fr-FR" sz="1600" dirty="0"/>
              <a:t>Rendement : N segments = N </a:t>
            </a:r>
            <a:r>
              <a:rPr lang="fr-FR" sz="1600" dirty="0" err="1"/>
              <a:t>vertices</a:t>
            </a:r>
            <a:endParaRPr lang="fr-FR" sz="1600" dirty="0"/>
          </a:p>
          <a:p>
            <a:endParaRPr lang="fr-FR" sz="1600"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29</a:t>
            </a:fld>
            <a:endParaRPr lang="fr-FR" dirty="0"/>
          </a:p>
        </p:txBody>
      </p:sp>
      <p:sp>
        <p:nvSpPr>
          <p:cNvPr id="6" name="Espace réservé de la date 5"/>
          <p:cNvSpPr>
            <a:spLocks noGrp="1"/>
          </p:cNvSpPr>
          <p:nvPr>
            <p:ph type="dt" sz="half" idx="2"/>
          </p:nvPr>
        </p:nvSpPr>
        <p:spPr/>
        <p:txBody>
          <a:bodyPr/>
          <a:lstStyle/>
          <a:p>
            <a:fld id="{13FD68F5-9AFD-8248-ABEF-ACC47CB5A476}" type="datetime1">
              <a:rPr lang="fr-FR" smtClean="0"/>
              <a:t>15/09/16</a:t>
            </a:fld>
            <a:endParaRPr lang="fr-FR" dirty="0"/>
          </a:p>
        </p:txBody>
      </p:sp>
      <p:pic>
        <p:nvPicPr>
          <p:cNvPr id="7"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3354" y="3775618"/>
            <a:ext cx="3196446" cy="1659108"/>
          </a:xfrm>
          <a:prstGeom prst="rect">
            <a:avLst/>
          </a:prstGeom>
        </p:spPr>
      </p:pic>
      <p:sp>
        <p:nvSpPr>
          <p:cNvPr id="8" name="Rectangle 7"/>
          <p:cNvSpPr/>
          <p:nvPr/>
        </p:nvSpPr>
        <p:spPr>
          <a:xfrm>
            <a:off x="179512" y="5905029"/>
            <a:ext cx="8712968" cy="504056"/>
          </a:xfrm>
          <a:prstGeom prst="rect">
            <a:avLst/>
          </a:prstGeom>
          <a:solidFill>
            <a:schemeClr val="accent4">
              <a:lumMod val="75000"/>
              <a:alpha val="36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i="1" dirty="0" err="1" smtClean="0">
                <a:solidFill>
                  <a:schemeClr val="bg1"/>
                </a:solidFill>
                <a:effectLst>
                  <a:outerShdw blurRad="38100" dist="38100" dir="2700000" algn="tl">
                    <a:srgbClr val="000000">
                      <a:alpha val="43137"/>
                    </a:srgbClr>
                  </a:outerShdw>
                </a:effectLst>
              </a:rPr>
              <a:t>glBegin</a:t>
            </a:r>
            <a:r>
              <a:rPr lang="fr-FR" i="1" dirty="0" smtClean="0">
                <a:solidFill>
                  <a:schemeClr val="bg1"/>
                </a:solidFill>
                <a:effectLst>
                  <a:outerShdw blurRad="38100" dist="38100" dir="2700000" algn="tl">
                    <a:srgbClr val="000000">
                      <a:alpha val="43137"/>
                    </a:srgbClr>
                  </a:outerShdw>
                </a:effectLst>
              </a:rPr>
              <a:t>(GL_LINE_LOOP)</a:t>
            </a:r>
            <a:endParaRPr lang="fr-FR" i="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1242423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3"/>
            <a:ext cx="8229600" cy="1566226"/>
          </a:xfrm>
        </p:spPr>
        <p:txBody>
          <a:bodyPr anchor="ctr">
            <a:normAutofit fontScale="92500" lnSpcReduction="10000"/>
          </a:bodyPr>
          <a:lstStyle/>
          <a:p>
            <a:pPr marL="0" indent="0">
              <a:buNone/>
            </a:pPr>
            <a:r>
              <a:rPr lang="fr-FR" sz="2000" b="1" dirty="0"/>
              <a:t>Qu’est ce qu’une A.P.I. ?</a:t>
            </a:r>
          </a:p>
          <a:p>
            <a:pPr marL="0" indent="0">
              <a:buNone/>
            </a:pPr>
            <a:endParaRPr lang="fr-FR" sz="2000" dirty="0"/>
          </a:p>
          <a:p>
            <a:pPr marL="0" indent="0">
              <a:buNone/>
            </a:pPr>
            <a:r>
              <a:rPr lang="fr-FR" sz="2000" dirty="0"/>
              <a:t>A.P.I. : Application </a:t>
            </a:r>
            <a:r>
              <a:rPr lang="fr-FR" sz="2000" dirty="0" err="1"/>
              <a:t>Programming</a:t>
            </a:r>
            <a:r>
              <a:rPr lang="fr-FR" sz="2000" dirty="0"/>
              <a:t> Interface (interface de programmation d’application). Ensemble des structures et fonctions permettant au programmeur le développement de tout ou partie d’applications logicielles.</a:t>
            </a:r>
          </a:p>
          <a:p>
            <a:pPr marL="0" indent="0">
              <a:buNone/>
            </a:pPr>
            <a:endParaRPr lang="fr-FR" sz="2000"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a:t>
            </a:fld>
            <a:endParaRPr lang="fr-FR" dirty="0"/>
          </a:p>
        </p:txBody>
      </p:sp>
      <p:sp>
        <p:nvSpPr>
          <p:cNvPr id="6" name="Espace réservé de la date 5"/>
          <p:cNvSpPr>
            <a:spLocks noGrp="1"/>
          </p:cNvSpPr>
          <p:nvPr>
            <p:ph type="dt" sz="half" idx="2"/>
          </p:nvPr>
        </p:nvSpPr>
        <p:spPr/>
        <p:txBody>
          <a:bodyPr/>
          <a:lstStyle/>
          <a:p>
            <a:fld id="{72CD04A2-1811-C748-88DA-A80780EB0C27}" type="datetime1">
              <a:rPr lang="fr-FR" smtClean="0"/>
              <a:t>15/09/16</a:t>
            </a:fld>
            <a:endParaRPr lang="fr-FR" dirty="0"/>
          </a:p>
        </p:txBody>
      </p:sp>
    </p:spTree>
    <p:extLst>
      <p:ext uri="{BB962C8B-B14F-4D97-AF65-F5344CB8AC3E}">
        <p14:creationId xmlns:p14="http://schemas.microsoft.com/office/powerpoint/2010/main" val="2575092898"/>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4591686"/>
          </a:xfrm>
        </p:spPr>
        <p:txBody>
          <a:bodyPr>
            <a:normAutofit fontScale="92500" lnSpcReduction="20000"/>
          </a:bodyPr>
          <a:lstStyle/>
          <a:p>
            <a:r>
              <a:rPr lang="fr-FR" dirty="0" smtClean="0"/>
              <a:t>Un exemple:</a:t>
            </a:r>
          </a:p>
          <a:p>
            <a:pPr lvl="1"/>
            <a:r>
              <a:rPr lang="fr-FR" dirty="0" smtClean="0"/>
              <a:t>Dans la boucle de rendu :</a:t>
            </a:r>
          </a:p>
          <a:p>
            <a:pPr lvl="1"/>
            <a:endParaRPr lang="fr-FR" dirty="0"/>
          </a:p>
          <a:p>
            <a:pPr lvl="1"/>
            <a:endParaRPr lang="fr-FR" dirty="0" smtClean="0"/>
          </a:p>
          <a:p>
            <a:pPr marL="0" indent="0">
              <a:buNone/>
            </a:pPr>
            <a:r>
              <a:rPr lang="fr-FR" dirty="0"/>
              <a:t> </a:t>
            </a:r>
            <a:r>
              <a:rPr lang="fr-FR" dirty="0" err="1"/>
              <a:t>glBegin</a:t>
            </a:r>
            <a:r>
              <a:rPr lang="fr-FR" dirty="0"/>
              <a:t>(GL_LINE_LOOP);</a:t>
            </a:r>
          </a:p>
          <a:p>
            <a:pPr marL="0" indent="0">
              <a:buNone/>
            </a:pPr>
            <a:r>
              <a:rPr lang="de-DE" dirty="0" smtClean="0"/>
              <a:t>	glVertex3f(0.0f, 0.0f, 0.0f)</a:t>
            </a:r>
            <a:r>
              <a:rPr lang="de-DE" dirty="0"/>
              <a:t>;</a:t>
            </a:r>
          </a:p>
          <a:p>
            <a:pPr marL="0" indent="0">
              <a:buNone/>
            </a:pPr>
            <a:r>
              <a:rPr lang="de-DE" dirty="0"/>
              <a:t>	glVertex3f(0.0f, 0.0f, </a:t>
            </a:r>
            <a:r>
              <a:rPr lang="de-DE" dirty="0" smtClean="0"/>
              <a:t>1.0f</a:t>
            </a:r>
            <a:r>
              <a:rPr lang="de-DE" dirty="0"/>
              <a:t>)</a:t>
            </a:r>
            <a:r>
              <a:rPr lang="de-DE" dirty="0" smtClean="0"/>
              <a:t>;</a:t>
            </a:r>
          </a:p>
          <a:p>
            <a:pPr marL="0" indent="0">
              <a:buNone/>
            </a:pPr>
            <a:r>
              <a:rPr lang="de-DE" dirty="0"/>
              <a:t>	glVertex3f(0.0f, </a:t>
            </a:r>
            <a:r>
              <a:rPr lang="de-DE" dirty="0" smtClean="0"/>
              <a:t>1.0f</a:t>
            </a:r>
            <a:r>
              <a:rPr lang="de-DE" dirty="0"/>
              <a:t>, 0.0f)</a:t>
            </a:r>
            <a:r>
              <a:rPr lang="de-DE" dirty="0" smtClean="0"/>
              <a:t>;</a:t>
            </a:r>
          </a:p>
          <a:p>
            <a:pPr marL="0" indent="0">
              <a:buNone/>
            </a:pPr>
            <a:r>
              <a:rPr lang="de-DE" dirty="0"/>
              <a:t>	glVertex3f</a:t>
            </a:r>
            <a:r>
              <a:rPr lang="de-DE" dirty="0" smtClean="0"/>
              <a:t>(1.0f</a:t>
            </a:r>
            <a:r>
              <a:rPr lang="de-DE" dirty="0"/>
              <a:t>, 0.0f, 0.0f)</a:t>
            </a:r>
            <a:r>
              <a:rPr lang="de-DE" dirty="0" smtClean="0"/>
              <a:t>;</a:t>
            </a:r>
            <a:endParaRPr lang="de-DE" dirty="0"/>
          </a:p>
          <a:p>
            <a:pPr marL="0" indent="0">
              <a:buNone/>
            </a:pPr>
            <a:r>
              <a:rPr lang="de-DE" dirty="0" err="1" smtClean="0"/>
              <a:t>glEnd</a:t>
            </a:r>
            <a:r>
              <a:rPr lang="de-DE" dirty="0"/>
              <a:t>();</a:t>
            </a:r>
          </a:p>
          <a:p>
            <a:pPr marL="457200" lvl="1" indent="0">
              <a:buNone/>
            </a:pPr>
            <a:endParaRPr lang="fr-FR" dirty="0" smtClean="0"/>
          </a:p>
          <a:p>
            <a:endParaRPr lang="fr-FR" dirty="0" smtClean="0"/>
          </a:p>
          <a:p>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30</a:t>
            </a:fld>
            <a:endParaRPr lang="fr-FR" dirty="0"/>
          </a:p>
        </p:txBody>
      </p:sp>
      <p:sp>
        <p:nvSpPr>
          <p:cNvPr id="6" name="Espace réservé de la date 5"/>
          <p:cNvSpPr>
            <a:spLocks noGrp="1"/>
          </p:cNvSpPr>
          <p:nvPr>
            <p:ph type="dt" sz="half" idx="2"/>
          </p:nvPr>
        </p:nvSpPr>
        <p:spPr/>
        <p:txBody>
          <a:bodyPr/>
          <a:lstStyle/>
          <a:p>
            <a:fld id="{04EBFC58-BD9E-2247-B883-9E853EC37AE1}" type="datetime1">
              <a:rPr lang="fr-FR" smtClean="0"/>
              <a:t>15/09/16</a:t>
            </a:fld>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1455" y="512989"/>
            <a:ext cx="4711354" cy="3849063"/>
          </a:xfrm>
          <a:prstGeom prst="rect">
            <a:avLst/>
          </a:prstGeom>
        </p:spPr>
      </p:pic>
    </p:spTree>
    <p:extLst>
      <p:ext uri="{BB962C8B-B14F-4D97-AF65-F5344CB8AC3E}">
        <p14:creationId xmlns:p14="http://schemas.microsoft.com/office/powerpoint/2010/main" val="86612276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sz="1800" dirty="0"/>
              <a:t>Liste de triangles</a:t>
            </a:r>
          </a:p>
          <a:p>
            <a:endParaRPr lang="fr-FR" sz="1800" dirty="0"/>
          </a:p>
          <a:p>
            <a:r>
              <a:rPr lang="fr-FR" sz="1800" dirty="0"/>
              <a:t>Chaque triplet de </a:t>
            </a:r>
            <a:r>
              <a:rPr lang="fr-FR" sz="1800" dirty="0" err="1"/>
              <a:t>vertices</a:t>
            </a:r>
            <a:r>
              <a:rPr lang="fr-FR" sz="1800" dirty="0"/>
              <a:t> définit un triangle indépendant.</a:t>
            </a:r>
          </a:p>
          <a:p>
            <a:endParaRPr lang="fr-FR" sz="1800" dirty="0"/>
          </a:p>
          <a:p>
            <a:r>
              <a:rPr lang="fr-FR" sz="1800" dirty="0"/>
              <a:t>Certaines options de rendu permettent de définir le mode de remplissage ou encore l’élimination automatique des faces arrières (</a:t>
            </a:r>
            <a:r>
              <a:rPr lang="fr-FR" sz="1800" dirty="0" err="1"/>
              <a:t>backface</a:t>
            </a:r>
            <a:r>
              <a:rPr lang="fr-FR" sz="1800" dirty="0"/>
              <a:t> </a:t>
            </a:r>
            <a:r>
              <a:rPr lang="fr-FR" sz="1800" dirty="0" err="1"/>
              <a:t>culling</a:t>
            </a:r>
            <a:r>
              <a:rPr lang="fr-FR" sz="1800" dirty="0"/>
              <a:t>).</a:t>
            </a:r>
          </a:p>
          <a:p>
            <a:endParaRPr lang="fr-FR" sz="1800" dirty="0"/>
          </a:p>
          <a:p>
            <a:r>
              <a:rPr lang="fr-FR" sz="1800" dirty="0"/>
              <a:t>Rendement : N triangles = 3N </a:t>
            </a:r>
            <a:r>
              <a:rPr lang="fr-FR" sz="1800" dirty="0" err="1"/>
              <a:t>vertices</a:t>
            </a:r>
            <a:endParaRPr lang="fr-FR" sz="1800"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31</a:t>
            </a:fld>
            <a:endParaRPr lang="fr-FR" dirty="0"/>
          </a:p>
        </p:txBody>
      </p:sp>
      <p:sp>
        <p:nvSpPr>
          <p:cNvPr id="6" name="Espace réservé de la date 5"/>
          <p:cNvSpPr>
            <a:spLocks noGrp="1"/>
          </p:cNvSpPr>
          <p:nvPr>
            <p:ph type="dt" sz="half" idx="2"/>
          </p:nvPr>
        </p:nvSpPr>
        <p:spPr/>
        <p:txBody>
          <a:bodyPr/>
          <a:lstStyle/>
          <a:p>
            <a:fld id="{5BB30ADE-6D6D-9143-AB88-0BF70A4FB983}" type="datetime1">
              <a:rPr lang="fr-FR" smtClean="0"/>
              <a:t>15/09/16</a:t>
            </a:fld>
            <a:endParaRPr lang="fr-FR" dirty="0"/>
          </a:p>
        </p:txBody>
      </p:sp>
      <p:pic>
        <p:nvPicPr>
          <p:cNvPr id="7"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10" y="3861048"/>
            <a:ext cx="7138187" cy="1728192"/>
          </a:xfrm>
          <a:prstGeom prst="rect">
            <a:avLst/>
          </a:prstGeom>
        </p:spPr>
      </p:pic>
      <p:sp>
        <p:nvSpPr>
          <p:cNvPr id="8" name="Rectangle 7"/>
          <p:cNvSpPr/>
          <p:nvPr/>
        </p:nvSpPr>
        <p:spPr>
          <a:xfrm>
            <a:off x="179512" y="5925851"/>
            <a:ext cx="8712968" cy="504056"/>
          </a:xfrm>
          <a:prstGeom prst="rect">
            <a:avLst/>
          </a:prstGeom>
          <a:solidFill>
            <a:schemeClr val="accent4">
              <a:lumMod val="75000"/>
              <a:alpha val="36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i="1" dirty="0" err="1">
                <a:solidFill>
                  <a:schemeClr val="bg1"/>
                </a:solidFill>
                <a:effectLst>
                  <a:outerShdw blurRad="38100" dist="38100" dir="2700000" algn="tl">
                    <a:srgbClr val="000000">
                      <a:alpha val="43137"/>
                    </a:srgbClr>
                  </a:outerShdw>
                </a:effectLst>
              </a:rPr>
              <a:t>glBegin</a:t>
            </a:r>
            <a:r>
              <a:rPr lang="fr-FR" i="1" dirty="0">
                <a:solidFill>
                  <a:schemeClr val="bg1"/>
                </a:solidFill>
                <a:effectLst>
                  <a:outerShdw blurRad="38100" dist="38100" dir="2700000" algn="tl">
                    <a:srgbClr val="000000">
                      <a:alpha val="43137"/>
                    </a:srgbClr>
                  </a:outerShdw>
                </a:effectLst>
              </a:rPr>
              <a:t>(GL_TRIANGLES), </a:t>
            </a:r>
            <a:r>
              <a:rPr lang="fr-FR" i="1" dirty="0" err="1">
                <a:solidFill>
                  <a:schemeClr val="bg1"/>
                </a:solidFill>
                <a:effectLst>
                  <a:outerShdw blurRad="38100" dist="38100" dir="2700000" algn="tl">
                    <a:srgbClr val="000000">
                      <a:alpha val="43137"/>
                    </a:srgbClr>
                  </a:outerShdw>
                </a:effectLst>
              </a:rPr>
              <a:t>glCullFace</a:t>
            </a:r>
            <a:r>
              <a:rPr lang="fr-FR" i="1" dirty="0">
                <a:solidFill>
                  <a:schemeClr val="bg1"/>
                </a:solidFill>
                <a:effectLst>
                  <a:outerShdw blurRad="38100" dist="38100" dir="2700000" algn="tl">
                    <a:srgbClr val="000000">
                      <a:alpha val="43137"/>
                    </a:srgbClr>
                  </a:outerShdw>
                </a:effectLst>
              </a:rPr>
              <a:t>(), </a:t>
            </a:r>
            <a:r>
              <a:rPr lang="fr-FR" i="1" dirty="0" err="1">
                <a:solidFill>
                  <a:schemeClr val="bg1"/>
                </a:solidFill>
                <a:effectLst>
                  <a:outerShdw blurRad="38100" dist="38100" dir="2700000" algn="tl">
                    <a:srgbClr val="000000">
                      <a:alpha val="43137"/>
                    </a:srgbClr>
                  </a:outerShdw>
                </a:effectLst>
              </a:rPr>
              <a:t>glPolygonMode</a:t>
            </a:r>
            <a:r>
              <a:rPr lang="fr-FR" i="1" dirty="0">
                <a:solidFill>
                  <a:schemeClr val="bg1"/>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391092062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5347766"/>
          </a:xfrm>
        </p:spPr>
        <p:txBody>
          <a:bodyPr>
            <a:normAutofit/>
          </a:bodyPr>
          <a:lstStyle/>
          <a:p>
            <a:r>
              <a:rPr lang="fr-FR" dirty="0" smtClean="0"/>
              <a:t>Un exemple:</a:t>
            </a:r>
          </a:p>
          <a:p>
            <a:pPr lvl="1"/>
            <a:r>
              <a:rPr lang="fr-FR" dirty="0" smtClean="0"/>
              <a:t>Dans la boucle de rendu :</a:t>
            </a:r>
          </a:p>
          <a:p>
            <a:pPr lvl="1"/>
            <a:endParaRPr lang="fr-FR" dirty="0"/>
          </a:p>
          <a:p>
            <a:pPr lvl="1"/>
            <a:endParaRPr lang="fr-FR" dirty="0" smtClean="0"/>
          </a:p>
          <a:p>
            <a:pPr marL="0" indent="0">
              <a:buNone/>
            </a:pPr>
            <a:r>
              <a:rPr lang="de-DE" dirty="0" err="1" smtClean="0"/>
              <a:t>glBegin</a:t>
            </a:r>
            <a:r>
              <a:rPr lang="de-DE" dirty="0"/>
              <a:t>(GL_TRIANGLES); </a:t>
            </a:r>
            <a:endParaRPr lang="de-DE" dirty="0" smtClean="0"/>
          </a:p>
          <a:p>
            <a:pPr marL="400050" lvl="1" indent="0">
              <a:buNone/>
            </a:pPr>
            <a:r>
              <a:rPr lang="de-DE" dirty="0"/>
              <a:t>glVertex3f(0.0f, 0.0f, 0.0f);</a:t>
            </a:r>
          </a:p>
          <a:p>
            <a:pPr marL="400050" lvl="1" indent="0">
              <a:buNone/>
            </a:pPr>
            <a:r>
              <a:rPr lang="de-DE" dirty="0"/>
              <a:t>glVertex3f(1.0f, 0.0f, 0.0f);</a:t>
            </a:r>
          </a:p>
          <a:p>
            <a:pPr marL="400050" lvl="1" indent="0">
              <a:buNone/>
            </a:pPr>
            <a:r>
              <a:rPr lang="de-DE" dirty="0"/>
              <a:t>glVertex3f(1.0f, 1.0f, 0.0f);</a:t>
            </a:r>
          </a:p>
          <a:p>
            <a:pPr marL="400050" lvl="1" indent="0">
              <a:buNone/>
            </a:pPr>
            <a:r>
              <a:rPr lang="de-DE" dirty="0"/>
              <a:t>//glVertex3f(0.0f,1.0f, 0.0f);</a:t>
            </a:r>
          </a:p>
          <a:p>
            <a:pPr marL="0" indent="0">
              <a:buNone/>
            </a:pPr>
            <a:r>
              <a:rPr lang="de-DE" dirty="0" err="1" smtClean="0"/>
              <a:t>glEnd</a:t>
            </a:r>
            <a:r>
              <a:rPr lang="de-DE" dirty="0" smtClean="0"/>
              <a:t>(); </a:t>
            </a:r>
          </a:p>
          <a:p>
            <a:endParaRPr lang="fr-FR" dirty="0" smtClean="0"/>
          </a:p>
          <a:p>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32</a:t>
            </a:fld>
            <a:endParaRPr lang="fr-FR" dirty="0"/>
          </a:p>
        </p:txBody>
      </p:sp>
      <p:sp>
        <p:nvSpPr>
          <p:cNvPr id="6" name="Espace réservé de la date 5"/>
          <p:cNvSpPr>
            <a:spLocks noGrp="1"/>
          </p:cNvSpPr>
          <p:nvPr>
            <p:ph type="dt" sz="half" idx="2"/>
          </p:nvPr>
        </p:nvSpPr>
        <p:spPr/>
        <p:txBody>
          <a:bodyPr/>
          <a:lstStyle/>
          <a:p>
            <a:fld id="{66A4738F-CDEE-7A4E-BD9C-8F472A5C9273}" type="datetime1">
              <a:rPr lang="fr-FR" smtClean="0"/>
              <a:t>15/09/16</a:t>
            </a:fld>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1455" y="512989"/>
            <a:ext cx="4711353" cy="3849063"/>
          </a:xfrm>
          <a:prstGeom prst="rect">
            <a:avLst/>
          </a:prstGeom>
        </p:spPr>
      </p:pic>
    </p:spTree>
    <p:extLst>
      <p:ext uri="{BB962C8B-B14F-4D97-AF65-F5344CB8AC3E}">
        <p14:creationId xmlns:p14="http://schemas.microsoft.com/office/powerpoint/2010/main" val="424525503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sz="1400" dirty="0"/>
              <a:t>Bande de triangles (triangle </a:t>
            </a:r>
            <a:r>
              <a:rPr lang="fr-FR" sz="1400" dirty="0" err="1"/>
              <a:t>strip</a:t>
            </a:r>
            <a:r>
              <a:rPr lang="fr-FR" sz="1400" dirty="0"/>
              <a:t>)</a:t>
            </a:r>
          </a:p>
          <a:p>
            <a:endParaRPr lang="fr-FR" sz="1400" dirty="0"/>
          </a:p>
          <a:p>
            <a:r>
              <a:rPr lang="fr-FR" sz="1400" dirty="0"/>
              <a:t>Définit un groupe de triangles connectés. Chaque vertex supplémentaire forme un triangle avec les 2 </a:t>
            </a:r>
            <a:r>
              <a:rPr lang="fr-FR" sz="1400" dirty="0" err="1"/>
              <a:t>vertices</a:t>
            </a:r>
            <a:r>
              <a:rPr lang="fr-FR" sz="1400" dirty="0"/>
              <a:t> précédents.</a:t>
            </a:r>
          </a:p>
          <a:p>
            <a:endParaRPr lang="fr-FR" sz="1400" dirty="0"/>
          </a:p>
          <a:p>
            <a:r>
              <a:rPr lang="fr-FR" sz="1400" dirty="0"/>
              <a:t>Ce type de primitive est à privilégier dès que possible par rapport aux listes de triangles, pour  des raisons de performances (partage des </a:t>
            </a:r>
            <a:r>
              <a:rPr lang="fr-FR" sz="1400" dirty="0" err="1"/>
              <a:t>vertices</a:t>
            </a:r>
            <a:r>
              <a:rPr lang="fr-FR" sz="1400" dirty="0"/>
              <a:t>).</a:t>
            </a:r>
          </a:p>
          <a:p>
            <a:endParaRPr lang="fr-FR" sz="1400" dirty="0"/>
          </a:p>
          <a:p>
            <a:r>
              <a:rPr lang="fr-FR" sz="1400" dirty="0"/>
              <a:t>Il est possible de concaténer 2 bandes non jointives en une seule primitive, en dupliquant le dernier vertex de la première bande et le premier vertex de la seconde (génération de triangles dégénérés).</a:t>
            </a:r>
          </a:p>
          <a:p>
            <a:endParaRPr lang="fr-FR" sz="1400" dirty="0"/>
          </a:p>
          <a:p>
            <a:r>
              <a:rPr lang="fr-FR" sz="1400" dirty="0"/>
              <a:t>Rendement : N triangles = N+2 </a:t>
            </a:r>
            <a:r>
              <a:rPr lang="fr-FR" sz="1400" dirty="0" err="1"/>
              <a:t>vertices</a:t>
            </a:r>
            <a:endParaRPr lang="fr-FR" sz="1400" dirty="0"/>
          </a:p>
          <a:p>
            <a:endParaRPr lang="fr-FR" sz="1400"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33</a:t>
            </a:fld>
            <a:endParaRPr lang="fr-FR" dirty="0"/>
          </a:p>
        </p:txBody>
      </p:sp>
      <p:sp>
        <p:nvSpPr>
          <p:cNvPr id="6" name="Espace réservé de la date 5"/>
          <p:cNvSpPr>
            <a:spLocks noGrp="1"/>
          </p:cNvSpPr>
          <p:nvPr>
            <p:ph type="dt" sz="half" idx="2"/>
          </p:nvPr>
        </p:nvSpPr>
        <p:spPr/>
        <p:txBody>
          <a:bodyPr/>
          <a:lstStyle/>
          <a:p>
            <a:fld id="{51601BA2-552A-7045-A709-EEE978B2DE6E}" type="datetime1">
              <a:rPr lang="fr-FR" smtClean="0"/>
              <a:t>15/09/16</a:t>
            </a:fld>
            <a:endParaRPr lang="fr-FR" dirty="0"/>
          </a:p>
        </p:txBody>
      </p:sp>
      <p:pic>
        <p:nvPicPr>
          <p:cNvPr id="7"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9891" y="4351217"/>
            <a:ext cx="5992210" cy="1303743"/>
          </a:xfrm>
          <a:prstGeom prst="rect">
            <a:avLst/>
          </a:prstGeom>
        </p:spPr>
      </p:pic>
      <p:sp>
        <p:nvSpPr>
          <p:cNvPr id="8" name="Rectangle 7"/>
          <p:cNvSpPr/>
          <p:nvPr/>
        </p:nvSpPr>
        <p:spPr>
          <a:xfrm>
            <a:off x="179512" y="5863385"/>
            <a:ext cx="8712968" cy="504056"/>
          </a:xfrm>
          <a:prstGeom prst="rect">
            <a:avLst/>
          </a:prstGeom>
          <a:solidFill>
            <a:schemeClr val="accent4">
              <a:lumMod val="75000"/>
              <a:alpha val="36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i="1" dirty="0" err="1">
                <a:solidFill>
                  <a:schemeClr val="bg1"/>
                </a:solidFill>
                <a:effectLst>
                  <a:outerShdw blurRad="38100" dist="38100" dir="2700000" algn="tl">
                    <a:srgbClr val="000000">
                      <a:alpha val="43137"/>
                    </a:srgbClr>
                  </a:outerShdw>
                </a:effectLst>
              </a:rPr>
              <a:t>glBegin</a:t>
            </a:r>
            <a:r>
              <a:rPr lang="fr-FR" i="1" dirty="0">
                <a:solidFill>
                  <a:schemeClr val="bg1"/>
                </a:solidFill>
                <a:effectLst>
                  <a:outerShdw blurRad="38100" dist="38100" dir="2700000" algn="tl">
                    <a:srgbClr val="000000">
                      <a:alpha val="43137"/>
                    </a:srgbClr>
                  </a:outerShdw>
                </a:effectLst>
              </a:rPr>
              <a:t>(GL_TRIANGLE_STRIP), </a:t>
            </a:r>
            <a:r>
              <a:rPr lang="fr-FR" i="1" dirty="0" err="1">
                <a:solidFill>
                  <a:schemeClr val="bg1"/>
                </a:solidFill>
                <a:effectLst>
                  <a:outerShdw blurRad="38100" dist="38100" dir="2700000" algn="tl">
                    <a:srgbClr val="000000">
                      <a:alpha val="43137"/>
                    </a:srgbClr>
                  </a:outerShdw>
                </a:effectLst>
              </a:rPr>
              <a:t>glCullFace</a:t>
            </a:r>
            <a:r>
              <a:rPr lang="fr-FR" i="1" dirty="0">
                <a:solidFill>
                  <a:schemeClr val="bg1"/>
                </a:solidFill>
                <a:effectLst>
                  <a:outerShdw blurRad="38100" dist="38100" dir="2700000" algn="tl">
                    <a:srgbClr val="000000">
                      <a:alpha val="43137"/>
                    </a:srgbClr>
                  </a:outerShdw>
                </a:effectLst>
              </a:rPr>
              <a:t>(), </a:t>
            </a:r>
            <a:r>
              <a:rPr lang="fr-FR" i="1" dirty="0" err="1">
                <a:solidFill>
                  <a:schemeClr val="bg1"/>
                </a:solidFill>
                <a:effectLst>
                  <a:outerShdw blurRad="38100" dist="38100" dir="2700000" algn="tl">
                    <a:srgbClr val="000000">
                      <a:alpha val="43137"/>
                    </a:srgbClr>
                  </a:outerShdw>
                </a:effectLst>
              </a:rPr>
              <a:t>glPolygonMode</a:t>
            </a:r>
            <a:r>
              <a:rPr lang="fr-FR" i="1" dirty="0">
                <a:solidFill>
                  <a:schemeClr val="bg1"/>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300980944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5347766"/>
          </a:xfrm>
        </p:spPr>
        <p:txBody>
          <a:bodyPr>
            <a:normAutofit fontScale="70000" lnSpcReduction="20000"/>
          </a:bodyPr>
          <a:lstStyle/>
          <a:p>
            <a:r>
              <a:rPr lang="fr-FR" dirty="0" smtClean="0"/>
              <a:t>Un exemple:</a:t>
            </a:r>
          </a:p>
          <a:p>
            <a:pPr lvl="1"/>
            <a:r>
              <a:rPr lang="fr-FR" dirty="0" smtClean="0"/>
              <a:t>Dans la boucle de rendu :</a:t>
            </a:r>
          </a:p>
          <a:p>
            <a:pPr lvl="1"/>
            <a:endParaRPr lang="fr-FR" dirty="0"/>
          </a:p>
          <a:p>
            <a:pPr lvl="1"/>
            <a:endParaRPr lang="fr-FR" dirty="0" smtClean="0"/>
          </a:p>
          <a:p>
            <a:pPr marL="0" indent="0">
              <a:buNone/>
            </a:pPr>
            <a:r>
              <a:rPr lang="de-DE" dirty="0" err="1"/>
              <a:t>glTranslatef</a:t>
            </a:r>
            <a:r>
              <a:rPr lang="de-DE" dirty="0"/>
              <a:t>(-0.5f,-0.5f,0.0f)</a:t>
            </a:r>
            <a:r>
              <a:rPr lang="de-DE" dirty="0" smtClean="0"/>
              <a:t>;</a:t>
            </a:r>
          </a:p>
          <a:p>
            <a:pPr marL="0" indent="0">
              <a:buNone/>
            </a:pPr>
            <a:r>
              <a:rPr lang="de-DE" dirty="0" err="1" smtClean="0"/>
              <a:t>glBegin</a:t>
            </a:r>
            <a:r>
              <a:rPr lang="de-DE" dirty="0"/>
              <a:t>(GL_TRIANGLE_STRIP); </a:t>
            </a:r>
            <a:endParaRPr lang="de-DE" dirty="0" smtClean="0"/>
          </a:p>
          <a:p>
            <a:pPr marL="0" indent="0">
              <a:buNone/>
            </a:pPr>
            <a:r>
              <a:rPr lang="de-DE" dirty="0"/>
              <a:t>	 glColor3f(1.0f, 0.0f, 0.0f);</a:t>
            </a:r>
          </a:p>
          <a:p>
            <a:pPr marL="0" indent="0">
              <a:buNone/>
            </a:pPr>
            <a:r>
              <a:rPr lang="de-DE" dirty="0"/>
              <a:t>       glVertex3f(0.0f, 0.0f, 0.0f);</a:t>
            </a:r>
          </a:p>
          <a:p>
            <a:pPr marL="0" indent="0">
              <a:buNone/>
            </a:pPr>
            <a:r>
              <a:rPr lang="de-DE" dirty="0"/>
              <a:t>       glColor3f(1.0f, 1.0f, 0.0f);</a:t>
            </a:r>
          </a:p>
          <a:p>
            <a:pPr marL="0" indent="0">
              <a:buNone/>
            </a:pPr>
            <a:r>
              <a:rPr lang="de-DE" dirty="0"/>
              <a:t>       glVertex3f(1.0f, 0.0f, 0.0f);</a:t>
            </a:r>
          </a:p>
          <a:p>
            <a:pPr marL="0" indent="0">
              <a:buNone/>
            </a:pPr>
            <a:r>
              <a:rPr lang="de-DE" dirty="0"/>
              <a:t>       glColor3f(0.0f, 1.0f, 0.0f);</a:t>
            </a:r>
          </a:p>
          <a:p>
            <a:pPr marL="0" indent="0">
              <a:buNone/>
            </a:pPr>
            <a:r>
              <a:rPr lang="de-DE" dirty="0"/>
              <a:t>       glVertex3f(1.0f, 1.0f, 0.0f);</a:t>
            </a:r>
          </a:p>
          <a:p>
            <a:pPr marL="0" indent="0">
              <a:buNone/>
            </a:pPr>
            <a:r>
              <a:rPr lang="de-DE" dirty="0"/>
              <a:t>       glColor3f(1.0f, 0.0f, 1.0f);</a:t>
            </a:r>
          </a:p>
          <a:p>
            <a:pPr marL="0" indent="0">
              <a:buNone/>
            </a:pPr>
            <a:r>
              <a:rPr lang="de-DE" dirty="0"/>
              <a:t>       glVertex3f(0.0f,1.0f, 0.0f);</a:t>
            </a:r>
            <a:endParaRPr lang="de-DE" dirty="0" smtClean="0"/>
          </a:p>
          <a:p>
            <a:pPr marL="0" indent="0">
              <a:buNone/>
            </a:pPr>
            <a:r>
              <a:rPr lang="de-DE" dirty="0" smtClean="0"/>
              <a:t> </a:t>
            </a:r>
            <a:r>
              <a:rPr lang="de-DE" dirty="0" err="1"/>
              <a:t>glEnd</a:t>
            </a:r>
            <a:r>
              <a:rPr lang="de-DE" dirty="0"/>
              <a:t>();</a:t>
            </a:r>
            <a:endParaRPr lang="fr-FR" dirty="0" smtClean="0"/>
          </a:p>
          <a:p>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34</a:t>
            </a:fld>
            <a:endParaRPr lang="fr-FR" dirty="0"/>
          </a:p>
        </p:txBody>
      </p:sp>
      <p:sp>
        <p:nvSpPr>
          <p:cNvPr id="6" name="Espace réservé de la date 5"/>
          <p:cNvSpPr>
            <a:spLocks noGrp="1"/>
          </p:cNvSpPr>
          <p:nvPr>
            <p:ph type="dt" sz="half" idx="2"/>
          </p:nvPr>
        </p:nvSpPr>
        <p:spPr/>
        <p:txBody>
          <a:bodyPr/>
          <a:lstStyle/>
          <a:p>
            <a:fld id="{EF4BFF7E-6529-824C-B061-65EE23B00B54}" type="datetime1">
              <a:rPr lang="fr-FR" smtClean="0"/>
              <a:t>15/09/16</a:t>
            </a:fld>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1455" y="512989"/>
            <a:ext cx="4711353" cy="3849062"/>
          </a:xfrm>
          <a:prstGeom prst="rect">
            <a:avLst/>
          </a:prstGeom>
        </p:spPr>
      </p:pic>
    </p:spTree>
    <p:extLst>
      <p:ext uri="{BB962C8B-B14F-4D97-AF65-F5344CB8AC3E}">
        <p14:creationId xmlns:p14="http://schemas.microsoft.com/office/powerpoint/2010/main" val="1361335489"/>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Autofit/>
          </a:bodyPr>
          <a:lstStyle/>
          <a:p>
            <a:r>
              <a:rPr lang="fr-FR" sz="1600" dirty="0"/>
              <a:t>Triangles en éventail (triangle fan)</a:t>
            </a:r>
          </a:p>
          <a:p>
            <a:endParaRPr lang="fr-FR" sz="1600" dirty="0"/>
          </a:p>
          <a:p>
            <a:r>
              <a:rPr lang="fr-FR" sz="1600" dirty="0"/>
              <a:t>Définit un groupe de triangles connectés. Chaque vertex supplémentaire forme un triangle avec le tout premier vertex et le vertex précédent.</a:t>
            </a:r>
          </a:p>
          <a:p>
            <a:endParaRPr lang="fr-FR" sz="1600" dirty="0"/>
          </a:p>
          <a:p>
            <a:r>
              <a:rPr lang="fr-FR" sz="1600" dirty="0"/>
              <a:t>Ce type de primitive est également à privilégier dès que possible par rapport aux listes de triangles, toujours pour  des raisons de performances.</a:t>
            </a:r>
          </a:p>
          <a:p>
            <a:endParaRPr lang="fr-FR" sz="1600" dirty="0"/>
          </a:p>
          <a:p>
            <a:r>
              <a:rPr lang="fr-FR" sz="1600" dirty="0"/>
              <a:t>Rendement : N triangles = N+2 </a:t>
            </a:r>
            <a:r>
              <a:rPr lang="fr-FR" sz="1600" dirty="0" err="1"/>
              <a:t>vertices</a:t>
            </a:r>
            <a:endParaRPr lang="fr-FR" sz="1600" dirty="0"/>
          </a:p>
          <a:p>
            <a:endParaRPr lang="fr-FR" sz="1600"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35</a:t>
            </a:fld>
            <a:endParaRPr lang="fr-FR" dirty="0"/>
          </a:p>
        </p:txBody>
      </p:sp>
      <p:sp>
        <p:nvSpPr>
          <p:cNvPr id="6" name="Espace réservé de la date 5"/>
          <p:cNvSpPr>
            <a:spLocks noGrp="1"/>
          </p:cNvSpPr>
          <p:nvPr>
            <p:ph type="dt" sz="half" idx="2"/>
          </p:nvPr>
        </p:nvSpPr>
        <p:spPr/>
        <p:txBody>
          <a:bodyPr/>
          <a:lstStyle/>
          <a:p>
            <a:fld id="{0D578155-5850-9A4A-84DE-021DCA4D550D}" type="datetime1">
              <a:rPr lang="fr-FR" smtClean="0"/>
              <a:t>15/09/16</a:t>
            </a:fld>
            <a:endParaRPr lang="fr-FR" dirty="0"/>
          </a:p>
        </p:txBody>
      </p:sp>
      <p:pic>
        <p:nvPicPr>
          <p:cNvPr id="7"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08" y="3769742"/>
            <a:ext cx="3816575" cy="2107529"/>
          </a:xfrm>
          <a:prstGeom prst="rect">
            <a:avLst/>
          </a:prstGeom>
        </p:spPr>
      </p:pic>
      <p:sp>
        <p:nvSpPr>
          <p:cNvPr id="8" name="Rectangle 7"/>
          <p:cNvSpPr/>
          <p:nvPr/>
        </p:nvSpPr>
        <p:spPr>
          <a:xfrm>
            <a:off x="179512" y="5957084"/>
            <a:ext cx="8712968" cy="504056"/>
          </a:xfrm>
          <a:prstGeom prst="rect">
            <a:avLst/>
          </a:prstGeom>
          <a:solidFill>
            <a:schemeClr val="accent4">
              <a:lumMod val="75000"/>
              <a:alpha val="36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i="1" dirty="0" err="1">
                <a:solidFill>
                  <a:schemeClr val="bg1"/>
                </a:solidFill>
                <a:effectLst>
                  <a:outerShdw blurRad="38100" dist="38100" dir="2700000" algn="tl">
                    <a:srgbClr val="000000">
                      <a:alpha val="43137"/>
                    </a:srgbClr>
                  </a:outerShdw>
                </a:effectLst>
              </a:rPr>
              <a:t>glBegin</a:t>
            </a:r>
            <a:r>
              <a:rPr lang="fr-FR" i="1" dirty="0">
                <a:solidFill>
                  <a:schemeClr val="bg1"/>
                </a:solidFill>
                <a:effectLst>
                  <a:outerShdw blurRad="38100" dist="38100" dir="2700000" algn="tl">
                    <a:srgbClr val="000000">
                      <a:alpha val="43137"/>
                    </a:srgbClr>
                  </a:outerShdw>
                </a:effectLst>
              </a:rPr>
              <a:t>(GL_TRIANGLE_FAN), </a:t>
            </a:r>
            <a:r>
              <a:rPr lang="fr-FR" i="1" dirty="0" err="1">
                <a:solidFill>
                  <a:schemeClr val="bg1"/>
                </a:solidFill>
                <a:effectLst>
                  <a:outerShdw blurRad="38100" dist="38100" dir="2700000" algn="tl">
                    <a:srgbClr val="000000">
                      <a:alpha val="43137"/>
                    </a:srgbClr>
                  </a:outerShdw>
                </a:effectLst>
              </a:rPr>
              <a:t>glCullFace</a:t>
            </a:r>
            <a:r>
              <a:rPr lang="fr-FR" i="1" dirty="0">
                <a:solidFill>
                  <a:schemeClr val="bg1"/>
                </a:solidFill>
                <a:effectLst>
                  <a:outerShdw blurRad="38100" dist="38100" dir="2700000" algn="tl">
                    <a:srgbClr val="000000">
                      <a:alpha val="43137"/>
                    </a:srgbClr>
                  </a:outerShdw>
                </a:effectLst>
              </a:rPr>
              <a:t>(), </a:t>
            </a:r>
            <a:r>
              <a:rPr lang="fr-FR" i="1" dirty="0" err="1">
                <a:solidFill>
                  <a:schemeClr val="bg1"/>
                </a:solidFill>
                <a:effectLst>
                  <a:outerShdw blurRad="38100" dist="38100" dir="2700000" algn="tl">
                    <a:srgbClr val="000000">
                      <a:alpha val="43137"/>
                    </a:srgbClr>
                  </a:outerShdw>
                </a:effectLst>
              </a:rPr>
              <a:t>glPolygonMode</a:t>
            </a:r>
            <a:r>
              <a:rPr lang="fr-FR" i="1" dirty="0">
                <a:solidFill>
                  <a:schemeClr val="bg1"/>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166498271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5347766"/>
          </a:xfrm>
        </p:spPr>
        <p:txBody>
          <a:bodyPr>
            <a:normAutofit fontScale="77500" lnSpcReduction="20000"/>
          </a:bodyPr>
          <a:lstStyle/>
          <a:p>
            <a:r>
              <a:rPr lang="fr-FR" dirty="0" smtClean="0"/>
              <a:t>Un exemple:</a:t>
            </a:r>
          </a:p>
          <a:p>
            <a:pPr lvl="1"/>
            <a:r>
              <a:rPr lang="fr-FR" dirty="0" smtClean="0"/>
              <a:t>Dans la boucle de rendu :</a:t>
            </a:r>
          </a:p>
          <a:p>
            <a:pPr lvl="1"/>
            <a:endParaRPr lang="fr-FR" dirty="0"/>
          </a:p>
          <a:p>
            <a:pPr lvl="1"/>
            <a:endParaRPr lang="fr-FR" dirty="0" smtClean="0"/>
          </a:p>
          <a:p>
            <a:pPr marL="0" indent="0">
              <a:buNone/>
            </a:pPr>
            <a:r>
              <a:rPr lang="de-DE" dirty="0" err="1" smtClean="0"/>
              <a:t>glBegin</a:t>
            </a:r>
            <a:r>
              <a:rPr lang="de-DE" dirty="0"/>
              <a:t>(GL_TRIANGLE_FAN);</a:t>
            </a:r>
          </a:p>
          <a:p>
            <a:pPr marL="0" indent="0">
              <a:buNone/>
            </a:pPr>
            <a:r>
              <a:rPr lang="de-DE" dirty="0"/>
              <a:t>       glColor3f(1.0f, 0.0f, 0.0f);</a:t>
            </a:r>
          </a:p>
          <a:p>
            <a:pPr marL="0" indent="0">
              <a:buNone/>
            </a:pPr>
            <a:r>
              <a:rPr lang="de-DE" dirty="0"/>
              <a:t>       glVertex3f(0.0f, 0.0f, 0.0f);</a:t>
            </a:r>
          </a:p>
          <a:p>
            <a:pPr marL="0" indent="0">
              <a:buNone/>
            </a:pPr>
            <a:r>
              <a:rPr lang="de-DE" dirty="0"/>
              <a:t>       glColor3f(1.0f, 1.0f, 0.0f);</a:t>
            </a:r>
          </a:p>
          <a:p>
            <a:pPr marL="0" indent="0">
              <a:buNone/>
            </a:pPr>
            <a:r>
              <a:rPr lang="de-DE" dirty="0"/>
              <a:t>       glVertex3f(1.0f, 0.0f, 0.0f);</a:t>
            </a:r>
          </a:p>
          <a:p>
            <a:pPr marL="0" indent="0">
              <a:buNone/>
            </a:pPr>
            <a:r>
              <a:rPr lang="de-DE" dirty="0"/>
              <a:t>       glColor3f(0.0f, 1.0f, 0.0f);</a:t>
            </a:r>
          </a:p>
          <a:p>
            <a:pPr marL="0" indent="0">
              <a:buNone/>
            </a:pPr>
            <a:r>
              <a:rPr lang="de-DE" dirty="0"/>
              <a:t>       glVertex3f(1.0f, 1.0f, 0.0f);</a:t>
            </a:r>
          </a:p>
          <a:p>
            <a:pPr marL="0" indent="0">
              <a:buNone/>
            </a:pPr>
            <a:r>
              <a:rPr lang="de-DE" dirty="0"/>
              <a:t>       glColor3f(1.0f, 0.0f, 1.0f);</a:t>
            </a:r>
          </a:p>
          <a:p>
            <a:pPr marL="0" indent="0">
              <a:buNone/>
            </a:pPr>
            <a:r>
              <a:rPr lang="de-DE" dirty="0"/>
              <a:t>       glVertex3f(0.0f,1.0f, 0.0f)</a:t>
            </a:r>
            <a:r>
              <a:rPr lang="de-DE" dirty="0" smtClean="0"/>
              <a:t>;</a:t>
            </a:r>
          </a:p>
          <a:p>
            <a:pPr marL="0" indent="0">
              <a:buNone/>
            </a:pPr>
            <a:r>
              <a:rPr lang="de-DE" dirty="0" err="1" smtClean="0"/>
              <a:t>glEnd</a:t>
            </a:r>
            <a:r>
              <a:rPr lang="de-DE" dirty="0"/>
              <a:t>();</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36</a:t>
            </a:fld>
            <a:endParaRPr lang="fr-FR" dirty="0"/>
          </a:p>
        </p:txBody>
      </p:sp>
      <p:sp>
        <p:nvSpPr>
          <p:cNvPr id="6" name="Espace réservé de la date 5"/>
          <p:cNvSpPr>
            <a:spLocks noGrp="1"/>
          </p:cNvSpPr>
          <p:nvPr>
            <p:ph type="dt" sz="half" idx="2"/>
          </p:nvPr>
        </p:nvSpPr>
        <p:spPr/>
        <p:txBody>
          <a:bodyPr/>
          <a:lstStyle/>
          <a:p>
            <a:fld id="{F1BCBCFE-0FB5-DE49-BA75-BF2D8568A159}" type="datetime1">
              <a:rPr lang="fr-FR" smtClean="0"/>
              <a:t>15/09/16</a:t>
            </a:fld>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1455" y="242313"/>
            <a:ext cx="4711353" cy="3849062"/>
          </a:xfrm>
          <a:prstGeom prst="rect">
            <a:avLst/>
          </a:prstGeom>
        </p:spPr>
      </p:pic>
    </p:spTree>
    <p:extLst>
      <p:ext uri="{BB962C8B-B14F-4D97-AF65-F5344CB8AC3E}">
        <p14:creationId xmlns:p14="http://schemas.microsoft.com/office/powerpoint/2010/main" val="3467176316"/>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4144078" cy="5029751"/>
          </a:xfrm>
        </p:spPr>
        <p:txBody>
          <a:bodyPr>
            <a:normAutofit fontScale="62500" lnSpcReduction="20000"/>
          </a:bodyPr>
          <a:lstStyle/>
          <a:p>
            <a:r>
              <a:rPr lang="fr-FR" dirty="0"/>
              <a:t>Pour le rendu effectif des primitives (lignes, triangles), appelé </a:t>
            </a:r>
            <a:r>
              <a:rPr lang="fr-FR" dirty="0" err="1"/>
              <a:t>rasterization</a:t>
            </a:r>
            <a:r>
              <a:rPr lang="fr-FR" dirty="0"/>
              <a:t>, la carte interpole pour chaque pixel calculé les </a:t>
            </a:r>
            <a:r>
              <a:rPr lang="fr-FR" dirty="0" err="1"/>
              <a:t>méta-données</a:t>
            </a:r>
            <a:r>
              <a:rPr lang="fr-FR" dirty="0"/>
              <a:t> (couleur, coordonnées de texture, profondeur) entre chacun des vertex du triangle.</a:t>
            </a:r>
          </a:p>
          <a:p>
            <a:endParaRPr lang="fr-FR" dirty="0"/>
          </a:p>
          <a:p>
            <a:r>
              <a:rPr lang="fr-FR" dirty="0"/>
              <a:t>Le rendu polygonal approxime uniquement la surface des objets représentés : les objets sont creux !</a:t>
            </a:r>
          </a:p>
          <a:p>
            <a:endParaRPr lang="fr-FR" dirty="0"/>
          </a:p>
          <a:p>
            <a:r>
              <a:rPr lang="fr-FR" dirty="0"/>
              <a:t>Il existe des méthodes de visualisation de données volumiques (volume </a:t>
            </a:r>
            <a:r>
              <a:rPr lang="fr-FR" dirty="0" err="1"/>
              <a:t>rendering</a:t>
            </a:r>
            <a:r>
              <a:rPr lang="fr-FR" dirty="0"/>
              <a:t>), notamment à l’aide de textures 3D.</a:t>
            </a:r>
          </a:p>
          <a:p>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37</a:t>
            </a:fld>
            <a:endParaRPr lang="fr-FR" dirty="0"/>
          </a:p>
        </p:txBody>
      </p:sp>
      <p:sp>
        <p:nvSpPr>
          <p:cNvPr id="6" name="Espace réservé de la date 5"/>
          <p:cNvSpPr>
            <a:spLocks noGrp="1"/>
          </p:cNvSpPr>
          <p:nvPr>
            <p:ph type="dt" sz="half" idx="2"/>
          </p:nvPr>
        </p:nvSpPr>
        <p:spPr/>
        <p:txBody>
          <a:bodyPr/>
          <a:lstStyle/>
          <a:p>
            <a:fld id="{B5FFDB1E-1A77-DB40-BE58-10C17C930AB5}" type="datetime1">
              <a:rPr lang="fr-FR" smtClean="0"/>
              <a:t>15/09/16</a:t>
            </a:fld>
            <a:endParaRPr lang="fr-FR" dirty="0"/>
          </a:p>
        </p:txBody>
      </p:sp>
      <p:pic>
        <p:nvPicPr>
          <p:cNvPr id="7"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0112" y="2028056"/>
            <a:ext cx="3129136" cy="3129136"/>
          </a:xfrm>
          <a:prstGeom prst="rect">
            <a:avLst/>
          </a:prstGeom>
        </p:spPr>
      </p:pic>
    </p:spTree>
    <p:extLst>
      <p:ext uri="{BB962C8B-B14F-4D97-AF65-F5344CB8AC3E}">
        <p14:creationId xmlns:p14="http://schemas.microsoft.com/office/powerpoint/2010/main" val="3551583927"/>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chor="ctr">
            <a:noAutofit/>
          </a:bodyPr>
          <a:lstStyle/>
          <a:p>
            <a:pPr marL="0" indent="0">
              <a:buNone/>
            </a:pPr>
            <a:r>
              <a:rPr lang="fr-FR" sz="2800" b="1" dirty="0" smtClean="0"/>
              <a:t>Mode immédiat</a:t>
            </a:r>
            <a:endParaRPr lang="fr-FR" sz="2800" b="1" dirty="0"/>
          </a:p>
          <a:p>
            <a:endParaRPr lang="fr-FR" sz="1800" dirty="0"/>
          </a:p>
          <a:p>
            <a:r>
              <a:rPr lang="fr-FR" sz="1800" dirty="0"/>
              <a:t>Permet de spécifier les primitives « à la volée » par le biais des A.P.I. de description.</a:t>
            </a:r>
          </a:p>
          <a:p>
            <a:endParaRPr lang="fr-FR" sz="1800" dirty="0"/>
          </a:p>
          <a:p>
            <a:r>
              <a:rPr lang="fr-FR" sz="1800" dirty="0"/>
              <a:t>Globalement peu performant (nécessite un appel de fonction pour le passage de chaque nouvelle métadonnée), il reste néanmoins extrêmement pratique pour réaliser du prototypage.</a:t>
            </a:r>
          </a:p>
          <a:p>
            <a:endParaRPr lang="fr-FR" sz="1800" dirty="0"/>
          </a:p>
          <a:p>
            <a:r>
              <a:rPr lang="fr-FR" sz="1800" dirty="0"/>
              <a:t>NB: Comme indiqué précédemment, ce mode est obsolète depuis OpenGL 3.0.</a:t>
            </a:r>
          </a:p>
          <a:p>
            <a:endParaRPr lang="fr-FR" sz="1400"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38</a:t>
            </a:fld>
            <a:endParaRPr lang="fr-FR" dirty="0"/>
          </a:p>
        </p:txBody>
      </p:sp>
      <p:sp>
        <p:nvSpPr>
          <p:cNvPr id="6" name="Espace réservé de la date 5"/>
          <p:cNvSpPr>
            <a:spLocks noGrp="1"/>
          </p:cNvSpPr>
          <p:nvPr>
            <p:ph type="dt" sz="half" idx="2"/>
          </p:nvPr>
        </p:nvSpPr>
        <p:spPr/>
        <p:txBody>
          <a:bodyPr/>
          <a:lstStyle/>
          <a:p>
            <a:fld id="{78E1CC35-62D2-A54A-AD9F-5DCFFBA81D2E}" type="datetime1">
              <a:rPr lang="fr-FR" smtClean="0"/>
              <a:t>15/09/16</a:t>
            </a:fld>
            <a:endParaRPr lang="fr-FR" dirty="0"/>
          </a:p>
        </p:txBody>
      </p:sp>
    </p:spTree>
    <p:extLst>
      <p:ext uri="{BB962C8B-B14F-4D97-AF65-F5344CB8AC3E}">
        <p14:creationId xmlns:p14="http://schemas.microsoft.com/office/powerpoint/2010/main" val="2922393709"/>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92500" lnSpcReduction="10000"/>
          </a:bodyPr>
          <a:lstStyle/>
          <a:p>
            <a:pPr marL="0" indent="0">
              <a:buNone/>
            </a:pPr>
            <a:r>
              <a:rPr lang="fr-FR" b="1" dirty="0" err="1"/>
              <a:t>Geometry</a:t>
            </a:r>
            <a:r>
              <a:rPr lang="fr-FR" b="1" dirty="0"/>
              <a:t> </a:t>
            </a:r>
            <a:r>
              <a:rPr lang="fr-FR" b="1" dirty="0" err="1"/>
              <a:t>arrays</a:t>
            </a:r>
            <a:endParaRPr lang="fr-FR" b="1" dirty="0"/>
          </a:p>
          <a:p>
            <a:endParaRPr lang="fr-FR" dirty="0"/>
          </a:p>
          <a:p>
            <a:r>
              <a:rPr lang="fr-FR" dirty="0"/>
              <a:t>Permet de stocker les données des primitives dans des tableaux en mémoire centrale.</a:t>
            </a:r>
          </a:p>
          <a:p>
            <a:endParaRPr lang="fr-FR" dirty="0"/>
          </a:p>
          <a:p>
            <a:r>
              <a:rPr lang="fr-FR" dirty="0"/>
              <a:t>Grande souplesse d’exécution (on ne spécifie que les paramètres nécessaires) et bonnes performances (un seul appel déclenche le rendu).</a:t>
            </a:r>
          </a:p>
          <a:p>
            <a:endParaRPr lang="fr-FR" dirty="0"/>
          </a:p>
          <a:p>
            <a:r>
              <a:rPr lang="fr-FR" dirty="0"/>
              <a:t>Obsolète à partir d’OpenGL 3.0.</a:t>
            </a:r>
          </a:p>
          <a:p>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39</a:t>
            </a:fld>
            <a:endParaRPr lang="fr-FR" dirty="0"/>
          </a:p>
        </p:txBody>
      </p:sp>
      <p:sp>
        <p:nvSpPr>
          <p:cNvPr id="6" name="Espace réservé de la date 5"/>
          <p:cNvSpPr>
            <a:spLocks noGrp="1"/>
          </p:cNvSpPr>
          <p:nvPr>
            <p:ph type="dt" sz="half" idx="2"/>
          </p:nvPr>
        </p:nvSpPr>
        <p:spPr/>
        <p:txBody>
          <a:bodyPr/>
          <a:lstStyle/>
          <a:p>
            <a:fld id="{CD34019E-C2C8-4247-AD0C-1CFFA32B27B8}" type="datetime1">
              <a:rPr lang="fr-FR" smtClean="0"/>
              <a:t>15/09/16</a:t>
            </a:fld>
            <a:endParaRPr lang="fr-FR" dirty="0"/>
          </a:p>
        </p:txBody>
      </p:sp>
    </p:spTree>
    <p:extLst>
      <p:ext uri="{BB962C8B-B14F-4D97-AF65-F5344CB8AC3E}">
        <p14:creationId xmlns:p14="http://schemas.microsoft.com/office/powerpoint/2010/main" val="191213807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323225" cy="5029751"/>
          </a:xfrm>
        </p:spPr>
        <p:txBody>
          <a:bodyPr>
            <a:noAutofit/>
          </a:bodyPr>
          <a:lstStyle/>
          <a:p>
            <a:pPr marL="0" indent="0">
              <a:buNone/>
            </a:pPr>
            <a:r>
              <a:rPr lang="fr-FR" sz="1800" b="1" dirty="0" smtClean="0"/>
              <a:t>Qu’est </a:t>
            </a:r>
            <a:r>
              <a:rPr lang="fr-FR" sz="1800" b="1" dirty="0"/>
              <a:t>ce qu’une A.P.I. de rendu ?</a:t>
            </a:r>
          </a:p>
          <a:p>
            <a:pPr marL="0" indent="0">
              <a:buNone/>
            </a:pPr>
            <a:endParaRPr lang="fr-FR" sz="1800" dirty="0"/>
          </a:p>
          <a:p>
            <a:pPr marL="0" indent="0">
              <a:buNone/>
            </a:pPr>
            <a:endParaRPr lang="fr-FR" sz="1800" dirty="0" smtClean="0"/>
          </a:p>
          <a:p>
            <a:pPr marL="0" indent="0">
              <a:buNone/>
            </a:pPr>
            <a:endParaRPr lang="fr-FR" sz="1800" dirty="0"/>
          </a:p>
          <a:p>
            <a:pPr marL="0" indent="0">
              <a:buNone/>
            </a:pPr>
            <a:endParaRPr lang="fr-FR" sz="1800" dirty="0" smtClean="0"/>
          </a:p>
          <a:p>
            <a:pPr marL="0" indent="0">
              <a:buNone/>
            </a:pPr>
            <a:endParaRPr lang="fr-FR" sz="1800" dirty="0"/>
          </a:p>
          <a:p>
            <a:pPr marL="0" indent="0">
              <a:buNone/>
            </a:pPr>
            <a:endParaRPr lang="fr-FR" sz="1800" dirty="0" smtClean="0"/>
          </a:p>
          <a:p>
            <a:pPr marL="0" indent="0">
              <a:buNone/>
            </a:pPr>
            <a:endParaRPr lang="fr-FR" sz="1800" dirty="0"/>
          </a:p>
          <a:p>
            <a:pPr marL="0" indent="0">
              <a:buNone/>
            </a:pPr>
            <a:endParaRPr lang="fr-FR" sz="1800" dirty="0" smtClean="0"/>
          </a:p>
          <a:p>
            <a:pPr marL="0" indent="0">
              <a:buNone/>
            </a:pPr>
            <a:endParaRPr lang="fr-FR" sz="1800" dirty="0"/>
          </a:p>
          <a:p>
            <a:pPr marL="0" indent="0">
              <a:buNone/>
            </a:pPr>
            <a:endParaRPr lang="fr-FR" sz="1800" dirty="0" smtClean="0"/>
          </a:p>
          <a:p>
            <a:pPr marL="0" indent="0">
              <a:buNone/>
            </a:pPr>
            <a:r>
              <a:rPr lang="fr-FR" sz="1800" dirty="0" smtClean="0"/>
              <a:t>C’est </a:t>
            </a:r>
            <a:r>
              <a:rPr lang="fr-FR" sz="1800" dirty="0"/>
              <a:t>la couche logicielle qui permet de contrôler le matériel de rendu graphique: ensemble de procédures et fonctions qui permettent au programmeur de spécifier les opérations et objets nécessaires à la génération d’images, représentant en général des objets tridimensionnels</a:t>
            </a:r>
            <a:r>
              <a:rPr lang="fr-FR" sz="1800" dirty="0" smtClean="0"/>
              <a:t>.</a:t>
            </a:r>
            <a:endParaRPr lang="fr-FR" sz="1800"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a:t>
            </a:fld>
            <a:endParaRPr lang="fr-FR" dirty="0"/>
          </a:p>
        </p:txBody>
      </p:sp>
      <p:sp>
        <p:nvSpPr>
          <p:cNvPr id="6" name="Espace réservé de la date 5"/>
          <p:cNvSpPr>
            <a:spLocks noGrp="1"/>
          </p:cNvSpPr>
          <p:nvPr>
            <p:ph type="dt" sz="half" idx="2"/>
          </p:nvPr>
        </p:nvSpPr>
        <p:spPr/>
        <p:txBody>
          <a:bodyPr/>
          <a:lstStyle/>
          <a:p>
            <a:fld id="{53E1F6E5-200A-3E45-B84A-A00B1D8CDCD8}" type="datetime1">
              <a:rPr lang="fr-FR" smtClean="0"/>
              <a:t>15/09/16</a:t>
            </a:fld>
            <a:endParaRPr lang="fr-FR" dirty="0"/>
          </a:p>
        </p:txBody>
      </p:sp>
      <p:pic>
        <p:nvPicPr>
          <p:cNvPr id="9" name="Image 8"/>
          <p:cNvPicPr>
            <a:picLocks noChangeAspect="1"/>
          </p:cNvPicPr>
          <p:nvPr/>
        </p:nvPicPr>
        <p:blipFill>
          <a:blip r:embed="rId2"/>
          <a:stretch>
            <a:fillRect/>
          </a:stretch>
        </p:blipFill>
        <p:spPr>
          <a:xfrm>
            <a:off x="1734004" y="1396913"/>
            <a:ext cx="5934528" cy="3313806"/>
          </a:xfrm>
          <a:prstGeom prst="rect">
            <a:avLst/>
          </a:prstGeom>
        </p:spPr>
      </p:pic>
    </p:spTree>
    <p:extLst>
      <p:ext uri="{BB962C8B-B14F-4D97-AF65-F5344CB8AC3E}">
        <p14:creationId xmlns:p14="http://schemas.microsoft.com/office/powerpoint/2010/main" val="1143026219"/>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2547307"/>
          </a:xfrm>
        </p:spPr>
        <p:txBody>
          <a:bodyPr>
            <a:normAutofit fontScale="62500" lnSpcReduction="20000"/>
          </a:bodyPr>
          <a:lstStyle/>
          <a:p>
            <a:r>
              <a:rPr lang="fr-FR" dirty="0"/>
              <a:t>Les </a:t>
            </a:r>
            <a:r>
              <a:rPr lang="fr-FR" dirty="0" err="1"/>
              <a:t>geometry</a:t>
            </a:r>
            <a:r>
              <a:rPr lang="fr-FR" dirty="0"/>
              <a:t> </a:t>
            </a:r>
            <a:r>
              <a:rPr lang="fr-FR" dirty="0" err="1"/>
              <a:t>arrays</a:t>
            </a:r>
            <a:r>
              <a:rPr lang="fr-FR" dirty="0"/>
              <a:t> introduisent la notion de primitive indexée: en plus des tables contenant la description des </a:t>
            </a:r>
            <a:r>
              <a:rPr lang="fr-FR" dirty="0" err="1"/>
              <a:t>vertices</a:t>
            </a:r>
            <a:r>
              <a:rPr lang="fr-FR" dirty="0"/>
              <a:t> (couleur, coordonnées, </a:t>
            </a:r>
            <a:r>
              <a:rPr lang="fr-FR" dirty="0" err="1"/>
              <a:t>etc</a:t>
            </a:r>
            <a:r>
              <a:rPr lang="fr-FR" dirty="0"/>
              <a:t>), une seconde table peut optionnellement être spécifiée, contenant des entiers qui sont des indices dans la table des </a:t>
            </a:r>
            <a:r>
              <a:rPr lang="fr-FR" dirty="0" err="1"/>
              <a:t>vertices</a:t>
            </a:r>
            <a:r>
              <a:rPr lang="fr-FR" dirty="0"/>
              <a:t>. Ce sont alors les indices qui décrivent la primitive géométrique, et plus l’ordre des </a:t>
            </a:r>
            <a:r>
              <a:rPr lang="fr-FR" dirty="0" err="1"/>
              <a:t>vertices</a:t>
            </a:r>
            <a:r>
              <a:rPr lang="fr-FR" dirty="0"/>
              <a:t>.</a:t>
            </a:r>
          </a:p>
          <a:p>
            <a:endParaRPr lang="fr-FR" dirty="0"/>
          </a:p>
          <a:p>
            <a:r>
              <a:rPr lang="fr-FR" dirty="0"/>
              <a:t>Ce système permet de partager les </a:t>
            </a:r>
            <a:r>
              <a:rPr lang="fr-FR" dirty="0" err="1"/>
              <a:t>vertices</a:t>
            </a:r>
            <a:r>
              <a:rPr lang="fr-FR" dirty="0"/>
              <a:t> entre plusieurs primitives, donc d’augmenter la bande passante.</a:t>
            </a:r>
          </a:p>
          <a:p>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40</a:t>
            </a:fld>
            <a:endParaRPr lang="fr-FR" dirty="0"/>
          </a:p>
        </p:txBody>
      </p:sp>
      <p:sp>
        <p:nvSpPr>
          <p:cNvPr id="6" name="Espace réservé de la date 5"/>
          <p:cNvSpPr>
            <a:spLocks noGrp="1"/>
          </p:cNvSpPr>
          <p:nvPr>
            <p:ph type="dt" sz="half" idx="2"/>
          </p:nvPr>
        </p:nvSpPr>
        <p:spPr/>
        <p:txBody>
          <a:bodyPr/>
          <a:lstStyle/>
          <a:p>
            <a:fld id="{B86BBB04-96AC-C64F-8AE7-C03438FD15FB}" type="datetime1">
              <a:rPr lang="fr-FR" smtClean="0"/>
              <a:t>15/09/16</a:t>
            </a:fld>
            <a:endParaRPr lang="fr-FR" dirty="0"/>
          </a:p>
        </p:txBody>
      </p:sp>
      <p:pic>
        <p:nvPicPr>
          <p:cNvPr id="7" name="Picture 2" descr="http://www.opengl-tutorial.org/wp-content/uploads/2011/05/indexing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6219" y="3475624"/>
            <a:ext cx="4879552" cy="3049720"/>
          </a:xfrm>
          <a:prstGeom prst="rect">
            <a:avLst/>
          </a:prstGeom>
          <a:solidFill>
            <a:schemeClr val="bg1"/>
          </a:solidFill>
        </p:spPr>
      </p:pic>
    </p:spTree>
    <p:extLst>
      <p:ext uri="{BB962C8B-B14F-4D97-AF65-F5344CB8AC3E}">
        <p14:creationId xmlns:p14="http://schemas.microsoft.com/office/powerpoint/2010/main" val="185463311"/>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70000" lnSpcReduction="20000"/>
          </a:bodyPr>
          <a:lstStyle/>
          <a:p>
            <a:pPr marL="0" indent="0">
              <a:buNone/>
            </a:pPr>
            <a:r>
              <a:rPr lang="fr-FR" b="1" dirty="0" err="1"/>
              <a:t>Geometry</a:t>
            </a:r>
            <a:r>
              <a:rPr lang="fr-FR" b="1" dirty="0"/>
              <a:t> buffers</a:t>
            </a:r>
          </a:p>
          <a:p>
            <a:endParaRPr lang="fr-FR" dirty="0"/>
          </a:p>
          <a:p>
            <a:r>
              <a:rPr lang="fr-FR" dirty="0"/>
              <a:t>Les </a:t>
            </a:r>
            <a:r>
              <a:rPr lang="fr-FR" dirty="0" err="1"/>
              <a:t>geometry</a:t>
            </a:r>
            <a:r>
              <a:rPr lang="fr-FR" dirty="0"/>
              <a:t> </a:t>
            </a:r>
            <a:r>
              <a:rPr lang="fr-FR" dirty="0" err="1"/>
              <a:t>arrays</a:t>
            </a:r>
            <a:r>
              <a:rPr lang="fr-FR" dirty="0"/>
              <a:t> </a:t>
            </a:r>
            <a:r>
              <a:rPr lang="fr-FR" dirty="0" smtClean="0"/>
              <a:t>ont </a:t>
            </a:r>
            <a:r>
              <a:rPr lang="fr-FR" dirty="0"/>
              <a:t>évolué en </a:t>
            </a:r>
            <a:r>
              <a:rPr lang="fr-FR" dirty="0" err="1"/>
              <a:t>geometry</a:t>
            </a:r>
            <a:r>
              <a:rPr lang="fr-FR" dirty="0"/>
              <a:t> buffers, directement embarqués en VRAM. Le mode de fonctionnement est calqué sur le fonctionnement du matériel.</a:t>
            </a:r>
          </a:p>
          <a:p>
            <a:endParaRPr lang="fr-FR" dirty="0"/>
          </a:p>
          <a:p>
            <a:r>
              <a:rPr lang="fr-FR" dirty="0"/>
              <a:t>Techniquement, on distingue les vertex buffers (VBO), qui contiennent les données des </a:t>
            </a:r>
            <a:r>
              <a:rPr lang="fr-FR" dirty="0" err="1"/>
              <a:t>vertices</a:t>
            </a:r>
            <a:r>
              <a:rPr lang="fr-FR" dirty="0"/>
              <a:t>, et les index buffers (IBO), qui contiennent l’indexation des </a:t>
            </a:r>
            <a:r>
              <a:rPr lang="fr-FR" dirty="0" err="1"/>
              <a:t>vertices</a:t>
            </a:r>
            <a:r>
              <a:rPr lang="fr-FR" dirty="0"/>
              <a:t>. Le programmeur spécifie précisément à l’A.P.I. quelles sont les </a:t>
            </a:r>
            <a:r>
              <a:rPr lang="fr-FR" dirty="0" err="1"/>
              <a:t>méta-données</a:t>
            </a:r>
            <a:r>
              <a:rPr lang="fr-FR" dirty="0"/>
              <a:t> présentes dans les buffers.</a:t>
            </a:r>
          </a:p>
          <a:p>
            <a:endParaRPr lang="fr-FR" dirty="0"/>
          </a:p>
          <a:p>
            <a:r>
              <a:rPr lang="fr-FR" dirty="0"/>
              <a:t>Pour des performances optimales, on parallélise l’écriture des données dans le </a:t>
            </a:r>
            <a:r>
              <a:rPr lang="fr-FR" dirty="0" err="1"/>
              <a:t>geometry</a:t>
            </a:r>
            <a:r>
              <a:rPr lang="fr-FR" dirty="0"/>
              <a:t> buffer avec la lecture par la carte de ces données (pas de zones de chevauchement des primitives dans le buffer pendant son utilisation).</a:t>
            </a:r>
          </a:p>
          <a:p>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41</a:t>
            </a:fld>
            <a:endParaRPr lang="fr-FR" dirty="0"/>
          </a:p>
        </p:txBody>
      </p:sp>
      <p:sp>
        <p:nvSpPr>
          <p:cNvPr id="6" name="Espace réservé de la date 5"/>
          <p:cNvSpPr>
            <a:spLocks noGrp="1"/>
          </p:cNvSpPr>
          <p:nvPr>
            <p:ph type="dt" sz="half" idx="2"/>
          </p:nvPr>
        </p:nvSpPr>
        <p:spPr/>
        <p:txBody>
          <a:bodyPr/>
          <a:lstStyle/>
          <a:p>
            <a:fld id="{ED72DAB0-B225-C24B-B670-9950DA6EA5EE}" type="datetime1">
              <a:rPr lang="fr-FR" smtClean="0"/>
              <a:t>15/09/16</a:t>
            </a:fld>
            <a:endParaRPr lang="fr-FR" dirty="0"/>
          </a:p>
        </p:txBody>
      </p:sp>
    </p:spTree>
    <p:extLst>
      <p:ext uri="{BB962C8B-B14F-4D97-AF65-F5344CB8AC3E}">
        <p14:creationId xmlns:p14="http://schemas.microsoft.com/office/powerpoint/2010/main" val="3916432636"/>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Autres </a:t>
            </a:r>
            <a:r>
              <a:rPr lang="fr-FR" dirty="0" smtClean="0"/>
              <a:t>primitives utiles au rendu :</a:t>
            </a:r>
          </a:p>
          <a:p>
            <a:pPr lvl="1"/>
            <a:r>
              <a:rPr lang="fr-FR" dirty="0" err="1" smtClean="0"/>
              <a:t>glFlush</a:t>
            </a:r>
            <a:r>
              <a:rPr lang="fr-FR" dirty="0" smtClean="0"/>
              <a:t>()</a:t>
            </a:r>
          </a:p>
          <a:p>
            <a:pPr lvl="2"/>
            <a:r>
              <a:rPr lang="fr-FR" dirty="0" smtClean="0"/>
              <a:t>Forcer la commande précédente OpenGL à démarrer une exécution</a:t>
            </a:r>
          </a:p>
          <a:p>
            <a:pPr lvl="1"/>
            <a:r>
              <a:rPr lang="fr-FR" dirty="0" err="1" smtClean="0"/>
              <a:t>glFinish</a:t>
            </a:r>
            <a:r>
              <a:rPr lang="fr-FR" dirty="0" smtClean="0"/>
              <a:t>()</a:t>
            </a:r>
          </a:p>
          <a:p>
            <a:pPr lvl="2"/>
            <a:r>
              <a:rPr lang="fr-FR" dirty="0" smtClean="0"/>
              <a:t>Forcer toutes les commandes précédentes à terminer.</a:t>
            </a:r>
          </a:p>
          <a:p>
            <a:pPr lvl="2"/>
            <a:endParaRPr lang="fr-FR" dirty="0"/>
          </a:p>
          <a:p>
            <a:r>
              <a:rPr lang="fr-FR" dirty="0" smtClean="0"/>
              <a:t>Et bien d’autres … </a:t>
            </a:r>
          </a:p>
          <a:p>
            <a:pPr lvl="1"/>
            <a:r>
              <a:rPr lang="fr-FR" dirty="0" smtClean="0"/>
              <a:t>Doc OpenGL</a:t>
            </a:r>
          </a:p>
          <a:p>
            <a:pPr lvl="1"/>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42</a:t>
            </a:fld>
            <a:endParaRPr lang="fr-FR" dirty="0"/>
          </a:p>
        </p:txBody>
      </p:sp>
      <p:sp>
        <p:nvSpPr>
          <p:cNvPr id="6" name="Espace réservé de la date 5"/>
          <p:cNvSpPr>
            <a:spLocks noGrp="1"/>
          </p:cNvSpPr>
          <p:nvPr>
            <p:ph type="dt" sz="half" idx="2"/>
          </p:nvPr>
        </p:nvSpPr>
        <p:spPr/>
        <p:txBody>
          <a:bodyPr/>
          <a:lstStyle/>
          <a:p>
            <a:fld id="{A68AD14F-98CA-F44F-A3FA-196B55CBFD38}" type="datetime1">
              <a:rPr lang="fr-FR" smtClean="0"/>
              <a:t>15/09/16</a:t>
            </a:fld>
            <a:endParaRPr lang="fr-FR" dirty="0"/>
          </a:p>
        </p:txBody>
      </p:sp>
    </p:spTree>
    <p:extLst>
      <p:ext uri="{BB962C8B-B14F-4D97-AF65-F5344CB8AC3E}">
        <p14:creationId xmlns:p14="http://schemas.microsoft.com/office/powerpoint/2010/main" val="4065289556"/>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 les TP et les mini-projets, nous recommandons OPENGL ES 2.0</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43</a:t>
            </a:fld>
            <a:endParaRPr lang="fr-FR" dirty="0"/>
          </a:p>
        </p:txBody>
      </p:sp>
      <p:sp>
        <p:nvSpPr>
          <p:cNvPr id="6" name="Espace réservé de la date 5"/>
          <p:cNvSpPr>
            <a:spLocks noGrp="1"/>
          </p:cNvSpPr>
          <p:nvPr>
            <p:ph type="dt" sz="half" idx="2"/>
          </p:nvPr>
        </p:nvSpPr>
        <p:spPr/>
        <p:txBody>
          <a:bodyPr/>
          <a:lstStyle/>
          <a:p>
            <a:fld id="{C8D9F857-20E6-2B42-BB37-D7166C12D183}" type="datetime1">
              <a:rPr lang="fr-FR" smtClean="0"/>
              <a:t>15/09/16</a:t>
            </a:fld>
            <a:endParaRPr lang="fr-FR" dirty="0"/>
          </a:p>
        </p:txBody>
      </p:sp>
      <p:pic>
        <p:nvPicPr>
          <p:cNvPr id="7" name="Image 6"/>
          <p:cNvPicPr>
            <a:picLocks noChangeAspect="1"/>
          </p:cNvPicPr>
          <p:nvPr/>
        </p:nvPicPr>
        <p:blipFill>
          <a:blip r:embed="rId2"/>
          <a:stretch>
            <a:fillRect/>
          </a:stretch>
        </p:blipFill>
        <p:spPr>
          <a:xfrm>
            <a:off x="196447" y="800514"/>
            <a:ext cx="8798988" cy="5631352"/>
          </a:xfrm>
          <a:prstGeom prst="rect">
            <a:avLst/>
          </a:prstGeom>
        </p:spPr>
      </p:pic>
    </p:spTree>
    <p:extLst>
      <p:ext uri="{BB962C8B-B14F-4D97-AF65-F5344CB8AC3E}">
        <p14:creationId xmlns:p14="http://schemas.microsoft.com/office/powerpoint/2010/main" val="39896732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OpenGL ES 2.0 and GLSL </a:t>
            </a:r>
            <a:r>
              <a:rPr lang="fr-FR" dirty="0" err="1" smtClean="0"/>
              <a:t>Shaders</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44</a:t>
            </a:fld>
            <a:endParaRPr lang="fr-FR" dirty="0"/>
          </a:p>
        </p:txBody>
      </p:sp>
      <p:sp>
        <p:nvSpPr>
          <p:cNvPr id="6" name="Espace réservé de la date 5"/>
          <p:cNvSpPr>
            <a:spLocks noGrp="1"/>
          </p:cNvSpPr>
          <p:nvPr>
            <p:ph type="dt" sz="half" idx="2"/>
          </p:nvPr>
        </p:nvSpPr>
        <p:spPr/>
        <p:txBody>
          <a:bodyPr/>
          <a:lstStyle/>
          <a:p>
            <a:fld id="{0D062ABF-5077-0C4A-8B2E-7FBA64D2CDCE}" type="datetime1">
              <a:rPr lang="fr-FR" smtClean="0"/>
              <a:t>15/09/16</a:t>
            </a:fld>
            <a:endParaRPr lang="fr-FR" dirty="0"/>
          </a:p>
        </p:txBody>
      </p:sp>
      <p:pic>
        <p:nvPicPr>
          <p:cNvPr id="7" name="Image 6"/>
          <p:cNvPicPr>
            <a:picLocks noChangeAspect="1"/>
          </p:cNvPicPr>
          <p:nvPr/>
        </p:nvPicPr>
        <p:blipFill>
          <a:blip r:embed="rId2"/>
          <a:stretch>
            <a:fillRect/>
          </a:stretch>
        </p:blipFill>
        <p:spPr>
          <a:xfrm>
            <a:off x="2955332" y="710075"/>
            <a:ext cx="3517900" cy="5638800"/>
          </a:xfrm>
          <a:prstGeom prst="rect">
            <a:avLst/>
          </a:prstGeom>
        </p:spPr>
      </p:pic>
    </p:spTree>
    <p:extLst>
      <p:ext uri="{BB962C8B-B14F-4D97-AF65-F5344CB8AC3E}">
        <p14:creationId xmlns:p14="http://schemas.microsoft.com/office/powerpoint/2010/main" val="30728773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OpenGL ES 2.0 and GLSL </a:t>
            </a:r>
            <a:r>
              <a:rPr lang="fr-FR" dirty="0" err="1" smtClean="0"/>
              <a:t>Shaders</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45</a:t>
            </a:fld>
            <a:endParaRPr lang="fr-FR" dirty="0"/>
          </a:p>
        </p:txBody>
      </p:sp>
      <p:sp>
        <p:nvSpPr>
          <p:cNvPr id="6" name="Espace réservé de la date 5"/>
          <p:cNvSpPr>
            <a:spLocks noGrp="1"/>
          </p:cNvSpPr>
          <p:nvPr>
            <p:ph type="dt" sz="half" idx="2"/>
          </p:nvPr>
        </p:nvSpPr>
        <p:spPr/>
        <p:txBody>
          <a:bodyPr/>
          <a:lstStyle/>
          <a:p>
            <a:fld id="{0D062ABF-5077-0C4A-8B2E-7FBA64D2CDCE}" type="datetime1">
              <a:rPr lang="fr-FR" smtClean="0"/>
              <a:t>15/09/16</a:t>
            </a:fld>
            <a:endParaRPr lang="fr-FR" dirty="0"/>
          </a:p>
        </p:txBody>
      </p:sp>
      <p:pic>
        <p:nvPicPr>
          <p:cNvPr id="8" name="Image 7"/>
          <p:cNvPicPr>
            <a:picLocks noChangeAspect="1"/>
          </p:cNvPicPr>
          <p:nvPr/>
        </p:nvPicPr>
        <p:blipFill>
          <a:blip r:embed="rId2"/>
          <a:stretch>
            <a:fillRect/>
          </a:stretch>
        </p:blipFill>
        <p:spPr>
          <a:xfrm>
            <a:off x="0" y="2390423"/>
            <a:ext cx="3225800" cy="3911600"/>
          </a:xfrm>
          <a:prstGeom prst="rect">
            <a:avLst/>
          </a:prstGeom>
        </p:spPr>
      </p:pic>
      <p:pic>
        <p:nvPicPr>
          <p:cNvPr id="10" name="Image 9"/>
          <p:cNvPicPr>
            <a:picLocks noChangeAspect="1"/>
          </p:cNvPicPr>
          <p:nvPr/>
        </p:nvPicPr>
        <p:blipFill>
          <a:blip r:embed="rId3"/>
          <a:stretch>
            <a:fillRect/>
          </a:stretch>
        </p:blipFill>
        <p:spPr>
          <a:xfrm>
            <a:off x="2858911" y="2479323"/>
            <a:ext cx="2692400" cy="3822700"/>
          </a:xfrm>
          <a:prstGeom prst="rect">
            <a:avLst/>
          </a:prstGeom>
        </p:spPr>
      </p:pic>
      <p:pic>
        <p:nvPicPr>
          <p:cNvPr id="3" name="Image 2"/>
          <p:cNvPicPr>
            <a:picLocks noChangeAspect="1"/>
          </p:cNvPicPr>
          <p:nvPr/>
        </p:nvPicPr>
        <p:blipFill>
          <a:blip r:embed="rId4"/>
          <a:stretch>
            <a:fillRect/>
          </a:stretch>
        </p:blipFill>
        <p:spPr>
          <a:xfrm>
            <a:off x="5801078" y="2276123"/>
            <a:ext cx="2819400" cy="4025900"/>
          </a:xfrm>
          <a:prstGeom prst="rect">
            <a:avLst/>
          </a:prstGeom>
        </p:spPr>
      </p:pic>
      <p:pic>
        <p:nvPicPr>
          <p:cNvPr id="9" name="Image 8"/>
          <p:cNvPicPr>
            <a:picLocks noChangeAspect="1"/>
          </p:cNvPicPr>
          <p:nvPr/>
        </p:nvPicPr>
        <p:blipFill>
          <a:blip r:embed="rId5"/>
          <a:stretch>
            <a:fillRect/>
          </a:stretch>
        </p:blipFill>
        <p:spPr>
          <a:xfrm>
            <a:off x="21524" y="848839"/>
            <a:ext cx="9144000" cy="1005361"/>
          </a:xfrm>
          <a:prstGeom prst="rect">
            <a:avLst/>
          </a:prstGeom>
        </p:spPr>
      </p:pic>
    </p:spTree>
    <p:extLst>
      <p:ext uri="{BB962C8B-B14F-4D97-AF65-F5344CB8AC3E}">
        <p14:creationId xmlns:p14="http://schemas.microsoft.com/office/powerpoint/2010/main" val="25251072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Vertex </a:t>
            </a:r>
            <a:r>
              <a:rPr lang="fr-FR" dirty="0" err="1" smtClean="0"/>
              <a:t>shader</a:t>
            </a:r>
            <a:r>
              <a:rPr lang="fr-FR" dirty="0" smtClean="0"/>
              <a:t> </a:t>
            </a:r>
            <a:r>
              <a:rPr lang="fr-FR" dirty="0" err="1" smtClean="0"/>
              <a:t>summary</a:t>
            </a:r>
            <a:endParaRPr lang="fr-FR" dirty="0"/>
          </a:p>
        </p:txBody>
      </p:sp>
      <p:sp>
        <p:nvSpPr>
          <p:cNvPr id="4" name="Espace réservé du pied de page 3"/>
          <p:cNvSpPr>
            <a:spLocks noGrp="1"/>
          </p:cNvSpPr>
          <p:nvPr>
            <p:ph type="ftr" sz="quarter" idx="3"/>
          </p:nvPr>
        </p:nvSpPr>
        <p:spPr/>
        <p:txBody>
          <a:bodyPr/>
          <a:lstStyle/>
          <a:p>
            <a:r>
              <a:rPr lang="fr-FR" b="1" smtClean="0"/>
              <a:t>Rémi Ronfard - GMIN317 – GPU </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46</a:t>
            </a:fld>
            <a:endParaRPr lang="fr-FR" dirty="0"/>
          </a:p>
        </p:txBody>
      </p:sp>
      <p:sp>
        <p:nvSpPr>
          <p:cNvPr id="6" name="Espace réservé de la date 5"/>
          <p:cNvSpPr>
            <a:spLocks noGrp="1"/>
          </p:cNvSpPr>
          <p:nvPr>
            <p:ph type="dt" sz="half" idx="2"/>
          </p:nvPr>
        </p:nvSpPr>
        <p:spPr/>
        <p:txBody>
          <a:bodyPr/>
          <a:lstStyle/>
          <a:p>
            <a:fld id="{EEA36F91-B38D-6B4B-8F25-FA509C3CCD14}" type="datetime1">
              <a:rPr lang="fr-FR" smtClean="0"/>
              <a:t>15/09/16</a:t>
            </a:fld>
            <a:endParaRPr lang="fr-FR" dirty="0"/>
          </a:p>
        </p:txBody>
      </p:sp>
      <p:pic>
        <p:nvPicPr>
          <p:cNvPr id="7" name="Image 6"/>
          <p:cNvPicPr>
            <a:picLocks noChangeAspect="1"/>
          </p:cNvPicPr>
          <p:nvPr/>
        </p:nvPicPr>
        <p:blipFill>
          <a:blip r:embed="rId2"/>
          <a:stretch>
            <a:fillRect/>
          </a:stretch>
        </p:blipFill>
        <p:spPr>
          <a:xfrm>
            <a:off x="774700" y="901700"/>
            <a:ext cx="7581900" cy="5041900"/>
          </a:xfrm>
          <a:prstGeom prst="rect">
            <a:avLst/>
          </a:prstGeom>
        </p:spPr>
      </p:pic>
    </p:spTree>
    <p:extLst>
      <p:ext uri="{BB962C8B-B14F-4D97-AF65-F5344CB8AC3E}">
        <p14:creationId xmlns:p14="http://schemas.microsoft.com/office/powerpoint/2010/main" val="17606367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Pixel (fragment)  </a:t>
            </a:r>
            <a:r>
              <a:rPr lang="fr-FR" dirty="0" err="1" smtClean="0"/>
              <a:t>shader</a:t>
            </a:r>
            <a:r>
              <a:rPr lang="fr-FR" dirty="0" smtClean="0"/>
              <a:t> </a:t>
            </a:r>
            <a:r>
              <a:rPr lang="fr-FR" dirty="0" err="1" smtClean="0"/>
              <a:t>summary</a:t>
            </a:r>
            <a:endParaRPr lang="fr-FR" dirty="0"/>
          </a:p>
        </p:txBody>
      </p:sp>
      <p:sp>
        <p:nvSpPr>
          <p:cNvPr id="4" name="Espace réservé du pied de page 3"/>
          <p:cNvSpPr>
            <a:spLocks noGrp="1"/>
          </p:cNvSpPr>
          <p:nvPr>
            <p:ph type="ftr" sz="quarter" idx="3"/>
          </p:nvPr>
        </p:nvSpPr>
        <p:spPr/>
        <p:txBody>
          <a:bodyPr/>
          <a:lstStyle/>
          <a:p>
            <a:r>
              <a:rPr lang="fr-FR" b="1" smtClean="0"/>
              <a:t>Rémi Ronfard - GMIN317 – GPU </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47</a:t>
            </a:fld>
            <a:endParaRPr lang="fr-FR" dirty="0"/>
          </a:p>
        </p:txBody>
      </p:sp>
      <p:sp>
        <p:nvSpPr>
          <p:cNvPr id="6" name="Espace réservé de la date 5"/>
          <p:cNvSpPr>
            <a:spLocks noGrp="1"/>
          </p:cNvSpPr>
          <p:nvPr>
            <p:ph type="dt" sz="half" idx="2"/>
          </p:nvPr>
        </p:nvSpPr>
        <p:spPr/>
        <p:txBody>
          <a:bodyPr/>
          <a:lstStyle/>
          <a:p>
            <a:fld id="{EEA36F91-B38D-6B4B-8F25-FA509C3CCD14}" type="datetime1">
              <a:rPr lang="fr-FR" smtClean="0"/>
              <a:t>15/09/16</a:t>
            </a:fld>
            <a:endParaRPr lang="fr-FR" dirty="0"/>
          </a:p>
        </p:txBody>
      </p:sp>
      <p:pic>
        <p:nvPicPr>
          <p:cNvPr id="7" name="Image 6"/>
          <p:cNvPicPr>
            <a:picLocks noChangeAspect="1"/>
          </p:cNvPicPr>
          <p:nvPr/>
        </p:nvPicPr>
        <p:blipFill>
          <a:blip r:embed="rId2"/>
          <a:stretch>
            <a:fillRect/>
          </a:stretch>
        </p:blipFill>
        <p:spPr>
          <a:xfrm>
            <a:off x="889000" y="1308100"/>
            <a:ext cx="7353300" cy="4241800"/>
          </a:xfrm>
          <a:prstGeom prst="rect">
            <a:avLst/>
          </a:prstGeom>
        </p:spPr>
      </p:pic>
    </p:spTree>
    <p:extLst>
      <p:ext uri="{BB962C8B-B14F-4D97-AF65-F5344CB8AC3E}">
        <p14:creationId xmlns:p14="http://schemas.microsoft.com/office/powerpoint/2010/main" val="14748309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OPENGL ES 2.0 (TP1)</a:t>
            </a:r>
            <a:endParaRPr lang="fr-FR" dirty="0"/>
          </a:p>
        </p:txBody>
      </p:sp>
      <p:sp>
        <p:nvSpPr>
          <p:cNvPr id="3" name="Espace réservé du contenu 2"/>
          <p:cNvSpPr>
            <a:spLocks noGrp="1"/>
          </p:cNvSpPr>
          <p:nvPr>
            <p:ph idx="1"/>
          </p:nvPr>
        </p:nvSpPr>
        <p:spPr/>
        <p:txBody>
          <a:bodyPr>
            <a:normAutofit lnSpcReduction="10000"/>
          </a:bodyPr>
          <a:lstStyle/>
          <a:p>
            <a:r>
              <a:rPr lang="en-US" dirty="0" err="1"/>
              <a:t>glViewport</a:t>
            </a:r>
            <a:r>
              <a:rPr lang="en-US" dirty="0"/>
              <a:t>(0, 0, </a:t>
            </a:r>
            <a:r>
              <a:rPr lang="en-US" dirty="0" smtClean="0"/>
              <a:t>width, </a:t>
            </a:r>
            <a:r>
              <a:rPr lang="en-US" dirty="0" err="1" smtClean="0"/>
              <a:t>height,scale</a:t>
            </a:r>
            <a:r>
              <a:rPr lang="en-US" dirty="0"/>
              <a:t>)</a:t>
            </a:r>
            <a:r>
              <a:rPr lang="en-US" dirty="0" smtClean="0"/>
              <a:t>;</a:t>
            </a:r>
          </a:p>
          <a:p>
            <a:r>
              <a:rPr lang="en-US" dirty="0" err="1" smtClean="0"/>
              <a:t>glClear</a:t>
            </a:r>
            <a:r>
              <a:rPr lang="en-US" dirty="0"/>
              <a:t>(GL_COLOR_BUFFER_BIT); </a:t>
            </a:r>
            <a:endParaRPr lang="en-US" dirty="0" smtClean="0"/>
          </a:p>
          <a:p>
            <a:r>
              <a:rPr lang="fr-FR" dirty="0" err="1"/>
              <a:t>glVertexAttribPointer</a:t>
            </a:r>
            <a:r>
              <a:rPr lang="fr-FR" dirty="0"/>
              <a:t>(</a:t>
            </a:r>
            <a:r>
              <a:rPr lang="fr-FR" dirty="0" err="1"/>
              <a:t>m_posAttr</a:t>
            </a:r>
            <a:r>
              <a:rPr lang="fr-FR" dirty="0"/>
              <a:t>, 2, GL_FLOAT, GL_FALSE, 0, </a:t>
            </a:r>
            <a:r>
              <a:rPr lang="fr-FR" dirty="0" err="1"/>
              <a:t>vertices</a:t>
            </a:r>
            <a:r>
              <a:rPr lang="fr-FR" dirty="0"/>
              <a:t>)</a:t>
            </a:r>
            <a:r>
              <a:rPr lang="fr-FR" dirty="0" smtClean="0"/>
              <a:t>;</a:t>
            </a:r>
          </a:p>
          <a:p>
            <a:r>
              <a:rPr lang="fr-FR" dirty="0" err="1" smtClean="0"/>
              <a:t>glVertexAttribPointer</a:t>
            </a:r>
            <a:r>
              <a:rPr lang="fr-FR" dirty="0"/>
              <a:t>(</a:t>
            </a:r>
            <a:r>
              <a:rPr lang="fr-FR" dirty="0" err="1"/>
              <a:t>m_colAttr</a:t>
            </a:r>
            <a:r>
              <a:rPr lang="fr-FR" dirty="0"/>
              <a:t>, 3, GL_FLOAT, GL_FALSE, 0, </a:t>
            </a:r>
            <a:r>
              <a:rPr lang="fr-FR" dirty="0" err="1"/>
              <a:t>colors</a:t>
            </a:r>
            <a:r>
              <a:rPr lang="fr-FR" dirty="0"/>
              <a:t>); </a:t>
            </a:r>
            <a:endParaRPr lang="fr-FR" dirty="0" smtClean="0"/>
          </a:p>
          <a:p>
            <a:r>
              <a:rPr lang="fr-FR" dirty="0" err="1" smtClean="0"/>
              <a:t>glEnableVertexAttribArray</a:t>
            </a:r>
            <a:r>
              <a:rPr lang="fr-FR" dirty="0"/>
              <a:t>(0); </a:t>
            </a:r>
            <a:endParaRPr lang="fr-FR" dirty="0" smtClean="0"/>
          </a:p>
          <a:p>
            <a:r>
              <a:rPr lang="fr-FR" dirty="0" err="1" smtClean="0"/>
              <a:t>glEnableVertexAttribArray</a:t>
            </a:r>
            <a:r>
              <a:rPr lang="fr-FR" dirty="0"/>
              <a:t>(1); </a:t>
            </a:r>
            <a:endParaRPr lang="fr-FR" dirty="0" smtClean="0"/>
          </a:p>
          <a:p>
            <a:r>
              <a:rPr lang="fr-FR" dirty="0" err="1" smtClean="0"/>
              <a:t>glDrawArrays</a:t>
            </a:r>
            <a:r>
              <a:rPr lang="fr-FR" dirty="0"/>
              <a:t>(GL_TRIANGLE_FAN, 0, 6); </a:t>
            </a:r>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48</a:t>
            </a:fld>
            <a:endParaRPr lang="fr-FR" dirty="0"/>
          </a:p>
        </p:txBody>
      </p:sp>
      <p:sp>
        <p:nvSpPr>
          <p:cNvPr id="6" name="Espace réservé de la date 5"/>
          <p:cNvSpPr>
            <a:spLocks noGrp="1"/>
          </p:cNvSpPr>
          <p:nvPr>
            <p:ph type="dt" sz="half" idx="2"/>
          </p:nvPr>
        </p:nvSpPr>
        <p:spPr/>
        <p:txBody>
          <a:bodyPr/>
          <a:lstStyle/>
          <a:p>
            <a:fld id="{B4ABAEB4-858B-454B-83F3-67915C19ADF2}" type="datetime1">
              <a:rPr lang="fr-FR" smtClean="0"/>
              <a:t>15/09/16</a:t>
            </a:fld>
            <a:endParaRPr lang="fr-FR" dirty="0"/>
          </a:p>
        </p:txBody>
      </p:sp>
    </p:spTree>
    <p:extLst>
      <p:ext uri="{BB962C8B-B14F-4D97-AF65-F5344CB8AC3E}">
        <p14:creationId xmlns:p14="http://schemas.microsoft.com/office/powerpoint/2010/main" val="20505183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8" name="Espace réservé du contenu 7"/>
          <p:cNvSpPr>
            <a:spLocks noGrp="1"/>
          </p:cNvSpPr>
          <p:nvPr>
            <p:ph idx="1"/>
          </p:nvPr>
        </p:nvSpPr>
        <p:spPr/>
        <p:txBody>
          <a:bodyPr anchor="ctr"/>
          <a:lstStyle/>
          <a:p>
            <a:pPr marL="0" indent="0" algn="ctr">
              <a:buNone/>
            </a:pPr>
            <a:r>
              <a:rPr lang="fr-FR" dirty="0" smtClean="0"/>
              <a:t>Transformations</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49</a:t>
            </a:fld>
            <a:endParaRPr lang="fr-FR" dirty="0"/>
          </a:p>
        </p:txBody>
      </p:sp>
      <p:sp>
        <p:nvSpPr>
          <p:cNvPr id="6" name="Espace réservé de la date 5"/>
          <p:cNvSpPr>
            <a:spLocks noGrp="1"/>
          </p:cNvSpPr>
          <p:nvPr>
            <p:ph type="dt" sz="half" idx="2"/>
          </p:nvPr>
        </p:nvSpPr>
        <p:spPr/>
        <p:txBody>
          <a:bodyPr/>
          <a:lstStyle/>
          <a:p>
            <a:fld id="{340E0C66-76FB-2344-988B-5312ECB1C245}" type="datetime1">
              <a:rPr lang="fr-FR" smtClean="0"/>
              <a:t>15/09/16</a:t>
            </a:fld>
            <a:endParaRPr lang="fr-FR" dirty="0"/>
          </a:p>
        </p:txBody>
      </p:sp>
    </p:spTree>
    <p:extLst>
      <p:ext uri="{BB962C8B-B14F-4D97-AF65-F5344CB8AC3E}">
        <p14:creationId xmlns:p14="http://schemas.microsoft.com/office/powerpoint/2010/main" val="217223886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85000" lnSpcReduction="10000"/>
          </a:bodyPr>
          <a:lstStyle/>
          <a:p>
            <a:r>
              <a:rPr lang="fr-FR" dirty="0"/>
              <a:t>Quelle est la différence avec un moteur de rendu ?</a:t>
            </a:r>
          </a:p>
          <a:p>
            <a:endParaRPr lang="fr-FR" dirty="0"/>
          </a:p>
          <a:p>
            <a:r>
              <a:rPr lang="fr-FR" dirty="0"/>
              <a:t>Le moteur de rendu est situé à une couche logicielle supérieure, et permet généralement la gestion d’une scène tridimensionnelle complexe avec tous ses acteurs. Le moteur de rendu utilise une API de rendu comme partie du processus de génération d’une image</a:t>
            </a:r>
            <a:r>
              <a:rPr lang="fr-FR" dirty="0" smtClean="0"/>
              <a:t>.</a:t>
            </a:r>
          </a:p>
          <a:p>
            <a:endParaRPr lang="fr-FR" dirty="0"/>
          </a:p>
          <a:p>
            <a:r>
              <a:rPr lang="fr-FR" dirty="0" smtClean="0"/>
              <a:t>Il ne faut pas confondre API de rendu graphique et API applications.</a:t>
            </a:r>
          </a:p>
          <a:p>
            <a:pPr lvl="1"/>
            <a:r>
              <a:rPr lang="fr-FR" dirty="0" smtClean="0"/>
              <a:t>API d’application couche haut niveau</a:t>
            </a:r>
            <a:endParaRPr lang="fr-FR" dirty="0"/>
          </a:p>
          <a:p>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a:t>
            </a:fld>
            <a:endParaRPr lang="fr-FR" dirty="0"/>
          </a:p>
        </p:txBody>
      </p:sp>
      <p:sp>
        <p:nvSpPr>
          <p:cNvPr id="6" name="Espace réservé de la date 5"/>
          <p:cNvSpPr>
            <a:spLocks noGrp="1"/>
          </p:cNvSpPr>
          <p:nvPr>
            <p:ph type="dt" sz="half" idx="2"/>
          </p:nvPr>
        </p:nvSpPr>
        <p:spPr/>
        <p:txBody>
          <a:bodyPr/>
          <a:lstStyle/>
          <a:p>
            <a:fld id="{E11DB12B-7248-D640-B4CC-9F4F41155145}" type="datetime1">
              <a:rPr lang="fr-FR" smtClean="0"/>
              <a:t>15/09/16</a:t>
            </a:fld>
            <a:endParaRPr lang="fr-FR" dirty="0"/>
          </a:p>
        </p:txBody>
      </p:sp>
    </p:spTree>
    <p:extLst>
      <p:ext uri="{BB962C8B-B14F-4D97-AF65-F5344CB8AC3E}">
        <p14:creationId xmlns:p14="http://schemas.microsoft.com/office/powerpoint/2010/main" val="198405468"/>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92500" lnSpcReduction="10000"/>
          </a:bodyPr>
          <a:lstStyle/>
          <a:p>
            <a:r>
              <a:rPr lang="fr-FR" dirty="0" err="1" smtClean="0"/>
              <a:t>glTranslate</a:t>
            </a:r>
            <a:r>
              <a:rPr lang="fr-FR" dirty="0" smtClean="0"/>
              <a:t>{</a:t>
            </a:r>
            <a:r>
              <a:rPr lang="fr-FR" dirty="0" err="1" smtClean="0"/>
              <a:t>fd</a:t>
            </a:r>
            <a:r>
              <a:rPr lang="fr-FR" dirty="0" smtClean="0"/>
              <a:t>}(Type x, Type y, Type z)</a:t>
            </a:r>
          </a:p>
          <a:p>
            <a:pPr lvl="1"/>
            <a:r>
              <a:rPr lang="fr-FR" dirty="0" smtClean="0"/>
              <a:t>Multiplie la matrice courante par une matrice de </a:t>
            </a:r>
            <a:r>
              <a:rPr lang="fr-FR" i="1" dirty="0" smtClean="0"/>
              <a:t>mouvement </a:t>
            </a:r>
          </a:p>
          <a:p>
            <a:pPr lvl="1"/>
            <a:endParaRPr lang="fr-FR" i="1" dirty="0"/>
          </a:p>
          <a:p>
            <a:r>
              <a:rPr lang="fr-FR" dirty="0" err="1" smtClean="0"/>
              <a:t>glRotate</a:t>
            </a:r>
            <a:r>
              <a:rPr lang="fr-FR" dirty="0" smtClean="0"/>
              <a:t>{</a:t>
            </a:r>
            <a:r>
              <a:rPr lang="fr-FR" dirty="0" err="1" smtClean="0"/>
              <a:t>fd</a:t>
            </a:r>
            <a:r>
              <a:rPr lang="fr-FR" dirty="0" smtClean="0"/>
              <a:t>}(</a:t>
            </a:r>
            <a:r>
              <a:rPr lang="fr-FR" dirty="0" err="1" smtClean="0"/>
              <a:t>TypR</a:t>
            </a:r>
            <a:r>
              <a:rPr lang="fr-FR" dirty="0" smtClean="0"/>
              <a:t> angle, Type x, </a:t>
            </a:r>
            <a:r>
              <a:rPr lang="fr-FR" dirty="0" err="1" smtClean="0"/>
              <a:t>TypR</a:t>
            </a:r>
            <a:r>
              <a:rPr lang="fr-FR" dirty="0" smtClean="0"/>
              <a:t> x, </a:t>
            </a:r>
            <a:r>
              <a:rPr lang="fr-FR" dirty="0" err="1" smtClean="0"/>
              <a:t>TypR</a:t>
            </a:r>
            <a:r>
              <a:rPr lang="fr-FR" dirty="0" smtClean="0"/>
              <a:t> y, </a:t>
            </a:r>
            <a:r>
              <a:rPr lang="fr-FR" dirty="0" err="1" smtClean="0"/>
              <a:t>TypR</a:t>
            </a:r>
            <a:r>
              <a:rPr lang="fr-FR" dirty="0" smtClean="0"/>
              <a:t> z)</a:t>
            </a:r>
          </a:p>
          <a:p>
            <a:pPr lvl="1"/>
            <a:r>
              <a:rPr lang="fr-FR" dirty="0" smtClean="0"/>
              <a:t>Multiplie la matrice courante par une matrice qui effectue une rotation du modèle courant</a:t>
            </a:r>
          </a:p>
          <a:p>
            <a:r>
              <a:rPr lang="fr-FR" dirty="0" err="1" smtClean="0"/>
              <a:t>glScale</a:t>
            </a:r>
            <a:r>
              <a:rPr lang="fr-FR" dirty="0" smtClean="0"/>
              <a:t>{</a:t>
            </a:r>
            <a:r>
              <a:rPr lang="fr-FR" dirty="0" err="1" smtClean="0"/>
              <a:t>fd</a:t>
            </a:r>
            <a:r>
              <a:rPr lang="fr-FR" dirty="0" smtClean="0"/>
              <a:t>}(Type x, Type y, Type z)</a:t>
            </a:r>
          </a:p>
          <a:p>
            <a:pPr lvl="1"/>
            <a:r>
              <a:rPr lang="fr-FR" dirty="0" smtClean="0"/>
              <a:t>Multiplie la matrice courante avec une matrice de réduction</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50</a:t>
            </a:fld>
            <a:endParaRPr lang="fr-FR" dirty="0"/>
          </a:p>
        </p:txBody>
      </p:sp>
      <p:sp>
        <p:nvSpPr>
          <p:cNvPr id="6" name="Espace réservé de la date 5"/>
          <p:cNvSpPr>
            <a:spLocks noGrp="1"/>
          </p:cNvSpPr>
          <p:nvPr>
            <p:ph type="dt" sz="half" idx="2"/>
          </p:nvPr>
        </p:nvSpPr>
        <p:spPr/>
        <p:txBody>
          <a:bodyPr/>
          <a:lstStyle/>
          <a:p>
            <a:fld id="{027228B0-E5B0-7443-A123-1122B1DA33A5}" type="datetime1">
              <a:rPr lang="fr-FR" smtClean="0"/>
              <a:t>15/09/16</a:t>
            </a:fld>
            <a:endParaRPr lang="fr-FR" dirty="0"/>
          </a:p>
        </p:txBody>
      </p:sp>
    </p:spTree>
    <p:extLst>
      <p:ext uri="{BB962C8B-B14F-4D97-AF65-F5344CB8AC3E}">
        <p14:creationId xmlns:p14="http://schemas.microsoft.com/office/powerpoint/2010/main" val="1688844452"/>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5347766"/>
          </a:xfrm>
        </p:spPr>
        <p:txBody>
          <a:bodyPr>
            <a:normAutofit fontScale="92500" lnSpcReduction="10000"/>
          </a:bodyPr>
          <a:lstStyle/>
          <a:p>
            <a:r>
              <a:rPr lang="fr-FR" dirty="0" smtClean="0"/>
              <a:t>Un exemple:</a:t>
            </a:r>
          </a:p>
          <a:p>
            <a:pPr lvl="1"/>
            <a:r>
              <a:rPr lang="fr-FR" dirty="0" smtClean="0"/>
              <a:t>Dans la boucle de rendu :</a:t>
            </a:r>
          </a:p>
          <a:p>
            <a:pPr lvl="1"/>
            <a:endParaRPr lang="fr-FR" dirty="0"/>
          </a:p>
          <a:p>
            <a:pPr lvl="1"/>
            <a:endParaRPr lang="fr-FR" dirty="0" smtClean="0"/>
          </a:p>
          <a:p>
            <a:pPr marL="0" indent="0">
              <a:buNone/>
            </a:pPr>
            <a:r>
              <a:rPr lang="de-DE" dirty="0" err="1"/>
              <a:t>glTranslatef</a:t>
            </a:r>
            <a:r>
              <a:rPr lang="de-DE" dirty="0"/>
              <a:t>(-1.0f,-0.5f,0.0f);</a:t>
            </a:r>
          </a:p>
          <a:p>
            <a:pPr marL="0" indent="0">
              <a:buNone/>
            </a:pPr>
            <a:r>
              <a:rPr lang="de-DE" dirty="0" err="1"/>
              <a:t>glBegin</a:t>
            </a:r>
            <a:r>
              <a:rPr lang="de-DE" dirty="0"/>
              <a:t>(GL_TRIANGLES);</a:t>
            </a:r>
          </a:p>
          <a:p>
            <a:pPr marL="0" indent="0">
              <a:buNone/>
            </a:pPr>
            <a:r>
              <a:rPr lang="de-DE" dirty="0"/>
              <a:t>    glVertex3f(0.0f, 0.0f, 0.0f);</a:t>
            </a:r>
          </a:p>
          <a:p>
            <a:pPr marL="0" indent="0">
              <a:buNone/>
            </a:pPr>
            <a:r>
              <a:rPr lang="de-DE" dirty="0"/>
              <a:t>    glVertex3f(1.0f, 0.0f, 0.0f);</a:t>
            </a:r>
          </a:p>
          <a:p>
            <a:pPr marL="0" indent="0">
              <a:buNone/>
            </a:pPr>
            <a:r>
              <a:rPr lang="de-DE" dirty="0"/>
              <a:t>    glVertex3f(1.0f, 1.0f, 0.0f);</a:t>
            </a:r>
          </a:p>
          <a:p>
            <a:pPr marL="0" indent="0">
              <a:buNone/>
            </a:pPr>
            <a:r>
              <a:rPr lang="de-DE" dirty="0"/>
              <a:t>    //glVertex3f(0.0f,1.0f, 0.0f);</a:t>
            </a:r>
          </a:p>
          <a:p>
            <a:pPr marL="0" indent="0">
              <a:buNone/>
            </a:pPr>
            <a:r>
              <a:rPr lang="de-DE" dirty="0" err="1"/>
              <a:t>glEnd</a:t>
            </a:r>
            <a:r>
              <a:rPr lang="de-DE" dirty="0"/>
              <a:t>();</a:t>
            </a:r>
            <a:endParaRPr lang="fr-FR" dirty="0" smtClean="0"/>
          </a:p>
          <a:p>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51</a:t>
            </a:fld>
            <a:endParaRPr lang="fr-FR" dirty="0"/>
          </a:p>
        </p:txBody>
      </p:sp>
      <p:sp>
        <p:nvSpPr>
          <p:cNvPr id="6" name="Espace réservé de la date 5"/>
          <p:cNvSpPr>
            <a:spLocks noGrp="1"/>
          </p:cNvSpPr>
          <p:nvPr>
            <p:ph type="dt" sz="half" idx="2"/>
          </p:nvPr>
        </p:nvSpPr>
        <p:spPr/>
        <p:txBody>
          <a:bodyPr/>
          <a:lstStyle/>
          <a:p>
            <a:fld id="{9CFBB60C-604E-F345-8CD6-45D70CDF0DD6}" type="datetime1">
              <a:rPr lang="fr-FR" smtClean="0"/>
              <a:t>15/09/16</a:t>
            </a:fld>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1455" y="512989"/>
            <a:ext cx="4711353" cy="3849062"/>
          </a:xfrm>
          <a:prstGeom prst="rect">
            <a:avLst/>
          </a:prstGeom>
        </p:spPr>
      </p:pic>
    </p:spTree>
    <p:extLst>
      <p:ext uri="{BB962C8B-B14F-4D97-AF65-F5344CB8AC3E}">
        <p14:creationId xmlns:p14="http://schemas.microsoft.com/office/powerpoint/2010/main" val="3593398376"/>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5347766"/>
          </a:xfrm>
        </p:spPr>
        <p:txBody>
          <a:bodyPr>
            <a:normAutofit fontScale="92500" lnSpcReduction="10000"/>
          </a:bodyPr>
          <a:lstStyle/>
          <a:p>
            <a:r>
              <a:rPr lang="fr-FR" dirty="0" smtClean="0"/>
              <a:t>Un exemple:</a:t>
            </a:r>
          </a:p>
          <a:p>
            <a:pPr lvl="1"/>
            <a:r>
              <a:rPr lang="fr-FR" dirty="0" smtClean="0"/>
              <a:t>Dans la boucle de rendu :</a:t>
            </a:r>
          </a:p>
          <a:p>
            <a:pPr lvl="1"/>
            <a:endParaRPr lang="fr-FR" dirty="0"/>
          </a:p>
          <a:p>
            <a:pPr lvl="1"/>
            <a:endParaRPr lang="fr-FR" dirty="0" smtClean="0"/>
          </a:p>
          <a:p>
            <a:pPr marL="0" indent="0">
              <a:buNone/>
            </a:pPr>
            <a:r>
              <a:rPr lang="de-DE" dirty="0" err="1"/>
              <a:t>glScalef</a:t>
            </a:r>
            <a:r>
              <a:rPr lang="de-DE" dirty="0"/>
              <a:t>(0.5f,0.5f,0.5f);</a:t>
            </a:r>
          </a:p>
          <a:p>
            <a:pPr marL="0" indent="0">
              <a:buNone/>
            </a:pPr>
            <a:r>
              <a:rPr lang="de-DE" dirty="0" err="1"/>
              <a:t>glBegin</a:t>
            </a:r>
            <a:r>
              <a:rPr lang="de-DE" dirty="0"/>
              <a:t>(GL_TRIANGLES);</a:t>
            </a:r>
          </a:p>
          <a:p>
            <a:pPr marL="0" indent="0">
              <a:buNone/>
            </a:pPr>
            <a:r>
              <a:rPr lang="de-DE" dirty="0"/>
              <a:t>    glVertex3f(0.0f, 0.0f, 0.0f);</a:t>
            </a:r>
          </a:p>
          <a:p>
            <a:pPr marL="0" indent="0">
              <a:buNone/>
            </a:pPr>
            <a:r>
              <a:rPr lang="de-DE" dirty="0"/>
              <a:t>    glVertex3f(1.0f, 0.0f, 0.0f);</a:t>
            </a:r>
          </a:p>
          <a:p>
            <a:pPr marL="0" indent="0">
              <a:buNone/>
            </a:pPr>
            <a:r>
              <a:rPr lang="de-DE" dirty="0"/>
              <a:t>    glVertex3f(1.0f, 1.0f, 0.0f);</a:t>
            </a:r>
          </a:p>
          <a:p>
            <a:pPr marL="0" indent="0">
              <a:buNone/>
            </a:pPr>
            <a:r>
              <a:rPr lang="de-DE" dirty="0"/>
              <a:t>    //glVertex3f(0.0f,1.0f, 0.0f);</a:t>
            </a:r>
          </a:p>
          <a:p>
            <a:pPr marL="0" indent="0">
              <a:buNone/>
            </a:pPr>
            <a:r>
              <a:rPr lang="de-DE" dirty="0" err="1"/>
              <a:t>glEnd</a:t>
            </a:r>
            <a:r>
              <a:rPr lang="de-DE" dirty="0"/>
              <a:t>();</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52</a:t>
            </a:fld>
            <a:endParaRPr lang="fr-FR" dirty="0"/>
          </a:p>
        </p:txBody>
      </p:sp>
      <p:sp>
        <p:nvSpPr>
          <p:cNvPr id="6" name="Espace réservé de la date 5"/>
          <p:cNvSpPr>
            <a:spLocks noGrp="1"/>
          </p:cNvSpPr>
          <p:nvPr>
            <p:ph type="dt" sz="half" idx="2"/>
          </p:nvPr>
        </p:nvSpPr>
        <p:spPr/>
        <p:txBody>
          <a:bodyPr/>
          <a:lstStyle/>
          <a:p>
            <a:fld id="{2E6E718A-AC5A-3845-A3A1-4E99D650863C}" type="datetime1">
              <a:rPr lang="fr-FR" smtClean="0"/>
              <a:t>15/09/16</a:t>
            </a:fld>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1456" y="512989"/>
            <a:ext cx="4711351" cy="3849062"/>
          </a:xfrm>
          <a:prstGeom prst="rect">
            <a:avLst/>
          </a:prstGeom>
        </p:spPr>
      </p:pic>
    </p:spTree>
    <p:extLst>
      <p:ext uri="{BB962C8B-B14F-4D97-AF65-F5344CB8AC3E}">
        <p14:creationId xmlns:p14="http://schemas.microsoft.com/office/powerpoint/2010/main" val="1538817875"/>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La camera OpenGL peut être vue comme un appareil photo. Pour prendre une bonne photo il faut :</a:t>
            </a:r>
          </a:p>
          <a:p>
            <a:pPr lvl="1"/>
            <a:r>
              <a:rPr lang="fr-FR" dirty="0" smtClean="0"/>
              <a:t>Placer la camera dans l’espace et la faire pointer vers la scène</a:t>
            </a:r>
            <a:endParaRPr lang="fr-FR" dirty="0"/>
          </a:p>
          <a:p>
            <a:pPr lvl="1"/>
            <a:r>
              <a:rPr lang="fr-FR" dirty="0" smtClean="0"/>
              <a:t>Puis arranger la scène afin d’être photographié dans la bonne compostions </a:t>
            </a:r>
          </a:p>
          <a:p>
            <a:pPr lvl="1"/>
            <a:r>
              <a:rPr lang="fr-FR" dirty="0" smtClean="0"/>
              <a:t>Définir la lentille de camera et ajuster le zoom</a:t>
            </a:r>
          </a:p>
          <a:p>
            <a:pPr lvl="1"/>
            <a:r>
              <a:rPr lang="fr-FR" dirty="0" smtClean="0"/>
              <a:t>Finaliser la photo en choisissant l’agrandissement désiré.</a:t>
            </a:r>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53</a:t>
            </a:fld>
            <a:endParaRPr lang="fr-FR" dirty="0"/>
          </a:p>
        </p:txBody>
      </p:sp>
      <p:sp>
        <p:nvSpPr>
          <p:cNvPr id="6" name="Espace réservé de la date 5"/>
          <p:cNvSpPr>
            <a:spLocks noGrp="1"/>
          </p:cNvSpPr>
          <p:nvPr>
            <p:ph type="dt" sz="half" idx="2"/>
          </p:nvPr>
        </p:nvSpPr>
        <p:spPr/>
        <p:txBody>
          <a:bodyPr/>
          <a:lstStyle/>
          <a:p>
            <a:fld id="{F35288F4-6690-CD43-B364-710A2CD54570}" type="datetime1">
              <a:rPr lang="fr-FR" smtClean="0"/>
              <a:t>15/09/16</a:t>
            </a:fld>
            <a:endParaRPr lang="fr-FR" dirty="0"/>
          </a:p>
        </p:txBody>
      </p:sp>
    </p:spTree>
    <p:extLst>
      <p:ext uri="{BB962C8B-B14F-4D97-AF65-F5344CB8AC3E}">
        <p14:creationId xmlns:p14="http://schemas.microsoft.com/office/powerpoint/2010/main" val="1307473747"/>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85000" lnSpcReduction="20000"/>
          </a:bodyPr>
          <a:lstStyle/>
          <a:p>
            <a:r>
              <a:rPr lang="fr-FR" dirty="0" smtClean="0"/>
              <a:t>Des opérations sur les matrices :</a:t>
            </a:r>
          </a:p>
          <a:p>
            <a:pPr lvl="1"/>
            <a:r>
              <a:rPr lang="fr-FR" dirty="0" err="1" smtClean="0"/>
              <a:t>glLoadIdentidy</a:t>
            </a:r>
            <a:r>
              <a:rPr lang="fr-FR" dirty="0" smtClean="0"/>
              <a:t>()</a:t>
            </a:r>
          </a:p>
          <a:p>
            <a:pPr lvl="2"/>
            <a:r>
              <a:rPr lang="fr-FR" dirty="0" smtClean="0"/>
              <a:t>Mettre la matrice courante en matrice identité 4x4</a:t>
            </a:r>
          </a:p>
          <a:p>
            <a:pPr lvl="2"/>
            <a:endParaRPr lang="fr-FR" dirty="0"/>
          </a:p>
          <a:p>
            <a:pPr marL="914400" lvl="2" indent="0">
              <a:buNone/>
            </a:pPr>
            <a:endParaRPr lang="fr-FR" dirty="0" smtClean="0"/>
          </a:p>
          <a:p>
            <a:pPr lvl="1"/>
            <a:endParaRPr lang="fr-FR" dirty="0" smtClean="0"/>
          </a:p>
          <a:p>
            <a:pPr lvl="1"/>
            <a:r>
              <a:rPr lang="fr-FR" dirty="0" err="1" smtClean="0"/>
              <a:t>glLoadMatrix</a:t>
            </a:r>
            <a:r>
              <a:rPr lang="fr-FR" dirty="0" smtClean="0"/>
              <a:t>{</a:t>
            </a:r>
            <a:r>
              <a:rPr lang="fr-FR" dirty="0" err="1" smtClean="0"/>
              <a:t>fd</a:t>
            </a:r>
            <a:r>
              <a:rPr lang="fr-FR" dirty="0" smtClean="0"/>
              <a:t>}(</a:t>
            </a:r>
            <a:r>
              <a:rPr lang="fr-FR" dirty="0" err="1" smtClean="0"/>
              <a:t>const</a:t>
            </a:r>
            <a:r>
              <a:rPr lang="fr-FR" dirty="0" smtClean="0"/>
              <a:t> Type*m)</a:t>
            </a:r>
          </a:p>
          <a:p>
            <a:pPr lvl="2"/>
            <a:r>
              <a:rPr lang="fr-FR" dirty="0" smtClean="0"/>
              <a:t>Remplace la matrice actuelle</a:t>
            </a:r>
          </a:p>
          <a:p>
            <a:pPr lvl="1"/>
            <a:r>
              <a:rPr lang="fr-FR" dirty="0" err="1" smtClean="0"/>
              <a:t>glMultMatrix</a:t>
            </a:r>
            <a:r>
              <a:rPr lang="fr-FR" dirty="0"/>
              <a:t>{</a:t>
            </a:r>
            <a:r>
              <a:rPr lang="fr-FR" dirty="0" err="1"/>
              <a:t>fd</a:t>
            </a:r>
            <a:r>
              <a:rPr lang="fr-FR" dirty="0"/>
              <a:t>}(</a:t>
            </a:r>
            <a:r>
              <a:rPr lang="fr-FR" dirty="0" err="1"/>
              <a:t>const</a:t>
            </a:r>
            <a:r>
              <a:rPr lang="fr-FR" dirty="0"/>
              <a:t> Type*m</a:t>
            </a:r>
            <a:r>
              <a:rPr lang="fr-FR" dirty="0" smtClean="0"/>
              <a:t>)</a:t>
            </a:r>
          </a:p>
          <a:p>
            <a:pPr lvl="2"/>
            <a:r>
              <a:rPr lang="fr-FR" dirty="0" smtClean="0"/>
              <a:t>Multiplie la matrice actuelle</a:t>
            </a:r>
          </a:p>
          <a:p>
            <a:pPr lvl="1"/>
            <a:r>
              <a:rPr lang="fr-FR" dirty="0" err="1" smtClean="0"/>
              <a:t>glPushMatrix</a:t>
            </a:r>
            <a:r>
              <a:rPr lang="fr-FR" dirty="0" smtClean="0"/>
              <a:t>()</a:t>
            </a:r>
          </a:p>
          <a:p>
            <a:pPr lvl="2"/>
            <a:r>
              <a:rPr lang="fr-FR" dirty="0" smtClean="0"/>
              <a:t>Push la matrice actuelle dans la pile de matrice</a:t>
            </a:r>
          </a:p>
          <a:p>
            <a:pPr lvl="1"/>
            <a:r>
              <a:rPr lang="fr-FR" dirty="0" err="1" smtClean="0"/>
              <a:t>glPopMatrix</a:t>
            </a:r>
            <a:r>
              <a:rPr lang="fr-FR" dirty="0" smtClean="0"/>
              <a:t>()</a:t>
            </a:r>
            <a:endParaRPr lang="fr-FR" dirty="0"/>
          </a:p>
          <a:p>
            <a:pPr lvl="2"/>
            <a:r>
              <a:rPr lang="fr-FR" dirty="0" smtClean="0"/>
              <a:t>Pop la </a:t>
            </a:r>
            <a:r>
              <a:rPr lang="fr-FR" dirty="0"/>
              <a:t>matrice actuelle dans la pile de matrice</a:t>
            </a:r>
          </a:p>
          <a:p>
            <a:pPr lvl="2"/>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54</a:t>
            </a:fld>
            <a:endParaRPr lang="fr-FR" dirty="0"/>
          </a:p>
        </p:txBody>
      </p:sp>
      <p:sp>
        <p:nvSpPr>
          <p:cNvPr id="6" name="Espace réservé de la date 5"/>
          <p:cNvSpPr>
            <a:spLocks noGrp="1"/>
          </p:cNvSpPr>
          <p:nvPr>
            <p:ph type="dt" sz="half" idx="2"/>
          </p:nvPr>
        </p:nvSpPr>
        <p:spPr/>
        <p:txBody>
          <a:bodyPr/>
          <a:lstStyle/>
          <a:p>
            <a:fld id="{39B72CEF-995F-3346-8A70-64B3D35316BF}" type="datetime1">
              <a:rPr lang="fr-FR" smtClean="0"/>
              <a:t>15/09/16</a:t>
            </a:fld>
            <a:endParaRPr lang="fr-FR" dirty="0"/>
          </a:p>
        </p:txBody>
      </p:sp>
      <p:pic>
        <p:nvPicPr>
          <p:cNvPr id="7" name="Image 6"/>
          <p:cNvPicPr>
            <a:picLocks noChangeAspect="1"/>
          </p:cNvPicPr>
          <p:nvPr/>
        </p:nvPicPr>
        <p:blipFill>
          <a:blip r:embed="rId2"/>
          <a:stretch>
            <a:fillRect/>
          </a:stretch>
        </p:blipFill>
        <p:spPr>
          <a:xfrm>
            <a:off x="1910544" y="2253889"/>
            <a:ext cx="5116184" cy="911795"/>
          </a:xfrm>
          <a:prstGeom prst="rect">
            <a:avLst/>
          </a:prstGeom>
        </p:spPr>
      </p:pic>
    </p:spTree>
    <p:extLst>
      <p:ext uri="{BB962C8B-B14F-4D97-AF65-F5344CB8AC3E}">
        <p14:creationId xmlns:p14="http://schemas.microsoft.com/office/powerpoint/2010/main" val="1977833564"/>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8" name="Espace réservé du contenu 7"/>
          <p:cNvSpPr>
            <a:spLocks noGrp="1"/>
          </p:cNvSpPr>
          <p:nvPr>
            <p:ph idx="1"/>
          </p:nvPr>
        </p:nvSpPr>
        <p:spPr/>
        <p:txBody>
          <a:bodyPr anchor="ctr"/>
          <a:lstStyle/>
          <a:p>
            <a:pPr marL="0" indent="0" algn="ctr">
              <a:buNone/>
            </a:pPr>
            <a:r>
              <a:rPr lang="fr-FR" dirty="0" smtClean="0"/>
              <a:t>Cameras</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55</a:t>
            </a:fld>
            <a:endParaRPr lang="fr-FR" dirty="0"/>
          </a:p>
        </p:txBody>
      </p:sp>
      <p:sp>
        <p:nvSpPr>
          <p:cNvPr id="6" name="Espace réservé de la date 5"/>
          <p:cNvSpPr>
            <a:spLocks noGrp="1"/>
          </p:cNvSpPr>
          <p:nvPr>
            <p:ph type="dt" sz="half" idx="2"/>
          </p:nvPr>
        </p:nvSpPr>
        <p:spPr/>
        <p:txBody>
          <a:bodyPr/>
          <a:lstStyle/>
          <a:p>
            <a:fld id="{E1492791-2082-B240-8EEB-177CF9059F76}" type="datetime1">
              <a:rPr lang="fr-FR" smtClean="0"/>
              <a:t>15/09/16</a:t>
            </a:fld>
            <a:endParaRPr lang="fr-FR" dirty="0"/>
          </a:p>
        </p:txBody>
      </p:sp>
    </p:spTree>
    <p:extLst>
      <p:ext uri="{BB962C8B-B14F-4D97-AF65-F5344CB8AC3E}">
        <p14:creationId xmlns:p14="http://schemas.microsoft.com/office/powerpoint/2010/main" val="2455311555"/>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56</a:t>
            </a:fld>
            <a:endParaRPr lang="fr-FR" dirty="0"/>
          </a:p>
        </p:txBody>
      </p:sp>
      <p:sp>
        <p:nvSpPr>
          <p:cNvPr id="6" name="Espace réservé de la date 5"/>
          <p:cNvSpPr>
            <a:spLocks noGrp="1"/>
          </p:cNvSpPr>
          <p:nvPr>
            <p:ph type="dt" sz="half" idx="2"/>
          </p:nvPr>
        </p:nvSpPr>
        <p:spPr/>
        <p:txBody>
          <a:bodyPr/>
          <a:lstStyle/>
          <a:p>
            <a:fld id="{DE80BE4D-895F-E645-BD96-336484BD6183}" type="datetime1">
              <a:rPr lang="fr-FR" smtClean="0"/>
              <a:t>15/09/16</a:t>
            </a:fld>
            <a:endParaRPr lang="fr-FR" dirty="0"/>
          </a:p>
        </p:txBody>
      </p:sp>
      <p:pic>
        <p:nvPicPr>
          <p:cNvPr id="7" name="Image 6"/>
          <p:cNvPicPr>
            <a:picLocks noChangeAspect="1"/>
          </p:cNvPicPr>
          <p:nvPr/>
        </p:nvPicPr>
        <p:blipFill>
          <a:blip r:embed="rId2"/>
          <a:stretch>
            <a:fillRect/>
          </a:stretch>
        </p:blipFill>
        <p:spPr>
          <a:xfrm>
            <a:off x="2127320" y="2148975"/>
            <a:ext cx="5245375" cy="2691966"/>
          </a:xfrm>
          <a:prstGeom prst="rect">
            <a:avLst/>
          </a:prstGeom>
        </p:spPr>
      </p:pic>
    </p:spTree>
    <p:extLst>
      <p:ext uri="{BB962C8B-B14F-4D97-AF65-F5344CB8AC3E}">
        <p14:creationId xmlns:p14="http://schemas.microsoft.com/office/powerpoint/2010/main" val="3529912940"/>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Une transformation (pour un modèle) est </a:t>
            </a:r>
            <a:r>
              <a:rPr lang="fr-FR" dirty="0" smtClean="0"/>
              <a:t>composée d’une </a:t>
            </a:r>
            <a:r>
              <a:rPr lang="fr-FR" dirty="0" smtClean="0"/>
              <a:t>position et une orientation.</a:t>
            </a:r>
          </a:p>
          <a:p>
            <a:pPr lvl="1"/>
            <a:r>
              <a:rPr lang="fr-FR" dirty="0" smtClean="0"/>
              <a:t>Rotation, translation, mise à l’échelle et leurs combinaisons.</a:t>
            </a:r>
          </a:p>
          <a:p>
            <a:pPr lvl="1"/>
            <a:endParaRPr lang="fr-FR" dirty="0"/>
          </a:p>
          <a:p>
            <a:r>
              <a:rPr lang="fr-FR" dirty="0" smtClean="0"/>
              <a:t>En OpenGL, les modèles et la vue, sont combinés au travers d’un seul pipeline hardware appelé : </a:t>
            </a:r>
            <a:r>
              <a:rPr lang="fr-FR" i="1" dirty="0" err="1" smtClean="0"/>
              <a:t>modelview</a:t>
            </a:r>
            <a:r>
              <a:rPr lang="fr-FR" i="1" dirty="0" smtClean="0"/>
              <a:t> matrix</a:t>
            </a:r>
          </a:p>
          <a:p>
            <a:pPr lvl="1"/>
            <a:r>
              <a:rPr lang="fr-FR" dirty="0" smtClean="0"/>
              <a:t>Attention, la première transformation (écrite dans le programme) sera </a:t>
            </a:r>
            <a:r>
              <a:rPr lang="fr-FR" dirty="0" smtClean="0"/>
              <a:t>appliquée </a:t>
            </a:r>
            <a:r>
              <a:rPr lang="fr-FR" dirty="0" smtClean="0"/>
              <a:t>en dernier.</a:t>
            </a:r>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57</a:t>
            </a:fld>
            <a:endParaRPr lang="fr-FR" dirty="0"/>
          </a:p>
        </p:txBody>
      </p:sp>
      <p:sp>
        <p:nvSpPr>
          <p:cNvPr id="6" name="Espace réservé de la date 5"/>
          <p:cNvSpPr>
            <a:spLocks noGrp="1"/>
          </p:cNvSpPr>
          <p:nvPr>
            <p:ph type="dt" sz="half" idx="2"/>
          </p:nvPr>
        </p:nvSpPr>
        <p:spPr/>
        <p:txBody>
          <a:bodyPr/>
          <a:lstStyle/>
          <a:p>
            <a:fld id="{75A9F4E8-A01E-D940-A33B-00210C7FACD0}" type="datetime1">
              <a:rPr lang="fr-FR" smtClean="0"/>
              <a:t>15/09/16</a:t>
            </a:fld>
            <a:endParaRPr lang="fr-FR" dirty="0"/>
          </a:p>
        </p:txBody>
      </p:sp>
    </p:spTree>
    <p:extLst>
      <p:ext uri="{BB962C8B-B14F-4D97-AF65-F5344CB8AC3E}">
        <p14:creationId xmlns:p14="http://schemas.microsoft.com/office/powerpoint/2010/main" val="2409299831"/>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sz="2000" dirty="0" smtClean="0"/>
              <a:t>La transformation de vue:</a:t>
            </a:r>
          </a:p>
          <a:p>
            <a:pPr lvl="1"/>
            <a:r>
              <a:rPr lang="fr-FR" sz="1800" dirty="0" smtClean="0"/>
              <a:t>Est </a:t>
            </a:r>
            <a:r>
              <a:rPr lang="fr-FR" sz="1800" dirty="0" smtClean="0"/>
              <a:t>composée </a:t>
            </a:r>
            <a:r>
              <a:rPr lang="fr-FR" sz="1800" dirty="0" smtClean="0"/>
              <a:t>de translation et rotation</a:t>
            </a:r>
            <a:endParaRPr lang="fr-FR" sz="1800" dirty="0"/>
          </a:p>
          <a:p>
            <a:pPr lvl="1"/>
            <a:r>
              <a:rPr lang="fr-FR" sz="1800" dirty="0" smtClean="0"/>
              <a:t>L’état initial de la caméra est composé de la position de </a:t>
            </a:r>
            <a:r>
              <a:rPr lang="fr-FR" sz="1800" b="1" i="1" dirty="0" smtClean="0"/>
              <a:t>l’œil, </a:t>
            </a:r>
            <a:r>
              <a:rPr lang="fr-FR" sz="1800" dirty="0" smtClean="0"/>
              <a:t>la direction dans laquelle regarde la camera.</a:t>
            </a:r>
          </a:p>
          <a:p>
            <a:pPr lvl="1"/>
            <a:r>
              <a:rPr lang="fr-FR" sz="1800" dirty="0" smtClean="0"/>
              <a:t>Différentes caméra sont possible: </a:t>
            </a:r>
          </a:p>
          <a:p>
            <a:pPr lvl="2"/>
            <a:r>
              <a:rPr lang="fr-FR" sz="1600" b="1" dirty="0" smtClean="0"/>
              <a:t>Perspective</a:t>
            </a:r>
          </a:p>
          <a:p>
            <a:pPr lvl="2"/>
            <a:r>
              <a:rPr lang="fr-FR" sz="1600" b="1" i="1" dirty="0" smtClean="0"/>
              <a:t>Orthogonal</a:t>
            </a:r>
          </a:p>
          <a:p>
            <a:pPr lvl="2"/>
            <a:endParaRPr lang="fr-FR" sz="1800" b="1" i="1"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58</a:t>
            </a:fld>
            <a:endParaRPr lang="fr-FR" dirty="0"/>
          </a:p>
        </p:txBody>
      </p:sp>
      <p:sp>
        <p:nvSpPr>
          <p:cNvPr id="6" name="Espace réservé de la date 5"/>
          <p:cNvSpPr>
            <a:spLocks noGrp="1"/>
          </p:cNvSpPr>
          <p:nvPr>
            <p:ph type="dt" sz="half" idx="2"/>
          </p:nvPr>
        </p:nvSpPr>
        <p:spPr/>
        <p:txBody>
          <a:bodyPr/>
          <a:lstStyle/>
          <a:p>
            <a:fld id="{162A9381-41B7-7443-99C8-F0ED27831FD8}" type="datetime1">
              <a:rPr lang="fr-FR" smtClean="0"/>
              <a:t>15/09/16</a:t>
            </a:fld>
            <a:endParaRPr lang="fr-FR" dirty="0"/>
          </a:p>
        </p:txBody>
      </p:sp>
    </p:spTree>
    <p:extLst>
      <p:ext uri="{BB962C8B-B14F-4D97-AF65-F5344CB8AC3E}">
        <p14:creationId xmlns:p14="http://schemas.microsoft.com/office/powerpoint/2010/main" val="3219777267"/>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err="1" smtClean="0"/>
              <a:t>glOrtho</a:t>
            </a:r>
            <a:r>
              <a:rPr lang="fr-FR" dirty="0" smtClean="0"/>
              <a:t>(</a:t>
            </a:r>
            <a:r>
              <a:rPr lang="fr-FR" dirty="0" err="1"/>
              <a:t>Gldouble</a:t>
            </a:r>
            <a:r>
              <a:rPr lang="fr-FR" dirty="0"/>
              <a:t> </a:t>
            </a:r>
            <a:r>
              <a:rPr lang="fr-FR" dirty="0" err="1"/>
              <a:t>left</a:t>
            </a:r>
            <a:r>
              <a:rPr lang="fr-FR" dirty="0"/>
              <a:t>, </a:t>
            </a:r>
            <a:r>
              <a:rPr lang="fr-FR" dirty="0" err="1"/>
              <a:t>Gldouble</a:t>
            </a:r>
            <a:r>
              <a:rPr lang="fr-FR" dirty="0"/>
              <a:t> right, </a:t>
            </a:r>
            <a:r>
              <a:rPr lang="fr-FR" dirty="0" err="1"/>
              <a:t>Gldouble</a:t>
            </a:r>
            <a:r>
              <a:rPr lang="fr-FR" dirty="0"/>
              <a:t> </a:t>
            </a:r>
            <a:r>
              <a:rPr lang="fr-FR" dirty="0" err="1"/>
              <a:t>bottom</a:t>
            </a:r>
            <a:r>
              <a:rPr lang="fr-FR" dirty="0"/>
              <a:t>, </a:t>
            </a:r>
            <a:r>
              <a:rPr lang="fr-FR" dirty="0" err="1"/>
              <a:t>Gldouble</a:t>
            </a:r>
            <a:r>
              <a:rPr lang="fr-FR" dirty="0"/>
              <a:t> top, </a:t>
            </a:r>
            <a:r>
              <a:rPr lang="fr-FR" dirty="0" err="1"/>
              <a:t>Gldouble</a:t>
            </a:r>
            <a:r>
              <a:rPr lang="fr-FR" dirty="0"/>
              <a:t> </a:t>
            </a:r>
            <a:r>
              <a:rPr lang="fr-FR" dirty="0" err="1"/>
              <a:t>near</a:t>
            </a:r>
            <a:r>
              <a:rPr lang="fr-FR" dirty="0"/>
              <a:t>, </a:t>
            </a:r>
            <a:r>
              <a:rPr lang="fr-FR" dirty="0" err="1"/>
              <a:t>Gldouble</a:t>
            </a:r>
            <a:r>
              <a:rPr lang="fr-FR" dirty="0"/>
              <a:t> far)</a:t>
            </a:r>
          </a:p>
          <a:p>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59</a:t>
            </a:fld>
            <a:endParaRPr lang="fr-FR" dirty="0"/>
          </a:p>
        </p:txBody>
      </p:sp>
      <p:sp>
        <p:nvSpPr>
          <p:cNvPr id="6" name="Espace réservé de la date 5"/>
          <p:cNvSpPr>
            <a:spLocks noGrp="1"/>
          </p:cNvSpPr>
          <p:nvPr>
            <p:ph type="dt" sz="half" idx="2"/>
          </p:nvPr>
        </p:nvSpPr>
        <p:spPr/>
        <p:txBody>
          <a:bodyPr/>
          <a:lstStyle/>
          <a:p>
            <a:fld id="{904B5EE7-3283-2A4E-989B-DC46A6DE4574}" type="datetime1">
              <a:rPr lang="fr-FR" smtClean="0"/>
              <a:t>15/09/16</a:t>
            </a:fld>
            <a:endParaRPr lang="fr-FR" dirty="0"/>
          </a:p>
        </p:txBody>
      </p:sp>
      <p:pic>
        <p:nvPicPr>
          <p:cNvPr id="7" name="Image 6"/>
          <p:cNvPicPr>
            <a:picLocks noChangeAspect="1"/>
          </p:cNvPicPr>
          <p:nvPr/>
        </p:nvPicPr>
        <p:blipFill>
          <a:blip r:embed="rId2"/>
          <a:stretch>
            <a:fillRect/>
          </a:stretch>
        </p:blipFill>
        <p:spPr>
          <a:xfrm>
            <a:off x="5288612" y="3414685"/>
            <a:ext cx="3076180" cy="2711478"/>
          </a:xfrm>
          <a:prstGeom prst="rect">
            <a:avLst/>
          </a:prstGeom>
        </p:spPr>
      </p:pic>
      <p:pic>
        <p:nvPicPr>
          <p:cNvPr id="8" name="Image 7"/>
          <p:cNvPicPr>
            <a:picLocks noChangeAspect="1"/>
          </p:cNvPicPr>
          <p:nvPr/>
        </p:nvPicPr>
        <p:blipFill>
          <a:blip r:embed="rId3"/>
          <a:stretch>
            <a:fillRect/>
          </a:stretch>
        </p:blipFill>
        <p:spPr>
          <a:xfrm>
            <a:off x="352391" y="4623912"/>
            <a:ext cx="3727809" cy="1502251"/>
          </a:xfrm>
          <a:prstGeom prst="rect">
            <a:avLst/>
          </a:prstGeom>
        </p:spPr>
      </p:pic>
    </p:spTree>
    <p:extLst>
      <p:ext uri="{BB962C8B-B14F-4D97-AF65-F5344CB8AC3E}">
        <p14:creationId xmlns:p14="http://schemas.microsoft.com/office/powerpoint/2010/main" val="390102558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62500" lnSpcReduction="20000"/>
          </a:bodyPr>
          <a:lstStyle/>
          <a:p>
            <a:pPr marL="0" indent="0">
              <a:buNone/>
            </a:pPr>
            <a:r>
              <a:rPr lang="fr-FR" b="1" dirty="0"/>
              <a:t>Sur consoles</a:t>
            </a:r>
          </a:p>
          <a:p>
            <a:pPr marL="0" indent="0">
              <a:buNone/>
            </a:pPr>
            <a:r>
              <a:rPr lang="fr-FR" dirty="0" smtClean="0"/>
              <a:t>Avant, des API </a:t>
            </a:r>
            <a:r>
              <a:rPr lang="fr-FR" dirty="0"/>
              <a:t>propriétaires du fabricant, fournies avec les kits de développement. Elles offrent un accès complet aux capacités du matériel</a:t>
            </a:r>
            <a:r>
              <a:rPr lang="fr-FR" dirty="0" smtClean="0"/>
              <a:t>.</a:t>
            </a:r>
          </a:p>
          <a:p>
            <a:pPr marL="0" indent="0">
              <a:buNone/>
            </a:pPr>
            <a:r>
              <a:rPr lang="fr-FR" dirty="0" smtClean="0"/>
              <a:t>Maintenant, des API standards (OpenGL, Directx)</a:t>
            </a:r>
            <a:endParaRPr lang="fr-FR" dirty="0"/>
          </a:p>
          <a:p>
            <a:pPr marL="0" indent="0">
              <a:buNone/>
            </a:pPr>
            <a:endParaRPr lang="fr-FR" dirty="0"/>
          </a:p>
          <a:p>
            <a:pPr marL="0" indent="0">
              <a:buNone/>
            </a:pPr>
            <a:r>
              <a:rPr lang="fr-FR" b="1" dirty="0"/>
              <a:t>Sur PC</a:t>
            </a:r>
          </a:p>
          <a:p>
            <a:pPr marL="0" indent="0">
              <a:buNone/>
            </a:pPr>
            <a:r>
              <a:rPr lang="fr-FR" dirty="0" smtClean="0"/>
              <a:t>Direct3D </a:t>
            </a:r>
            <a:r>
              <a:rPr lang="fr-FR" dirty="0"/>
              <a:t>: API de Microsoft, partie de DirectX (qui contient également des A.P.I. de gestion d’I/O, de son, de réseau). Disponible également sur </a:t>
            </a:r>
            <a:r>
              <a:rPr lang="fr-FR" dirty="0" err="1"/>
              <a:t>XBox</a:t>
            </a:r>
            <a:r>
              <a:rPr lang="fr-FR" dirty="0"/>
              <a:t>. Actuellement en version 11.</a:t>
            </a:r>
          </a:p>
          <a:p>
            <a:pPr marL="0" indent="0">
              <a:buNone/>
            </a:pPr>
            <a:endParaRPr lang="fr-FR" dirty="0"/>
          </a:p>
          <a:p>
            <a:pPr marL="0" indent="0">
              <a:buNone/>
            </a:pPr>
            <a:r>
              <a:rPr lang="fr-FR" dirty="0"/>
              <a:t>OpenGL : Standard multiplateformes. Les spécifications du standard sont publiques et gratuites. Actuellement en version 4.3 (Aout 2012). Historiquement développé par </a:t>
            </a:r>
            <a:r>
              <a:rPr lang="fr-FR" dirty="0" err="1"/>
              <a:t>Silicon</a:t>
            </a:r>
            <a:r>
              <a:rPr lang="fr-FR" dirty="0"/>
              <a:t> </a:t>
            </a:r>
            <a:r>
              <a:rPr lang="fr-FR" dirty="0" err="1"/>
              <a:t>Graphics</a:t>
            </a:r>
            <a:r>
              <a:rPr lang="fr-FR" dirty="0"/>
              <a:t> (</a:t>
            </a:r>
            <a:r>
              <a:rPr lang="fr-FR" dirty="0" err="1"/>
              <a:t>IrisGL</a:t>
            </a:r>
            <a:r>
              <a:rPr lang="fr-FR" dirty="0"/>
              <a:t>), puis repris en 2006 par le consortium </a:t>
            </a:r>
            <a:r>
              <a:rPr lang="fr-FR" dirty="0" err="1"/>
              <a:t>Khronos</a:t>
            </a:r>
            <a:r>
              <a:rPr lang="fr-FR" dirty="0"/>
              <a:t>, qui réunit tous les grands acteurs du marché</a:t>
            </a:r>
            <a:r>
              <a:rPr lang="fr-FR" dirty="0" smtClean="0"/>
              <a:t>.</a:t>
            </a:r>
          </a:p>
          <a:p>
            <a:pPr marL="0" indent="0">
              <a:buNone/>
            </a:pPr>
            <a:endParaRPr lang="fr-FR" dirty="0"/>
          </a:p>
          <a:p>
            <a:pPr marL="0" indent="0">
              <a:buNone/>
            </a:pPr>
            <a:r>
              <a:rPr lang="fr-FR" dirty="0" err="1" smtClean="0"/>
              <a:t>Mantle</a:t>
            </a:r>
            <a:r>
              <a:rPr lang="fr-FR" dirty="0" smtClean="0"/>
              <a:t>: un nouvel API de RENDU bas niveau, développé par AMD</a:t>
            </a:r>
          </a:p>
          <a:p>
            <a:pPr marL="0" indent="0">
              <a:buNone/>
            </a:pP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6</a:t>
            </a:fld>
            <a:endParaRPr lang="fr-FR" dirty="0"/>
          </a:p>
        </p:txBody>
      </p:sp>
      <p:sp>
        <p:nvSpPr>
          <p:cNvPr id="6" name="Espace réservé de la date 5"/>
          <p:cNvSpPr>
            <a:spLocks noGrp="1"/>
          </p:cNvSpPr>
          <p:nvPr>
            <p:ph type="dt" sz="half" idx="2"/>
          </p:nvPr>
        </p:nvSpPr>
        <p:spPr/>
        <p:txBody>
          <a:bodyPr/>
          <a:lstStyle/>
          <a:p>
            <a:fld id="{27AFA12C-67F3-4446-AABA-B630ABC9B2C5}" type="datetime1">
              <a:rPr lang="fr-FR" smtClean="0"/>
              <a:t>15/09/16</a:t>
            </a:fld>
            <a:endParaRPr lang="fr-FR" dirty="0"/>
          </a:p>
        </p:txBody>
      </p:sp>
    </p:spTree>
    <p:extLst>
      <p:ext uri="{BB962C8B-B14F-4D97-AF65-F5344CB8AC3E}">
        <p14:creationId xmlns:p14="http://schemas.microsoft.com/office/powerpoint/2010/main" val="2205075356"/>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err="1" smtClean="0"/>
              <a:t>glFrustrum</a:t>
            </a:r>
            <a:r>
              <a:rPr lang="fr-FR" dirty="0" smtClean="0"/>
              <a:t>(</a:t>
            </a:r>
            <a:r>
              <a:rPr lang="fr-FR" dirty="0" err="1" smtClean="0"/>
              <a:t>Gldouble</a:t>
            </a:r>
            <a:r>
              <a:rPr lang="fr-FR" dirty="0" smtClean="0"/>
              <a:t> </a:t>
            </a:r>
            <a:r>
              <a:rPr lang="fr-FR" dirty="0" err="1" smtClean="0"/>
              <a:t>left</a:t>
            </a:r>
            <a:r>
              <a:rPr lang="fr-FR" dirty="0" smtClean="0"/>
              <a:t>, </a:t>
            </a:r>
            <a:r>
              <a:rPr lang="fr-FR" dirty="0" err="1" smtClean="0"/>
              <a:t>Gldouble</a:t>
            </a:r>
            <a:r>
              <a:rPr lang="fr-FR" dirty="0" smtClean="0"/>
              <a:t> right, </a:t>
            </a:r>
            <a:r>
              <a:rPr lang="fr-FR" dirty="0" err="1" smtClean="0"/>
              <a:t>Gldouble</a:t>
            </a:r>
            <a:r>
              <a:rPr lang="fr-FR" dirty="0" smtClean="0"/>
              <a:t> </a:t>
            </a:r>
            <a:r>
              <a:rPr lang="fr-FR" dirty="0" err="1" smtClean="0"/>
              <a:t>bottom</a:t>
            </a:r>
            <a:r>
              <a:rPr lang="fr-FR" dirty="0" smtClean="0"/>
              <a:t>, </a:t>
            </a:r>
            <a:r>
              <a:rPr lang="fr-FR" dirty="0" err="1" smtClean="0"/>
              <a:t>Gldouble</a:t>
            </a:r>
            <a:r>
              <a:rPr lang="fr-FR" dirty="0" smtClean="0"/>
              <a:t> top, </a:t>
            </a:r>
            <a:r>
              <a:rPr lang="fr-FR" dirty="0" err="1" smtClean="0"/>
              <a:t>Gldouble</a:t>
            </a:r>
            <a:r>
              <a:rPr lang="fr-FR" dirty="0" smtClean="0"/>
              <a:t> </a:t>
            </a:r>
            <a:r>
              <a:rPr lang="fr-FR" dirty="0" err="1" smtClean="0"/>
              <a:t>near</a:t>
            </a:r>
            <a:r>
              <a:rPr lang="fr-FR" dirty="0" smtClean="0"/>
              <a:t>, </a:t>
            </a:r>
            <a:r>
              <a:rPr lang="fr-FR" dirty="0" err="1" smtClean="0"/>
              <a:t>Gldouble</a:t>
            </a:r>
            <a:r>
              <a:rPr lang="fr-FR" dirty="0" smtClean="0"/>
              <a:t> far)</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60</a:t>
            </a:fld>
            <a:endParaRPr lang="fr-FR" dirty="0"/>
          </a:p>
        </p:txBody>
      </p:sp>
      <p:sp>
        <p:nvSpPr>
          <p:cNvPr id="6" name="Espace réservé de la date 5"/>
          <p:cNvSpPr>
            <a:spLocks noGrp="1"/>
          </p:cNvSpPr>
          <p:nvPr>
            <p:ph type="dt" sz="half" idx="2"/>
          </p:nvPr>
        </p:nvSpPr>
        <p:spPr/>
        <p:txBody>
          <a:bodyPr/>
          <a:lstStyle/>
          <a:p>
            <a:fld id="{25F48CF2-0478-5044-B977-50EB614E659B}" type="datetime1">
              <a:rPr lang="fr-FR" smtClean="0"/>
              <a:t>15/09/16</a:t>
            </a:fld>
            <a:endParaRPr lang="fr-FR" dirty="0"/>
          </a:p>
        </p:txBody>
      </p:sp>
      <p:pic>
        <p:nvPicPr>
          <p:cNvPr id="7" name="Image 6"/>
          <p:cNvPicPr>
            <a:picLocks noChangeAspect="1"/>
          </p:cNvPicPr>
          <p:nvPr/>
        </p:nvPicPr>
        <p:blipFill>
          <a:blip r:embed="rId2"/>
          <a:stretch>
            <a:fillRect/>
          </a:stretch>
        </p:blipFill>
        <p:spPr>
          <a:xfrm>
            <a:off x="5563515" y="3047811"/>
            <a:ext cx="3285097" cy="2849319"/>
          </a:xfrm>
          <a:prstGeom prst="rect">
            <a:avLst/>
          </a:prstGeom>
        </p:spPr>
      </p:pic>
      <p:pic>
        <p:nvPicPr>
          <p:cNvPr id="8" name="Image 7"/>
          <p:cNvPicPr>
            <a:picLocks noChangeAspect="1"/>
          </p:cNvPicPr>
          <p:nvPr/>
        </p:nvPicPr>
        <p:blipFill>
          <a:blip r:embed="rId3"/>
          <a:stretch>
            <a:fillRect/>
          </a:stretch>
        </p:blipFill>
        <p:spPr>
          <a:xfrm>
            <a:off x="179969" y="3394214"/>
            <a:ext cx="4054914" cy="1592475"/>
          </a:xfrm>
          <a:prstGeom prst="rect">
            <a:avLst/>
          </a:prstGeom>
        </p:spPr>
      </p:pic>
    </p:spTree>
    <p:extLst>
      <p:ext uri="{BB962C8B-B14F-4D97-AF65-F5344CB8AC3E}">
        <p14:creationId xmlns:p14="http://schemas.microsoft.com/office/powerpoint/2010/main" val="2730018359"/>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lnSpcReduction="10000"/>
          </a:bodyPr>
          <a:lstStyle/>
          <a:p>
            <a:r>
              <a:rPr lang="fr-FR" dirty="0" smtClean="0"/>
              <a:t>La transformation </a:t>
            </a:r>
            <a:r>
              <a:rPr lang="fr-FR" b="1" i="1" dirty="0" err="1" smtClean="0"/>
              <a:t>Viewport</a:t>
            </a:r>
            <a:endParaRPr lang="fr-FR" b="1" i="1" dirty="0" smtClean="0"/>
          </a:p>
          <a:p>
            <a:pPr lvl="1"/>
            <a:r>
              <a:rPr lang="fr-FR" dirty="0" smtClean="0"/>
              <a:t>Transforme l’image finale dans une région de l’écran.</a:t>
            </a:r>
          </a:p>
          <a:p>
            <a:pPr lvl="1"/>
            <a:r>
              <a:rPr lang="fr-FR" dirty="0" smtClean="0"/>
              <a:t>Le </a:t>
            </a:r>
            <a:r>
              <a:rPr lang="fr-FR" b="1" i="1" dirty="0" err="1" smtClean="0"/>
              <a:t>viewport</a:t>
            </a:r>
            <a:r>
              <a:rPr lang="fr-FR" b="1" i="1" dirty="0" smtClean="0"/>
              <a:t> </a:t>
            </a:r>
            <a:r>
              <a:rPr lang="fr-FR" dirty="0" smtClean="0"/>
              <a:t>est mesuré par le système de coordonné de la fenêtre.</a:t>
            </a:r>
          </a:p>
          <a:p>
            <a:pPr lvl="1"/>
            <a:r>
              <a:rPr lang="fr-FR" dirty="0" err="1" smtClean="0"/>
              <a:t>glViewport</a:t>
            </a:r>
            <a:r>
              <a:rPr lang="fr-FR" dirty="0" smtClean="0"/>
              <a:t>(</a:t>
            </a:r>
            <a:r>
              <a:rPr lang="fr-FR" dirty="0" err="1" smtClean="0"/>
              <a:t>GLint</a:t>
            </a:r>
            <a:r>
              <a:rPr lang="fr-FR" dirty="0" smtClean="0"/>
              <a:t> x, </a:t>
            </a:r>
            <a:r>
              <a:rPr lang="fr-FR" dirty="0" err="1" smtClean="0"/>
              <a:t>GLint</a:t>
            </a:r>
            <a:r>
              <a:rPr lang="fr-FR" dirty="0" smtClean="0"/>
              <a:t> y, </a:t>
            </a:r>
            <a:r>
              <a:rPr lang="fr-FR" dirty="0" err="1" smtClean="0"/>
              <a:t>Glsizei</a:t>
            </a:r>
            <a:r>
              <a:rPr lang="fr-FR" dirty="0" smtClean="0"/>
              <a:t> </a:t>
            </a:r>
            <a:r>
              <a:rPr lang="fr-FR" dirty="0" err="1" smtClean="0"/>
              <a:t>width</a:t>
            </a:r>
            <a:r>
              <a:rPr lang="fr-FR" dirty="0" smtClean="0"/>
              <a:t>, </a:t>
            </a:r>
            <a:r>
              <a:rPr lang="fr-FR" dirty="0" err="1"/>
              <a:t>Glsizei</a:t>
            </a:r>
            <a:r>
              <a:rPr lang="fr-FR" dirty="0"/>
              <a:t> </a:t>
            </a:r>
            <a:r>
              <a:rPr lang="fr-FR" dirty="0" err="1" smtClean="0"/>
              <a:t>height</a:t>
            </a:r>
            <a:r>
              <a:rPr lang="fr-FR" dirty="0" smtClean="0"/>
              <a:t>)</a:t>
            </a:r>
          </a:p>
          <a:p>
            <a:r>
              <a:rPr lang="fr-FR" dirty="0" smtClean="0"/>
              <a:t>Il est possible de changer le mode d’une matrice:</a:t>
            </a:r>
          </a:p>
          <a:p>
            <a:pPr lvl="1"/>
            <a:r>
              <a:rPr lang="fr-FR" dirty="0" err="1" smtClean="0"/>
              <a:t>glMatrixMode</a:t>
            </a:r>
            <a:r>
              <a:rPr lang="fr-FR" dirty="0" smtClean="0"/>
              <a:t>(</a:t>
            </a:r>
            <a:r>
              <a:rPr lang="fr-FR" dirty="0" err="1" smtClean="0"/>
              <a:t>Glenum</a:t>
            </a:r>
            <a:r>
              <a:rPr lang="fr-FR" dirty="0" smtClean="0"/>
              <a:t> mode)</a:t>
            </a:r>
          </a:p>
          <a:p>
            <a:pPr lvl="2"/>
            <a:r>
              <a:rPr lang="fr-FR" dirty="0" smtClean="0"/>
              <a:t>Type de projection, texture, </a:t>
            </a:r>
            <a:r>
              <a:rPr lang="fr-FR" dirty="0" err="1" smtClean="0"/>
              <a:t>etc</a:t>
            </a:r>
            <a:r>
              <a:rPr lang="fr-FR" dirty="0" smtClean="0"/>
              <a:t> </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61</a:t>
            </a:fld>
            <a:endParaRPr lang="fr-FR" dirty="0"/>
          </a:p>
        </p:txBody>
      </p:sp>
      <p:sp>
        <p:nvSpPr>
          <p:cNvPr id="6" name="Espace réservé de la date 5"/>
          <p:cNvSpPr>
            <a:spLocks noGrp="1"/>
          </p:cNvSpPr>
          <p:nvPr>
            <p:ph type="dt" sz="half" idx="2"/>
          </p:nvPr>
        </p:nvSpPr>
        <p:spPr/>
        <p:txBody>
          <a:bodyPr/>
          <a:lstStyle/>
          <a:p>
            <a:fld id="{1F15B87D-57A0-5F47-AD77-FABB385444B6}" type="datetime1">
              <a:rPr lang="fr-FR" smtClean="0"/>
              <a:t>15/09/16</a:t>
            </a:fld>
            <a:endParaRPr lang="fr-FR" dirty="0"/>
          </a:p>
        </p:txBody>
      </p:sp>
    </p:spTree>
    <p:extLst>
      <p:ext uri="{BB962C8B-B14F-4D97-AF65-F5344CB8AC3E}">
        <p14:creationId xmlns:p14="http://schemas.microsoft.com/office/powerpoint/2010/main" val="3913039738"/>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dirty="0" smtClean="0"/>
              <a:t>Les </a:t>
            </a:r>
            <a:r>
              <a:rPr lang="fr-FR" dirty="0" smtClean="0"/>
              <a:t>opérations de pile permettent la construction d’un système hiérarchique </a:t>
            </a:r>
          </a:p>
          <a:p>
            <a:pPr lvl="1"/>
            <a:r>
              <a:rPr lang="fr-FR" dirty="0" smtClean="0"/>
              <a:t>Un exemple:</a:t>
            </a:r>
          </a:p>
          <a:p>
            <a:pPr marL="914400" lvl="2" indent="0">
              <a:buNone/>
            </a:pPr>
            <a:r>
              <a:rPr lang="fr-FR" dirty="0" err="1" smtClean="0"/>
              <a:t>glPushMatrix</a:t>
            </a:r>
            <a:r>
              <a:rPr lang="fr-FR" dirty="0" smtClean="0"/>
              <a:t>(); </a:t>
            </a:r>
          </a:p>
          <a:p>
            <a:pPr marL="1371600" lvl="3" indent="0">
              <a:buNone/>
            </a:pPr>
            <a:r>
              <a:rPr lang="fr-FR" dirty="0" smtClean="0"/>
              <a:t>the </a:t>
            </a:r>
            <a:r>
              <a:rPr lang="fr-FR" dirty="0"/>
              <a:t>car body transformation;</a:t>
            </a:r>
          </a:p>
          <a:p>
            <a:pPr marL="1371600" lvl="3" indent="0">
              <a:buNone/>
            </a:pPr>
            <a:r>
              <a:rPr lang="fr-FR" dirty="0" err="1"/>
              <a:t>Draw</a:t>
            </a:r>
            <a:r>
              <a:rPr lang="fr-FR" dirty="0"/>
              <a:t> the </a:t>
            </a:r>
            <a:r>
              <a:rPr lang="fr-FR" dirty="0" smtClean="0"/>
              <a:t>car </a:t>
            </a:r>
            <a:r>
              <a:rPr lang="fr-FR" dirty="0"/>
              <a:t>body;</a:t>
            </a:r>
            <a:br>
              <a:rPr lang="fr-FR" dirty="0"/>
            </a:br>
            <a:r>
              <a:rPr lang="fr-FR" dirty="0"/>
              <a:t>for(1 to 4) </a:t>
            </a:r>
          </a:p>
          <a:p>
            <a:pPr marL="1828800" lvl="4" indent="0">
              <a:buNone/>
            </a:pPr>
            <a:r>
              <a:rPr lang="fr-FR" dirty="0" err="1"/>
              <a:t>glPushMatrix</a:t>
            </a:r>
            <a:r>
              <a:rPr lang="fr-FR" dirty="0"/>
              <a:t>(); </a:t>
            </a:r>
          </a:p>
          <a:p>
            <a:pPr marL="1828800" lvl="4" indent="0">
              <a:buNone/>
            </a:pPr>
            <a:r>
              <a:rPr lang="fr-FR" dirty="0"/>
              <a:t>The </a:t>
            </a:r>
            <a:r>
              <a:rPr lang="fr-FR" dirty="0" err="1"/>
              <a:t>wheel’s</a:t>
            </a:r>
            <a:r>
              <a:rPr lang="fr-FR" dirty="0"/>
              <a:t> local transformation;</a:t>
            </a:r>
          </a:p>
          <a:p>
            <a:pPr marL="1828800" lvl="4" indent="0">
              <a:buNone/>
            </a:pPr>
            <a:r>
              <a:rPr lang="fr-FR" dirty="0" err="1"/>
              <a:t>Draw</a:t>
            </a:r>
            <a:r>
              <a:rPr lang="fr-FR" dirty="0"/>
              <a:t> the </a:t>
            </a:r>
            <a:r>
              <a:rPr lang="fr-FR" dirty="0" err="1"/>
              <a:t>wheel</a:t>
            </a:r>
            <a:r>
              <a:rPr lang="fr-FR" dirty="0" smtClean="0"/>
              <a:t>;</a:t>
            </a:r>
          </a:p>
          <a:p>
            <a:pPr marL="1371600" lvl="3" indent="0">
              <a:buNone/>
            </a:pPr>
            <a:r>
              <a:rPr lang="fr-FR" dirty="0" err="1" smtClean="0"/>
              <a:t>glPopMatrix</a:t>
            </a:r>
            <a:r>
              <a:rPr lang="fr-FR" dirty="0"/>
              <a:t>();</a:t>
            </a:r>
          </a:p>
          <a:p>
            <a:pPr marL="914400" lvl="2" indent="0">
              <a:buNone/>
            </a:pPr>
            <a:r>
              <a:rPr lang="fr-FR" dirty="0" err="1"/>
              <a:t>glPopMatrix</a:t>
            </a:r>
            <a:r>
              <a:rPr lang="fr-FR" dirty="0"/>
              <a:t>(); </a:t>
            </a:r>
          </a:p>
          <a:p>
            <a:pPr lvl="1"/>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62</a:t>
            </a:fld>
            <a:endParaRPr lang="fr-FR" dirty="0"/>
          </a:p>
        </p:txBody>
      </p:sp>
      <p:sp>
        <p:nvSpPr>
          <p:cNvPr id="6" name="Espace réservé de la date 5"/>
          <p:cNvSpPr>
            <a:spLocks noGrp="1"/>
          </p:cNvSpPr>
          <p:nvPr>
            <p:ph type="dt" sz="half" idx="2"/>
          </p:nvPr>
        </p:nvSpPr>
        <p:spPr/>
        <p:txBody>
          <a:bodyPr/>
          <a:lstStyle/>
          <a:p>
            <a:fld id="{7F096B74-6F4A-E94D-B10E-6FC42E4DEED2}" type="datetime1">
              <a:rPr lang="fr-FR" smtClean="0"/>
              <a:t>15/09/16</a:t>
            </a:fld>
            <a:endParaRPr lang="fr-FR" dirty="0"/>
          </a:p>
        </p:txBody>
      </p:sp>
    </p:spTree>
    <p:extLst>
      <p:ext uri="{BB962C8B-B14F-4D97-AF65-F5344CB8AC3E}">
        <p14:creationId xmlns:p14="http://schemas.microsoft.com/office/powerpoint/2010/main" val="3920358594"/>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Deux modes pour gérer les couleurs:</a:t>
            </a:r>
          </a:p>
          <a:p>
            <a:pPr lvl="1"/>
            <a:r>
              <a:rPr lang="fr-FR" dirty="0" smtClean="0"/>
              <a:t>RGBA</a:t>
            </a:r>
          </a:p>
          <a:p>
            <a:pPr lvl="2"/>
            <a:r>
              <a:rPr lang="fr-FR" dirty="0" smtClean="0"/>
              <a:t>4 composantes</a:t>
            </a:r>
          </a:p>
          <a:p>
            <a:pPr lvl="2"/>
            <a:r>
              <a:rPr lang="fr-FR" dirty="0" smtClean="0"/>
              <a:t>Normalisé entre 0.0 et 1.0</a:t>
            </a:r>
          </a:p>
          <a:p>
            <a:pPr lvl="2"/>
            <a:r>
              <a:rPr lang="fr-FR" dirty="0" smtClean="0"/>
              <a:t>Ex:</a:t>
            </a:r>
          </a:p>
          <a:p>
            <a:pPr lvl="3"/>
            <a:r>
              <a:rPr lang="fr-FR" dirty="0" err="1" smtClean="0"/>
              <a:t>glColor</a:t>
            </a:r>
            <a:r>
              <a:rPr lang="fr-FR" dirty="0" smtClean="0"/>
              <a:t>{34}[v] (type </a:t>
            </a:r>
            <a:r>
              <a:rPr lang="fr-FR" dirty="0" err="1" smtClean="0"/>
              <a:t>Colors</a:t>
            </a:r>
            <a:r>
              <a:rPr lang="fr-FR" dirty="0" smtClean="0"/>
              <a:t>)</a:t>
            </a:r>
          </a:p>
          <a:p>
            <a:pPr lvl="1"/>
            <a:r>
              <a:rPr lang="fr-FR" dirty="0" smtClean="0"/>
              <a:t>Index  de couleur</a:t>
            </a:r>
          </a:p>
          <a:p>
            <a:pPr marL="457200" lvl="1" indent="0">
              <a:buNone/>
            </a:pPr>
            <a:r>
              <a:rPr lang="fr-FR" dirty="0" smtClean="0"/>
              <a:t>	utilise une carte de couleur (externe)</a:t>
            </a:r>
          </a:p>
          <a:p>
            <a:pPr marL="457200" lvl="1" indent="0">
              <a:buNone/>
            </a:pPr>
            <a:r>
              <a:rPr lang="fr-FR" dirty="0"/>
              <a:t>	</a:t>
            </a:r>
            <a:r>
              <a:rPr lang="fr-FR" dirty="0" smtClean="0"/>
              <a:t>Ex:</a:t>
            </a:r>
          </a:p>
          <a:p>
            <a:pPr marL="457200" lvl="1" indent="0">
              <a:buNone/>
            </a:pPr>
            <a:r>
              <a:rPr lang="fr-FR" dirty="0"/>
              <a:t>	</a:t>
            </a:r>
            <a:r>
              <a:rPr lang="fr-FR" dirty="0" smtClean="0"/>
              <a:t>	-</a:t>
            </a:r>
            <a:r>
              <a:rPr lang="fr-FR" dirty="0" err="1" smtClean="0"/>
              <a:t>glIndex</a:t>
            </a:r>
            <a:r>
              <a:rPr lang="fr-FR" dirty="0" smtClean="0"/>
              <a:t>{</a:t>
            </a:r>
            <a:r>
              <a:rPr lang="fr-FR" dirty="0" err="1" smtClean="0"/>
              <a:t>sidf</a:t>
            </a:r>
            <a:r>
              <a:rPr lang="fr-FR" dirty="0" smtClean="0"/>
              <a:t>..}(type c)</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63</a:t>
            </a:fld>
            <a:endParaRPr lang="fr-FR" dirty="0"/>
          </a:p>
        </p:txBody>
      </p:sp>
      <p:sp>
        <p:nvSpPr>
          <p:cNvPr id="6" name="Espace réservé de la date 5"/>
          <p:cNvSpPr>
            <a:spLocks noGrp="1"/>
          </p:cNvSpPr>
          <p:nvPr>
            <p:ph type="dt" sz="half" idx="2"/>
          </p:nvPr>
        </p:nvSpPr>
        <p:spPr/>
        <p:txBody>
          <a:bodyPr/>
          <a:lstStyle/>
          <a:p>
            <a:fld id="{1F1F9337-2803-5E4A-A38E-72AB3049A33C}" type="datetime1">
              <a:rPr lang="fr-FR" smtClean="0"/>
              <a:t>15/09/16</a:t>
            </a:fld>
            <a:endParaRPr lang="fr-FR" dirty="0"/>
          </a:p>
        </p:txBody>
      </p:sp>
    </p:spTree>
    <p:extLst>
      <p:ext uri="{BB962C8B-B14F-4D97-AF65-F5344CB8AC3E}">
        <p14:creationId xmlns:p14="http://schemas.microsoft.com/office/powerpoint/2010/main" val="827455679"/>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3372884" y="3044966"/>
            <a:ext cx="2403351" cy="2239347"/>
          </a:xfrm>
        </p:spPr>
        <p:txBody>
          <a:bodyPr/>
          <a:lstStyle/>
          <a:p>
            <a:pPr marL="0" indent="0">
              <a:buNone/>
            </a:pPr>
            <a:r>
              <a:rPr lang="fr-FR" dirty="0" smtClean="0"/>
              <a:t>Lumières</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64</a:t>
            </a:fld>
            <a:endParaRPr lang="fr-FR" dirty="0"/>
          </a:p>
        </p:txBody>
      </p:sp>
      <p:sp>
        <p:nvSpPr>
          <p:cNvPr id="6" name="Espace réservé de la date 5"/>
          <p:cNvSpPr>
            <a:spLocks noGrp="1"/>
          </p:cNvSpPr>
          <p:nvPr>
            <p:ph type="dt" sz="half" idx="2"/>
          </p:nvPr>
        </p:nvSpPr>
        <p:spPr/>
        <p:txBody>
          <a:bodyPr/>
          <a:lstStyle/>
          <a:p>
            <a:fld id="{1F1F9337-2803-5E4A-A38E-72AB3049A33C}" type="datetime1">
              <a:rPr lang="fr-FR" smtClean="0"/>
              <a:t>15/09/16</a:t>
            </a:fld>
            <a:endParaRPr lang="fr-FR" dirty="0"/>
          </a:p>
        </p:txBody>
      </p:sp>
    </p:spTree>
    <p:extLst>
      <p:ext uri="{BB962C8B-B14F-4D97-AF65-F5344CB8AC3E}">
        <p14:creationId xmlns:p14="http://schemas.microsoft.com/office/powerpoint/2010/main" val="4159687755"/>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sz="2400" dirty="0" smtClean="0"/>
              <a:t>Clearing le tampon de couleur</a:t>
            </a:r>
          </a:p>
          <a:p>
            <a:pPr lvl="1"/>
            <a:r>
              <a:rPr lang="fr-FR" sz="2000" dirty="0" err="1" smtClean="0"/>
              <a:t>glClearColor</a:t>
            </a:r>
            <a:r>
              <a:rPr lang="fr-FR" sz="2000" dirty="0" smtClean="0"/>
              <a:t>()</a:t>
            </a:r>
          </a:p>
          <a:p>
            <a:pPr lvl="1"/>
            <a:r>
              <a:rPr lang="fr-FR" sz="2000" dirty="0" err="1" smtClean="0"/>
              <a:t>glClearIndex</a:t>
            </a:r>
            <a:r>
              <a:rPr lang="fr-FR" sz="2000" dirty="0" smtClean="0"/>
              <a:t>()</a:t>
            </a:r>
          </a:p>
          <a:p>
            <a:endParaRPr lang="fr-FR" sz="2400" dirty="0"/>
          </a:p>
          <a:p>
            <a:r>
              <a:rPr lang="fr-FR" sz="2400" dirty="0" smtClean="0"/>
              <a:t>Spécifié le model de </a:t>
            </a:r>
            <a:r>
              <a:rPr lang="fr-FR" sz="2400" dirty="0" err="1" smtClean="0"/>
              <a:t>shading</a:t>
            </a:r>
            <a:endParaRPr lang="fr-FR" sz="2400" dirty="0" smtClean="0"/>
          </a:p>
          <a:p>
            <a:pPr lvl="1"/>
            <a:r>
              <a:rPr lang="fr-FR" sz="2000" dirty="0" err="1" smtClean="0"/>
              <a:t>glShadeModel</a:t>
            </a:r>
            <a:r>
              <a:rPr lang="fr-FR" sz="2000" dirty="0" smtClean="0"/>
              <a:t>(</a:t>
            </a:r>
            <a:r>
              <a:rPr lang="fr-FR" sz="2000" dirty="0" err="1" smtClean="0"/>
              <a:t>Glenum</a:t>
            </a:r>
            <a:r>
              <a:rPr lang="fr-FR" sz="2000" dirty="0" smtClean="0"/>
              <a:t> mode)</a:t>
            </a:r>
          </a:p>
          <a:p>
            <a:pPr lvl="2"/>
            <a:r>
              <a:rPr lang="fr-FR" sz="1800" dirty="0" smtClean="0"/>
              <a:t>GL_FLAT</a:t>
            </a:r>
          </a:p>
          <a:p>
            <a:pPr lvl="2"/>
            <a:r>
              <a:rPr lang="fr-FR" sz="1800" dirty="0" smtClean="0"/>
              <a:t>GL_SMOOTH</a:t>
            </a:r>
          </a:p>
          <a:p>
            <a:endParaRPr lang="fr-FR" sz="2400" dirty="0" smtClean="0"/>
          </a:p>
          <a:p>
            <a:endParaRPr lang="fr-FR" sz="2400" dirty="0"/>
          </a:p>
          <a:p>
            <a:endParaRPr lang="fr-FR" sz="2400" dirty="0" smtClean="0"/>
          </a:p>
          <a:p>
            <a:endParaRPr lang="fr-FR" sz="2400"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65</a:t>
            </a:fld>
            <a:endParaRPr lang="fr-FR" dirty="0"/>
          </a:p>
        </p:txBody>
      </p:sp>
      <p:sp>
        <p:nvSpPr>
          <p:cNvPr id="6" name="Espace réservé de la date 5"/>
          <p:cNvSpPr>
            <a:spLocks noGrp="1"/>
          </p:cNvSpPr>
          <p:nvPr>
            <p:ph type="dt" sz="half" idx="2"/>
          </p:nvPr>
        </p:nvSpPr>
        <p:spPr/>
        <p:txBody>
          <a:bodyPr/>
          <a:lstStyle/>
          <a:p>
            <a:fld id="{8AA3C1B8-0194-844C-A5D8-C97E396F4342}" type="datetime1">
              <a:rPr lang="fr-FR" smtClean="0"/>
              <a:t>15/09/16</a:t>
            </a:fld>
            <a:endParaRPr lang="fr-FR" dirty="0"/>
          </a:p>
        </p:txBody>
      </p:sp>
      <p:pic>
        <p:nvPicPr>
          <p:cNvPr id="7" name="Image 6" descr="Capture d’écran 2014-09-13 à 10.39.07.png"/>
          <p:cNvPicPr>
            <a:picLocks noChangeAspect="1"/>
          </p:cNvPicPr>
          <p:nvPr/>
        </p:nvPicPr>
        <p:blipFill rotWithShape="1">
          <a:blip r:embed="rId2">
            <a:extLst>
              <a:ext uri="{28A0092B-C50C-407E-A947-70E740481C1C}">
                <a14:useLocalDpi xmlns:a14="http://schemas.microsoft.com/office/drawing/2010/main" val="0"/>
              </a:ext>
            </a:extLst>
          </a:blip>
          <a:srcRect t="49582"/>
          <a:stretch/>
        </p:blipFill>
        <p:spPr>
          <a:xfrm>
            <a:off x="4793896" y="4535538"/>
            <a:ext cx="4350103" cy="1590625"/>
          </a:xfrm>
          <a:prstGeom prst="rect">
            <a:avLst/>
          </a:prstGeom>
        </p:spPr>
      </p:pic>
      <p:pic>
        <p:nvPicPr>
          <p:cNvPr id="8" name="Image 7" descr="Capture d’écran 2014-09-13 à 10.39.07.png"/>
          <p:cNvPicPr>
            <a:picLocks noChangeAspect="1"/>
          </p:cNvPicPr>
          <p:nvPr/>
        </p:nvPicPr>
        <p:blipFill rotWithShape="1">
          <a:blip r:embed="rId2">
            <a:extLst>
              <a:ext uri="{28A0092B-C50C-407E-A947-70E740481C1C}">
                <a14:useLocalDpi xmlns:a14="http://schemas.microsoft.com/office/drawing/2010/main" val="0"/>
              </a:ext>
            </a:extLst>
          </a:blip>
          <a:srcRect b="49582"/>
          <a:stretch/>
        </p:blipFill>
        <p:spPr>
          <a:xfrm>
            <a:off x="294373" y="4535538"/>
            <a:ext cx="4350103" cy="1590625"/>
          </a:xfrm>
          <a:prstGeom prst="rect">
            <a:avLst/>
          </a:prstGeom>
        </p:spPr>
      </p:pic>
    </p:spTree>
    <p:extLst>
      <p:ext uri="{BB962C8B-B14F-4D97-AF65-F5344CB8AC3E}">
        <p14:creationId xmlns:p14="http://schemas.microsoft.com/office/powerpoint/2010/main" val="3158312370"/>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Cacher les surfaces</a:t>
            </a:r>
          </a:p>
          <a:p>
            <a:pPr lvl="1"/>
            <a:r>
              <a:rPr lang="fr-FR" dirty="0" err="1" smtClean="0"/>
              <a:t>glEnable</a:t>
            </a:r>
            <a:r>
              <a:rPr lang="fr-FR" dirty="0" smtClean="0"/>
              <a:t>(GL_DEPTH_TEST)</a:t>
            </a:r>
          </a:p>
          <a:p>
            <a:endParaRPr lang="fr-FR" dirty="0"/>
          </a:p>
          <a:p>
            <a:r>
              <a:rPr lang="fr-FR" dirty="0" smtClean="0"/>
              <a:t>Nettoyer le tampon de </a:t>
            </a:r>
            <a:r>
              <a:rPr lang="fr-FR" dirty="0" smtClean="0"/>
              <a:t>profondeur</a:t>
            </a:r>
            <a:endParaRPr lang="fr-FR" dirty="0" smtClean="0"/>
          </a:p>
          <a:p>
            <a:pPr lvl="1"/>
            <a:r>
              <a:rPr lang="fr-FR" dirty="0" err="1" smtClean="0"/>
              <a:t>glClear</a:t>
            </a:r>
            <a:r>
              <a:rPr lang="fr-FR" dirty="0" smtClean="0"/>
              <a:t>(GL_DEPTH_BUFFER_BIT)</a:t>
            </a:r>
          </a:p>
          <a:p>
            <a:pPr lvl="1"/>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66</a:t>
            </a:fld>
            <a:endParaRPr lang="fr-FR" dirty="0"/>
          </a:p>
        </p:txBody>
      </p:sp>
      <p:sp>
        <p:nvSpPr>
          <p:cNvPr id="6" name="Espace réservé de la date 5"/>
          <p:cNvSpPr>
            <a:spLocks noGrp="1"/>
          </p:cNvSpPr>
          <p:nvPr>
            <p:ph type="dt" sz="half" idx="2"/>
          </p:nvPr>
        </p:nvSpPr>
        <p:spPr/>
        <p:txBody>
          <a:bodyPr/>
          <a:lstStyle/>
          <a:p>
            <a:fld id="{CFA0E042-4DE8-7E4B-97A4-2BE0BE4EBE26}" type="datetime1">
              <a:rPr lang="fr-FR" smtClean="0"/>
              <a:t>15/09/16</a:t>
            </a:fld>
            <a:endParaRPr lang="fr-FR" dirty="0"/>
          </a:p>
        </p:txBody>
      </p:sp>
    </p:spTree>
    <p:extLst>
      <p:ext uri="{BB962C8B-B14F-4D97-AF65-F5344CB8AC3E}">
        <p14:creationId xmlns:p14="http://schemas.microsoft.com/office/powerpoint/2010/main" val="1384434564"/>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Différents type de lumières</a:t>
            </a:r>
          </a:p>
          <a:p>
            <a:pPr lvl="1"/>
            <a:r>
              <a:rPr lang="fr-FR" dirty="0" smtClean="0"/>
              <a:t>Spéculaire</a:t>
            </a:r>
          </a:p>
          <a:p>
            <a:pPr lvl="1"/>
            <a:r>
              <a:rPr lang="fr-FR" dirty="0" smtClean="0"/>
              <a:t>Diffuse</a:t>
            </a:r>
          </a:p>
          <a:p>
            <a:pPr lvl="1"/>
            <a:r>
              <a:rPr lang="fr-FR" dirty="0" smtClean="0"/>
              <a:t>Ambiant</a:t>
            </a:r>
          </a:p>
          <a:p>
            <a:endParaRPr lang="fr-FR" dirty="0" smtClean="0"/>
          </a:p>
          <a:p>
            <a:r>
              <a:rPr lang="fr-FR" dirty="0" smtClean="0"/>
              <a:t>Activer la lumière : </a:t>
            </a:r>
            <a:r>
              <a:rPr lang="fr-FR" dirty="0" err="1" smtClean="0"/>
              <a:t>glEnable</a:t>
            </a:r>
            <a:r>
              <a:rPr lang="fr-FR" dirty="0" smtClean="0"/>
              <a:t>(GL_LIGHTING)</a:t>
            </a:r>
          </a:p>
          <a:p>
            <a:r>
              <a:rPr lang="fr-FR" dirty="0" err="1" smtClean="0"/>
              <a:t>glLight</a:t>
            </a:r>
            <a:r>
              <a:rPr lang="fr-FR" dirty="0" smtClean="0"/>
              <a:t>{if}(</a:t>
            </a:r>
            <a:r>
              <a:rPr lang="fr-FR" dirty="0" err="1" smtClean="0"/>
              <a:t>Glenum</a:t>
            </a:r>
            <a:r>
              <a:rPr lang="fr-FR" dirty="0" smtClean="0"/>
              <a:t> light, </a:t>
            </a:r>
            <a:r>
              <a:rPr lang="fr-FR" dirty="0" err="1" smtClean="0"/>
              <a:t>Glenume</a:t>
            </a:r>
            <a:r>
              <a:rPr lang="fr-FR" dirty="0" smtClean="0"/>
              <a:t> </a:t>
            </a:r>
            <a:r>
              <a:rPr lang="fr-FR" dirty="0" err="1" smtClean="0"/>
              <a:t>pname</a:t>
            </a:r>
            <a:r>
              <a:rPr lang="fr-FR" dirty="0" smtClean="0"/>
              <a:t>, type </a:t>
            </a:r>
            <a:r>
              <a:rPr lang="fr-FR" dirty="0" err="1" smtClean="0"/>
              <a:t>param</a:t>
            </a:r>
            <a:r>
              <a:rPr lang="fr-FR" dirty="0" smtClean="0"/>
              <a:t>)</a:t>
            </a:r>
          </a:p>
          <a:p>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67</a:t>
            </a:fld>
            <a:endParaRPr lang="fr-FR" dirty="0"/>
          </a:p>
        </p:txBody>
      </p:sp>
      <p:sp>
        <p:nvSpPr>
          <p:cNvPr id="6" name="Espace réservé de la date 5"/>
          <p:cNvSpPr>
            <a:spLocks noGrp="1"/>
          </p:cNvSpPr>
          <p:nvPr>
            <p:ph type="dt" sz="half" idx="2"/>
          </p:nvPr>
        </p:nvSpPr>
        <p:spPr/>
        <p:txBody>
          <a:bodyPr/>
          <a:lstStyle/>
          <a:p>
            <a:fld id="{BE89F656-7472-664F-A93D-8189F9A96F9E}" type="datetime1">
              <a:rPr lang="fr-FR" smtClean="0"/>
              <a:t>15/09/16</a:t>
            </a:fld>
            <a:endParaRPr lang="fr-FR" dirty="0"/>
          </a:p>
        </p:txBody>
      </p:sp>
      <p:pic>
        <p:nvPicPr>
          <p:cNvPr id="7" name="Image 6"/>
          <p:cNvPicPr>
            <a:picLocks noChangeAspect="1"/>
          </p:cNvPicPr>
          <p:nvPr/>
        </p:nvPicPr>
        <p:blipFill>
          <a:blip r:embed="rId2"/>
          <a:stretch>
            <a:fillRect/>
          </a:stretch>
        </p:blipFill>
        <p:spPr>
          <a:xfrm>
            <a:off x="5562931" y="812657"/>
            <a:ext cx="1143267" cy="1143267"/>
          </a:xfrm>
          <a:prstGeom prst="rect">
            <a:avLst/>
          </a:prstGeom>
        </p:spPr>
      </p:pic>
      <p:pic>
        <p:nvPicPr>
          <p:cNvPr id="8" name="Image 7"/>
          <p:cNvPicPr>
            <a:picLocks noChangeAspect="1"/>
          </p:cNvPicPr>
          <p:nvPr/>
        </p:nvPicPr>
        <p:blipFill>
          <a:blip r:embed="rId3"/>
          <a:stretch>
            <a:fillRect/>
          </a:stretch>
        </p:blipFill>
        <p:spPr>
          <a:xfrm>
            <a:off x="6706198" y="1847827"/>
            <a:ext cx="1143267" cy="1143267"/>
          </a:xfrm>
          <a:prstGeom prst="rect">
            <a:avLst/>
          </a:prstGeom>
        </p:spPr>
      </p:pic>
      <p:pic>
        <p:nvPicPr>
          <p:cNvPr id="9" name="Image 8"/>
          <p:cNvPicPr>
            <a:picLocks noChangeAspect="1"/>
          </p:cNvPicPr>
          <p:nvPr/>
        </p:nvPicPr>
        <p:blipFill>
          <a:blip r:embed="rId4"/>
          <a:stretch>
            <a:fillRect/>
          </a:stretch>
        </p:blipFill>
        <p:spPr>
          <a:xfrm>
            <a:off x="7859213" y="2737069"/>
            <a:ext cx="1143267" cy="1143267"/>
          </a:xfrm>
          <a:prstGeom prst="rect">
            <a:avLst/>
          </a:prstGeom>
        </p:spPr>
      </p:pic>
    </p:spTree>
    <p:extLst>
      <p:ext uri="{BB962C8B-B14F-4D97-AF65-F5344CB8AC3E}">
        <p14:creationId xmlns:p14="http://schemas.microsoft.com/office/powerpoint/2010/main" val="4050623451"/>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68</a:t>
            </a:fld>
            <a:endParaRPr lang="fr-FR" dirty="0"/>
          </a:p>
        </p:txBody>
      </p:sp>
      <p:sp>
        <p:nvSpPr>
          <p:cNvPr id="6" name="Espace réservé de la date 5"/>
          <p:cNvSpPr>
            <a:spLocks noGrp="1"/>
          </p:cNvSpPr>
          <p:nvPr>
            <p:ph type="dt" sz="half" idx="2"/>
          </p:nvPr>
        </p:nvSpPr>
        <p:spPr/>
        <p:txBody>
          <a:bodyPr/>
          <a:lstStyle/>
          <a:p>
            <a:fld id="{E62E6151-040C-7D49-84A5-21AAF461F111}" type="datetime1">
              <a:rPr lang="fr-FR" smtClean="0"/>
              <a:t>15/09/16</a:t>
            </a:fld>
            <a:endParaRPr lang="fr-FR" dirty="0"/>
          </a:p>
        </p:txBody>
      </p:sp>
      <p:pic>
        <p:nvPicPr>
          <p:cNvPr id="9" name="Image 8" descr="Capture d’écran 2014-09-13 à 10.49.03.png"/>
          <p:cNvPicPr>
            <a:picLocks noChangeAspect="1"/>
          </p:cNvPicPr>
          <p:nvPr/>
        </p:nvPicPr>
        <p:blipFill rotWithShape="1">
          <a:blip r:embed="rId2">
            <a:extLst>
              <a:ext uri="{28A0092B-C50C-407E-A947-70E740481C1C}">
                <a14:useLocalDpi xmlns:a14="http://schemas.microsoft.com/office/drawing/2010/main" val="0"/>
              </a:ext>
            </a:extLst>
          </a:blip>
          <a:srcRect t="1972"/>
          <a:stretch/>
        </p:blipFill>
        <p:spPr>
          <a:xfrm>
            <a:off x="1346679" y="821733"/>
            <a:ext cx="6006943" cy="5550874"/>
          </a:xfrm>
          <a:prstGeom prst="rect">
            <a:avLst/>
          </a:prstGeom>
        </p:spPr>
      </p:pic>
    </p:spTree>
    <p:extLst>
      <p:ext uri="{BB962C8B-B14F-4D97-AF65-F5344CB8AC3E}">
        <p14:creationId xmlns:p14="http://schemas.microsoft.com/office/powerpoint/2010/main" val="335857779"/>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2935912" y="2867456"/>
            <a:ext cx="5750888" cy="3258707"/>
          </a:xfrm>
        </p:spPr>
        <p:txBody>
          <a:bodyPr/>
          <a:lstStyle/>
          <a:p>
            <a:pPr marL="0" indent="0">
              <a:buNone/>
            </a:pPr>
            <a:r>
              <a:rPr lang="fr-FR" dirty="0" smtClean="0"/>
              <a:t>Effets spéciaux</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69</a:t>
            </a:fld>
            <a:endParaRPr lang="fr-FR" dirty="0"/>
          </a:p>
        </p:txBody>
      </p:sp>
      <p:sp>
        <p:nvSpPr>
          <p:cNvPr id="6" name="Espace réservé de la date 5"/>
          <p:cNvSpPr>
            <a:spLocks noGrp="1"/>
          </p:cNvSpPr>
          <p:nvPr>
            <p:ph type="dt" sz="half" idx="2"/>
          </p:nvPr>
        </p:nvSpPr>
        <p:spPr/>
        <p:txBody>
          <a:bodyPr/>
          <a:lstStyle/>
          <a:p>
            <a:fld id="{49CA7E3D-5F72-804E-A334-1E1956A27540}" type="datetime1">
              <a:rPr lang="fr-FR" smtClean="0"/>
              <a:t>15/09/16</a:t>
            </a:fld>
            <a:endParaRPr lang="fr-FR" dirty="0"/>
          </a:p>
        </p:txBody>
      </p:sp>
    </p:spTree>
    <p:extLst>
      <p:ext uri="{BB962C8B-B14F-4D97-AF65-F5344CB8AC3E}">
        <p14:creationId xmlns:p14="http://schemas.microsoft.com/office/powerpoint/2010/main" val="160610841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 </a:t>
            </a:r>
            <a:r>
              <a:rPr lang="fr-FR" dirty="0" err="1" smtClean="0"/>
              <a:t>Vulkan</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smtClean="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7</a:t>
            </a:fld>
            <a:endParaRPr lang="fr-FR" dirty="0"/>
          </a:p>
        </p:txBody>
      </p:sp>
      <p:sp>
        <p:nvSpPr>
          <p:cNvPr id="6" name="Espace réservé de la date 5"/>
          <p:cNvSpPr>
            <a:spLocks noGrp="1"/>
          </p:cNvSpPr>
          <p:nvPr>
            <p:ph type="dt" sz="half" idx="2"/>
          </p:nvPr>
        </p:nvSpPr>
        <p:spPr/>
        <p:txBody>
          <a:bodyPr/>
          <a:lstStyle/>
          <a:p>
            <a:fld id="{01526AE8-1901-554E-BE65-CE9744C10B0B}" type="datetime1">
              <a:rPr lang="fr-FR" smtClean="0"/>
              <a:t>15/09/16</a:t>
            </a:fld>
            <a:endParaRPr lang="fr-FR" dirty="0"/>
          </a:p>
        </p:txBody>
      </p:sp>
      <p:pic>
        <p:nvPicPr>
          <p:cNvPr id="8" name="Image 7"/>
          <p:cNvPicPr>
            <a:picLocks noChangeAspect="1"/>
          </p:cNvPicPr>
          <p:nvPr/>
        </p:nvPicPr>
        <p:blipFill>
          <a:blip r:embed="rId2"/>
          <a:stretch>
            <a:fillRect/>
          </a:stretch>
        </p:blipFill>
        <p:spPr>
          <a:xfrm>
            <a:off x="21524" y="1925331"/>
            <a:ext cx="9144000" cy="2161530"/>
          </a:xfrm>
          <a:prstGeom prst="rect">
            <a:avLst/>
          </a:prstGeom>
        </p:spPr>
      </p:pic>
      <p:sp>
        <p:nvSpPr>
          <p:cNvPr id="3" name="ZoneTexte 2"/>
          <p:cNvSpPr txBox="1"/>
          <p:nvPr/>
        </p:nvSpPr>
        <p:spPr>
          <a:xfrm>
            <a:off x="628149" y="1174292"/>
            <a:ext cx="8139142" cy="369332"/>
          </a:xfrm>
          <a:prstGeom prst="rect">
            <a:avLst/>
          </a:prstGeom>
          <a:noFill/>
        </p:spPr>
        <p:txBody>
          <a:bodyPr wrap="none" rtlCol="0">
            <a:spAutoFit/>
          </a:bodyPr>
          <a:lstStyle/>
          <a:p>
            <a:r>
              <a:rPr lang="fr-FR" dirty="0" err="1"/>
              <a:t>Vulkan</a:t>
            </a:r>
            <a:r>
              <a:rPr lang="fr-FR" dirty="0"/>
              <a:t>: nouvelle version de </a:t>
            </a:r>
            <a:r>
              <a:rPr lang="fr-FR" dirty="0" err="1"/>
              <a:t>Mantle</a:t>
            </a:r>
            <a:r>
              <a:rPr lang="fr-FR" dirty="0"/>
              <a:t>, cross </a:t>
            </a:r>
            <a:r>
              <a:rPr lang="fr-FR" dirty="0" err="1"/>
              <a:t>platform</a:t>
            </a:r>
            <a:r>
              <a:rPr lang="fr-FR" dirty="0"/>
              <a:t> et nouvelle génération </a:t>
            </a:r>
            <a:r>
              <a:rPr lang="fr-FR" dirty="0" err="1"/>
              <a:t>d’openGL</a:t>
            </a:r>
            <a:r>
              <a:rPr lang="fr-FR" dirty="0" smtClean="0"/>
              <a:t>.</a:t>
            </a:r>
            <a:endParaRPr lang="fr-FR" dirty="0"/>
          </a:p>
        </p:txBody>
      </p:sp>
    </p:spTree>
    <p:extLst>
      <p:ext uri="{BB962C8B-B14F-4D97-AF65-F5344CB8AC3E}">
        <p14:creationId xmlns:p14="http://schemas.microsoft.com/office/powerpoint/2010/main" val="13454216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Plus d’informations sont disponible dans la documentation OpenGL.</a:t>
            </a:r>
          </a:p>
          <a:p>
            <a:pPr lvl="1"/>
            <a:r>
              <a:rPr lang="fr-FR" dirty="0" err="1" smtClean="0"/>
              <a:t>Blending</a:t>
            </a:r>
            <a:endParaRPr lang="fr-FR" dirty="0" smtClean="0"/>
          </a:p>
          <a:p>
            <a:pPr lvl="2"/>
            <a:r>
              <a:rPr lang="fr-FR" dirty="0" err="1" smtClean="0"/>
              <a:t>glBlendFunc</a:t>
            </a:r>
            <a:r>
              <a:rPr lang="fr-FR" dirty="0" smtClean="0"/>
              <a:t>()</a:t>
            </a:r>
          </a:p>
          <a:p>
            <a:pPr lvl="1"/>
            <a:r>
              <a:rPr lang="fr-FR" dirty="0" smtClean="0"/>
              <a:t>Brouillard</a:t>
            </a:r>
          </a:p>
          <a:p>
            <a:pPr lvl="2"/>
            <a:r>
              <a:rPr lang="fr-FR" dirty="0" err="1" smtClean="0"/>
              <a:t>glFog</a:t>
            </a:r>
            <a:r>
              <a:rPr lang="fr-FR" dirty="0" smtClean="0"/>
              <a:t>()</a:t>
            </a:r>
          </a:p>
          <a:p>
            <a:pPr lvl="1"/>
            <a:r>
              <a:rPr lang="fr-FR" dirty="0" err="1" smtClean="0"/>
              <a:t>AntiAliasing</a:t>
            </a:r>
            <a:endParaRPr lang="fr-FR" dirty="0" smtClean="0"/>
          </a:p>
          <a:p>
            <a:pPr lvl="2"/>
            <a:r>
              <a:rPr lang="fr-FR" dirty="0" err="1" smtClean="0"/>
              <a:t>glHint</a:t>
            </a:r>
            <a:r>
              <a:rPr lang="fr-FR" dirty="0" smtClean="0"/>
              <a:t>()</a:t>
            </a:r>
          </a:p>
          <a:p>
            <a:pPr lvl="1"/>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70</a:t>
            </a:fld>
            <a:endParaRPr lang="fr-FR" dirty="0"/>
          </a:p>
        </p:txBody>
      </p:sp>
      <p:sp>
        <p:nvSpPr>
          <p:cNvPr id="6" name="Espace réservé de la date 5"/>
          <p:cNvSpPr>
            <a:spLocks noGrp="1"/>
          </p:cNvSpPr>
          <p:nvPr>
            <p:ph type="dt" sz="half" idx="2"/>
          </p:nvPr>
        </p:nvSpPr>
        <p:spPr/>
        <p:txBody>
          <a:bodyPr/>
          <a:lstStyle/>
          <a:p>
            <a:fld id="{49CA7E3D-5F72-804E-A334-1E1956A27540}" type="datetime1">
              <a:rPr lang="fr-FR" smtClean="0"/>
              <a:t>15/09/16</a:t>
            </a:fld>
            <a:endParaRPr lang="fr-FR" dirty="0"/>
          </a:p>
        </p:txBody>
      </p:sp>
    </p:spTree>
    <p:extLst>
      <p:ext uri="{BB962C8B-B14F-4D97-AF65-F5344CB8AC3E}">
        <p14:creationId xmlns:p14="http://schemas.microsoft.com/office/powerpoint/2010/main" val="1106428251"/>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224571"/>
            <a:ext cx="8328498" cy="5029751"/>
          </a:xfrm>
        </p:spPr>
        <p:txBody>
          <a:bodyPr>
            <a:normAutofit/>
          </a:bodyPr>
          <a:lstStyle/>
          <a:p>
            <a:r>
              <a:rPr lang="fr-FR" dirty="0" smtClean="0"/>
              <a:t>Pour les effets spéciaux, nous utiliserons les </a:t>
            </a:r>
            <a:r>
              <a:rPr lang="fr-FR" dirty="0" err="1" smtClean="0"/>
              <a:t>shaders</a:t>
            </a:r>
            <a:r>
              <a:rPr lang="fr-FR" dirty="0" smtClean="0"/>
              <a:t> (cours 4)</a:t>
            </a:r>
          </a:p>
          <a:p>
            <a:pPr lvl="1"/>
            <a:r>
              <a:rPr lang="fr-FR" dirty="0" smtClean="0"/>
              <a:t>Vertex </a:t>
            </a:r>
            <a:r>
              <a:rPr lang="fr-FR" dirty="0" err="1" smtClean="0"/>
              <a:t>Shaders</a:t>
            </a:r>
            <a:r>
              <a:rPr lang="fr-FR" dirty="0" smtClean="0"/>
              <a:t> </a:t>
            </a:r>
          </a:p>
          <a:p>
            <a:pPr lvl="1"/>
            <a:r>
              <a:rPr lang="fr-FR" dirty="0" smtClean="0"/>
              <a:t>Fragment </a:t>
            </a:r>
            <a:r>
              <a:rPr lang="fr-FR" dirty="0" err="1" smtClean="0"/>
              <a:t>Shaders</a:t>
            </a:r>
            <a:endParaRPr lang="fr-FR" dirty="0" smtClean="0"/>
          </a:p>
          <a:p>
            <a:r>
              <a:rPr lang="fr-FR" dirty="0" smtClean="0"/>
              <a:t>Exemples</a:t>
            </a:r>
          </a:p>
          <a:p>
            <a:pPr lvl="1"/>
            <a:r>
              <a:rPr lang="fr-FR" dirty="0" smtClean="0"/>
              <a:t>Textures</a:t>
            </a:r>
          </a:p>
          <a:p>
            <a:pPr lvl="1"/>
            <a:r>
              <a:rPr lang="fr-FR" dirty="0" smtClean="0"/>
              <a:t>Détails</a:t>
            </a:r>
          </a:p>
          <a:p>
            <a:pPr lvl="1"/>
            <a:r>
              <a:rPr lang="fr-FR" dirty="0" smtClean="0"/>
              <a:t>Ombres portées</a:t>
            </a:r>
          </a:p>
          <a:p>
            <a:pPr lvl="1"/>
            <a:r>
              <a:rPr lang="fr-FR" dirty="0" smtClean="0"/>
              <a:t>Profondeur de champ</a:t>
            </a:r>
          </a:p>
          <a:p>
            <a:pPr marL="457200" lvl="1" indent="0">
              <a:buNone/>
            </a:pP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71</a:t>
            </a:fld>
            <a:endParaRPr lang="fr-FR" dirty="0"/>
          </a:p>
        </p:txBody>
      </p:sp>
      <p:sp>
        <p:nvSpPr>
          <p:cNvPr id="6" name="Espace réservé de la date 5"/>
          <p:cNvSpPr>
            <a:spLocks noGrp="1"/>
          </p:cNvSpPr>
          <p:nvPr>
            <p:ph type="dt" sz="half" idx="2"/>
          </p:nvPr>
        </p:nvSpPr>
        <p:spPr/>
        <p:txBody>
          <a:bodyPr/>
          <a:lstStyle/>
          <a:p>
            <a:fld id="{B78896C0-9A87-E94A-B9E7-D740BC7D0ECB}" type="datetime1">
              <a:rPr lang="fr-FR" smtClean="0"/>
              <a:t>15/09/16</a:t>
            </a:fld>
            <a:endParaRPr lang="fr-FR" dirty="0"/>
          </a:p>
        </p:txBody>
      </p:sp>
      <p:pic>
        <p:nvPicPr>
          <p:cNvPr id="7" name="Image 6"/>
          <p:cNvPicPr>
            <a:picLocks noChangeAspect="1"/>
          </p:cNvPicPr>
          <p:nvPr/>
        </p:nvPicPr>
        <p:blipFill>
          <a:blip r:embed="rId2"/>
          <a:stretch>
            <a:fillRect/>
          </a:stretch>
        </p:blipFill>
        <p:spPr>
          <a:xfrm>
            <a:off x="4541413" y="1837678"/>
            <a:ext cx="4381197" cy="3579091"/>
          </a:xfrm>
          <a:prstGeom prst="rect">
            <a:avLst/>
          </a:prstGeom>
        </p:spPr>
      </p:pic>
    </p:spTree>
    <p:extLst>
      <p:ext uri="{BB962C8B-B14F-4D97-AF65-F5344CB8AC3E}">
        <p14:creationId xmlns:p14="http://schemas.microsoft.com/office/powerpoint/2010/main" val="160170800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sz="2800" dirty="0" smtClean="0"/>
              <a:t>Merci de votre attention.</a:t>
            </a:r>
          </a:p>
          <a:p>
            <a:endParaRPr lang="fr-FR" sz="1800" dirty="0"/>
          </a:p>
          <a:p>
            <a:pPr marL="0" indent="0">
              <a:buNone/>
            </a:pPr>
            <a:endParaRPr lang="fr-FR" sz="1800" dirty="0"/>
          </a:p>
          <a:p>
            <a:r>
              <a:rPr lang="fr-FR" sz="2400" dirty="0" smtClean="0"/>
              <a:t>Ressources:</a:t>
            </a:r>
          </a:p>
          <a:p>
            <a:pPr lvl="1"/>
            <a:r>
              <a:rPr lang="fr-FR" sz="2000" dirty="0"/>
              <a:t>OpenGL: </a:t>
            </a:r>
            <a:r>
              <a:rPr lang="fr-FR" sz="2000" dirty="0" err="1"/>
              <a:t>www.opengl.org</a:t>
            </a:r>
            <a:endParaRPr lang="fr-FR" sz="2000" dirty="0"/>
          </a:p>
          <a:p>
            <a:pPr lvl="1"/>
            <a:r>
              <a:rPr lang="fr-FR" sz="2000" dirty="0" err="1" smtClean="0"/>
              <a:t>Gamasutra</a:t>
            </a:r>
            <a:r>
              <a:rPr lang="fr-FR" sz="2000" dirty="0"/>
              <a:t>: </a:t>
            </a:r>
            <a:r>
              <a:rPr lang="fr-FR" sz="2000" dirty="0" err="1"/>
              <a:t>www.gamasutra.com</a:t>
            </a:r>
            <a:endParaRPr lang="fr-FR" sz="2000" dirty="0"/>
          </a:p>
          <a:p>
            <a:pPr lvl="1"/>
            <a:r>
              <a:rPr lang="fr-FR" sz="2000" dirty="0" smtClean="0"/>
              <a:t>Rendu </a:t>
            </a:r>
            <a:r>
              <a:rPr lang="fr-FR" sz="2000" dirty="0"/>
              <a:t>temps réel: </a:t>
            </a:r>
            <a:r>
              <a:rPr lang="fr-FR" sz="2000" dirty="0" err="1">
                <a:hlinkClick r:id="rId2"/>
              </a:rPr>
              <a:t>www.realtimerendering.com</a:t>
            </a:r>
            <a:endParaRPr lang="fr-FR" sz="2000" dirty="0"/>
          </a:p>
          <a:p>
            <a:pPr marL="457200" lvl="1" indent="0">
              <a:buNone/>
            </a:pPr>
            <a:endParaRPr lang="fr-FR" sz="1600"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smtClean="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72</a:t>
            </a:fld>
            <a:endParaRPr lang="fr-FR" dirty="0"/>
          </a:p>
        </p:txBody>
      </p:sp>
      <p:sp>
        <p:nvSpPr>
          <p:cNvPr id="6" name="Espace réservé de la date 5"/>
          <p:cNvSpPr>
            <a:spLocks noGrp="1"/>
          </p:cNvSpPr>
          <p:nvPr>
            <p:ph type="dt" sz="half" idx="2"/>
          </p:nvPr>
        </p:nvSpPr>
        <p:spPr/>
        <p:txBody>
          <a:bodyPr/>
          <a:lstStyle/>
          <a:p>
            <a:fld id="{AAAE0F74-320C-5F47-AD26-F818F9CDFCCA}" type="datetime1">
              <a:rPr lang="fr-FR" smtClean="0"/>
              <a:t>15/09/16</a:t>
            </a:fld>
            <a:endParaRPr lang="fr-FR" dirty="0"/>
          </a:p>
        </p:txBody>
      </p:sp>
    </p:spTree>
    <p:extLst>
      <p:ext uri="{BB962C8B-B14F-4D97-AF65-F5344CB8AC3E}">
        <p14:creationId xmlns:p14="http://schemas.microsoft.com/office/powerpoint/2010/main" val="249827128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endParaRPr lang="fr-FR"/>
          </a:p>
        </p:txBody>
      </p:sp>
      <p:sp>
        <p:nvSpPr>
          <p:cNvPr id="8" name="Espace réservé du contenu 7"/>
          <p:cNvSpPr>
            <a:spLocks noGrp="1"/>
          </p:cNvSpPr>
          <p:nvPr>
            <p:ph idx="1"/>
          </p:nvPr>
        </p:nvSpPr>
        <p:spPr/>
        <p:txBody>
          <a:bodyPr anchor="ctr"/>
          <a:lstStyle/>
          <a:p>
            <a:pPr marL="0" indent="0" algn="ctr">
              <a:buNone/>
            </a:pPr>
            <a:r>
              <a:rPr lang="fr-FR" dirty="0" smtClean="0"/>
              <a:t>Introduction à OpenGL</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smtClean="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8</a:t>
            </a:fld>
            <a:endParaRPr lang="fr-FR" dirty="0"/>
          </a:p>
        </p:txBody>
      </p:sp>
      <p:sp>
        <p:nvSpPr>
          <p:cNvPr id="6" name="Espace réservé de la date 5"/>
          <p:cNvSpPr>
            <a:spLocks noGrp="1"/>
          </p:cNvSpPr>
          <p:nvPr>
            <p:ph type="dt" sz="half" idx="2"/>
          </p:nvPr>
        </p:nvSpPr>
        <p:spPr/>
        <p:txBody>
          <a:bodyPr/>
          <a:lstStyle/>
          <a:p>
            <a:fld id="{714F86BC-D297-C64E-9FF0-278F006738C4}" type="datetime1">
              <a:rPr lang="fr-FR" smtClean="0"/>
              <a:t>15/09/16</a:t>
            </a:fld>
            <a:endParaRPr lang="fr-FR" dirty="0"/>
          </a:p>
        </p:txBody>
      </p:sp>
    </p:spTree>
    <p:extLst>
      <p:ext uri="{BB962C8B-B14F-4D97-AF65-F5344CB8AC3E}">
        <p14:creationId xmlns:p14="http://schemas.microsoft.com/office/powerpoint/2010/main" val="105778670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62500" lnSpcReduction="20000"/>
          </a:bodyPr>
          <a:lstStyle/>
          <a:p>
            <a:r>
              <a:rPr lang="fr-FR" dirty="0"/>
              <a:t>Une A.P.I. de rendu est un pipeline de traitement des données, dont certains étages sont programmables, et d’autres sont contrôlés par des variables d’état.</a:t>
            </a:r>
          </a:p>
          <a:p>
            <a:r>
              <a:rPr lang="fr-FR" dirty="0"/>
              <a:t>
</a:t>
            </a:r>
          </a:p>
          <a:p>
            <a:r>
              <a:rPr lang="fr-FR" dirty="0"/>
              <a:t>
La configuration du pipeline permet de contrôler les opérations nécessaires à la génération d’une image.</a:t>
            </a:r>
          </a:p>
          <a:p>
            <a:r>
              <a:rPr lang="fr-FR" dirty="0"/>
              <a:t>
</a:t>
            </a:r>
          </a:p>
          <a:p>
            <a:r>
              <a:rPr lang="fr-FR" dirty="0"/>
              <a:t>
Au fil des versions, OpenGL et Direct3D sont devenus de plus en plus proches du matériel, pour améliorer flexibilité, performances, et coller au mieux aux évolutions rapides du matériel.</a:t>
            </a:r>
          </a:p>
          <a:p>
            <a:r>
              <a:rPr lang="fr-FR" dirty="0"/>
              <a:t>
</a:t>
            </a:r>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9</a:t>
            </a:fld>
            <a:endParaRPr lang="fr-FR" dirty="0"/>
          </a:p>
        </p:txBody>
      </p:sp>
      <p:sp>
        <p:nvSpPr>
          <p:cNvPr id="6" name="Espace réservé de la date 5"/>
          <p:cNvSpPr>
            <a:spLocks noGrp="1"/>
          </p:cNvSpPr>
          <p:nvPr>
            <p:ph type="dt" sz="half" idx="2"/>
          </p:nvPr>
        </p:nvSpPr>
        <p:spPr/>
        <p:txBody>
          <a:bodyPr/>
          <a:lstStyle/>
          <a:p>
            <a:fld id="{015D265C-4B68-C845-8B8F-7144E7CB0E71}" type="datetime1">
              <a:rPr lang="fr-FR" smtClean="0"/>
              <a:t>15/09/16</a:t>
            </a:fld>
            <a:endParaRPr lang="fr-FR" dirty="0"/>
          </a:p>
        </p:txBody>
      </p:sp>
    </p:spTree>
    <p:extLst>
      <p:ext uri="{BB962C8B-B14F-4D97-AF65-F5344CB8AC3E}">
        <p14:creationId xmlns:p14="http://schemas.microsoft.com/office/powerpoint/2010/main" val="113350562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5377</TotalTime>
  <Words>3683</Words>
  <Application>Microsoft Macintosh PowerPoint</Application>
  <PresentationFormat>Présentation à l'écran (4:3)</PresentationFormat>
  <Paragraphs>699</Paragraphs>
  <Slides>72</Slides>
  <Notes>0</Notes>
  <HiddenSlides>0</HiddenSlides>
  <MMClips>0</MMClips>
  <ScaleCrop>false</ScaleCrop>
  <HeadingPairs>
    <vt:vector size="4" baseType="variant">
      <vt:variant>
        <vt:lpstr>Thème</vt:lpstr>
      </vt:variant>
      <vt:variant>
        <vt:i4>1</vt:i4>
      </vt:variant>
      <vt:variant>
        <vt:lpstr>Titres des diapositives</vt:lpstr>
      </vt:variant>
      <vt:variant>
        <vt:i4>72</vt:i4>
      </vt:variant>
    </vt:vector>
  </HeadingPairs>
  <TitlesOfParts>
    <vt:vector size="73" baseType="lpstr">
      <vt:lpstr>Thème Office</vt:lpstr>
      <vt:lpstr>HMIN 317 – Moteur de Jeux API RENDU OPENGL Université Montpellier 2</vt:lpstr>
      <vt:lpstr>Présentation PowerPoint</vt:lpstr>
      <vt:lpstr>Présentation PowerPoint</vt:lpstr>
      <vt:lpstr>Présentation PowerPoint</vt:lpstr>
      <vt:lpstr>Présentation PowerPoint</vt:lpstr>
      <vt:lpstr>Présentation PowerPoint</vt:lpstr>
      <vt:lpstr> Vulkan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Attention au choix des axes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Pour les TP et les mini-projets, nous recommandons OPENGL ES 2.0</vt:lpstr>
      <vt:lpstr>OpenGL ES 2.0 and GLSL Shaders</vt:lpstr>
      <vt:lpstr>OpenGL ES 2.0 and GLSL Shaders</vt:lpstr>
      <vt:lpstr>Vertex shader summary</vt:lpstr>
      <vt:lpstr>Pixel (fragment)  shader summary</vt:lpstr>
      <vt:lpstr>Exemple OPENGL ES 2.0 (TP1)</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Benoit Lange</dc:creator>
  <cp:lastModifiedBy>Rémi Ronfard</cp:lastModifiedBy>
  <cp:revision>373</cp:revision>
  <cp:lastPrinted>2015-09-17T14:39:38Z</cp:lastPrinted>
  <dcterms:created xsi:type="dcterms:W3CDTF">2013-05-05T09:39:59Z</dcterms:created>
  <dcterms:modified xsi:type="dcterms:W3CDTF">2016-09-15T16:09:29Z</dcterms:modified>
</cp:coreProperties>
</file>