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7" r:id="rId3"/>
    <p:sldId id="298" r:id="rId4"/>
    <p:sldId id="299" r:id="rId5"/>
    <p:sldId id="296" r:id="rId6"/>
    <p:sldId id="257" r:id="rId7"/>
    <p:sldId id="261" r:id="rId8"/>
    <p:sldId id="262" r:id="rId9"/>
    <p:sldId id="263" r:id="rId10"/>
    <p:sldId id="264" r:id="rId11"/>
    <p:sldId id="265" r:id="rId12"/>
    <p:sldId id="266" r:id="rId13"/>
    <p:sldId id="267" r:id="rId14"/>
    <p:sldId id="258" r:id="rId15"/>
    <p:sldId id="295" r:id="rId16"/>
    <p:sldId id="282" r:id="rId17"/>
    <p:sldId id="283" r:id="rId18"/>
    <p:sldId id="284" r:id="rId19"/>
    <p:sldId id="285" r:id="rId20"/>
    <p:sldId id="286" r:id="rId21"/>
    <p:sldId id="287" r:id="rId22"/>
    <p:sldId id="288" r:id="rId23"/>
    <p:sldId id="289" r:id="rId24"/>
    <p:sldId id="290" r:id="rId25"/>
    <p:sldId id="292" r:id="rId26"/>
    <p:sldId id="293" r:id="rId27"/>
    <p:sldId id="291" r:id="rId28"/>
    <p:sldId id="25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60" r:id="rId42"/>
    <p:sldId id="268" r:id="rId43"/>
    <p:sldId id="269" r:id="rId44"/>
    <p:sldId id="294" r:id="rId45"/>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53" autoAdjust="0"/>
  </p:normalViewPr>
  <p:slideViewPr>
    <p:cSldViewPr>
      <p:cViewPr varScale="1">
        <p:scale>
          <a:sx n="59" d="100"/>
          <a:sy n="59" d="100"/>
        </p:scale>
        <p:origin x="-906" y="-84"/>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A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8875CCB-EF02-4973-A28D-9F8DFBA6699F}" type="datetimeFigureOut">
              <a:rPr lang="de-DE"/>
              <a:pPr>
                <a:defRPr/>
              </a:pPr>
              <a:t>09.03.2010</a:t>
            </a:fld>
            <a:endParaRPr lang="de-A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AT"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AT"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A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4A51A2-9AA4-428A-8C78-9CC668B75B61}" type="slidenum">
              <a:rPr lang="de-AT"/>
              <a:pPr>
                <a:defRPr/>
              </a:pPr>
              <a:t>‹#›</a:t>
            </a:fld>
            <a:endParaRPr lang="de-A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3F916B-18D1-4BC6-A5EC-D357DE4C8BAD}" type="slidenum">
              <a:rPr lang="de-AT">
                <a:cs typeface="Arial" charset="0"/>
              </a:rPr>
              <a:pPr fontAlgn="base">
                <a:spcBef>
                  <a:spcPct val="0"/>
                </a:spcBef>
                <a:spcAft>
                  <a:spcPct val="0"/>
                </a:spcAft>
                <a:defRPr/>
              </a:pPr>
              <a:t>1</a:t>
            </a:fld>
            <a:endParaRPr lang="de-AT">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5F1966-21AB-4314-86D2-A72088E0EE42}" type="slidenum">
              <a:rPr lang="de-AT">
                <a:cs typeface="Arial" charset="0"/>
              </a:rPr>
              <a:pPr fontAlgn="base">
                <a:spcBef>
                  <a:spcPct val="0"/>
                </a:spcBef>
                <a:spcAft>
                  <a:spcPct val="0"/>
                </a:spcAft>
                <a:defRPr/>
              </a:pPr>
              <a:t>14</a:t>
            </a:fld>
            <a:endParaRPr lang="de-AT">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A71BCA-6660-49D9-9BAB-39D0A1FB8703}" type="slidenum">
              <a:rPr lang="de-AT">
                <a:cs typeface="Arial" charset="0"/>
              </a:rPr>
              <a:pPr fontAlgn="base">
                <a:spcBef>
                  <a:spcPct val="0"/>
                </a:spcBef>
                <a:spcAft>
                  <a:spcPct val="0"/>
                </a:spcAft>
                <a:defRPr/>
              </a:pPr>
              <a:t>15</a:t>
            </a:fld>
            <a:endParaRPr lang="de-AT">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F6A22A-584E-4E71-BB94-D527378074A6}" type="slidenum">
              <a:rPr lang="de-AT">
                <a:cs typeface="Arial" charset="0"/>
              </a:rPr>
              <a:pPr fontAlgn="base">
                <a:spcBef>
                  <a:spcPct val="0"/>
                </a:spcBef>
                <a:spcAft>
                  <a:spcPct val="0"/>
                </a:spcAft>
                <a:defRPr/>
              </a:pPr>
              <a:t>16</a:t>
            </a:fld>
            <a:endParaRPr lang="de-AT">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dirty="0"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F26880-685B-4CAD-8970-0D2876801535}" type="slidenum">
              <a:rPr lang="de-AT">
                <a:cs typeface="Arial" charset="0"/>
              </a:rPr>
              <a:pPr fontAlgn="base">
                <a:spcBef>
                  <a:spcPct val="0"/>
                </a:spcBef>
                <a:spcAft>
                  <a:spcPct val="0"/>
                </a:spcAft>
                <a:defRPr/>
              </a:pPr>
              <a:t>17</a:t>
            </a:fld>
            <a:endParaRPr lang="de-AT">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dirty="0"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AC3A64-0EE5-42AE-821C-734FCBCCBA34}" type="slidenum">
              <a:rPr lang="de-AT">
                <a:cs typeface="Arial" charset="0"/>
              </a:rPr>
              <a:pPr fontAlgn="base">
                <a:spcBef>
                  <a:spcPct val="0"/>
                </a:spcBef>
                <a:spcAft>
                  <a:spcPct val="0"/>
                </a:spcAft>
                <a:defRPr/>
              </a:pPr>
              <a:t>18</a:t>
            </a:fld>
            <a:endParaRPr lang="de-AT">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dirty="0"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6A5067-7F11-47C9-9EAC-EA1ABD50D4EC}" type="slidenum">
              <a:rPr lang="de-AT">
                <a:cs typeface="Arial" charset="0"/>
              </a:rPr>
              <a:pPr fontAlgn="base">
                <a:spcBef>
                  <a:spcPct val="0"/>
                </a:spcBef>
                <a:spcAft>
                  <a:spcPct val="0"/>
                </a:spcAft>
                <a:defRPr/>
              </a:pPr>
              <a:t>19</a:t>
            </a:fld>
            <a:endParaRPr lang="de-AT">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dirty="0"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433796-43FB-441D-A3DE-98AD3A7CC45A}" type="slidenum">
              <a:rPr lang="de-AT">
                <a:cs typeface="Arial" charset="0"/>
              </a:rPr>
              <a:pPr fontAlgn="base">
                <a:spcBef>
                  <a:spcPct val="0"/>
                </a:spcBef>
                <a:spcAft>
                  <a:spcPct val="0"/>
                </a:spcAft>
                <a:defRPr/>
              </a:pPr>
              <a:t>20</a:t>
            </a:fld>
            <a:endParaRPr lang="de-AT">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dirty="0"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D72964-594F-4A7E-A331-5D774E85D384}" type="slidenum">
              <a:rPr lang="de-AT">
                <a:cs typeface="Arial" charset="0"/>
              </a:rPr>
              <a:pPr fontAlgn="base">
                <a:spcBef>
                  <a:spcPct val="0"/>
                </a:spcBef>
                <a:spcAft>
                  <a:spcPct val="0"/>
                </a:spcAft>
                <a:defRPr/>
              </a:pPr>
              <a:t>21</a:t>
            </a:fld>
            <a:endParaRPr lang="de-AT">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defTabSz="393700">
              <a:buClr>
                <a:srgbClr val="000000"/>
              </a:buClr>
            </a:pPr>
            <a:endParaRPr lang="de-AT" dirty="0"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2198E0-9E05-47F6-8190-27CA9FFFE247}" type="slidenum">
              <a:rPr lang="de-AT">
                <a:cs typeface="Arial" charset="0"/>
              </a:rPr>
              <a:pPr fontAlgn="base">
                <a:spcBef>
                  <a:spcPct val="0"/>
                </a:spcBef>
                <a:spcAft>
                  <a:spcPct val="0"/>
                </a:spcAft>
                <a:defRPr/>
              </a:pPr>
              <a:t>22</a:t>
            </a:fld>
            <a:endParaRPr lang="de-AT">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dirty="0"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BE3156-871B-4E7B-852C-5BAB9077D10B}" type="slidenum">
              <a:rPr lang="de-AT">
                <a:cs typeface="Arial" charset="0"/>
              </a:rPr>
              <a:pPr fontAlgn="base">
                <a:spcBef>
                  <a:spcPct val="0"/>
                </a:spcBef>
                <a:spcAft>
                  <a:spcPct val="0"/>
                </a:spcAft>
                <a:defRPr/>
              </a:pPr>
              <a:t>23</a:t>
            </a:fld>
            <a:endParaRPr lang="de-AT">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C85B1A-FDC3-4447-83BE-BED94717DE7E}" type="slidenum">
              <a:rPr lang="de-AT">
                <a:cs typeface="Arial" charset="0"/>
              </a:rPr>
              <a:pPr fontAlgn="base">
                <a:spcBef>
                  <a:spcPct val="0"/>
                </a:spcBef>
                <a:spcAft>
                  <a:spcPct val="0"/>
                </a:spcAft>
                <a:defRPr/>
              </a:pPr>
              <a:t>6</a:t>
            </a:fld>
            <a:endParaRPr lang="de-AT">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dirty="0" smtClean="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A68CDE-EEC2-4E10-92A3-DABC543DF250}" type="slidenum">
              <a:rPr lang="de-AT">
                <a:cs typeface="Arial" charset="0"/>
              </a:rPr>
              <a:pPr fontAlgn="base">
                <a:spcBef>
                  <a:spcPct val="0"/>
                </a:spcBef>
                <a:spcAft>
                  <a:spcPct val="0"/>
                </a:spcAft>
                <a:defRPr/>
              </a:pPr>
              <a:t>24</a:t>
            </a:fld>
            <a:endParaRPr lang="de-AT">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AT" smtClean="0"/>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D456D0-E434-4CEE-9FBD-CD89DDFE7A43}" type="slidenum">
              <a:rPr lang="de-AT">
                <a:cs typeface="Arial" charset="0"/>
              </a:rPr>
              <a:pPr fontAlgn="base">
                <a:spcBef>
                  <a:spcPct val="0"/>
                </a:spcBef>
                <a:spcAft>
                  <a:spcPct val="0"/>
                </a:spcAft>
                <a:defRPr/>
              </a:pPr>
              <a:t>25</a:t>
            </a:fld>
            <a:endParaRPr lang="de-AT">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defTabSz="393700">
              <a:buClr>
                <a:srgbClr val="000000"/>
              </a:buClr>
            </a:pPr>
            <a:endParaRPr lang="de-AT" dirty="0"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F472FC-6EB7-437D-95D9-ED39BB20D3B0}" type="slidenum">
              <a:rPr lang="de-AT">
                <a:cs typeface="Arial" charset="0"/>
              </a:rPr>
              <a:pPr fontAlgn="base">
                <a:spcBef>
                  <a:spcPct val="0"/>
                </a:spcBef>
                <a:spcAft>
                  <a:spcPct val="0"/>
                </a:spcAft>
                <a:defRPr/>
              </a:pPr>
              <a:t>26</a:t>
            </a:fld>
            <a:endParaRPr lang="de-AT">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92DCA-FC43-4F04-94E1-661717213C25}" type="slidenum">
              <a:rPr lang="de-AT">
                <a:cs typeface="Arial" charset="0"/>
              </a:rPr>
              <a:pPr fontAlgn="base">
                <a:spcBef>
                  <a:spcPct val="0"/>
                </a:spcBef>
                <a:spcAft>
                  <a:spcPct val="0"/>
                </a:spcAft>
                <a:defRPr/>
              </a:pPr>
              <a:t>27</a:t>
            </a:fld>
            <a:endParaRPr lang="de-AT">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3AF3E8-DB71-4E17-9447-E59D3AA9E8FF}" type="slidenum">
              <a:rPr lang="de-AT">
                <a:cs typeface="Arial" charset="0"/>
              </a:rPr>
              <a:pPr fontAlgn="base">
                <a:spcBef>
                  <a:spcPct val="0"/>
                </a:spcBef>
                <a:spcAft>
                  <a:spcPct val="0"/>
                </a:spcAft>
                <a:defRPr/>
              </a:pPr>
              <a:t>28</a:t>
            </a:fld>
            <a:endParaRPr lang="de-AT">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Alex &amp; David: This is my segue slide; something to tie together what you guys talk about to the scripting section and how it all relates to how awesome BTs are. I can change it depending on what your slides look like and the specifics of what you’ll be discussing.</a:t>
            </a:r>
          </a:p>
          <a:p>
            <a:pPr eaLnBrk="1" hangingPunct="1">
              <a:spcBef>
                <a:spcPct val="0"/>
              </a:spcBef>
            </a:pPr>
            <a:endParaRPr lang="en-US" smtClean="0"/>
          </a:p>
          <a:p>
            <a:pPr eaLnBrk="1" hangingPunct="1">
              <a:spcBef>
                <a:spcPct val="0"/>
              </a:spcBef>
            </a:pPr>
            <a:r>
              <a:rPr lang="en-US" smtClean="0"/>
              <a:t>Script Integration</a:t>
            </a:r>
          </a:p>
          <a:p>
            <a:pPr eaLnBrk="1" hangingPunct="1">
              <a:spcBef>
                <a:spcPct val="0"/>
              </a:spcBef>
              <a:buFontTx/>
              <a:buChar char="-"/>
            </a:pPr>
            <a:r>
              <a:rPr lang="en-US" smtClean="0"/>
              <a:t>How scripts create trees</a:t>
            </a:r>
          </a:p>
          <a:p>
            <a:pPr eaLnBrk="1" hangingPunct="1">
              <a:spcBef>
                <a:spcPct val="0"/>
              </a:spcBef>
              <a:buFontTx/>
              <a:buChar char="-"/>
            </a:pPr>
            <a:r>
              <a:rPr lang="en-US" smtClean="0"/>
              <a:t>How trees are called from script</a:t>
            </a:r>
          </a:p>
          <a:p>
            <a:pPr eaLnBrk="1" hangingPunct="1">
              <a:spcBef>
                <a:spcPct val="0"/>
              </a:spcBef>
              <a:buFontTx/>
              <a:buChar char="-"/>
            </a:pPr>
            <a:r>
              <a:rPr lang="en-US" smtClean="0"/>
              <a:t>Scripted behaviors</a:t>
            </a: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4F28E4-9D95-4EBC-AE9C-D853EC29F8D8}" type="slidenum">
              <a:rPr lang="en-US">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By “scripting language integration” I mean calling script from code and vice versa.</a:t>
            </a:r>
          </a:p>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9B257E-0C20-4685-ADD7-6D65F433E1FF}" type="slidenum">
              <a:rPr lang="en-US">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Animated slide to illustrate duties of code/script as pertains to trees. In this picture </a:t>
            </a:r>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10115E-F15D-4050-9B1C-D3DC805A5D42}" type="slidenum">
              <a:rPr lang="en-US">
                <a:cs typeface="Arial" charset="0"/>
              </a:rPr>
              <a:pPr fontAlgn="base">
                <a:spcBef>
                  <a:spcPct val="0"/>
                </a:spcBef>
                <a:spcAft>
                  <a:spcPct val="0"/>
                </a:spcAft>
                <a:defRPr/>
              </a:pPr>
              <a:t>31</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F00A3E-14C4-4D29-9647-5E0C122D8923}" type="slidenum">
              <a:rPr lang="en-US">
                <a:cs typeface="Arial" charset="0"/>
              </a:rPr>
              <a:pPr fontAlgn="base">
                <a:spcBef>
                  <a:spcPct val="0"/>
                </a:spcBef>
                <a:spcAft>
                  <a:spcPct val="0"/>
                </a:spcAft>
                <a:defRPr/>
              </a:pPr>
              <a:t>32</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Example script with important, illustrative parts</a:t>
            </a:r>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F2CB15-BF8F-4702-B881-46F7844B580D}" type="slidenum">
              <a:rPr lang="en-US">
                <a:cs typeface="Arial" charset="0"/>
              </a:rPr>
              <a:pPr fontAlgn="base">
                <a:spcBef>
                  <a:spcPct val="0"/>
                </a:spcBef>
                <a:spcAft>
                  <a:spcPct val="0"/>
                </a:spcAft>
                <a:defRPr/>
              </a:pPr>
              <a:t>33</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673264-46DD-4BDE-9ACF-2700EA9FE007}" type="slidenum">
              <a:rPr lang="en-US">
                <a:cs typeface="Arial" charset="0"/>
              </a:rPr>
              <a:pPr fontAlgn="base">
                <a:spcBef>
                  <a:spcPct val="0"/>
                </a:spcBef>
                <a:spcAft>
                  <a:spcPct val="0"/>
                </a:spcAft>
                <a:defRPr/>
              </a:pPr>
              <a:t>7</a:t>
            </a:fld>
            <a:endParaRPr lang="en-US">
              <a:cs typeface="Arial" charset="0"/>
            </a:endParaRPr>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Introduce the three basic node types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First implementation, difficulties</a:t>
            </a:r>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7BA50-C098-4DA2-9AB2-B132C7DF095F}" type="slidenum">
              <a:rPr lang="en-US">
                <a:cs typeface="Arial" charset="0"/>
              </a:rPr>
              <a:pPr fontAlgn="base">
                <a:spcBef>
                  <a:spcPct val="0"/>
                </a:spcBef>
                <a:spcAft>
                  <a:spcPct val="0"/>
                </a:spcAft>
                <a:defRPr/>
              </a:pPr>
              <a:t>34</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2A7DEF-24DE-422F-B8F8-AA2A0BD2EE30}" type="slidenum">
              <a:rPr lang="en-US">
                <a:cs typeface="Arial" charset="0"/>
              </a:rPr>
              <a:pPr fontAlgn="base">
                <a:spcBef>
                  <a:spcPct val="0"/>
                </a:spcBef>
                <a:spcAft>
                  <a:spcPct val="0"/>
                </a:spcAft>
                <a:defRPr/>
              </a:pPr>
              <a:t>35</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835975-4A32-4BCD-9E1D-EE69A74E71ED}" type="slidenum">
              <a:rPr lang="en-US">
                <a:cs typeface="Arial" charset="0"/>
              </a:rPr>
              <a:pPr fontAlgn="base">
                <a:spcBef>
                  <a:spcPct val="0"/>
                </a:spcBef>
                <a:spcAft>
                  <a:spcPct val="0"/>
                </a:spcAft>
                <a:defRPr/>
              </a:pPr>
              <a:t>36</a:t>
            </a:fld>
            <a:endParaRPr lang="en-US">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Emphasis on quick revision times, no matter who’s writing the behaviors</a:t>
            </a: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0E3D0F-174A-4FD1-81B2-D8F646354448}" type="slidenum">
              <a:rPr lang="en-US">
                <a:cs typeface="Arial" charset="0"/>
              </a:rPr>
              <a:pPr fontAlgn="base">
                <a:spcBef>
                  <a:spcPct val="0"/>
                </a:spcBef>
                <a:spcAft>
                  <a:spcPct val="0"/>
                </a:spcAft>
                <a:defRPr/>
              </a:pPr>
              <a:t>37</a:t>
            </a:fld>
            <a:endParaRPr lang="en-US">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BAFD9-3AC7-43FE-BA25-BA0092F32AA6}" type="slidenum">
              <a:rPr lang="en-US">
                <a:cs typeface="Arial" charset="0"/>
              </a:rPr>
              <a:pPr fontAlgn="base">
                <a:spcBef>
                  <a:spcPct val="0"/>
                </a:spcBef>
                <a:spcAft>
                  <a:spcPct val="0"/>
                </a:spcAft>
                <a:defRPr/>
              </a:pPr>
              <a:t>38</a:t>
            </a:fld>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AI loop: We don’t put the main algorithm in script, so it doesn’t control when behaviors (or any other AI processing) happens. In fact, by keeping most of the control in </a:t>
            </a:r>
          </a:p>
          <a:p>
            <a:pPr eaLnBrk="1" hangingPunct="1">
              <a:spcBef>
                <a:spcPct val="0"/>
              </a:spcBef>
            </a:pPr>
            <a:r>
              <a:rPr lang="en-US" smtClean="0"/>
              <a:t>We thought we’d have to start doing this script-to-code transition when we started, but even now we’re running well under CPU budget, so we might not have to. It’s important to note that this architecture’s strength is its flexibility! By separating the algorithm from the behaviors we can mix and match code/script without problems.</a:t>
            </a:r>
          </a:p>
          <a:p>
            <a:pPr eaLnBrk="1" hangingPunct="1">
              <a:spcBef>
                <a:spcPct val="0"/>
              </a:spcBef>
            </a:pPr>
            <a:endParaRPr lang="en-US" smtClean="0"/>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0DAABC-AFDF-4EC1-994C-014F0E0770A8}" type="slidenum">
              <a:rPr lang="en-US">
                <a:cs typeface="Arial" charset="0"/>
              </a:rPr>
              <a:pPr fontAlgn="base">
                <a:spcBef>
                  <a:spcPct val="0"/>
                </a:spcBef>
                <a:spcAft>
                  <a:spcPct val="0"/>
                </a:spcAft>
                <a:defRPr/>
              </a:pPr>
              <a:t>39</a:t>
            </a:fld>
            <a:endParaRPr lang="en-US">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Our designers are awesome, and picked this up right quick, but the point here is getting the behaviors how you want them to look quickly and then polish. Even if your designers haven’t done scripting before, it’s not the point. It’s fantastic if they can, and they’ll learn quickly, but one of the greatest parts of this for us was letting designers prototype while we developed other features.</a:t>
            </a:r>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3DF0A6-6F39-47A6-9F1B-A8FACAB6F440}" type="slidenum">
              <a:rPr lang="en-US">
                <a:cs typeface="Arial" charset="0"/>
              </a:rPr>
              <a:pPr fontAlgn="base">
                <a:spcBef>
                  <a:spcPct val="0"/>
                </a:spcBef>
                <a:spcAft>
                  <a:spcPct val="0"/>
                </a:spcAft>
                <a:defRPr/>
              </a:pPr>
              <a:t>40</a:t>
            </a:fld>
            <a:endParaRPr lang="en-US">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9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FCA0E3-198A-450E-84D6-8D5044886C79}" type="slidenum">
              <a:rPr lang="de-AT">
                <a:cs typeface="Arial" charset="0"/>
              </a:rPr>
              <a:pPr fontAlgn="base">
                <a:spcBef>
                  <a:spcPct val="0"/>
                </a:spcBef>
                <a:spcAft>
                  <a:spcPct val="0"/>
                </a:spcAft>
                <a:defRPr/>
              </a:pPr>
              <a:t>41</a:t>
            </a:fld>
            <a:endParaRPr lang="de-AT">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31B429-CE55-4CE2-A94F-95D7A66AA2E2}" type="slidenum">
              <a:rPr lang="en-US">
                <a:cs typeface="Arial" charset="0"/>
              </a:rPr>
              <a:pPr fontAlgn="base">
                <a:spcBef>
                  <a:spcPct val="0"/>
                </a:spcBef>
                <a:spcAft>
                  <a:spcPct val="0"/>
                </a:spcAft>
                <a:defRPr/>
              </a:pPr>
              <a:t>42</a:t>
            </a:fld>
            <a:endParaRPr lang="en-US">
              <a:cs typeface="Arial" charset="0"/>
            </a:endParaRPr>
          </a:p>
        </p:txBody>
      </p:sp>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screenshot of the debugger. Comment the different types of information.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25E809-65E2-4746-8366-A82533811D84}" type="slidenum">
              <a:rPr lang="en-US">
                <a:cs typeface="Arial" charset="0"/>
              </a:rPr>
              <a:pPr fontAlgn="base">
                <a:spcBef>
                  <a:spcPct val="0"/>
                </a:spcBef>
                <a:spcAft>
                  <a:spcPct val="0"/>
                </a:spcAft>
                <a:defRPr/>
              </a:pPr>
              <a:t>43</a:t>
            </a:fld>
            <a:endParaRPr lang="en-US">
              <a:cs typeface="Arial" charset="0"/>
            </a:endParaRPr>
          </a:p>
        </p:txBody>
      </p:sp>
      <p:sp>
        <p:nvSpPr>
          <p:cNvPr id="931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is our editing tool that also connects to the game and allows us to dynamically tweak behaviors’ parameters.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BF20FB-B190-405A-8E92-6673F5EF7D8E}" type="slidenum">
              <a:rPr lang="en-US">
                <a:cs typeface="Arial" charset="0"/>
              </a:rPr>
              <a:pPr fontAlgn="base">
                <a:spcBef>
                  <a:spcPct val="0"/>
                </a:spcBef>
                <a:spcAft>
                  <a:spcPct val="0"/>
                </a:spcAft>
                <a:defRPr/>
              </a:pPr>
              <a:t>8</a:t>
            </a:fld>
            <a:endParaRPr lang="en-US">
              <a:cs typeface="Arial" charset="0"/>
            </a:endParaRPr>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Go over a validation step introducing how the different node types work:</a:t>
            </a:r>
          </a:p>
          <a:p>
            <a:pPr eaLnBrk="1" hangingPunct="1">
              <a:spcBef>
                <a:spcPct val="0"/>
              </a:spcBef>
            </a:pPr>
            <a:r>
              <a:rPr lang="en-US" smtClean="0"/>
              <a:t>	* Grey: priority node.</a:t>
            </a:r>
          </a:p>
          <a:p>
            <a:pPr eaLnBrk="1" hangingPunct="1">
              <a:spcBef>
                <a:spcPct val="0"/>
              </a:spcBef>
            </a:pPr>
            <a:r>
              <a:rPr lang="en-US" smtClean="0"/>
              <a:t>	* Red: stochastic node.</a:t>
            </a:r>
          </a:p>
          <a:p>
            <a:pPr eaLnBrk="1" hangingPunct="1">
              <a:spcBef>
                <a:spcPct val="0"/>
              </a:spcBef>
            </a:pPr>
            <a:r>
              <a:rPr lang="en-US" smtClean="0"/>
              <a:t>	* Blue: sequential node.</a:t>
            </a:r>
          </a:p>
          <a:p>
            <a:pPr eaLnBrk="1" hangingPunct="1">
              <a:spcBef>
                <a:spcPct val="0"/>
              </a:spcBef>
            </a:pPr>
            <a:endParaRPr lang="en-US" smtClean="0"/>
          </a:p>
          <a:p>
            <a:pPr eaLnBrk="1" hangingPunct="1">
              <a:spcBef>
                <a:spcPct val="0"/>
              </a:spcBef>
            </a:pPr>
            <a:r>
              <a:rPr lang="en-US" smtClean="0"/>
              <a:t>Behaviors checked for validation are marked in yellow. Behaviors that have validated and are running are marked in green.</a:t>
            </a:r>
          </a:p>
          <a:p>
            <a:pPr eaLnBrk="1" hangingPunct="1">
              <a:spcBef>
                <a:spcPct val="0"/>
              </a:spcBef>
            </a:pPr>
            <a:endParaRPr lang="en-US" smtClean="0"/>
          </a:p>
          <a:p>
            <a:pPr eaLnBrk="1" hangingPunct="1">
              <a:spcBef>
                <a:spcPct val="0"/>
              </a:spcBef>
            </a:pPr>
            <a:r>
              <a:rPr lang="en-US" smtClean="0"/>
              <a:t>At the beginning the combat branch doesn’t validate. After a first activation, the first node in the sequence is finished and the next one is validated and activated.</a:t>
            </a:r>
          </a:p>
          <a:p>
            <a:pPr eaLnBrk="1" hangingPunct="1">
              <a:spcBef>
                <a:spcPct val="0"/>
              </a:spcBef>
            </a:pPr>
            <a:endParaRPr lang="en-US" smtClean="0"/>
          </a:p>
          <a:p>
            <a:pPr eaLnBrk="1" hangingPunct="1">
              <a:spcBef>
                <a:spcPct val="0"/>
              </a:spcBef>
            </a:pPr>
            <a:r>
              <a:rPr lang="en-US" smtClean="0"/>
              <a:t>While the Look node is running, another validation happens and the combat branch becomes valid. Then the stochastic node is validated, one of its children selected. Because Root is a priority node, the current branch is interrupted and the new one is started.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167EF6-39C0-4B8F-AAC0-9C419336D2A5}" type="slidenum">
              <a:rPr lang="de-AT">
                <a:cs typeface="Arial" charset="0"/>
              </a:rPr>
              <a:pPr fontAlgn="base">
                <a:spcBef>
                  <a:spcPct val="0"/>
                </a:spcBef>
                <a:spcAft>
                  <a:spcPct val="0"/>
                </a:spcAft>
                <a:defRPr/>
              </a:pPr>
              <a:t>44</a:t>
            </a:fld>
            <a:endParaRPr lang="de-AT">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E20846-8060-4F22-9E97-2F85A7B754E3}" type="slidenum">
              <a:rPr lang="en-US">
                <a:cs typeface="Arial" charset="0"/>
              </a:rPr>
              <a:pPr fontAlgn="base">
                <a:spcBef>
                  <a:spcPct val="0"/>
                </a:spcBef>
                <a:spcAft>
                  <a:spcPct val="0"/>
                </a:spcAft>
                <a:defRPr/>
              </a:pPr>
              <a:t>9</a:t>
            </a:fld>
            <a:endParaRPr lang="en-US">
              <a:cs typeface="Arial" charset="0"/>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Introduce the stimulus as a regular behavior that is disabled by default (marked in red). Usually used to unblock parts of the behavior tree.</a:t>
            </a:r>
          </a:p>
          <a:p>
            <a:pPr eaLnBrk="1" hangingPunct="1">
              <a:spcBef>
                <a:spcPct val="0"/>
              </a:spcBef>
            </a:pPr>
            <a:endParaRPr lang="en-US" smtClean="0"/>
          </a:p>
          <a:p>
            <a:pPr eaLnBrk="1" hangingPunct="1">
              <a:spcBef>
                <a:spcPct val="0"/>
              </a:spcBef>
            </a:pPr>
            <a:r>
              <a:rPr lang="en-US" smtClean="0"/>
              <a:t>An event from the engine activates the behavior. The behavior is now marked in black and is validated during the validation step. It validates and it is executed.</a:t>
            </a:r>
          </a:p>
          <a:p>
            <a:pPr eaLnBrk="1" hangingPunct="1">
              <a:spcBef>
                <a:spcPct val="0"/>
              </a:spcBef>
            </a:pPr>
            <a:endParaRPr lang="en-US" smtClean="0"/>
          </a:p>
          <a:p>
            <a:pPr eaLnBrk="1" hangingPunct="1">
              <a:spcBef>
                <a:spcPct val="0"/>
              </a:spcBef>
            </a:pPr>
            <a:r>
              <a:rPr lang="en-US" smtClean="0"/>
              <a:t>Then the two ways of disabling stimuli are introduced:</a:t>
            </a:r>
          </a:p>
          <a:p>
            <a:pPr eaLnBrk="1" hangingPunct="1">
              <a:spcBef>
                <a:spcPct val="0"/>
              </a:spcBef>
            </a:pPr>
            <a:endParaRPr lang="en-US" smtClean="0"/>
          </a:p>
          <a:p>
            <a:pPr eaLnBrk="1" hangingPunct="1">
              <a:spcBef>
                <a:spcPct val="0"/>
              </a:spcBef>
            </a:pPr>
            <a:r>
              <a:rPr lang="en-US" smtClean="0"/>
              <a:t>	* Disabled by event. The stimulus is disabled by another event from the engine. That stops the branch.</a:t>
            </a:r>
          </a:p>
          <a:p>
            <a:pPr eaLnBrk="1" hangingPunct="1">
              <a:spcBef>
                <a:spcPct val="0"/>
              </a:spcBef>
            </a:pPr>
            <a:r>
              <a:rPr lang="en-US" smtClean="0"/>
              <a:t>	* Autodisabled. The branch stops when the behavior that is under the stimulus is finished.</a:t>
            </a:r>
          </a:p>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D17C48-514A-4442-8B67-09AC9AC37985}" type="slidenum">
              <a:rPr lang="en-US">
                <a:cs typeface="Arial" charset="0"/>
              </a:rPr>
              <a:pPr fontAlgn="base">
                <a:spcBef>
                  <a:spcPct val="0"/>
                </a:spcBef>
                <a:spcAft>
                  <a:spcPct val="0"/>
                </a:spcAft>
                <a:defRPr/>
              </a:pPr>
              <a:t>10</a:t>
            </a:fld>
            <a:endParaRPr lang="en-US">
              <a:cs typeface="Arial" charset="0"/>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Introduce the necessity of dynamic behaviors and how are they authored.</a:t>
            </a:r>
          </a:p>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FADC73-EC2C-4A5A-B6AA-1479569B0052}" type="slidenum">
              <a:rPr lang="en-US">
                <a:cs typeface="Arial" charset="0"/>
              </a:rPr>
              <a:pPr fontAlgn="base">
                <a:spcBef>
                  <a:spcPct val="0"/>
                </a:spcBef>
                <a:spcAft>
                  <a:spcPct val="0"/>
                </a:spcAft>
                <a:defRPr/>
              </a:pPr>
              <a:t>11</a:t>
            </a:fld>
            <a:endParaRPr lang="en-US">
              <a:cs typeface="Arial" charset="0"/>
            </a:endParaRPr>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idle behaviors disappear to have just one behavior that looks for enticers to do stuff while the NPC is idle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C80719-DCA0-43F0-8BE5-9EBFF429CB13}" type="slidenum">
              <a:rPr lang="de-AT">
                <a:cs typeface="Arial" charset="0"/>
              </a:rPr>
              <a:pPr fontAlgn="base">
                <a:spcBef>
                  <a:spcPct val="0"/>
                </a:spcBef>
                <a:spcAft>
                  <a:spcPct val="0"/>
                </a:spcAft>
                <a:defRPr/>
              </a:pPr>
              <a:t>12</a:t>
            </a:fld>
            <a:endParaRPr lang="de-AT">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05CDA0-8D26-4191-A214-E3B22691B71A}" type="slidenum">
              <a:rPr lang="en-US">
                <a:cs typeface="Arial" charset="0"/>
              </a:rPr>
              <a:pPr fontAlgn="base">
                <a:spcBef>
                  <a:spcPct val="0"/>
                </a:spcBef>
                <a:spcAft>
                  <a:spcPct val="0"/>
                </a:spcAft>
                <a:defRPr/>
              </a:pPr>
              <a:t>13</a:t>
            </a:fld>
            <a:endParaRPr lang="en-US">
              <a:cs typeface="Arial" charset="0"/>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enticing process is introduced.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GDC_Pattern.png"/>
          <p:cNvPicPr>
            <a:picLocks noChangeAspect="1"/>
          </p:cNvPicPr>
          <p:nvPr userDrawn="1"/>
        </p:nvPicPr>
        <p:blipFill>
          <a:blip r:embed="rId2" cstate="print"/>
          <a:srcRect/>
          <a:stretch>
            <a:fillRect/>
          </a:stretch>
        </p:blipFill>
        <p:spPr bwMode="auto">
          <a:xfrm>
            <a:off x="9525" y="3416300"/>
            <a:ext cx="9144000" cy="3441700"/>
          </a:xfrm>
          <a:prstGeom prst="rect">
            <a:avLst/>
          </a:prstGeom>
          <a:noFill/>
          <a:ln w="9525">
            <a:noFill/>
            <a:miter lim="800000"/>
            <a:headEnd/>
            <a:tailEnd/>
          </a:ln>
        </p:spPr>
      </p:pic>
      <p:pic>
        <p:nvPicPr>
          <p:cNvPr id="5" name="Picture 7" descr="GDC_AISummit.png"/>
          <p:cNvPicPr>
            <a:picLocks noChangeAspect="1"/>
          </p:cNvPicPr>
          <p:nvPr userDrawn="1"/>
        </p:nvPicPr>
        <p:blipFill>
          <a:blip r:embed="rId3" cstate="print">
            <a:duotone>
              <a:schemeClr val="accent4">
                <a:shade val="45000"/>
                <a:satMod val="135000"/>
              </a:schemeClr>
              <a:prstClr val="white"/>
            </a:duotone>
          </a:blip>
          <a:stretch>
            <a:fillRect/>
          </a:stretch>
        </p:blipFill>
        <p:spPr>
          <a:xfrm>
            <a:off x="500034" y="6264862"/>
            <a:ext cx="2071670" cy="450286"/>
          </a:xfrm>
          <a:prstGeom prst="rect">
            <a:avLst/>
          </a:prstGeom>
        </p:spPr>
      </p:pic>
      <p:sp>
        <p:nvSpPr>
          <p:cNvPr id="2" name="Title 1"/>
          <p:cNvSpPr>
            <a:spLocks noGrp="1"/>
          </p:cNvSpPr>
          <p:nvPr>
            <p:ph type="ctrTitle"/>
          </p:nvPr>
        </p:nvSpPr>
        <p:spPr>
          <a:xfrm>
            <a:off x="642910" y="3329308"/>
            <a:ext cx="7772400" cy="1470025"/>
          </a:xfrm>
        </p:spPr>
        <p:txBody>
          <a:bodyPr/>
          <a:lstStyle>
            <a:lvl1pPr algn="l">
              <a:defRPr b="1"/>
            </a:lvl1pPr>
          </a:lstStyle>
          <a:p>
            <a:r>
              <a:rPr lang="en-US" dirty="0" smtClean="0"/>
              <a:t>Click to edit Master title style</a:t>
            </a:r>
            <a:endParaRPr lang="de-AT" dirty="0"/>
          </a:p>
        </p:txBody>
      </p:sp>
      <p:sp>
        <p:nvSpPr>
          <p:cNvPr id="3" name="Subtitle 2"/>
          <p:cNvSpPr>
            <a:spLocks noGrp="1"/>
          </p:cNvSpPr>
          <p:nvPr>
            <p:ph type="subTitle" idx="1"/>
          </p:nvPr>
        </p:nvSpPr>
        <p:spPr>
          <a:xfrm>
            <a:off x="1428728" y="57148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lvl1pPr>
              <a:defRPr/>
            </a:lvl1pPr>
          </a:lstStyle>
          <a:p>
            <a:pPr>
              <a:defRPr/>
            </a:pPr>
            <a:fld id="{CE8A3938-066E-4E46-BF51-DBC13FC64080}" type="datetimeFigureOut">
              <a:rPr lang="de-DE"/>
              <a:pPr>
                <a:defRPr/>
              </a:pPr>
              <a:t>09.03.2010</a:t>
            </a:fld>
            <a:endParaRPr lang="de-AT"/>
          </a:p>
        </p:txBody>
      </p:sp>
      <p:sp>
        <p:nvSpPr>
          <p:cNvPr id="5" name="Footer Placeholder 4"/>
          <p:cNvSpPr>
            <a:spLocks noGrp="1"/>
          </p:cNvSpPr>
          <p:nvPr>
            <p:ph type="ftr" sz="quarter" idx="11"/>
          </p:nvPr>
        </p:nvSpPr>
        <p:spPr/>
        <p:txBody>
          <a:bodyPr/>
          <a:lstStyle>
            <a:lvl1pPr>
              <a:defRPr/>
            </a:lvl1pPr>
          </a:lstStyle>
          <a:p>
            <a:pPr>
              <a:defRPr/>
            </a:pPr>
            <a:endParaRPr lang="de-AT"/>
          </a:p>
        </p:txBody>
      </p:sp>
      <p:sp>
        <p:nvSpPr>
          <p:cNvPr id="6" name="Slide Number Placeholder 5"/>
          <p:cNvSpPr>
            <a:spLocks noGrp="1"/>
          </p:cNvSpPr>
          <p:nvPr>
            <p:ph type="sldNum" sz="quarter" idx="12"/>
          </p:nvPr>
        </p:nvSpPr>
        <p:spPr/>
        <p:txBody>
          <a:bodyPr/>
          <a:lstStyle>
            <a:lvl1pPr>
              <a:defRPr/>
            </a:lvl1pPr>
          </a:lstStyle>
          <a:p>
            <a:pPr>
              <a:defRPr/>
            </a:pPr>
            <a:fld id="{8E7CAC42-69FD-4C9A-8786-314C7111024A}" type="slidenum">
              <a:rPr lang="de-AT"/>
              <a:pPr>
                <a:defRPr/>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A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lvl1pPr>
              <a:defRPr/>
            </a:lvl1pPr>
          </a:lstStyle>
          <a:p>
            <a:pPr>
              <a:defRPr/>
            </a:pPr>
            <a:fld id="{264792ED-D04B-463D-B4E6-DEAB3F8B9AF8}" type="datetimeFigureOut">
              <a:rPr lang="de-DE"/>
              <a:pPr>
                <a:defRPr/>
              </a:pPr>
              <a:t>09.03.2010</a:t>
            </a:fld>
            <a:endParaRPr lang="de-AT"/>
          </a:p>
        </p:txBody>
      </p:sp>
      <p:sp>
        <p:nvSpPr>
          <p:cNvPr id="5" name="Footer Placeholder 4"/>
          <p:cNvSpPr>
            <a:spLocks noGrp="1"/>
          </p:cNvSpPr>
          <p:nvPr>
            <p:ph type="ftr" sz="quarter" idx="11"/>
          </p:nvPr>
        </p:nvSpPr>
        <p:spPr/>
        <p:txBody>
          <a:bodyPr/>
          <a:lstStyle>
            <a:lvl1pPr>
              <a:defRPr/>
            </a:lvl1pPr>
          </a:lstStyle>
          <a:p>
            <a:pPr>
              <a:defRPr/>
            </a:pPr>
            <a:endParaRPr lang="de-AT"/>
          </a:p>
        </p:txBody>
      </p:sp>
      <p:sp>
        <p:nvSpPr>
          <p:cNvPr id="6" name="Slide Number Placeholder 5"/>
          <p:cNvSpPr>
            <a:spLocks noGrp="1"/>
          </p:cNvSpPr>
          <p:nvPr>
            <p:ph type="sldNum" sz="quarter" idx="12"/>
          </p:nvPr>
        </p:nvSpPr>
        <p:spPr/>
        <p:txBody>
          <a:bodyPr/>
          <a:lstStyle>
            <a:lvl1pPr>
              <a:defRPr/>
            </a:lvl1pPr>
          </a:lstStyle>
          <a:p>
            <a:pPr>
              <a:defRPr/>
            </a:pPr>
            <a:fld id="{C1BDD6F9-5549-4E02-A13D-25E5A788164A}" type="slidenum">
              <a:rPr lang="de-AT"/>
              <a:pPr>
                <a:defRPr/>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0">
            <a:noFill/>
          </a:ln>
        </p:spPr>
        <p:txBody>
          <a:bodyPr/>
          <a:lstStyle>
            <a:lvl1pPr>
              <a:defRPr b="1" cap="all" baseline="0">
                <a:solidFill>
                  <a:schemeClr val="bg1">
                    <a:lumMod val="50000"/>
                  </a:schemeClr>
                </a:solidFill>
              </a:defRPr>
            </a:lvl1pPr>
          </a:lstStyle>
          <a:p>
            <a:r>
              <a:rPr lang="en-US" dirty="0" smtClean="0"/>
              <a:t>Click to edit Master title style</a:t>
            </a:r>
            <a:endParaRPr lang="de-AT" dirty="0"/>
          </a:p>
        </p:txBody>
      </p:sp>
      <p:sp>
        <p:nvSpPr>
          <p:cNvPr id="3" name="Content Placeholder 2"/>
          <p:cNvSpPr>
            <a:spLocks noGrp="1"/>
          </p:cNvSpPr>
          <p:nvPr>
            <p:ph idx="1"/>
          </p:nvPr>
        </p:nvSpPr>
        <p:spPr/>
        <p:txBody>
          <a:bodyPr/>
          <a:lstStyle>
            <a:lvl1pPr>
              <a:buClr>
                <a:srgbClr val="7030A0"/>
              </a:buClr>
              <a:defRPr/>
            </a:lvl1pPr>
            <a:lvl2pPr>
              <a:buClr>
                <a:srgbClr val="7030A0"/>
              </a:buClr>
              <a:defRPr/>
            </a:lvl2pPr>
            <a:lvl3pPr>
              <a:buClr>
                <a:srgbClr val="7030A0"/>
              </a:buCl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a:p>
        </p:txBody>
      </p:sp>
      <p:sp>
        <p:nvSpPr>
          <p:cNvPr id="4" name="Date Placeholder 3"/>
          <p:cNvSpPr>
            <a:spLocks noGrp="1"/>
          </p:cNvSpPr>
          <p:nvPr>
            <p:ph type="dt" sz="half" idx="10"/>
          </p:nvPr>
        </p:nvSpPr>
        <p:spPr/>
        <p:txBody>
          <a:bodyPr/>
          <a:lstStyle>
            <a:lvl1pPr>
              <a:defRPr/>
            </a:lvl1pPr>
          </a:lstStyle>
          <a:p>
            <a:pPr>
              <a:defRPr/>
            </a:pPr>
            <a:fld id="{FB6D1674-9279-44DC-B3A6-768CD67934C6}" type="datetimeFigureOut">
              <a:rPr lang="de-DE"/>
              <a:pPr>
                <a:defRPr/>
              </a:pPr>
              <a:t>09.03.2010</a:t>
            </a:fld>
            <a:endParaRPr lang="de-AT"/>
          </a:p>
        </p:txBody>
      </p:sp>
      <p:sp>
        <p:nvSpPr>
          <p:cNvPr id="5" name="Footer Placeholder 4"/>
          <p:cNvSpPr>
            <a:spLocks noGrp="1"/>
          </p:cNvSpPr>
          <p:nvPr>
            <p:ph type="ftr" sz="quarter" idx="11"/>
          </p:nvPr>
        </p:nvSpPr>
        <p:spPr/>
        <p:txBody>
          <a:bodyPr/>
          <a:lstStyle>
            <a:lvl1pPr>
              <a:defRPr/>
            </a:lvl1pPr>
          </a:lstStyle>
          <a:p>
            <a:pPr>
              <a:defRPr/>
            </a:pPr>
            <a:endParaRPr lang="de-AT"/>
          </a:p>
        </p:txBody>
      </p:sp>
      <p:sp>
        <p:nvSpPr>
          <p:cNvPr id="6" name="Slide Number Placeholder 5"/>
          <p:cNvSpPr>
            <a:spLocks noGrp="1"/>
          </p:cNvSpPr>
          <p:nvPr>
            <p:ph type="sldNum" sz="quarter" idx="12"/>
          </p:nvPr>
        </p:nvSpPr>
        <p:spPr/>
        <p:txBody>
          <a:bodyPr/>
          <a:lstStyle>
            <a:lvl1pPr>
              <a:defRPr/>
            </a:lvl1pPr>
          </a:lstStyle>
          <a:p>
            <a:pPr>
              <a:defRPr/>
            </a:pPr>
            <a:fld id="{72F295D5-D060-4A98-A391-75DF3D9F9FBB}" type="slidenum">
              <a:rPr lang="de-AT"/>
              <a:pPr>
                <a:defRPr/>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GDC_Pattern.png"/>
          <p:cNvPicPr>
            <a:picLocks noChangeAspect="1"/>
          </p:cNvPicPr>
          <p:nvPr userDrawn="1"/>
        </p:nvPicPr>
        <p:blipFill>
          <a:blip r:embed="rId2" cstate="print"/>
          <a:srcRect/>
          <a:stretch>
            <a:fillRect/>
          </a:stretch>
        </p:blipFill>
        <p:spPr bwMode="auto">
          <a:xfrm>
            <a:off x="9525" y="3416300"/>
            <a:ext cx="9144000" cy="3441700"/>
          </a:xfrm>
          <a:prstGeom prst="rect">
            <a:avLst/>
          </a:prstGeom>
          <a:noFill/>
          <a:ln w="9525">
            <a:noFill/>
            <a:miter lim="800000"/>
            <a:headEnd/>
            <a:tailEnd/>
          </a:ln>
        </p:spPr>
      </p:pic>
      <p:sp>
        <p:nvSpPr>
          <p:cNvPr id="2" name="Title 1"/>
          <p:cNvSpPr>
            <a:spLocks noGrp="1"/>
          </p:cNvSpPr>
          <p:nvPr>
            <p:ph type="title"/>
          </p:nvPr>
        </p:nvSpPr>
        <p:spPr>
          <a:xfrm>
            <a:off x="722313" y="4000493"/>
            <a:ext cx="7772400" cy="1362075"/>
          </a:xfrm>
        </p:spPr>
        <p:txBody>
          <a:bodyPr anchor="t"/>
          <a:lstStyle>
            <a:lvl1pPr algn="l">
              <a:defRPr sz="4000" b="1" cap="all"/>
            </a:lvl1pPr>
          </a:lstStyle>
          <a:p>
            <a:r>
              <a:rPr lang="en-US" dirty="0" smtClean="0"/>
              <a:t>Click to edit Master title style</a:t>
            </a:r>
            <a:endParaRPr lang="de-AT" dirty="0"/>
          </a:p>
        </p:txBody>
      </p:sp>
      <p:sp>
        <p:nvSpPr>
          <p:cNvPr id="3" name="Text Placeholder 2"/>
          <p:cNvSpPr>
            <a:spLocks noGrp="1"/>
          </p:cNvSpPr>
          <p:nvPr>
            <p:ph type="body" idx="1"/>
          </p:nvPr>
        </p:nvSpPr>
        <p:spPr>
          <a:xfrm>
            <a:off x="722313" y="250030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5AAB43-36F8-4BCA-B0A5-6108AE5710A9}" type="datetimeFigureOut">
              <a:rPr lang="de-DE"/>
              <a:pPr>
                <a:defRPr/>
              </a:pPr>
              <a:t>09.03.2010</a:t>
            </a:fld>
            <a:endParaRPr lang="de-AT"/>
          </a:p>
        </p:txBody>
      </p:sp>
      <p:sp>
        <p:nvSpPr>
          <p:cNvPr id="6" name="Footer Placeholder 4"/>
          <p:cNvSpPr>
            <a:spLocks noGrp="1"/>
          </p:cNvSpPr>
          <p:nvPr>
            <p:ph type="ftr" sz="quarter" idx="11"/>
          </p:nvPr>
        </p:nvSpPr>
        <p:spPr/>
        <p:txBody>
          <a:bodyPr/>
          <a:lstStyle>
            <a:lvl1pPr>
              <a:defRPr/>
            </a:lvl1pPr>
          </a:lstStyle>
          <a:p>
            <a:pPr>
              <a:defRPr/>
            </a:pPr>
            <a:endParaRPr lang="de-AT"/>
          </a:p>
        </p:txBody>
      </p:sp>
      <p:sp>
        <p:nvSpPr>
          <p:cNvPr id="7" name="Slide Number Placeholder 5"/>
          <p:cNvSpPr>
            <a:spLocks noGrp="1"/>
          </p:cNvSpPr>
          <p:nvPr>
            <p:ph type="sldNum" sz="quarter" idx="12"/>
          </p:nvPr>
        </p:nvSpPr>
        <p:spPr/>
        <p:txBody>
          <a:bodyPr/>
          <a:lstStyle>
            <a:lvl1pPr>
              <a:defRPr/>
            </a:lvl1pPr>
          </a:lstStyle>
          <a:p>
            <a:pPr>
              <a:defRPr/>
            </a:pPr>
            <a:fld id="{F9AE88D2-1DD0-4563-8C9E-809A2CC1EE3A}" type="slidenum">
              <a:rPr lang="de-AT"/>
              <a:pPr>
                <a:defRPr/>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5" name="Date Placeholder 3"/>
          <p:cNvSpPr>
            <a:spLocks noGrp="1"/>
          </p:cNvSpPr>
          <p:nvPr>
            <p:ph type="dt" sz="half" idx="10"/>
          </p:nvPr>
        </p:nvSpPr>
        <p:spPr/>
        <p:txBody>
          <a:bodyPr/>
          <a:lstStyle>
            <a:lvl1pPr>
              <a:defRPr/>
            </a:lvl1pPr>
          </a:lstStyle>
          <a:p>
            <a:pPr>
              <a:defRPr/>
            </a:pPr>
            <a:fld id="{A8826F26-E4E5-4EC7-84B4-D6B38FF71A1F}" type="datetimeFigureOut">
              <a:rPr lang="de-DE"/>
              <a:pPr>
                <a:defRPr/>
              </a:pPr>
              <a:t>09.03.2010</a:t>
            </a:fld>
            <a:endParaRPr lang="de-AT"/>
          </a:p>
        </p:txBody>
      </p:sp>
      <p:sp>
        <p:nvSpPr>
          <p:cNvPr id="6" name="Footer Placeholder 4"/>
          <p:cNvSpPr>
            <a:spLocks noGrp="1"/>
          </p:cNvSpPr>
          <p:nvPr>
            <p:ph type="ftr" sz="quarter" idx="11"/>
          </p:nvPr>
        </p:nvSpPr>
        <p:spPr/>
        <p:txBody>
          <a:bodyPr/>
          <a:lstStyle>
            <a:lvl1pPr>
              <a:defRPr/>
            </a:lvl1pPr>
          </a:lstStyle>
          <a:p>
            <a:pPr>
              <a:defRPr/>
            </a:pPr>
            <a:endParaRPr lang="de-AT"/>
          </a:p>
        </p:txBody>
      </p:sp>
      <p:sp>
        <p:nvSpPr>
          <p:cNvPr id="7" name="Slide Number Placeholder 5"/>
          <p:cNvSpPr>
            <a:spLocks noGrp="1"/>
          </p:cNvSpPr>
          <p:nvPr>
            <p:ph type="sldNum" sz="quarter" idx="12"/>
          </p:nvPr>
        </p:nvSpPr>
        <p:spPr/>
        <p:txBody>
          <a:bodyPr/>
          <a:lstStyle>
            <a:lvl1pPr>
              <a:defRPr/>
            </a:lvl1pPr>
          </a:lstStyle>
          <a:p>
            <a:pPr>
              <a:defRPr/>
            </a:pPr>
            <a:fld id="{1409C776-87B0-40AA-B331-09AC8D1F924B}" type="slidenum">
              <a:rPr lang="de-AT"/>
              <a:pPr>
                <a:defRPr/>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A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7" name="Date Placeholder 3"/>
          <p:cNvSpPr>
            <a:spLocks noGrp="1"/>
          </p:cNvSpPr>
          <p:nvPr>
            <p:ph type="dt" sz="half" idx="10"/>
          </p:nvPr>
        </p:nvSpPr>
        <p:spPr/>
        <p:txBody>
          <a:bodyPr/>
          <a:lstStyle>
            <a:lvl1pPr>
              <a:defRPr/>
            </a:lvl1pPr>
          </a:lstStyle>
          <a:p>
            <a:pPr>
              <a:defRPr/>
            </a:pPr>
            <a:fld id="{D7A8F61F-5157-4011-92C2-68ADBE2DE0F4}" type="datetimeFigureOut">
              <a:rPr lang="de-DE"/>
              <a:pPr>
                <a:defRPr/>
              </a:pPr>
              <a:t>09.03.2010</a:t>
            </a:fld>
            <a:endParaRPr lang="de-AT"/>
          </a:p>
        </p:txBody>
      </p:sp>
      <p:sp>
        <p:nvSpPr>
          <p:cNvPr id="8" name="Footer Placeholder 4"/>
          <p:cNvSpPr>
            <a:spLocks noGrp="1"/>
          </p:cNvSpPr>
          <p:nvPr>
            <p:ph type="ftr" sz="quarter" idx="11"/>
          </p:nvPr>
        </p:nvSpPr>
        <p:spPr/>
        <p:txBody>
          <a:bodyPr/>
          <a:lstStyle>
            <a:lvl1pPr>
              <a:defRPr/>
            </a:lvl1pPr>
          </a:lstStyle>
          <a:p>
            <a:pPr>
              <a:defRPr/>
            </a:pPr>
            <a:endParaRPr lang="de-AT"/>
          </a:p>
        </p:txBody>
      </p:sp>
      <p:sp>
        <p:nvSpPr>
          <p:cNvPr id="9" name="Slide Number Placeholder 5"/>
          <p:cNvSpPr>
            <a:spLocks noGrp="1"/>
          </p:cNvSpPr>
          <p:nvPr>
            <p:ph type="sldNum" sz="quarter" idx="12"/>
          </p:nvPr>
        </p:nvSpPr>
        <p:spPr/>
        <p:txBody>
          <a:bodyPr/>
          <a:lstStyle>
            <a:lvl1pPr>
              <a:defRPr/>
            </a:lvl1pPr>
          </a:lstStyle>
          <a:p>
            <a:pPr>
              <a:defRPr/>
            </a:pPr>
            <a:fld id="{AEA6B56C-2258-4A6D-BAC4-DD27D370BE5B}" type="slidenum">
              <a:rPr lang="de-AT"/>
              <a:pPr>
                <a:defRPr/>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Date Placeholder 3"/>
          <p:cNvSpPr>
            <a:spLocks noGrp="1"/>
          </p:cNvSpPr>
          <p:nvPr>
            <p:ph type="dt" sz="half" idx="10"/>
          </p:nvPr>
        </p:nvSpPr>
        <p:spPr/>
        <p:txBody>
          <a:bodyPr/>
          <a:lstStyle>
            <a:lvl1pPr>
              <a:defRPr/>
            </a:lvl1pPr>
          </a:lstStyle>
          <a:p>
            <a:pPr>
              <a:defRPr/>
            </a:pPr>
            <a:fld id="{0E939A46-331A-4B65-9254-CA0745E3EE28}" type="datetimeFigureOut">
              <a:rPr lang="de-DE"/>
              <a:pPr>
                <a:defRPr/>
              </a:pPr>
              <a:t>09.03.2010</a:t>
            </a:fld>
            <a:endParaRPr lang="de-AT"/>
          </a:p>
        </p:txBody>
      </p:sp>
      <p:sp>
        <p:nvSpPr>
          <p:cNvPr id="4" name="Footer Placeholder 4"/>
          <p:cNvSpPr>
            <a:spLocks noGrp="1"/>
          </p:cNvSpPr>
          <p:nvPr>
            <p:ph type="ftr" sz="quarter" idx="11"/>
          </p:nvPr>
        </p:nvSpPr>
        <p:spPr/>
        <p:txBody>
          <a:bodyPr/>
          <a:lstStyle>
            <a:lvl1pPr>
              <a:defRPr/>
            </a:lvl1pPr>
          </a:lstStyle>
          <a:p>
            <a:pPr>
              <a:defRPr/>
            </a:pPr>
            <a:endParaRPr lang="de-AT"/>
          </a:p>
        </p:txBody>
      </p:sp>
      <p:sp>
        <p:nvSpPr>
          <p:cNvPr id="5" name="Slide Number Placeholder 5"/>
          <p:cNvSpPr>
            <a:spLocks noGrp="1"/>
          </p:cNvSpPr>
          <p:nvPr>
            <p:ph type="sldNum" sz="quarter" idx="12"/>
          </p:nvPr>
        </p:nvSpPr>
        <p:spPr/>
        <p:txBody>
          <a:bodyPr/>
          <a:lstStyle>
            <a:lvl1pPr>
              <a:defRPr/>
            </a:lvl1pPr>
          </a:lstStyle>
          <a:p>
            <a:pPr>
              <a:defRPr/>
            </a:pPr>
            <a:fld id="{5865F86E-ED3B-4AE8-BAA1-ECE7E3490B8E}" type="slidenum">
              <a:rPr lang="de-AT"/>
              <a:pPr>
                <a:defRPr/>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5CF27B-BDCC-420F-B4BC-D62A30164CEE}" type="datetimeFigureOut">
              <a:rPr lang="de-DE"/>
              <a:pPr>
                <a:defRPr/>
              </a:pPr>
              <a:t>09.03.2010</a:t>
            </a:fld>
            <a:endParaRPr lang="de-AT"/>
          </a:p>
        </p:txBody>
      </p:sp>
      <p:sp>
        <p:nvSpPr>
          <p:cNvPr id="3" name="Footer Placeholder 4"/>
          <p:cNvSpPr>
            <a:spLocks noGrp="1"/>
          </p:cNvSpPr>
          <p:nvPr>
            <p:ph type="ftr" sz="quarter" idx="11"/>
          </p:nvPr>
        </p:nvSpPr>
        <p:spPr/>
        <p:txBody>
          <a:bodyPr/>
          <a:lstStyle>
            <a:lvl1pPr>
              <a:defRPr/>
            </a:lvl1pPr>
          </a:lstStyle>
          <a:p>
            <a:pPr>
              <a:defRPr/>
            </a:pPr>
            <a:endParaRPr lang="de-AT"/>
          </a:p>
        </p:txBody>
      </p:sp>
      <p:sp>
        <p:nvSpPr>
          <p:cNvPr id="4" name="Slide Number Placeholder 5"/>
          <p:cNvSpPr>
            <a:spLocks noGrp="1"/>
          </p:cNvSpPr>
          <p:nvPr>
            <p:ph type="sldNum" sz="quarter" idx="12"/>
          </p:nvPr>
        </p:nvSpPr>
        <p:spPr/>
        <p:txBody>
          <a:bodyPr/>
          <a:lstStyle>
            <a:lvl1pPr>
              <a:defRPr/>
            </a:lvl1pPr>
          </a:lstStyle>
          <a:p>
            <a:pPr>
              <a:defRPr/>
            </a:pPr>
            <a:fld id="{79431FF0-C793-4A4A-87BA-B6E4E6D54233}" type="slidenum">
              <a:rPr lang="de-AT"/>
              <a:pPr>
                <a:defRPr/>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A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B895B6-022C-4F22-9DB3-E9A45ABC7050}" type="datetimeFigureOut">
              <a:rPr lang="de-DE"/>
              <a:pPr>
                <a:defRPr/>
              </a:pPr>
              <a:t>09.03.2010</a:t>
            </a:fld>
            <a:endParaRPr lang="de-AT"/>
          </a:p>
        </p:txBody>
      </p:sp>
      <p:sp>
        <p:nvSpPr>
          <p:cNvPr id="6" name="Footer Placeholder 4"/>
          <p:cNvSpPr>
            <a:spLocks noGrp="1"/>
          </p:cNvSpPr>
          <p:nvPr>
            <p:ph type="ftr" sz="quarter" idx="11"/>
          </p:nvPr>
        </p:nvSpPr>
        <p:spPr/>
        <p:txBody>
          <a:bodyPr/>
          <a:lstStyle>
            <a:lvl1pPr>
              <a:defRPr/>
            </a:lvl1pPr>
          </a:lstStyle>
          <a:p>
            <a:pPr>
              <a:defRPr/>
            </a:pPr>
            <a:endParaRPr lang="de-AT"/>
          </a:p>
        </p:txBody>
      </p:sp>
      <p:sp>
        <p:nvSpPr>
          <p:cNvPr id="7" name="Slide Number Placeholder 5"/>
          <p:cNvSpPr>
            <a:spLocks noGrp="1"/>
          </p:cNvSpPr>
          <p:nvPr>
            <p:ph type="sldNum" sz="quarter" idx="12"/>
          </p:nvPr>
        </p:nvSpPr>
        <p:spPr/>
        <p:txBody>
          <a:bodyPr/>
          <a:lstStyle>
            <a:lvl1pPr>
              <a:defRPr/>
            </a:lvl1pPr>
          </a:lstStyle>
          <a:p>
            <a:pPr>
              <a:defRPr/>
            </a:pPr>
            <a:fld id="{7230EDC0-E30B-4704-B54D-6E313920CF81}" type="slidenum">
              <a:rPr lang="de-AT"/>
              <a:pPr>
                <a:defRPr/>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AT"/>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459249-20EF-4091-B756-5AC7918CBD5E}" type="datetimeFigureOut">
              <a:rPr lang="de-DE"/>
              <a:pPr>
                <a:defRPr/>
              </a:pPr>
              <a:t>09.03.2010</a:t>
            </a:fld>
            <a:endParaRPr lang="de-AT"/>
          </a:p>
        </p:txBody>
      </p:sp>
      <p:sp>
        <p:nvSpPr>
          <p:cNvPr id="6" name="Footer Placeholder 4"/>
          <p:cNvSpPr>
            <a:spLocks noGrp="1"/>
          </p:cNvSpPr>
          <p:nvPr>
            <p:ph type="ftr" sz="quarter" idx="11"/>
          </p:nvPr>
        </p:nvSpPr>
        <p:spPr/>
        <p:txBody>
          <a:bodyPr/>
          <a:lstStyle>
            <a:lvl1pPr>
              <a:defRPr/>
            </a:lvl1pPr>
          </a:lstStyle>
          <a:p>
            <a:pPr>
              <a:defRPr/>
            </a:pPr>
            <a:endParaRPr lang="de-AT"/>
          </a:p>
        </p:txBody>
      </p:sp>
      <p:sp>
        <p:nvSpPr>
          <p:cNvPr id="7" name="Slide Number Placeholder 5"/>
          <p:cNvSpPr>
            <a:spLocks noGrp="1"/>
          </p:cNvSpPr>
          <p:nvPr>
            <p:ph type="sldNum" sz="quarter" idx="12"/>
          </p:nvPr>
        </p:nvSpPr>
        <p:spPr/>
        <p:txBody>
          <a:bodyPr/>
          <a:lstStyle>
            <a:lvl1pPr>
              <a:defRPr/>
            </a:lvl1pPr>
          </a:lstStyle>
          <a:p>
            <a:pPr>
              <a:defRPr/>
            </a:pPr>
            <a:fld id="{0722F038-E7BF-4D26-AF2C-D22B21E76F1D}" type="slidenum">
              <a:rPr lang="de-AT"/>
              <a:pPr>
                <a:defRPr/>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de-AT"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0A3C6CE-679B-438E-83EF-C3C2E6BAD5CB}" type="datetimeFigureOut">
              <a:rPr lang="de-DE"/>
              <a:pPr>
                <a:defRPr/>
              </a:pPr>
              <a:t>09.03.2010</a:t>
            </a:fld>
            <a:endParaRPr lang="de-A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A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B3A5DCE-DF0E-4198-85F6-A815BCFF1D9F}" type="slidenum">
              <a:rPr lang="de-AT"/>
              <a:pPr>
                <a:defRPr/>
              </a:pPr>
              <a:t>‹#›</a:t>
            </a:fld>
            <a:endParaRPr lang="de-AT"/>
          </a:p>
        </p:txBody>
      </p:sp>
      <p:pic>
        <p:nvPicPr>
          <p:cNvPr id="1031" name="Picture 7" descr="GDC_Pattern.png"/>
          <p:cNvPicPr>
            <a:picLocks noChangeAspect="1"/>
          </p:cNvPicPr>
          <p:nvPr userDrawn="1"/>
        </p:nvPicPr>
        <p:blipFill>
          <a:blip r:embed="rId13" cstate="print"/>
          <a:srcRect/>
          <a:stretch>
            <a:fillRect/>
          </a:stretch>
        </p:blipFill>
        <p:spPr bwMode="auto">
          <a:xfrm>
            <a:off x="9525" y="4929188"/>
            <a:ext cx="9144000" cy="3441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1"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38" y="3328988"/>
            <a:ext cx="7772400" cy="1470025"/>
          </a:xfrm>
        </p:spPr>
        <p:txBody>
          <a:bodyPr rtlCol="0">
            <a:normAutofit fontScale="90000"/>
          </a:bodyPr>
          <a:lstStyle/>
          <a:p>
            <a:pPr eaLnBrk="1" fontAlgn="auto" hangingPunct="1">
              <a:spcAft>
                <a:spcPts val="0"/>
              </a:spcAft>
              <a:defRPr/>
            </a:pPr>
            <a:r>
              <a:rPr lang="de-AT" dirty="0" smtClean="0"/>
              <a:t>Behavior Trees:</a:t>
            </a:r>
            <a:br>
              <a:rPr lang="de-AT" dirty="0" smtClean="0"/>
            </a:br>
            <a:r>
              <a:rPr lang="de-AT" dirty="0" smtClean="0"/>
              <a:t>Three Ways of Cultivating Game AI</a:t>
            </a:r>
            <a:endParaRPr lang="de-AT" dirty="0"/>
          </a:p>
        </p:txBody>
      </p:sp>
      <p:sp>
        <p:nvSpPr>
          <p:cNvPr id="3" name="Subtitle 2"/>
          <p:cNvSpPr>
            <a:spLocks noGrp="1"/>
          </p:cNvSpPr>
          <p:nvPr>
            <p:ph type="subTitle" idx="1"/>
          </p:nvPr>
        </p:nvSpPr>
        <p:spPr>
          <a:xfrm>
            <a:off x="428625" y="571500"/>
            <a:ext cx="2857500" cy="1000125"/>
          </a:xfrm>
        </p:spPr>
        <p:txBody>
          <a:bodyPr rtlCol="0">
            <a:noAutofit/>
          </a:bodyPr>
          <a:lstStyle/>
          <a:p>
            <a:pPr eaLnBrk="1" fontAlgn="auto" hangingPunct="1">
              <a:spcAft>
                <a:spcPts val="0"/>
              </a:spcAft>
              <a:buFont typeface="Arial" pitchFamily="34" charset="0"/>
              <a:buNone/>
              <a:defRPr/>
            </a:pPr>
            <a:r>
              <a:rPr lang="de-AT" sz="2400" b="1" dirty="0" smtClean="0">
                <a:solidFill>
                  <a:schemeClr val="tx1">
                    <a:lumMod val="50000"/>
                    <a:lumOff val="50000"/>
                  </a:schemeClr>
                </a:solidFill>
              </a:rPr>
              <a:t>Alex J. Champandard</a:t>
            </a:r>
          </a:p>
          <a:p>
            <a:pPr eaLnBrk="1" fontAlgn="auto" hangingPunct="1">
              <a:spcAft>
                <a:spcPts val="0"/>
              </a:spcAft>
              <a:buFont typeface="Arial" pitchFamily="34" charset="0"/>
              <a:buNone/>
              <a:defRPr/>
            </a:pPr>
            <a:r>
              <a:rPr lang="de-AT" sz="2400" dirty="0" smtClean="0">
                <a:solidFill>
                  <a:schemeClr val="tx1">
                    <a:lumMod val="50000"/>
                    <a:lumOff val="50000"/>
                  </a:schemeClr>
                </a:solidFill>
              </a:rPr>
              <a:t>AiGameDev.com</a:t>
            </a:r>
          </a:p>
        </p:txBody>
      </p:sp>
      <p:sp>
        <p:nvSpPr>
          <p:cNvPr id="4" name="Subtitle 2"/>
          <p:cNvSpPr txBox="1">
            <a:spLocks/>
          </p:cNvSpPr>
          <p:nvPr/>
        </p:nvSpPr>
        <p:spPr>
          <a:xfrm>
            <a:off x="3268663" y="571500"/>
            <a:ext cx="2249487" cy="1214438"/>
          </a:xfrm>
          <a:prstGeom prst="rect">
            <a:avLst/>
          </a:prstGeom>
        </p:spPr>
        <p:txBody>
          <a:bodyPr>
            <a:normAutofit/>
          </a:bodyPr>
          <a:lstStyle/>
          <a:p>
            <a:pPr algn="ctr" fontAlgn="auto">
              <a:spcBef>
                <a:spcPct val="20000"/>
              </a:spcBef>
              <a:spcAft>
                <a:spcPts val="0"/>
              </a:spcAft>
              <a:buFont typeface="Arial" pitchFamily="34" charset="0"/>
              <a:buNone/>
              <a:defRPr/>
            </a:pPr>
            <a:r>
              <a:rPr lang="de-AT" sz="2400" b="1" dirty="0">
                <a:solidFill>
                  <a:schemeClr val="tx1">
                    <a:lumMod val="50000"/>
                    <a:lumOff val="50000"/>
                  </a:schemeClr>
                </a:solidFill>
                <a:latin typeface="+mn-lt"/>
                <a:cs typeface="+mn-cs"/>
              </a:rPr>
              <a:t>Michael Dawe</a:t>
            </a:r>
          </a:p>
          <a:p>
            <a:pPr algn="ctr" fontAlgn="auto">
              <a:spcBef>
                <a:spcPct val="20000"/>
              </a:spcBef>
              <a:spcAft>
                <a:spcPts val="0"/>
              </a:spcAft>
              <a:buFont typeface="Arial" pitchFamily="34" charset="0"/>
              <a:buNone/>
              <a:defRPr/>
            </a:pPr>
            <a:r>
              <a:rPr lang="de-AT" sz="2400" dirty="0">
                <a:solidFill>
                  <a:schemeClr val="tx1">
                    <a:lumMod val="50000"/>
                    <a:lumOff val="50000"/>
                  </a:schemeClr>
                </a:solidFill>
                <a:latin typeface="+mn-lt"/>
                <a:cs typeface="+mn-cs"/>
              </a:rPr>
              <a:t>Big Huge Games</a:t>
            </a:r>
          </a:p>
        </p:txBody>
      </p:sp>
      <p:sp>
        <p:nvSpPr>
          <p:cNvPr id="5" name="Subtitle 2"/>
          <p:cNvSpPr txBox="1">
            <a:spLocks/>
          </p:cNvSpPr>
          <p:nvPr/>
        </p:nvSpPr>
        <p:spPr>
          <a:xfrm>
            <a:off x="5500688" y="571500"/>
            <a:ext cx="3214687" cy="1071563"/>
          </a:xfrm>
          <a:prstGeom prst="rect">
            <a:avLst/>
          </a:prstGeom>
        </p:spPr>
        <p:txBody>
          <a:bodyPr/>
          <a:lstStyle/>
          <a:p>
            <a:pPr algn="ctr" fontAlgn="auto">
              <a:spcBef>
                <a:spcPct val="20000"/>
              </a:spcBef>
              <a:spcAft>
                <a:spcPts val="0"/>
              </a:spcAft>
              <a:buFont typeface="Arial" pitchFamily="34" charset="0"/>
              <a:buNone/>
              <a:defRPr/>
            </a:pPr>
            <a:r>
              <a:rPr lang="de-AT" sz="2400" b="1" dirty="0">
                <a:solidFill>
                  <a:schemeClr val="tx1">
                    <a:lumMod val="50000"/>
                    <a:lumOff val="50000"/>
                  </a:schemeClr>
                </a:solidFill>
                <a:latin typeface="+mn-lt"/>
                <a:cs typeface="+mn-cs"/>
              </a:rPr>
              <a:t>David Hernandez-Cerpa</a:t>
            </a:r>
          </a:p>
          <a:p>
            <a:pPr algn="ctr" fontAlgn="auto">
              <a:spcBef>
                <a:spcPct val="20000"/>
              </a:spcBef>
              <a:spcAft>
                <a:spcPts val="0"/>
              </a:spcAft>
              <a:buFont typeface="Arial" pitchFamily="34" charset="0"/>
              <a:buNone/>
              <a:defRPr/>
            </a:pPr>
            <a:r>
              <a:rPr lang="de-AT" sz="2400" dirty="0">
                <a:solidFill>
                  <a:schemeClr val="tx1">
                    <a:lumMod val="50000"/>
                    <a:lumOff val="50000"/>
                  </a:schemeClr>
                </a:solidFill>
                <a:latin typeface="+mn-lt"/>
                <a:cs typeface="+mn-cs"/>
              </a:rPr>
              <a:t>LucasArts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rtlCol="0">
            <a:normAutofit/>
          </a:bodyPr>
          <a:lstStyle/>
          <a:p>
            <a:pPr eaLnBrk="1" fontAlgn="auto" hangingPunct="1">
              <a:spcAft>
                <a:spcPts val="0"/>
              </a:spcAft>
              <a:defRPr/>
            </a:pPr>
            <a:r>
              <a:rPr lang="en-US"/>
              <a:t>Dynamic Behaviors</a:t>
            </a:r>
          </a:p>
        </p:txBody>
      </p:sp>
      <p:sp>
        <p:nvSpPr>
          <p:cNvPr id="24578" name="Rectangle 3"/>
          <p:cNvSpPr>
            <a:spLocks noGrp="1" noChangeArrowheads="1"/>
          </p:cNvSpPr>
          <p:nvPr>
            <p:ph type="body" idx="1"/>
          </p:nvPr>
        </p:nvSpPr>
        <p:spPr/>
        <p:txBody>
          <a:bodyPr/>
          <a:lstStyle/>
          <a:p>
            <a:pPr eaLnBrk="1" hangingPunct="1">
              <a:lnSpc>
                <a:spcPct val="90000"/>
              </a:lnSpc>
            </a:pPr>
            <a:r>
              <a:rPr lang="en-US" smtClean="0"/>
              <a:t>Dynamic behaviors support</a:t>
            </a:r>
          </a:p>
          <a:p>
            <a:pPr lvl="1" eaLnBrk="1" hangingPunct="1">
              <a:lnSpc>
                <a:spcPct val="90000"/>
              </a:lnSpc>
            </a:pPr>
            <a:r>
              <a:rPr lang="en-US" smtClean="0"/>
              <a:t>Level specific content</a:t>
            </a:r>
          </a:p>
          <a:p>
            <a:pPr lvl="2" eaLnBrk="1" hangingPunct="1">
              <a:lnSpc>
                <a:spcPct val="90000"/>
              </a:lnSpc>
            </a:pPr>
            <a:r>
              <a:rPr lang="en-US" smtClean="0"/>
              <a:t>Patrols</a:t>
            </a:r>
          </a:p>
          <a:p>
            <a:pPr lvl="2" eaLnBrk="1" hangingPunct="1">
              <a:lnSpc>
                <a:spcPct val="90000"/>
              </a:lnSpc>
            </a:pPr>
            <a:r>
              <a:rPr lang="en-US" smtClean="0"/>
              <a:t>Initial setups</a:t>
            </a:r>
          </a:p>
          <a:p>
            <a:pPr lvl="2" eaLnBrk="1" hangingPunct="1">
              <a:lnSpc>
                <a:spcPct val="90000"/>
              </a:lnSpc>
            </a:pPr>
            <a:r>
              <a:rPr lang="en-US" smtClean="0"/>
              <a:t>Story driven events</a:t>
            </a:r>
          </a:p>
          <a:p>
            <a:pPr lvl="1" eaLnBrk="1" hangingPunct="1">
              <a:lnSpc>
                <a:spcPct val="90000"/>
              </a:lnSpc>
            </a:pPr>
            <a:r>
              <a:rPr lang="en-US" smtClean="0"/>
              <a:t>DLC</a:t>
            </a:r>
          </a:p>
          <a:p>
            <a:pPr eaLnBrk="1" hangingPunct="1">
              <a:lnSpc>
                <a:spcPct val="90000"/>
              </a:lnSpc>
            </a:pPr>
            <a:r>
              <a:rPr lang="en-US" smtClean="0"/>
              <a:t>Behaviors are added to actors in the level (enticers) </a:t>
            </a:r>
          </a:p>
          <a:p>
            <a:pPr lvl="1" eaLnBrk="1" hangingPunct="1">
              <a:lnSpc>
                <a:spcPct val="90000"/>
              </a:lnSpc>
            </a:pPr>
            <a:r>
              <a:rPr lang="en-US" smtClean="0"/>
              <a:t>When a NPC uses the actor, it attaches the behavior to the tree</a:t>
            </a:r>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normAutofit/>
          </a:bodyPr>
          <a:lstStyle/>
          <a:p>
            <a:pPr eaLnBrk="1" fontAlgn="auto" hangingPunct="1">
              <a:spcAft>
                <a:spcPts val="0"/>
              </a:spcAft>
              <a:defRPr/>
            </a:pPr>
            <a:r>
              <a:rPr lang="en-US"/>
              <a:t>Dynamic Behaviors</a:t>
            </a:r>
          </a:p>
        </p:txBody>
      </p:sp>
      <p:sp>
        <p:nvSpPr>
          <p:cNvPr id="26626" name="Line 5"/>
          <p:cNvSpPr>
            <a:spLocks noChangeShapeType="1"/>
          </p:cNvSpPr>
          <p:nvPr/>
        </p:nvSpPr>
        <p:spPr bwMode="auto">
          <a:xfrm flipH="1">
            <a:off x="3124200" y="2057400"/>
            <a:ext cx="1981200" cy="457200"/>
          </a:xfrm>
          <a:prstGeom prst="line">
            <a:avLst/>
          </a:prstGeom>
          <a:noFill/>
          <a:ln w="19050">
            <a:solidFill>
              <a:schemeClr val="folHlink"/>
            </a:solidFill>
            <a:round/>
            <a:headEnd/>
            <a:tailEnd/>
          </a:ln>
          <a:effectLst/>
        </p:spPr>
        <p:txBody>
          <a:bodyPr/>
          <a:lstStyle/>
          <a:p>
            <a:endParaRPr lang="en-US"/>
          </a:p>
        </p:txBody>
      </p:sp>
      <p:sp>
        <p:nvSpPr>
          <p:cNvPr id="26627" name="Line 6"/>
          <p:cNvSpPr>
            <a:spLocks noChangeShapeType="1"/>
          </p:cNvSpPr>
          <p:nvPr/>
        </p:nvSpPr>
        <p:spPr bwMode="auto">
          <a:xfrm flipH="1">
            <a:off x="1828800" y="2819400"/>
            <a:ext cx="1295400" cy="533400"/>
          </a:xfrm>
          <a:prstGeom prst="line">
            <a:avLst/>
          </a:prstGeom>
          <a:noFill/>
          <a:ln w="19050">
            <a:solidFill>
              <a:schemeClr val="folHlink"/>
            </a:solidFill>
            <a:round/>
            <a:headEnd/>
            <a:tailEnd/>
          </a:ln>
          <a:effectLst/>
        </p:spPr>
        <p:txBody>
          <a:bodyPr/>
          <a:lstStyle/>
          <a:p>
            <a:endParaRPr lang="en-US"/>
          </a:p>
        </p:txBody>
      </p:sp>
      <p:sp>
        <p:nvSpPr>
          <p:cNvPr id="26628" name="Line 7"/>
          <p:cNvSpPr>
            <a:spLocks noChangeShapeType="1"/>
          </p:cNvSpPr>
          <p:nvPr/>
        </p:nvSpPr>
        <p:spPr bwMode="auto">
          <a:xfrm>
            <a:off x="3124200" y="2819400"/>
            <a:ext cx="1295400" cy="609600"/>
          </a:xfrm>
          <a:prstGeom prst="line">
            <a:avLst/>
          </a:prstGeom>
          <a:noFill/>
          <a:ln w="19050">
            <a:solidFill>
              <a:schemeClr val="folHlink"/>
            </a:solidFill>
            <a:round/>
            <a:headEnd/>
            <a:tailEnd/>
          </a:ln>
          <a:effectLst/>
        </p:spPr>
        <p:txBody>
          <a:bodyPr/>
          <a:lstStyle/>
          <a:p>
            <a:endParaRPr lang="en-US"/>
          </a:p>
        </p:txBody>
      </p:sp>
      <p:sp>
        <p:nvSpPr>
          <p:cNvPr id="26629" name="Line 8"/>
          <p:cNvSpPr>
            <a:spLocks noChangeShapeType="1"/>
          </p:cNvSpPr>
          <p:nvPr/>
        </p:nvSpPr>
        <p:spPr bwMode="auto">
          <a:xfrm flipH="1">
            <a:off x="1143000" y="3657600"/>
            <a:ext cx="685800" cy="609600"/>
          </a:xfrm>
          <a:prstGeom prst="line">
            <a:avLst/>
          </a:prstGeom>
          <a:noFill/>
          <a:ln w="19050">
            <a:solidFill>
              <a:schemeClr val="folHlink"/>
            </a:solidFill>
            <a:round/>
            <a:headEnd/>
            <a:tailEnd/>
          </a:ln>
          <a:effectLst/>
        </p:spPr>
        <p:txBody>
          <a:bodyPr/>
          <a:lstStyle/>
          <a:p>
            <a:endParaRPr lang="en-US"/>
          </a:p>
        </p:txBody>
      </p:sp>
      <p:sp>
        <p:nvSpPr>
          <p:cNvPr id="26630" name="Line 9"/>
          <p:cNvSpPr>
            <a:spLocks noChangeShapeType="1"/>
          </p:cNvSpPr>
          <p:nvPr/>
        </p:nvSpPr>
        <p:spPr bwMode="auto">
          <a:xfrm>
            <a:off x="1828800" y="3657600"/>
            <a:ext cx="533400" cy="609600"/>
          </a:xfrm>
          <a:prstGeom prst="line">
            <a:avLst/>
          </a:prstGeom>
          <a:noFill/>
          <a:ln w="19050">
            <a:solidFill>
              <a:schemeClr val="folHlink"/>
            </a:solidFill>
            <a:round/>
            <a:headEnd/>
            <a:tailEnd/>
          </a:ln>
          <a:effectLst/>
        </p:spPr>
        <p:txBody>
          <a:bodyPr/>
          <a:lstStyle/>
          <a:p>
            <a:endParaRPr lang="en-US"/>
          </a:p>
        </p:txBody>
      </p:sp>
      <p:sp>
        <p:nvSpPr>
          <p:cNvPr id="26631" name="Line 10"/>
          <p:cNvSpPr>
            <a:spLocks noChangeShapeType="1"/>
          </p:cNvSpPr>
          <p:nvPr/>
        </p:nvSpPr>
        <p:spPr bwMode="auto">
          <a:xfrm flipH="1">
            <a:off x="3429000" y="3733800"/>
            <a:ext cx="990600" cy="533400"/>
          </a:xfrm>
          <a:prstGeom prst="line">
            <a:avLst/>
          </a:prstGeom>
          <a:noFill/>
          <a:ln w="19050">
            <a:solidFill>
              <a:schemeClr val="folHlink"/>
            </a:solidFill>
            <a:round/>
            <a:headEnd/>
            <a:tailEnd/>
          </a:ln>
          <a:effectLst/>
        </p:spPr>
        <p:txBody>
          <a:bodyPr/>
          <a:lstStyle/>
          <a:p>
            <a:endParaRPr lang="en-US"/>
          </a:p>
        </p:txBody>
      </p:sp>
      <p:sp>
        <p:nvSpPr>
          <p:cNvPr id="26632" name="Line 11"/>
          <p:cNvSpPr>
            <a:spLocks noChangeShapeType="1"/>
          </p:cNvSpPr>
          <p:nvPr/>
        </p:nvSpPr>
        <p:spPr bwMode="auto">
          <a:xfrm>
            <a:off x="4419600" y="3733800"/>
            <a:ext cx="0" cy="533400"/>
          </a:xfrm>
          <a:prstGeom prst="line">
            <a:avLst/>
          </a:prstGeom>
          <a:noFill/>
          <a:ln w="19050">
            <a:solidFill>
              <a:schemeClr val="folHlink"/>
            </a:solidFill>
            <a:round/>
            <a:headEnd/>
            <a:tailEnd/>
          </a:ln>
          <a:effectLst/>
        </p:spPr>
        <p:txBody>
          <a:bodyPr/>
          <a:lstStyle/>
          <a:p>
            <a:endParaRPr lang="en-US"/>
          </a:p>
        </p:txBody>
      </p:sp>
      <p:sp>
        <p:nvSpPr>
          <p:cNvPr id="26633" name="Line 12"/>
          <p:cNvSpPr>
            <a:spLocks noChangeShapeType="1"/>
          </p:cNvSpPr>
          <p:nvPr/>
        </p:nvSpPr>
        <p:spPr bwMode="auto">
          <a:xfrm>
            <a:off x="4419600" y="3733800"/>
            <a:ext cx="990600" cy="533400"/>
          </a:xfrm>
          <a:prstGeom prst="line">
            <a:avLst/>
          </a:prstGeom>
          <a:noFill/>
          <a:ln w="19050">
            <a:solidFill>
              <a:schemeClr val="folHlink"/>
            </a:solidFill>
            <a:round/>
            <a:headEnd/>
            <a:tailEnd/>
          </a:ln>
          <a:effectLst/>
        </p:spPr>
        <p:txBody>
          <a:bodyPr/>
          <a:lstStyle/>
          <a:p>
            <a:endParaRPr lang="en-US"/>
          </a:p>
        </p:txBody>
      </p:sp>
      <p:sp>
        <p:nvSpPr>
          <p:cNvPr id="25613" name="Line 13"/>
          <p:cNvSpPr>
            <a:spLocks noChangeShapeType="1"/>
          </p:cNvSpPr>
          <p:nvPr/>
        </p:nvSpPr>
        <p:spPr bwMode="auto">
          <a:xfrm flipH="1">
            <a:off x="6248400" y="2819400"/>
            <a:ext cx="609600" cy="609600"/>
          </a:xfrm>
          <a:prstGeom prst="line">
            <a:avLst/>
          </a:prstGeom>
          <a:noFill/>
          <a:ln w="19050">
            <a:solidFill>
              <a:schemeClr val="folHlink"/>
            </a:solidFill>
            <a:round/>
            <a:headEnd/>
            <a:tailEnd/>
          </a:ln>
          <a:effectLst/>
        </p:spPr>
        <p:txBody>
          <a:bodyPr/>
          <a:lstStyle/>
          <a:p>
            <a:endParaRPr lang="en-US"/>
          </a:p>
        </p:txBody>
      </p:sp>
      <p:sp>
        <p:nvSpPr>
          <p:cNvPr id="25614" name="Line 14"/>
          <p:cNvSpPr>
            <a:spLocks noChangeShapeType="1"/>
          </p:cNvSpPr>
          <p:nvPr/>
        </p:nvSpPr>
        <p:spPr bwMode="auto">
          <a:xfrm>
            <a:off x="6858000" y="2819400"/>
            <a:ext cx="685800" cy="609600"/>
          </a:xfrm>
          <a:prstGeom prst="line">
            <a:avLst/>
          </a:prstGeom>
          <a:noFill/>
          <a:ln w="19050">
            <a:solidFill>
              <a:schemeClr val="folHlink"/>
            </a:solidFill>
            <a:round/>
            <a:headEnd/>
            <a:tailEnd/>
          </a:ln>
          <a:effectLst/>
        </p:spPr>
        <p:txBody>
          <a:bodyPr/>
          <a:lstStyle/>
          <a:p>
            <a:endParaRPr lang="en-US"/>
          </a:p>
        </p:txBody>
      </p:sp>
      <p:sp>
        <p:nvSpPr>
          <p:cNvPr id="26636" name="Line 15"/>
          <p:cNvSpPr>
            <a:spLocks noChangeShapeType="1"/>
          </p:cNvSpPr>
          <p:nvPr/>
        </p:nvSpPr>
        <p:spPr bwMode="auto">
          <a:xfrm>
            <a:off x="5105400" y="2057400"/>
            <a:ext cx="1752600" cy="457200"/>
          </a:xfrm>
          <a:prstGeom prst="line">
            <a:avLst/>
          </a:prstGeom>
          <a:noFill/>
          <a:ln w="19050">
            <a:solidFill>
              <a:schemeClr val="folHlink"/>
            </a:solidFill>
            <a:round/>
            <a:headEnd/>
            <a:tailEnd/>
          </a:ln>
          <a:effectLst/>
        </p:spPr>
        <p:txBody>
          <a:bodyPr/>
          <a:lstStyle/>
          <a:p>
            <a:endParaRPr lang="en-US"/>
          </a:p>
        </p:txBody>
      </p:sp>
      <p:sp>
        <p:nvSpPr>
          <p:cNvPr id="26637" name="AutoShape 16"/>
          <p:cNvSpPr>
            <a:spLocks noChangeArrowheads="1"/>
          </p:cNvSpPr>
          <p:nvPr/>
        </p:nvSpPr>
        <p:spPr bwMode="auto">
          <a:xfrm>
            <a:off x="4648200" y="1752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Root</a:t>
            </a:r>
          </a:p>
        </p:txBody>
      </p:sp>
      <p:sp>
        <p:nvSpPr>
          <p:cNvPr id="25617" name="AutoShape 17"/>
          <p:cNvSpPr>
            <a:spLocks noChangeArrowheads="1"/>
          </p:cNvSpPr>
          <p:nvPr/>
        </p:nvSpPr>
        <p:spPr bwMode="auto">
          <a:xfrm>
            <a:off x="6400800" y="2514600"/>
            <a:ext cx="914400" cy="304800"/>
          </a:xfrm>
          <a:prstGeom prst="roundRect">
            <a:avLst>
              <a:gd name="adj" fmla="val 16667"/>
            </a:avLst>
          </a:prstGeom>
          <a:solidFill>
            <a:srgbClr val="0066FF"/>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Idle</a:t>
            </a:r>
          </a:p>
        </p:txBody>
      </p:sp>
      <p:sp>
        <p:nvSpPr>
          <p:cNvPr id="26639" name="AutoShape 18"/>
          <p:cNvSpPr>
            <a:spLocks noChangeArrowheads="1"/>
          </p:cNvSpPr>
          <p:nvPr/>
        </p:nvSpPr>
        <p:spPr bwMode="auto">
          <a:xfrm>
            <a:off x="2667000" y="2514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Combat</a:t>
            </a:r>
          </a:p>
        </p:txBody>
      </p:sp>
      <p:sp>
        <p:nvSpPr>
          <p:cNvPr id="25619" name="AutoShape 19"/>
          <p:cNvSpPr>
            <a:spLocks noChangeArrowheads="1"/>
          </p:cNvSpPr>
          <p:nvPr/>
        </p:nvSpPr>
        <p:spPr bwMode="auto">
          <a:xfrm>
            <a:off x="7010400" y="34290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Patrol</a:t>
            </a:r>
          </a:p>
        </p:txBody>
      </p:sp>
      <p:sp>
        <p:nvSpPr>
          <p:cNvPr id="25620" name="AutoShape 20"/>
          <p:cNvSpPr>
            <a:spLocks noChangeArrowheads="1"/>
          </p:cNvSpPr>
          <p:nvPr/>
        </p:nvSpPr>
        <p:spPr bwMode="auto">
          <a:xfrm>
            <a:off x="5791200" y="34290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Use Computer</a:t>
            </a:r>
          </a:p>
        </p:txBody>
      </p:sp>
      <p:sp>
        <p:nvSpPr>
          <p:cNvPr id="26642" name="AutoShape 21"/>
          <p:cNvSpPr>
            <a:spLocks noChangeArrowheads="1"/>
          </p:cNvSpPr>
          <p:nvPr/>
        </p:nvSpPr>
        <p:spPr bwMode="auto">
          <a:xfrm>
            <a:off x="3962400" y="3429000"/>
            <a:ext cx="914400" cy="304800"/>
          </a:xfrm>
          <a:prstGeom prst="roundRect">
            <a:avLst>
              <a:gd name="adj" fmla="val 16667"/>
            </a:avLst>
          </a:prstGeom>
          <a:solidFill>
            <a:srgbClr val="FF000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Ranged</a:t>
            </a:r>
          </a:p>
        </p:txBody>
      </p:sp>
      <p:sp>
        <p:nvSpPr>
          <p:cNvPr id="26643" name="AutoShape 22"/>
          <p:cNvSpPr>
            <a:spLocks noChangeArrowheads="1"/>
          </p:cNvSpPr>
          <p:nvPr/>
        </p:nvSpPr>
        <p:spPr bwMode="auto">
          <a:xfrm>
            <a:off x="1371600" y="33528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Melee</a:t>
            </a:r>
          </a:p>
        </p:txBody>
      </p:sp>
      <p:sp>
        <p:nvSpPr>
          <p:cNvPr id="26644" name="AutoShape 23"/>
          <p:cNvSpPr>
            <a:spLocks noChangeArrowheads="1"/>
          </p:cNvSpPr>
          <p:nvPr/>
        </p:nvSpPr>
        <p:spPr bwMode="auto">
          <a:xfrm>
            <a:off x="49530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3</a:t>
            </a:r>
          </a:p>
        </p:txBody>
      </p:sp>
      <p:sp>
        <p:nvSpPr>
          <p:cNvPr id="26645" name="AutoShape 24"/>
          <p:cNvSpPr>
            <a:spLocks noChangeArrowheads="1"/>
          </p:cNvSpPr>
          <p:nvPr/>
        </p:nvSpPr>
        <p:spPr bwMode="auto">
          <a:xfrm>
            <a:off x="39624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2</a:t>
            </a:r>
          </a:p>
        </p:txBody>
      </p:sp>
      <p:sp>
        <p:nvSpPr>
          <p:cNvPr id="26646" name="AutoShape 25"/>
          <p:cNvSpPr>
            <a:spLocks noChangeArrowheads="1"/>
          </p:cNvSpPr>
          <p:nvPr/>
        </p:nvSpPr>
        <p:spPr bwMode="auto">
          <a:xfrm>
            <a:off x="29718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1</a:t>
            </a:r>
          </a:p>
        </p:txBody>
      </p:sp>
      <p:sp>
        <p:nvSpPr>
          <p:cNvPr id="26647" name="AutoShape 26"/>
          <p:cNvSpPr>
            <a:spLocks noChangeArrowheads="1"/>
          </p:cNvSpPr>
          <p:nvPr/>
        </p:nvSpPr>
        <p:spPr bwMode="auto">
          <a:xfrm>
            <a:off x="19050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Attack</a:t>
            </a:r>
          </a:p>
        </p:txBody>
      </p:sp>
      <p:sp>
        <p:nvSpPr>
          <p:cNvPr id="26648" name="AutoShape 27"/>
          <p:cNvSpPr>
            <a:spLocks noChangeArrowheads="1"/>
          </p:cNvSpPr>
          <p:nvPr/>
        </p:nvSpPr>
        <p:spPr bwMode="auto">
          <a:xfrm>
            <a:off x="6858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Flee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5613"/>
                                        </p:tgtEl>
                                      </p:cBhvr>
                                    </p:animEffect>
                                    <p:set>
                                      <p:cBhvr>
                                        <p:cTn id="7" dur="1" fill="hold">
                                          <p:stCondLst>
                                            <p:cond delay="499"/>
                                          </p:stCondLst>
                                        </p:cTn>
                                        <p:tgtEl>
                                          <p:spTgt spid="25613"/>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5614"/>
                                        </p:tgtEl>
                                      </p:cBhvr>
                                    </p:animEffect>
                                    <p:set>
                                      <p:cBhvr>
                                        <p:cTn id="10" dur="1" fill="hold">
                                          <p:stCondLst>
                                            <p:cond delay="499"/>
                                          </p:stCondLst>
                                        </p:cTn>
                                        <p:tgtEl>
                                          <p:spTgt spid="25614"/>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25617"/>
                                        </p:tgtEl>
                                      </p:cBhvr>
                                    </p:animEffect>
                                    <p:set>
                                      <p:cBhvr>
                                        <p:cTn id="13" dur="1" fill="hold">
                                          <p:stCondLst>
                                            <p:cond delay="499"/>
                                          </p:stCondLst>
                                        </p:cTn>
                                        <p:tgtEl>
                                          <p:spTgt spid="25617"/>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25619"/>
                                        </p:tgtEl>
                                      </p:cBhvr>
                                    </p:animEffect>
                                    <p:set>
                                      <p:cBhvr>
                                        <p:cTn id="16" dur="1" fill="hold">
                                          <p:stCondLst>
                                            <p:cond delay="499"/>
                                          </p:stCondLst>
                                        </p:cTn>
                                        <p:tgtEl>
                                          <p:spTgt spid="25619"/>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25620"/>
                                        </p:tgtEl>
                                      </p:cBhvr>
                                    </p:animEffect>
                                    <p:set>
                                      <p:cBhvr>
                                        <p:cTn id="19" dur="1" fill="hold">
                                          <p:stCondLst>
                                            <p:cond delay="499"/>
                                          </p:stCondLst>
                                        </p:cTn>
                                        <p:tgtEl>
                                          <p:spTgt spid="256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 grpId="0" animBg="1"/>
      <p:bldP spid="25614" grpId="0" animBg="1"/>
      <p:bldP spid="25617" grpId="0" animBg="1"/>
      <p:bldP spid="25619" grpId="0" animBg="1"/>
      <p:bldP spid="256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rtlCol="0">
            <a:normAutofit/>
          </a:bodyPr>
          <a:lstStyle/>
          <a:p>
            <a:pPr eaLnBrk="1" fontAlgn="auto" hangingPunct="1">
              <a:spcAft>
                <a:spcPts val="0"/>
              </a:spcAft>
              <a:defRPr/>
            </a:pPr>
            <a:r>
              <a:rPr lang="en-US"/>
              <a:t>Dynamic Behaviors</a:t>
            </a:r>
          </a:p>
        </p:txBody>
      </p:sp>
      <p:sp>
        <p:nvSpPr>
          <p:cNvPr id="51203" name="Line 3"/>
          <p:cNvSpPr>
            <a:spLocks noChangeShapeType="1"/>
          </p:cNvSpPr>
          <p:nvPr/>
        </p:nvSpPr>
        <p:spPr bwMode="auto">
          <a:xfrm flipH="1">
            <a:off x="3124200" y="2057400"/>
            <a:ext cx="1981200" cy="457200"/>
          </a:xfrm>
          <a:prstGeom prst="line">
            <a:avLst/>
          </a:prstGeom>
          <a:noFill/>
          <a:ln w="19050">
            <a:solidFill>
              <a:schemeClr val="folHlink"/>
            </a:solidFill>
            <a:round/>
            <a:headEnd/>
            <a:tailEnd/>
          </a:ln>
          <a:effectLst/>
        </p:spPr>
        <p:txBody>
          <a:bodyPr/>
          <a:lstStyle/>
          <a:p>
            <a:endParaRPr lang="en-US"/>
          </a:p>
        </p:txBody>
      </p:sp>
      <p:sp>
        <p:nvSpPr>
          <p:cNvPr id="51204" name="Line 4"/>
          <p:cNvSpPr>
            <a:spLocks noChangeShapeType="1"/>
          </p:cNvSpPr>
          <p:nvPr/>
        </p:nvSpPr>
        <p:spPr bwMode="auto">
          <a:xfrm flipH="1">
            <a:off x="1828800" y="2819400"/>
            <a:ext cx="1295400" cy="533400"/>
          </a:xfrm>
          <a:prstGeom prst="line">
            <a:avLst/>
          </a:prstGeom>
          <a:noFill/>
          <a:ln w="19050">
            <a:solidFill>
              <a:schemeClr val="folHlink"/>
            </a:solidFill>
            <a:round/>
            <a:headEnd/>
            <a:tailEnd/>
          </a:ln>
          <a:effectLst/>
        </p:spPr>
        <p:txBody>
          <a:bodyPr/>
          <a:lstStyle/>
          <a:p>
            <a:endParaRPr lang="en-US"/>
          </a:p>
        </p:txBody>
      </p:sp>
      <p:sp>
        <p:nvSpPr>
          <p:cNvPr id="51205" name="Line 5"/>
          <p:cNvSpPr>
            <a:spLocks noChangeShapeType="1"/>
          </p:cNvSpPr>
          <p:nvPr/>
        </p:nvSpPr>
        <p:spPr bwMode="auto">
          <a:xfrm>
            <a:off x="3124200" y="2819400"/>
            <a:ext cx="1295400" cy="609600"/>
          </a:xfrm>
          <a:prstGeom prst="line">
            <a:avLst/>
          </a:prstGeom>
          <a:noFill/>
          <a:ln w="19050">
            <a:solidFill>
              <a:schemeClr val="folHlink"/>
            </a:solidFill>
            <a:round/>
            <a:headEnd/>
            <a:tailEnd/>
          </a:ln>
          <a:effectLst/>
        </p:spPr>
        <p:txBody>
          <a:bodyPr/>
          <a:lstStyle/>
          <a:p>
            <a:endParaRPr lang="en-US"/>
          </a:p>
        </p:txBody>
      </p:sp>
      <p:sp>
        <p:nvSpPr>
          <p:cNvPr id="51206" name="Line 6"/>
          <p:cNvSpPr>
            <a:spLocks noChangeShapeType="1"/>
          </p:cNvSpPr>
          <p:nvPr/>
        </p:nvSpPr>
        <p:spPr bwMode="auto">
          <a:xfrm flipH="1">
            <a:off x="1143000" y="3657600"/>
            <a:ext cx="685800" cy="609600"/>
          </a:xfrm>
          <a:prstGeom prst="line">
            <a:avLst/>
          </a:prstGeom>
          <a:noFill/>
          <a:ln w="19050">
            <a:solidFill>
              <a:schemeClr val="folHlink"/>
            </a:solidFill>
            <a:round/>
            <a:headEnd/>
            <a:tailEnd/>
          </a:ln>
          <a:effectLst/>
        </p:spPr>
        <p:txBody>
          <a:bodyPr/>
          <a:lstStyle/>
          <a:p>
            <a:endParaRPr lang="en-US"/>
          </a:p>
        </p:txBody>
      </p:sp>
      <p:sp>
        <p:nvSpPr>
          <p:cNvPr id="51207" name="Line 7"/>
          <p:cNvSpPr>
            <a:spLocks noChangeShapeType="1"/>
          </p:cNvSpPr>
          <p:nvPr/>
        </p:nvSpPr>
        <p:spPr bwMode="auto">
          <a:xfrm>
            <a:off x="1828800" y="3657600"/>
            <a:ext cx="533400" cy="609600"/>
          </a:xfrm>
          <a:prstGeom prst="line">
            <a:avLst/>
          </a:prstGeom>
          <a:noFill/>
          <a:ln w="19050">
            <a:solidFill>
              <a:schemeClr val="folHlink"/>
            </a:solidFill>
            <a:round/>
            <a:headEnd/>
            <a:tailEnd/>
          </a:ln>
          <a:effectLst/>
        </p:spPr>
        <p:txBody>
          <a:bodyPr/>
          <a:lstStyle/>
          <a:p>
            <a:endParaRPr lang="en-US"/>
          </a:p>
        </p:txBody>
      </p:sp>
      <p:sp>
        <p:nvSpPr>
          <p:cNvPr id="51208" name="Line 8"/>
          <p:cNvSpPr>
            <a:spLocks noChangeShapeType="1"/>
          </p:cNvSpPr>
          <p:nvPr/>
        </p:nvSpPr>
        <p:spPr bwMode="auto">
          <a:xfrm flipH="1">
            <a:off x="3429000" y="3733800"/>
            <a:ext cx="990600" cy="533400"/>
          </a:xfrm>
          <a:prstGeom prst="line">
            <a:avLst/>
          </a:prstGeom>
          <a:noFill/>
          <a:ln w="19050">
            <a:solidFill>
              <a:schemeClr val="folHlink"/>
            </a:solidFill>
            <a:round/>
            <a:headEnd/>
            <a:tailEnd/>
          </a:ln>
          <a:effectLst/>
        </p:spPr>
        <p:txBody>
          <a:bodyPr/>
          <a:lstStyle/>
          <a:p>
            <a:endParaRPr lang="en-US"/>
          </a:p>
        </p:txBody>
      </p:sp>
      <p:sp>
        <p:nvSpPr>
          <p:cNvPr id="51209" name="Line 9"/>
          <p:cNvSpPr>
            <a:spLocks noChangeShapeType="1"/>
          </p:cNvSpPr>
          <p:nvPr/>
        </p:nvSpPr>
        <p:spPr bwMode="auto">
          <a:xfrm>
            <a:off x="4419600" y="3733800"/>
            <a:ext cx="0" cy="533400"/>
          </a:xfrm>
          <a:prstGeom prst="line">
            <a:avLst/>
          </a:prstGeom>
          <a:noFill/>
          <a:ln w="19050">
            <a:solidFill>
              <a:schemeClr val="folHlink"/>
            </a:solidFill>
            <a:round/>
            <a:headEnd/>
            <a:tailEnd/>
          </a:ln>
          <a:effectLst/>
        </p:spPr>
        <p:txBody>
          <a:bodyPr/>
          <a:lstStyle/>
          <a:p>
            <a:endParaRPr lang="en-US"/>
          </a:p>
        </p:txBody>
      </p:sp>
      <p:sp>
        <p:nvSpPr>
          <p:cNvPr id="51210" name="Line 10"/>
          <p:cNvSpPr>
            <a:spLocks noChangeShapeType="1"/>
          </p:cNvSpPr>
          <p:nvPr/>
        </p:nvSpPr>
        <p:spPr bwMode="auto">
          <a:xfrm>
            <a:off x="4419600" y="3733800"/>
            <a:ext cx="990600" cy="533400"/>
          </a:xfrm>
          <a:prstGeom prst="line">
            <a:avLst/>
          </a:prstGeom>
          <a:noFill/>
          <a:ln w="19050">
            <a:solidFill>
              <a:schemeClr val="folHlink"/>
            </a:solidFill>
            <a:round/>
            <a:headEnd/>
            <a:tailEnd/>
          </a:ln>
          <a:effectLst/>
        </p:spPr>
        <p:txBody>
          <a:bodyPr/>
          <a:lstStyle/>
          <a:p>
            <a:endParaRPr lang="en-US"/>
          </a:p>
        </p:txBody>
      </p:sp>
      <p:sp>
        <p:nvSpPr>
          <p:cNvPr id="51213" name="Line 13"/>
          <p:cNvSpPr>
            <a:spLocks noChangeShapeType="1"/>
          </p:cNvSpPr>
          <p:nvPr/>
        </p:nvSpPr>
        <p:spPr bwMode="auto">
          <a:xfrm>
            <a:off x="5105400" y="2057400"/>
            <a:ext cx="1752600" cy="457200"/>
          </a:xfrm>
          <a:prstGeom prst="line">
            <a:avLst/>
          </a:prstGeom>
          <a:noFill/>
          <a:ln w="19050">
            <a:solidFill>
              <a:schemeClr val="folHlink"/>
            </a:solidFill>
            <a:round/>
            <a:headEnd/>
            <a:tailEnd/>
          </a:ln>
          <a:effectLst/>
        </p:spPr>
        <p:txBody>
          <a:bodyPr/>
          <a:lstStyle/>
          <a:p>
            <a:endParaRPr lang="en-US"/>
          </a:p>
        </p:txBody>
      </p:sp>
      <p:sp>
        <p:nvSpPr>
          <p:cNvPr id="51214" name="AutoShape 14"/>
          <p:cNvSpPr>
            <a:spLocks noChangeArrowheads="1"/>
          </p:cNvSpPr>
          <p:nvPr/>
        </p:nvSpPr>
        <p:spPr bwMode="auto">
          <a:xfrm>
            <a:off x="4648200" y="1752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Root</a:t>
            </a:r>
          </a:p>
        </p:txBody>
      </p:sp>
      <p:sp>
        <p:nvSpPr>
          <p:cNvPr id="51216" name="AutoShape 16"/>
          <p:cNvSpPr>
            <a:spLocks noChangeArrowheads="1"/>
          </p:cNvSpPr>
          <p:nvPr/>
        </p:nvSpPr>
        <p:spPr bwMode="auto">
          <a:xfrm>
            <a:off x="2667000" y="2514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Combat</a:t>
            </a:r>
          </a:p>
        </p:txBody>
      </p:sp>
      <p:sp>
        <p:nvSpPr>
          <p:cNvPr id="51219" name="AutoShape 19"/>
          <p:cNvSpPr>
            <a:spLocks noChangeArrowheads="1"/>
          </p:cNvSpPr>
          <p:nvPr/>
        </p:nvSpPr>
        <p:spPr bwMode="auto">
          <a:xfrm>
            <a:off x="3962400" y="3429000"/>
            <a:ext cx="914400" cy="304800"/>
          </a:xfrm>
          <a:prstGeom prst="roundRect">
            <a:avLst>
              <a:gd name="adj" fmla="val 16667"/>
            </a:avLst>
          </a:prstGeom>
          <a:solidFill>
            <a:srgbClr val="FF000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Ranged</a:t>
            </a:r>
          </a:p>
        </p:txBody>
      </p:sp>
      <p:sp>
        <p:nvSpPr>
          <p:cNvPr id="51220" name="AutoShape 20"/>
          <p:cNvSpPr>
            <a:spLocks noChangeArrowheads="1"/>
          </p:cNvSpPr>
          <p:nvPr/>
        </p:nvSpPr>
        <p:spPr bwMode="auto">
          <a:xfrm>
            <a:off x="1371600" y="33528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Melee</a:t>
            </a:r>
          </a:p>
        </p:txBody>
      </p:sp>
      <p:sp>
        <p:nvSpPr>
          <p:cNvPr id="51221" name="AutoShape 21"/>
          <p:cNvSpPr>
            <a:spLocks noChangeArrowheads="1"/>
          </p:cNvSpPr>
          <p:nvPr/>
        </p:nvSpPr>
        <p:spPr bwMode="auto">
          <a:xfrm>
            <a:off x="49530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3</a:t>
            </a:r>
          </a:p>
        </p:txBody>
      </p:sp>
      <p:sp>
        <p:nvSpPr>
          <p:cNvPr id="51222" name="AutoShape 22"/>
          <p:cNvSpPr>
            <a:spLocks noChangeArrowheads="1"/>
          </p:cNvSpPr>
          <p:nvPr/>
        </p:nvSpPr>
        <p:spPr bwMode="auto">
          <a:xfrm>
            <a:off x="39624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2</a:t>
            </a:r>
          </a:p>
        </p:txBody>
      </p:sp>
      <p:sp>
        <p:nvSpPr>
          <p:cNvPr id="51223" name="AutoShape 23"/>
          <p:cNvSpPr>
            <a:spLocks noChangeArrowheads="1"/>
          </p:cNvSpPr>
          <p:nvPr/>
        </p:nvSpPr>
        <p:spPr bwMode="auto">
          <a:xfrm>
            <a:off x="29718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1</a:t>
            </a:r>
          </a:p>
        </p:txBody>
      </p:sp>
      <p:sp>
        <p:nvSpPr>
          <p:cNvPr id="51224" name="AutoShape 24"/>
          <p:cNvSpPr>
            <a:spLocks noChangeArrowheads="1"/>
          </p:cNvSpPr>
          <p:nvPr/>
        </p:nvSpPr>
        <p:spPr bwMode="auto">
          <a:xfrm>
            <a:off x="19050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Attack</a:t>
            </a:r>
          </a:p>
        </p:txBody>
      </p:sp>
      <p:sp>
        <p:nvSpPr>
          <p:cNvPr id="51225" name="AutoShape 25"/>
          <p:cNvSpPr>
            <a:spLocks noChangeArrowheads="1"/>
          </p:cNvSpPr>
          <p:nvPr/>
        </p:nvSpPr>
        <p:spPr bwMode="auto">
          <a:xfrm>
            <a:off x="6858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Flee</a:t>
            </a:r>
          </a:p>
        </p:txBody>
      </p:sp>
      <p:sp>
        <p:nvSpPr>
          <p:cNvPr id="51226" name="AutoShape 26"/>
          <p:cNvSpPr>
            <a:spLocks noChangeArrowheads="1"/>
          </p:cNvSpPr>
          <p:nvPr/>
        </p:nvSpPr>
        <p:spPr bwMode="auto">
          <a:xfrm>
            <a:off x="6400800" y="2514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STIdle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51226"/>
                                        </p:tgtEl>
                                        <p:attrNameLst>
                                          <p:attrName>style.visibility</p:attrName>
                                        </p:attrNameLst>
                                      </p:cBhvr>
                                      <p:to>
                                        <p:strVal val="visible"/>
                                      </p:to>
                                    </p:set>
                                    <p:animEffect transition="in" filter="dissolve">
                                      <p:cBhvr>
                                        <p:cTn id="7" dur="500"/>
                                        <p:tgtEl>
                                          <p:spTgt spid="512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1204"/>
                                        </p:tgtEl>
                                      </p:cBhvr>
                                    </p:animEffect>
                                    <p:set>
                                      <p:cBhvr>
                                        <p:cTn id="12" dur="1" fill="hold">
                                          <p:stCondLst>
                                            <p:cond delay="499"/>
                                          </p:stCondLst>
                                        </p:cTn>
                                        <p:tgtEl>
                                          <p:spTgt spid="51204"/>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51205"/>
                                        </p:tgtEl>
                                      </p:cBhvr>
                                    </p:animEffect>
                                    <p:set>
                                      <p:cBhvr>
                                        <p:cTn id="15" dur="1" fill="hold">
                                          <p:stCondLst>
                                            <p:cond delay="499"/>
                                          </p:stCondLst>
                                        </p:cTn>
                                        <p:tgtEl>
                                          <p:spTgt spid="51205"/>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51206"/>
                                        </p:tgtEl>
                                      </p:cBhvr>
                                    </p:animEffect>
                                    <p:set>
                                      <p:cBhvr>
                                        <p:cTn id="18" dur="1" fill="hold">
                                          <p:stCondLst>
                                            <p:cond delay="499"/>
                                          </p:stCondLst>
                                        </p:cTn>
                                        <p:tgtEl>
                                          <p:spTgt spid="51206"/>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51207"/>
                                        </p:tgtEl>
                                      </p:cBhvr>
                                    </p:animEffect>
                                    <p:set>
                                      <p:cBhvr>
                                        <p:cTn id="21" dur="1" fill="hold">
                                          <p:stCondLst>
                                            <p:cond delay="499"/>
                                          </p:stCondLst>
                                        </p:cTn>
                                        <p:tgtEl>
                                          <p:spTgt spid="5120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51208"/>
                                        </p:tgtEl>
                                      </p:cBhvr>
                                    </p:animEffect>
                                    <p:set>
                                      <p:cBhvr>
                                        <p:cTn id="24" dur="1" fill="hold">
                                          <p:stCondLst>
                                            <p:cond delay="499"/>
                                          </p:stCondLst>
                                        </p:cTn>
                                        <p:tgtEl>
                                          <p:spTgt spid="51208"/>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51209"/>
                                        </p:tgtEl>
                                      </p:cBhvr>
                                    </p:animEffect>
                                    <p:set>
                                      <p:cBhvr>
                                        <p:cTn id="27" dur="1" fill="hold">
                                          <p:stCondLst>
                                            <p:cond delay="499"/>
                                          </p:stCondLst>
                                        </p:cTn>
                                        <p:tgtEl>
                                          <p:spTgt spid="51209"/>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51210"/>
                                        </p:tgtEl>
                                      </p:cBhvr>
                                    </p:animEffect>
                                    <p:set>
                                      <p:cBhvr>
                                        <p:cTn id="30" dur="1" fill="hold">
                                          <p:stCondLst>
                                            <p:cond delay="499"/>
                                          </p:stCondLst>
                                        </p:cTn>
                                        <p:tgtEl>
                                          <p:spTgt spid="51210"/>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51216"/>
                                        </p:tgtEl>
                                      </p:cBhvr>
                                    </p:animEffect>
                                    <p:set>
                                      <p:cBhvr>
                                        <p:cTn id="33" dur="1" fill="hold">
                                          <p:stCondLst>
                                            <p:cond delay="499"/>
                                          </p:stCondLst>
                                        </p:cTn>
                                        <p:tgtEl>
                                          <p:spTgt spid="51216"/>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51219"/>
                                        </p:tgtEl>
                                      </p:cBhvr>
                                    </p:animEffect>
                                    <p:set>
                                      <p:cBhvr>
                                        <p:cTn id="36" dur="1" fill="hold">
                                          <p:stCondLst>
                                            <p:cond delay="499"/>
                                          </p:stCondLst>
                                        </p:cTn>
                                        <p:tgtEl>
                                          <p:spTgt spid="51219"/>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1220"/>
                                        </p:tgtEl>
                                      </p:cBhvr>
                                    </p:animEffect>
                                    <p:set>
                                      <p:cBhvr>
                                        <p:cTn id="39" dur="1" fill="hold">
                                          <p:stCondLst>
                                            <p:cond delay="499"/>
                                          </p:stCondLst>
                                        </p:cTn>
                                        <p:tgtEl>
                                          <p:spTgt spid="51220"/>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51221"/>
                                        </p:tgtEl>
                                      </p:cBhvr>
                                    </p:animEffect>
                                    <p:set>
                                      <p:cBhvr>
                                        <p:cTn id="42" dur="1" fill="hold">
                                          <p:stCondLst>
                                            <p:cond delay="499"/>
                                          </p:stCondLst>
                                        </p:cTn>
                                        <p:tgtEl>
                                          <p:spTgt spid="51221"/>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51222"/>
                                        </p:tgtEl>
                                      </p:cBhvr>
                                    </p:animEffect>
                                    <p:set>
                                      <p:cBhvr>
                                        <p:cTn id="45" dur="1" fill="hold">
                                          <p:stCondLst>
                                            <p:cond delay="499"/>
                                          </p:stCondLst>
                                        </p:cTn>
                                        <p:tgtEl>
                                          <p:spTgt spid="51222"/>
                                        </p:tgtEl>
                                        <p:attrNameLst>
                                          <p:attrName>style.visibility</p:attrName>
                                        </p:attrNameLst>
                                      </p:cBhvr>
                                      <p:to>
                                        <p:strVal val="hidden"/>
                                      </p:to>
                                    </p:set>
                                  </p:childTnLst>
                                </p:cTn>
                              </p:par>
                              <p:par>
                                <p:cTn id="46" presetID="9" presetClass="exit" presetSubtype="0" fill="hold" grpId="0" nodeType="withEffect">
                                  <p:stCondLst>
                                    <p:cond delay="0"/>
                                  </p:stCondLst>
                                  <p:childTnLst>
                                    <p:animEffect transition="out" filter="dissolve">
                                      <p:cBhvr>
                                        <p:cTn id="47" dur="500"/>
                                        <p:tgtEl>
                                          <p:spTgt spid="51223"/>
                                        </p:tgtEl>
                                      </p:cBhvr>
                                    </p:animEffect>
                                    <p:set>
                                      <p:cBhvr>
                                        <p:cTn id="48" dur="1" fill="hold">
                                          <p:stCondLst>
                                            <p:cond delay="499"/>
                                          </p:stCondLst>
                                        </p:cTn>
                                        <p:tgtEl>
                                          <p:spTgt spid="51223"/>
                                        </p:tgtEl>
                                        <p:attrNameLst>
                                          <p:attrName>style.visibility</p:attrName>
                                        </p:attrNameLst>
                                      </p:cBhvr>
                                      <p:to>
                                        <p:strVal val="hidden"/>
                                      </p:to>
                                    </p:set>
                                  </p:childTnLst>
                                </p:cTn>
                              </p:par>
                              <p:par>
                                <p:cTn id="49" presetID="9" presetClass="exit" presetSubtype="0" fill="hold" grpId="0" nodeType="withEffect">
                                  <p:stCondLst>
                                    <p:cond delay="0"/>
                                  </p:stCondLst>
                                  <p:childTnLst>
                                    <p:animEffect transition="out" filter="dissolve">
                                      <p:cBhvr>
                                        <p:cTn id="50" dur="500"/>
                                        <p:tgtEl>
                                          <p:spTgt spid="51224"/>
                                        </p:tgtEl>
                                      </p:cBhvr>
                                    </p:animEffect>
                                    <p:set>
                                      <p:cBhvr>
                                        <p:cTn id="51" dur="1" fill="hold">
                                          <p:stCondLst>
                                            <p:cond delay="499"/>
                                          </p:stCondLst>
                                        </p:cTn>
                                        <p:tgtEl>
                                          <p:spTgt spid="51224"/>
                                        </p:tgtEl>
                                        <p:attrNameLst>
                                          <p:attrName>style.visibility</p:attrName>
                                        </p:attrNameLst>
                                      </p:cBhvr>
                                      <p:to>
                                        <p:strVal val="hidden"/>
                                      </p:to>
                                    </p:set>
                                  </p:childTnLst>
                                </p:cTn>
                              </p:par>
                              <p:par>
                                <p:cTn id="52" presetID="9" presetClass="exit" presetSubtype="0" fill="hold" grpId="0" nodeType="withEffect">
                                  <p:stCondLst>
                                    <p:cond delay="0"/>
                                  </p:stCondLst>
                                  <p:childTnLst>
                                    <p:animEffect transition="out" filter="dissolve">
                                      <p:cBhvr>
                                        <p:cTn id="53" dur="500"/>
                                        <p:tgtEl>
                                          <p:spTgt spid="51225"/>
                                        </p:tgtEl>
                                      </p:cBhvr>
                                    </p:animEffect>
                                    <p:set>
                                      <p:cBhvr>
                                        <p:cTn id="54" dur="1" fill="hold">
                                          <p:stCondLst>
                                            <p:cond delay="499"/>
                                          </p:stCondLst>
                                        </p:cTn>
                                        <p:tgtEl>
                                          <p:spTgt spid="51225"/>
                                        </p:tgtEl>
                                        <p:attrNameLst>
                                          <p:attrName>style.visibility</p:attrName>
                                        </p:attrNameLst>
                                      </p:cBhvr>
                                      <p:to>
                                        <p:strVal val="hidden"/>
                                      </p:to>
                                    </p:set>
                                  </p:childTnLst>
                                </p:cTn>
                              </p:par>
                              <p:par>
                                <p:cTn id="55" presetID="9" presetClass="exit" presetSubtype="0" fill="hold" grpId="0" nodeType="withEffect">
                                  <p:stCondLst>
                                    <p:cond delay="0"/>
                                  </p:stCondLst>
                                  <p:childTnLst>
                                    <p:animEffect transition="out" filter="dissolve">
                                      <p:cBhvr>
                                        <p:cTn id="56" dur="500"/>
                                        <p:tgtEl>
                                          <p:spTgt spid="51203"/>
                                        </p:tgtEl>
                                      </p:cBhvr>
                                    </p:animEffect>
                                    <p:set>
                                      <p:cBhvr>
                                        <p:cTn id="57" dur="1" fill="hold">
                                          <p:stCondLst>
                                            <p:cond delay="499"/>
                                          </p:stCondLst>
                                        </p:cTn>
                                        <p:tgtEl>
                                          <p:spTgt spid="51203"/>
                                        </p:tgtEl>
                                        <p:attrNameLst>
                                          <p:attrName>style.visibility</p:attrName>
                                        </p:attrNameLst>
                                      </p:cBhvr>
                                      <p:to>
                                        <p:strVal val="hidden"/>
                                      </p:to>
                                    </p:set>
                                  </p:childTnLst>
                                </p:cTn>
                              </p:par>
                              <p:par>
                                <p:cTn id="58" presetID="0" presetClass="path" presetSubtype="0" accel="50000" decel="50000" fill="hold" grpId="0" nodeType="withEffect">
                                  <p:stCondLst>
                                    <p:cond delay="0"/>
                                  </p:stCondLst>
                                  <p:childTnLst>
                                    <p:animMotion origin="layout" path="M -3.33333E-6 2.22222E-6 L -0.375 0.16666 " pathEditMode="relative" rAng="0" ptsTypes="AA">
                                      <p:cBhvr>
                                        <p:cTn id="59" dur="2000" fill="hold"/>
                                        <p:tgtEl>
                                          <p:spTgt spid="51214"/>
                                        </p:tgtEl>
                                        <p:attrNameLst>
                                          <p:attrName>ppt_x</p:attrName>
                                          <p:attrName>ppt_y</p:attrName>
                                        </p:attrNameLst>
                                      </p:cBhvr>
                                      <p:rCtr x="-188" y="83"/>
                                    </p:animMotion>
                                  </p:childTnLst>
                                </p:cTn>
                              </p:par>
                              <p:par>
                                <p:cTn id="60" presetID="9" presetClass="exit" presetSubtype="0" fill="hold" grpId="0" nodeType="withEffect">
                                  <p:stCondLst>
                                    <p:cond delay="0"/>
                                  </p:stCondLst>
                                  <p:childTnLst>
                                    <p:animEffect transition="out" filter="dissolve">
                                      <p:cBhvr>
                                        <p:cTn id="61" dur="500"/>
                                        <p:tgtEl>
                                          <p:spTgt spid="51213"/>
                                        </p:tgtEl>
                                      </p:cBhvr>
                                    </p:animEffect>
                                    <p:set>
                                      <p:cBhvr>
                                        <p:cTn id="62" dur="1" fill="hold">
                                          <p:stCondLst>
                                            <p:cond delay="499"/>
                                          </p:stCondLst>
                                        </p:cTn>
                                        <p:tgtEl>
                                          <p:spTgt spid="51213"/>
                                        </p:tgtEl>
                                        <p:attrNameLst>
                                          <p:attrName>style.visibility</p:attrName>
                                        </p:attrNameLst>
                                      </p:cBhvr>
                                      <p:to>
                                        <p:strVal val="hidden"/>
                                      </p:to>
                                    </p:set>
                                  </p:childTnLst>
                                </p:cTn>
                              </p:par>
                              <p:par>
                                <p:cTn id="63" presetID="0" presetClass="path" presetSubtype="0" accel="50000" decel="50000" fill="hold" grpId="0" nodeType="withEffect">
                                  <p:stCondLst>
                                    <p:cond delay="0"/>
                                  </p:stCondLst>
                                  <p:childTnLst>
                                    <p:animMotion origin="layout" path="M 1.11022E-16 1.11111E-6 L -0.56667 0.16667 " pathEditMode="relative" rAng="0" ptsTypes="AA">
                                      <p:cBhvr>
                                        <p:cTn id="64" dur="2000" fill="hold"/>
                                        <p:tgtEl>
                                          <p:spTgt spid="51226"/>
                                        </p:tgtEl>
                                        <p:attrNameLst>
                                          <p:attrName>ppt_x</p:attrName>
                                          <p:attrName>ppt_y</p:attrName>
                                        </p:attrNameLst>
                                      </p:cBhvr>
                                      <p:rCtr x="-283"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04" grpId="0" animBg="1"/>
      <p:bldP spid="51205" grpId="0" animBg="1"/>
      <p:bldP spid="51206" grpId="0" animBg="1"/>
      <p:bldP spid="51207" grpId="0" animBg="1"/>
      <p:bldP spid="51208" grpId="0" animBg="1"/>
      <p:bldP spid="51209" grpId="0" animBg="1"/>
      <p:bldP spid="51210" grpId="0" animBg="1"/>
      <p:bldP spid="51213" grpId="0" animBg="1"/>
      <p:bldP spid="51214" grpId="0" animBg="1"/>
      <p:bldP spid="51216" grpId="0" animBg="1"/>
      <p:bldP spid="51219" grpId="0" animBg="1"/>
      <p:bldP spid="51220" grpId="0" animBg="1"/>
      <p:bldP spid="51221" grpId="0" animBg="1"/>
      <p:bldP spid="51222" grpId="0" animBg="1"/>
      <p:bldP spid="51223" grpId="0" animBg="1"/>
      <p:bldP spid="51224" grpId="0" animBg="1"/>
      <p:bldP spid="51225" grpId="0" animBg="1"/>
      <p:bldP spid="51226" grpId="0" animBg="1"/>
      <p:bldP spid="512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rtlCol="0">
            <a:normAutofit/>
          </a:bodyPr>
          <a:lstStyle/>
          <a:p>
            <a:pPr eaLnBrk="1" fontAlgn="auto" hangingPunct="1">
              <a:spcAft>
                <a:spcPts val="0"/>
              </a:spcAft>
              <a:defRPr/>
            </a:pPr>
            <a:r>
              <a:rPr lang="en-US"/>
              <a:t>Dynamic Behaviors</a:t>
            </a:r>
          </a:p>
        </p:txBody>
      </p:sp>
      <p:sp>
        <p:nvSpPr>
          <p:cNvPr id="49163" name="Rectangle 11"/>
          <p:cNvSpPr>
            <a:spLocks noChangeArrowheads="1"/>
          </p:cNvSpPr>
          <p:nvPr/>
        </p:nvSpPr>
        <p:spPr bwMode="auto">
          <a:xfrm>
            <a:off x="3048000" y="1981200"/>
            <a:ext cx="5410200" cy="3581400"/>
          </a:xfrm>
          <a:prstGeom prst="rect">
            <a:avLst/>
          </a:prstGeom>
          <a:noFill/>
          <a:ln w="9525">
            <a:noFill/>
            <a:miter lim="800000"/>
            <a:headEnd/>
            <a:tailEnd/>
          </a:ln>
        </p:spPr>
        <p:txBody>
          <a:bodyPr lIns="91432" tIns="45716" rIns="91432" bIns="45716"/>
          <a:lstStyle/>
          <a:p>
            <a:pPr marL="609600" indent="-609600">
              <a:lnSpc>
                <a:spcPct val="90000"/>
              </a:lnSpc>
              <a:spcBef>
                <a:spcPct val="20000"/>
              </a:spcBef>
              <a:buClr>
                <a:schemeClr val="folHlink"/>
              </a:buClr>
              <a:buFontTx/>
              <a:buChar char="•"/>
            </a:pPr>
            <a:r>
              <a:rPr lang="en-US" sz="3200">
                <a:latin typeface="Calibri" pitchFamily="34" charset="0"/>
              </a:rPr>
              <a:t>Validate</a:t>
            </a:r>
          </a:p>
          <a:p>
            <a:pPr marL="990600" lvl="1" indent="-533400">
              <a:lnSpc>
                <a:spcPct val="90000"/>
              </a:lnSpc>
              <a:spcBef>
                <a:spcPct val="20000"/>
              </a:spcBef>
              <a:buClr>
                <a:schemeClr val="folHlink"/>
              </a:buClr>
              <a:buFontTx/>
              <a:buChar char="–"/>
            </a:pPr>
            <a:r>
              <a:rPr lang="en-US" sz="2000">
                <a:latin typeface="Calibri" pitchFamily="34" charset="0"/>
              </a:rPr>
              <a:t>Look for enticers</a:t>
            </a:r>
          </a:p>
          <a:p>
            <a:pPr marL="609600" indent="-609600">
              <a:lnSpc>
                <a:spcPct val="90000"/>
              </a:lnSpc>
              <a:spcBef>
                <a:spcPct val="20000"/>
              </a:spcBef>
              <a:buClr>
                <a:schemeClr val="folHlink"/>
              </a:buClr>
              <a:buFontTx/>
              <a:buChar char="•"/>
            </a:pPr>
            <a:r>
              <a:rPr lang="en-US" sz="3200">
                <a:latin typeface="Calibri" pitchFamily="34" charset="0"/>
              </a:rPr>
              <a:t>Update</a:t>
            </a:r>
          </a:p>
          <a:p>
            <a:pPr marL="990600" lvl="1" indent="-533400">
              <a:lnSpc>
                <a:spcPct val="90000"/>
              </a:lnSpc>
              <a:spcBef>
                <a:spcPct val="20000"/>
              </a:spcBef>
              <a:buClr>
                <a:schemeClr val="folHlink"/>
              </a:buClr>
              <a:buFontTx/>
              <a:buAutoNum type="arabicPeriod"/>
            </a:pPr>
            <a:r>
              <a:rPr lang="en-US" sz="2000">
                <a:latin typeface="Calibri" pitchFamily="34" charset="0"/>
              </a:rPr>
              <a:t>Move to enticer</a:t>
            </a:r>
          </a:p>
          <a:p>
            <a:pPr marL="990600" lvl="1" indent="-533400">
              <a:lnSpc>
                <a:spcPct val="90000"/>
              </a:lnSpc>
              <a:spcBef>
                <a:spcPct val="20000"/>
              </a:spcBef>
              <a:buClr>
                <a:schemeClr val="folHlink"/>
              </a:buClr>
              <a:buFontTx/>
              <a:buAutoNum type="arabicPeriod"/>
            </a:pPr>
            <a:r>
              <a:rPr lang="en-US" sz="2000">
                <a:latin typeface="Calibri" pitchFamily="34" charset="0"/>
              </a:rPr>
              <a:t>Wait for other NPCs</a:t>
            </a:r>
          </a:p>
          <a:p>
            <a:pPr marL="990600" lvl="1" indent="-533400">
              <a:lnSpc>
                <a:spcPct val="90000"/>
              </a:lnSpc>
              <a:spcBef>
                <a:spcPct val="20000"/>
              </a:spcBef>
              <a:buClr>
                <a:schemeClr val="folHlink"/>
              </a:buClr>
              <a:buFontTx/>
              <a:buAutoNum type="arabicPeriod"/>
            </a:pPr>
            <a:r>
              <a:rPr lang="en-US" sz="2000">
                <a:latin typeface="Calibri" pitchFamily="34" charset="0"/>
              </a:rPr>
              <a:t>Subscribe</a:t>
            </a:r>
          </a:p>
          <a:p>
            <a:pPr marL="1371600" lvl="2" indent="-457200">
              <a:lnSpc>
                <a:spcPct val="90000"/>
              </a:lnSpc>
              <a:spcBef>
                <a:spcPct val="20000"/>
              </a:spcBef>
              <a:buClr>
                <a:schemeClr val="folHlink"/>
              </a:buClr>
              <a:buFontTx/>
              <a:buChar char="–"/>
            </a:pPr>
            <a:r>
              <a:rPr lang="en-US" sz="2000">
                <a:latin typeface="Calibri" pitchFamily="34" charset="0"/>
              </a:rPr>
              <a:t>Attach new behavior to the tree</a:t>
            </a:r>
          </a:p>
          <a:p>
            <a:pPr marL="990600" lvl="1" indent="-533400">
              <a:lnSpc>
                <a:spcPct val="90000"/>
              </a:lnSpc>
              <a:spcBef>
                <a:spcPct val="20000"/>
              </a:spcBef>
              <a:buClr>
                <a:schemeClr val="folHlink"/>
              </a:buClr>
              <a:buFontTx/>
              <a:buAutoNum type="arabicPeriod"/>
            </a:pPr>
            <a:r>
              <a:rPr lang="en-US" sz="2000">
                <a:latin typeface="Calibri" pitchFamily="34" charset="0"/>
              </a:rPr>
              <a:t>Wait for behavior to finish</a:t>
            </a:r>
          </a:p>
          <a:p>
            <a:pPr marL="990600" lvl="1" indent="-533400">
              <a:lnSpc>
                <a:spcPct val="90000"/>
              </a:lnSpc>
              <a:spcBef>
                <a:spcPct val="20000"/>
              </a:spcBef>
              <a:buClr>
                <a:schemeClr val="folHlink"/>
              </a:buClr>
              <a:buFontTx/>
              <a:buAutoNum type="arabicPeriod"/>
            </a:pPr>
            <a:r>
              <a:rPr lang="en-US" sz="2000">
                <a:latin typeface="Calibri" pitchFamily="34" charset="0"/>
              </a:rPr>
              <a:t>Unsubscribe</a:t>
            </a:r>
          </a:p>
          <a:p>
            <a:pPr marL="1371600" lvl="2" indent="-457200">
              <a:lnSpc>
                <a:spcPct val="90000"/>
              </a:lnSpc>
              <a:spcBef>
                <a:spcPct val="20000"/>
              </a:spcBef>
              <a:buClr>
                <a:schemeClr val="folHlink"/>
              </a:buClr>
              <a:buFontTx/>
              <a:buChar char="–"/>
            </a:pPr>
            <a:r>
              <a:rPr lang="en-US" sz="2000">
                <a:latin typeface="Calibri" pitchFamily="34" charset="0"/>
              </a:rPr>
              <a:t>Remove behavior from the tree</a:t>
            </a:r>
          </a:p>
        </p:txBody>
      </p:sp>
      <p:sp>
        <p:nvSpPr>
          <p:cNvPr id="49156" name="AutoShape 4"/>
          <p:cNvSpPr>
            <a:spLocks noChangeArrowheads="1"/>
          </p:cNvSpPr>
          <p:nvPr/>
        </p:nvSpPr>
        <p:spPr bwMode="auto">
          <a:xfrm>
            <a:off x="1219200" y="2895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Root</a:t>
            </a:r>
          </a:p>
        </p:txBody>
      </p:sp>
      <p:sp>
        <p:nvSpPr>
          <p:cNvPr id="49158" name="Line 6"/>
          <p:cNvSpPr>
            <a:spLocks noChangeShapeType="1"/>
          </p:cNvSpPr>
          <p:nvPr/>
        </p:nvSpPr>
        <p:spPr bwMode="auto">
          <a:xfrm flipH="1">
            <a:off x="1676400" y="3200400"/>
            <a:ext cx="0" cy="457200"/>
          </a:xfrm>
          <a:prstGeom prst="line">
            <a:avLst/>
          </a:prstGeom>
          <a:noFill/>
          <a:ln w="19050">
            <a:solidFill>
              <a:schemeClr val="folHlink"/>
            </a:solidFill>
            <a:round/>
            <a:headEnd/>
            <a:tailEnd/>
          </a:ln>
          <a:effectLst/>
        </p:spPr>
        <p:txBody>
          <a:bodyPr/>
          <a:lstStyle/>
          <a:p>
            <a:endParaRPr lang="en-US"/>
          </a:p>
        </p:txBody>
      </p:sp>
      <p:sp>
        <p:nvSpPr>
          <p:cNvPr id="49161" name="AutoShape 9"/>
          <p:cNvSpPr>
            <a:spLocks/>
          </p:cNvSpPr>
          <p:nvPr/>
        </p:nvSpPr>
        <p:spPr bwMode="auto">
          <a:xfrm>
            <a:off x="2514600" y="1981200"/>
            <a:ext cx="685800" cy="3657600"/>
          </a:xfrm>
          <a:prstGeom prst="leftBrace">
            <a:avLst>
              <a:gd name="adj1" fmla="val 44444"/>
              <a:gd name="adj2" fmla="val 50000"/>
            </a:avLst>
          </a:prstGeom>
          <a:noFill/>
          <a:ln w="28575">
            <a:solidFill>
              <a:schemeClr val="tx1"/>
            </a:solidFill>
            <a:round/>
            <a:headEnd/>
            <a:tailEnd/>
          </a:ln>
        </p:spPr>
        <p:txBody>
          <a:bodyPr wrap="none" anchor="ctr"/>
          <a:lstStyle/>
          <a:p>
            <a:pPr algn="ctr">
              <a:buFontTx/>
              <a:buChar char="•"/>
            </a:pPr>
            <a:endParaRPr lang="en-US">
              <a:latin typeface="Calibri" pitchFamily="34" charset="0"/>
            </a:endParaRPr>
          </a:p>
        </p:txBody>
      </p:sp>
      <p:sp>
        <p:nvSpPr>
          <p:cNvPr id="49164" name="AutoShape 12"/>
          <p:cNvSpPr>
            <a:spLocks noChangeArrowheads="1"/>
          </p:cNvSpPr>
          <p:nvPr/>
        </p:nvSpPr>
        <p:spPr bwMode="auto">
          <a:xfrm>
            <a:off x="1219200" y="4419600"/>
            <a:ext cx="914400" cy="304800"/>
          </a:xfrm>
          <a:prstGeom prst="roundRect">
            <a:avLst>
              <a:gd name="adj" fmla="val 16667"/>
            </a:avLst>
          </a:prstGeom>
          <a:solidFill>
            <a:srgbClr val="404040"/>
          </a:solidFill>
          <a:ln w="28575">
            <a:solidFill>
              <a:srgbClr val="66FF33"/>
            </a:solidFill>
            <a:round/>
            <a:headEnd/>
            <a:tailEnd/>
          </a:ln>
        </p:spPr>
        <p:txBody>
          <a:bodyPr wrap="none" anchor="ctr"/>
          <a:lstStyle/>
          <a:p>
            <a:pPr algn="ctr"/>
            <a:r>
              <a:rPr lang="en-US" sz="1200">
                <a:solidFill>
                  <a:schemeClr val="bg1"/>
                </a:solidFill>
                <a:latin typeface="Calibri" pitchFamily="34" charset="0"/>
              </a:rPr>
              <a:t>Use Computer</a:t>
            </a:r>
          </a:p>
        </p:txBody>
      </p:sp>
      <p:sp>
        <p:nvSpPr>
          <p:cNvPr id="49165" name="Line 13"/>
          <p:cNvSpPr>
            <a:spLocks noChangeShapeType="1"/>
          </p:cNvSpPr>
          <p:nvPr/>
        </p:nvSpPr>
        <p:spPr bwMode="auto">
          <a:xfrm flipH="1">
            <a:off x="1676400" y="3962400"/>
            <a:ext cx="0" cy="457200"/>
          </a:xfrm>
          <a:prstGeom prst="line">
            <a:avLst/>
          </a:prstGeom>
          <a:noFill/>
          <a:ln w="19050">
            <a:solidFill>
              <a:srgbClr val="66FF33"/>
            </a:solidFill>
            <a:round/>
            <a:headEnd/>
            <a:tailEnd/>
          </a:ln>
        </p:spPr>
        <p:txBody>
          <a:bodyPr/>
          <a:lstStyle/>
          <a:p>
            <a:endParaRPr lang="en-US"/>
          </a:p>
        </p:txBody>
      </p:sp>
      <p:sp>
        <p:nvSpPr>
          <p:cNvPr id="49157" name="AutoShape 5"/>
          <p:cNvSpPr>
            <a:spLocks noChangeArrowheads="1"/>
          </p:cNvSpPr>
          <p:nvPr/>
        </p:nvSpPr>
        <p:spPr bwMode="auto">
          <a:xfrm>
            <a:off x="1219200" y="3657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STIdle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dissolve">
                                      <p:cBhvr>
                                        <p:cTn id="7" dur="500"/>
                                        <p:tgtEl>
                                          <p:spTgt spid="4915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161"/>
                                        </p:tgtEl>
                                        <p:attrNameLst>
                                          <p:attrName>style.visibility</p:attrName>
                                        </p:attrNameLst>
                                      </p:cBhvr>
                                      <p:to>
                                        <p:strVal val="visible"/>
                                      </p:to>
                                    </p:set>
                                    <p:animEffect transition="in" filter="wipe(left)">
                                      <p:cBhvr>
                                        <p:cTn id="10" dur="500"/>
                                        <p:tgtEl>
                                          <p:spTgt spid="49161"/>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500" fill="hold"/>
                                        <p:tgtEl>
                                          <p:spTgt spid="49156"/>
                                        </p:tgtEl>
                                        <p:attrNameLst>
                                          <p:attrName>stroke.color</p:attrName>
                                        </p:attrNameLst>
                                      </p:cBhvr>
                                      <p:to>
                                        <a:srgbClr val="FFFF00"/>
                                      </p:to>
                                    </p:animClr>
                                    <p:set>
                                      <p:cBhvr>
                                        <p:cTn id="15" dur="500" fill="hold"/>
                                        <p:tgtEl>
                                          <p:spTgt spid="49156"/>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49157"/>
                                        </p:tgtEl>
                                        <p:attrNameLst>
                                          <p:attrName>stroke.color</p:attrName>
                                        </p:attrNameLst>
                                      </p:cBhvr>
                                      <p:to>
                                        <a:srgbClr val="FFFF00"/>
                                      </p:to>
                                    </p:animClr>
                                    <p:set>
                                      <p:cBhvr>
                                        <p:cTn id="18" dur="500" fill="hold"/>
                                        <p:tgtEl>
                                          <p:spTgt spid="49157"/>
                                        </p:tgtEl>
                                        <p:attrNameLst>
                                          <p:attrName>stroke.on</p:attrName>
                                        </p:attrNameLst>
                                      </p:cBhvr>
                                      <p:to>
                                        <p:strVal val="true"/>
                                      </p:to>
                                    </p:set>
                                  </p:childTnLst>
                                </p:cTn>
                              </p:par>
                              <p:par>
                                <p:cTn id="19" presetID="2" presetClass="entr" presetSubtype="2" fill="hold" nodeType="withEffect">
                                  <p:stCondLst>
                                    <p:cond delay="0"/>
                                  </p:stCondLst>
                                  <p:childTnLst>
                                    <p:set>
                                      <p:cBhvr>
                                        <p:cTn id="20" dur="1" fill="hold">
                                          <p:stCondLst>
                                            <p:cond delay="0"/>
                                          </p:stCondLst>
                                        </p:cTn>
                                        <p:tgtEl>
                                          <p:spTgt spid="49163">
                                            <p:txEl>
                                              <p:pRg st="0" end="0"/>
                                            </p:txEl>
                                          </p:spTgt>
                                        </p:tgtEl>
                                        <p:attrNameLst>
                                          <p:attrName>style.visibility</p:attrName>
                                        </p:attrNameLst>
                                      </p:cBhvr>
                                      <p:to>
                                        <p:strVal val="visible"/>
                                      </p:to>
                                    </p:set>
                                    <p:anim calcmode="lin" valueType="num">
                                      <p:cBhvr additive="base">
                                        <p:cTn id="21" dur="500" fill="hold"/>
                                        <p:tgtEl>
                                          <p:spTgt spid="49163">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9163">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9163">
                                            <p:txEl>
                                              <p:pRg st="1" end="1"/>
                                            </p:txEl>
                                          </p:spTgt>
                                        </p:tgtEl>
                                        <p:attrNameLst>
                                          <p:attrName>style.visibility</p:attrName>
                                        </p:attrNameLst>
                                      </p:cBhvr>
                                      <p:to>
                                        <p:strVal val="visible"/>
                                      </p:to>
                                    </p:set>
                                    <p:anim calcmode="lin" valueType="num">
                                      <p:cBhvr additive="base">
                                        <p:cTn id="25" dur="500" fill="hold"/>
                                        <p:tgtEl>
                                          <p:spTgt spid="49163">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mph" presetSubtype="2" fill="hold" nodeType="clickEffect">
                                  <p:stCondLst>
                                    <p:cond delay="0"/>
                                  </p:stCondLst>
                                  <p:childTnLst>
                                    <p:animClr clrSpc="rgb" dir="cw">
                                      <p:cBhvr>
                                        <p:cTn id="30" dur="500" fill="hold"/>
                                        <p:tgtEl>
                                          <p:spTgt spid="49156"/>
                                        </p:tgtEl>
                                        <p:attrNameLst>
                                          <p:attrName>stroke.color</p:attrName>
                                        </p:attrNameLst>
                                      </p:cBhvr>
                                      <p:to>
                                        <a:srgbClr val="66FF33"/>
                                      </p:to>
                                    </p:animClr>
                                    <p:set>
                                      <p:cBhvr>
                                        <p:cTn id="31" dur="500" fill="hold"/>
                                        <p:tgtEl>
                                          <p:spTgt spid="49156"/>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500" fill="hold"/>
                                        <p:tgtEl>
                                          <p:spTgt spid="49157"/>
                                        </p:tgtEl>
                                        <p:attrNameLst>
                                          <p:attrName>stroke.color</p:attrName>
                                        </p:attrNameLst>
                                      </p:cBhvr>
                                      <p:to>
                                        <a:srgbClr val="66FF33"/>
                                      </p:to>
                                    </p:animClr>
                                    <p:set>
                                      <p:cBhvr>
                                        <p:cTn id="34" dur="500" fill="hold"/>
                                        <p:tgtEl>
                                          <p:spTgt spid="49157"/>
                                        </p:tgtEl>
                                        <p:attrNameLst>
                                          <p:attrName>stroke.on</p:attrName>
                                        </p:attrNameLst>
                                      </p:cBhvr>
                                      <p:to>
                                        <p:strVal val="true"/>
                                      </p:to>
                                    </p:set>
                                  </p:childTnLst>
                                </p:cTn>
                              </p:par>
                              <p:par>
                                <p:cTn id="35" presetID="2" presetClass="entr" presetSubtype="2" fill="hold" nodeType="withEffect">
                                  <p:stCondLst>
                                    <p:cond delay="0"/>
                                  </p:stCondLst>
                                  <p:childTnLst>
                                    <p:set>
                                      <p:cBhvr>
                                        <p:cTn id="36" dur="1" fill="hold">
                                          <p:stCondLst>
                                            <p:cond delay="0"/>
                                          </p:stCondLst>
                                        </p:cTn>
                                        <p:tgtEl>
                                          <p:spTgt spid="49163">
                                            <p:txEl>
                                              <p:pRg st="2" end="2"/>
                                            </p:txEl>
                                          </p:spTgt>
                                        </p:tgtEl>
                                        <p:attrNameLst>
                                          <p:attrName>style.visibility</p:attrName>
                                        </p:attrNameLst>
                                      </p:cBhvr>
                                      <p:to>
                                        <p:strVal val="visible"/>
                                      </p:to>
                                    </p:set>
                                    <p:anim calcmode="lin" valueType="num">
                                      <p:cBhvr additive="base">
                                        <p:cTn id="37" dur="500" fill="hold"/>
                                        <p:tgtEl>
                                          <p:spTgt spid="49163">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9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9163">
                                            <p:txEl>
                                              <p:pRg st="3" end="3"/>
                                            </p:txEl>
                                          </p:spTgt>
                                        </p:tgtEl>
                                        <p:attrNameLst>
                                          <p:attrName>style.visibility</p:attrName>
                                        </p:attrNameLst>
                                      </p:cBhvr>
                                      <p:to>
                                        <p:strVal val="visible"/>
                                      </p:to>
                                    </p:set>
                                    <p:anim calcmode="lin" valueType="num">
                                      <p:cBhvr additive="base">
                                        <p:cTn id="43" dur="500" fill="hold"/>
                                        <p:tgtEl>
                                          <p:spTgt spid="49163">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9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9163">
                                            <p:txEl>
                                              <p:pRg st="4" end="4"/>
                                            </p:txEl>
                                          </p:spTgt>
                                        </p:tgtEl>
                                        <p:attrNameLst>
                                          <p:attrName>style.visibility</p:attrName>
                                        </p:attrNameLst>
                                      </p:cBhvr>
                                      <p:to>
                                        <p:strVal val="visible"/>
                                      </p:to>
                                    </p:set>
                                    <p:anim calcmode="lin" valueType="num">
                                      <p:cBhvr additive="base">
                                        <p:cTn id="49" dur="500" fill="hold"/>
                                        <p:tgtEl>
                                          <p:spTgt spid="49163">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9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49163">
                                            <p:txEl>
                                              <p:pRg st="5" end="5"/>
                                            </p:txEl>
                                          </p:spTgt>
                                        </p:tgtEl>
                                        <p:attrNameLst>
                                          <p:attrName>style.visibility</p:attrName>
                                        </p:attrNameLst>
                                      </p:cBhvr>
                                      <p:to>
                                        <p:strVal val="visible"/>
                                      </p:to>
                                    </p:set>
                                    <p:anim calcmode="lin" valueType="num">
                                      <p:cBhvr additive="base">
                                        <p:cTn id="55" dur="500" fill="hold"/>
                                        <p:tgtEl>
                                          <p:spTgt spid="49163">
                                            <p:txEl>
                                              <p:pRg st="5" end="5"/>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9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49163">
                                            <p:txEl>
                                              <p:pRg st="6" end="6"/>
                                            </p:txEl>
                                          </p:spTgt>
                                        </p:tgtEl>
                                        <p:attrNameLst>
                                          <p:attrName>style.visibility</p:attrName>
                                        </p:attrNameLst>
                                      </p:cBhvr>
                                      <p:to>
                                        <p:strVal val="visible"/>
                                      </p:to>
                                    </p:set>
                                    <p:anim calcmode="lin" valueType="num">
                                      <p:cBhvr additive="base">
                                        <p:cTn id="61" dur="500" fill="hold"/>
                                        <p:tgtEl>
                                          <p:spTgt spid="49163">
                                            <p:txEl>
                                              <p:pRg st="6" end="6"/>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9163">
                                            <p:txEl>
                                              <p:pRg st="6" end="6"/>
                                            </p:txEl>
                                          </p:spTgt>
                                        </p:tgtEl>
                                        <p:attrNameLst>
                                          <p:attrName>ppt_y</p:attrName>
                                        </p:attrNameLst>
                                      </p:cBhvr>
                                      <p:tavLst>
                                        <p:tav tm="0">
                                          <p:val>
                                            <p:strVal val="#ppt_y"/>
                                          </p:val>
                                        </p:tav>
                                        <p:tav tm="100000">
                                          <p:val>
                                            <p:strVal val="#ppt_y"/>
                                          </p:val>
                                        </p:tav>
                                      </p:tavLst>
                                    </p:anim>
                                  </p:childTnLst>
                                </p:cTn>
                              </p:par>
                              <p:par>
                                <p:cTn id="63" presetID="9" presetClass="entr" presetSubtype="0" fill="hold" grpId="0" nodeType="withEffect">
                                  <p:stCondLst>
                                    <p:cond delay="0"/>
                                  </p:stCondLst>
                                  <p:childTnLst>
                                    <p:set>
                                      <p:cBhvr>
                                        <p:cTn id="64" dur="1" fill="hold">
                                          <p:stCondLst>
                                            <p:cond delay="0"/>
                                          </p:stCondLst>
                                        </p:cTn>
                                        <p:tgtEl>
                                          <p:spTgt spid="49165"/>
                                        </p:tgtEl>
                                        <p:attrNameLst>
                                          <p:attrName>style.visibility</p:attrName>
                                        </p:attrNameLst>
                                      </p:cBhvr>
                                      <p:to>
                                        <p:strVal val="visible"/>
                                      </p:to>
                                    </p:set>
                                    <p:animEffect transition="in" filter="dissolve">
                                      <p:cBhvr>
                                        <p:cTn id="65" dur="500"/>
                                        <p:tgtEl>
                                          <p:spTgt spid="4916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49164"/>
                                        </p:tgtEl>
                                        <p:attrNameLst>
                                          <p:attrName>style.visibility</p:attrName>
                                        </p:attrNameLst>
                                      </p:cBhvr>
                                      <p:to>
                                        <p:strVal val="visible"/>
                                      </p:to>
                                    </p:set>
                                    <p:animEffect transition="in" filter="dissolve">
                                      <p:cBhvr>
                                        <p:cTn id="68" dur="500"/>
                                        <p:tgtEl>
                                          <p:spTgt spid="49164"/>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49163">
                                            <p:txEl>
                                              <p:pRg st="7" end="7"/>
                                            </p:txEl>
                                          </p:spTgt>
                                        </p:tgtEl>
                                        <p:attrNameLst>
                                          <p:attrName>style.visibility</p:attrName>
                                        </p:attrNameLst>
                                      </p:cBhvr>
                                      <p:to>
                                        <p:strVal val="visible"/>
                                      </p:to>
                                    </p:set>
                                    <p:anim calcmode="lin" valueType="num">
                                      <p:cBhvr additive="base">
                                        <p:cTn id="73" dur="500" fill="hold"/>
                                        <p:tgtEl>
                                          <p:spTgt spid="49163">
                                            <p:txEl>
                                              <p:pRg st="7" end="7"/>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9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49163">
                                            <p:txEl>
                                              <p:pRg st="8" end="8"/>
                                            </p:txEl>
                                          </p:spTgt>
                                        </p:tgtEl>
                                        <p:attrNameLst>
                                          <p:attrName>style.visibility</p:attrName>
                                        </p:attrNameLst>
                                      </p:cBhvr>
                                      <p:to>
                                        <p:strVal val="visible"/>
                                      </p:to>
                                    </p:set>
                                    <p:anim calcmode="lin" valueType="num">
                                      <p:cBhvr additive="base">
                                        <p:cTn id="79" dur="500" fill="hold"/>
                                        <p:tgtEl>
                                          <p:spTgt spid="49163">
                                            <p:txEl>
                                              <p:pRg st="8" end="8"/>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49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49163">
                                            <p:txEl>
                                              <p:pRg st="9" end="9"/>
                                            </p:txEl>
                                          </p:spTgt>
                                        </p:tgtEl>
                                        <p:attrNameLst>
                                          <p:attrName>style.visibility</p:attrName>
                                        </p:attrNameLst>
                                      </p:cBhvr>
                                      <p:to>
                                        <p:strVal val="visible"/>
                                      </p:to>
                                    </p:set>
                                    <p:anim calcmode="lin" valueType="num">
                                      <p:cBhvr additive="base">
                                        <p:cTn id="85" dur="500" fill="hold"/>
                                        <p:tgtEl>
                                          <p:spTgt spid="49163">
                                            <p:txEl>
                                              <p:pRg st="9" end="9"/>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49163">
                                            <p:txEl>
                                              <p:pRg st="9" end="9"/>
                                            </p:txEl>
                                          </p:spTgt>
                                        </p:tgtEl>
                                        <p:attrNameLst>
                                          <p:attrName>ppt_y</p:attrName>
                                        </p:attrNameLst>
                                      </p:cBhvr>
                                      <p:tavLst>
                                        <p:tav tm="0">
                                          <p:val>
                                            <p:strVal val="#ppt_y"/>
                                          </p:val>
                                        </p:tav>
                                        <p:tav tm="100000">
                                          <p:val>
                                            <p:strVal val="#ppt_y"/>
                                          </p:val>
                                        </p:tav>
                                      </p:tavLst>
                                    </p:anim>
                                  </p:childTnLst>
                                </p:cTn>
                              </p:par>
                              <p:par>
                                <p:cTn id="87" presetID="9" presetClass="exit" presetSubtype="0" fill="hold" grpId="1" nodeType="withEffect">
                                  <p:stCondLst>
                                    <p:cond delay="0"/>
                                  </p:stCondLst>
                                  <p:childTnLst>
                                    <p:animEffect transition="out" filter="dissolve">
                                      <p:cBhvr>
                                        <p:cTn id="88" dur="500"/>
                                        <p:tgtEl>
                                          <p:spTgt spid="49165"/>
                                        </p:tgtEl>
                                      </p:cBhvr>
                                    </p:animEffect>
                                    <p:set>
                                      <p:cBhvr>
                                        <p:cTn id="89" dur="1" fill="hold">
                                          <p:stCondLst>
                                            <p:cond delay="499"/>
                                          </p:stCondLst>
                                        </p:cTn>
                                        <p:tgtEl>
                                          <p:spTgt spid="49165"/>
                                        </p:tgtEl>
                                        <p:attrNameLst>
                                          <p:attrName>style.visibility</p:attrName>
                                        </p:attrNameLst>
                                      </p:cBhvr>
                                      <p:to>
                                        <p:strVal val="hidden"/>
                                      </p:to>
                                    </p:set>
                                  </p:childTnLst>
                                </p:cTn>
                              </p:par>
                              <p:par>
                                <p:cTn id="90" presetID="9" presetClass="exit" presetSubtype="0" fill="hold" grpId="1" nodeType="withEffect">
                                  <p:stCondLst>
                                    <p:cond delay="0"/>
                                  </p:stCondLst>
                                  <p:childTnLst>
                                    <p:animEffect transition="out" filter="dissolve">
                                      <p:cBhvr>
                                        <p:cTn id="91" dur="500"/>
                                        <p:tgtEl>
                                          <p:spTgt spid="49164"/>
                                        </p:tgtEl>
                                      </p:cBhvr>
                                    </p:animEffect>
                                    <p:set>
                                      <p:cBhvr>
                                        <p:cTn id="92" dur="1" fill="hold">
                                          <p:stCondLst>
                                            <p:cond delay="499"/>
                                          </p:stCondLst>
                                        </p:cTn>
                                        <p:tgtEl>
                                          <p:spTgt spid="4916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7" presetClass="emph" presetSubtype="2" fill="hold" nodeType="clickEffect">
                                  <p:stCondLst>
                                    <p:cond delay="0"/>
                                  </p:stCondLst>
                                  <p:childTnLst>
                                    <p:animClr clrSpc="rgb" dir="cw">
                                      <p:cBhvr>
                                        <p:cTn id="96" dur="500" fill="hold"/>
                                        <p:tgtEl>
                                          <p:spTgt spid="49156"/>
                                        </p:tgtEl>
                                        <p:attrNameLst>
                                          <p:attrName>stroke.color</p:attrName>
                                        </p:attrNameLst>
                                      </p:cBhvr>
                                      <p:to>
                                        <a:schemeClr val="folHlink"/>
                                      </p:to>
                                    </p:animClr>
                                    <p:set>
                                      <p:cBhvr>
                                        <p:cTn id="97" dur="500" fill="hold"/>
                                        <p:tgtEl>
                                          <p:spTgt spid="49156"/>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49157"/>
                                        </p:tgtEl>
                                        <p:attrNameLst>
                                          <p:attrName>stroke.color</p:attrName>
                                        </p:attrNameLst>
                                      </p:cBhvr>
                                      <p:to>
                                        <a:schemeClr val="folHlink"/>
                                      </p:to>
                                    </p:animClr>
                                    <p:set>
                                      <p:cBhvr>
                                        <p:cTn id="100" dur="500" fill="hold"/>
                                        <p:tgtEl>
                                          <p:spTgt spid="4915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49161" grpId="0" animBg="1"/>
      <p:bldP spid="49164" grpId="0" animBg="1"/>
      <p:bldP spid="49164" grpId="1" animBg="1"/>
      <p:bldP spid="49165" grpId="0" animBg="1"/>
      <p:bldP spid="4916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000500"/>
            <a:ext cx="7772400" cy="1362075"/>
          </a:xfrm>
        </p:spPr>
        <p:txBody>
          <a:bodyPr rtlCol="0">
            <a:normAutofit/>
          </a:bodyPr>
          <a:lstStyle/>
          <a:p>
            <a:pPr eaLnBrk="1" fontAlgn="auto" hangingPunct="1">
              <a:spcAft>
                <a:spcPts val="0"/>
              </a:spcAft>
              <a:defRPr/>
            </a:pPr>
            <a:r>
              <a:rPr lang="de-AT" dirty="0" smtClean="0"/>
              <a:t>Design PATTERNS</a:t>
            </a:r>
            <a:endParaRPr lang="de-AT" dirty="0"/>
          </a:p>
        </p:txBody>
      </p:sp>
      <p:sp>
        <p:nvSpPr>
          <p:cNvPr id="5" name="Text Placeholder 4"/>
          <p:cNvSpPr>
            <a:spLocks noGrp="1"/>
          </p:cNvSpPr>
          <p:nvPr>
            <p:ph type="body" idx="1"/>
          </p:nvPr>
        </p:nvSpPr>
        <p:spPr>
          <a:xfrm>
            <a:off x="722313" y="2500313"/>
            <a:ext cx="7772400" cy="1500187"/>
          </a:xfrm>
        </p:spPr>
        <p:txBody>
          <a:bodyPr rtlCol="0">
            <a:normAutofit/>
          </a:bodyPr>
          <a:lstStyle/>
          <a:p>
            <a:pPr eaLnBrk="1" fontAlgn="auto" hangingPunct="1">
              <a:spcAft>
                <a:spcPts val="0"/>
              </a:spcAft>
              <a:buFont typeface="Arial" pitchFamily="34" charset="0"/>
              <a:buNone/>
              <a:defRPr/>
            </a:pPr>
            <a:r>
              <a:rPr lang="de-AT" dirty="0" smtClean="0"/>
              <a:t>Behavior Trees Part 2, Alex</a:t>
            </a:r>
            <a:endParaRPr lang="de-A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eaLnBrk="1" fontAlgn="auto" hangingPunct="1">
              <a:spcAft>
                <a:spcPts val="0"/>
              </a:spcAft>
              <a:defRPr/>
            </a:pPr>
            <a:r>
              <a:rPr lang="de-AT" dirty="0" smtClean="0"/>
              <a:t>IN THE NEXT 10 MINUTES, FIND OUT...</a:t>
            </a:r>
            <a:endParaRPr lang="de-AT" dirty="0"/>
          </a:p>
        </p:txBody>
      </p:sp>
      <p:sp>
        <p:nvSpPr>
          <p:cNvPr id="4" name="Content Placeholder 3"/>
          <p:cNvSpPr>
            <a:spLocks noGrp="1"/>
          </p:cNvSpPr>
          <p:nvPr>
            <p:ph idx="1"/>
          </p:nvPr>
        </p:nvSpPr>
        <p:spPr/>
        <p:txBody>
          <a:bodyPr anchor="ctr"/>
          <a:lstStyle/>
          <a:p>
            <a:pPr algn="ctr" eaLnBrk="1" hangingPunct="1">
              <a:spcAft>
                <a:spcPts val="2725"/>
              </a:spcAft>
              <a:buSzPct val="120000"/>
              <a:buFont typeface="Arial" charset="0"/>
              <a:buNone/>
            </a:pPr>
            <a:r>
              <a:rPr lang="de-AT" sz="2800" smtClean="0"/>
              <a:t>What’s the biggest problem developers face working with behavior trees and scaling up?</a:t>
            </a:r>
            <a:endParaRPr lang="de-AT"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eaLnBrk="1" fontAlgn="auto" hangingPunct="1">
              <a:spcAft>
                <a:spcPts val="0"/>
              </a:spcAft>
              <a:defRPr/>
            </a:pPr>
            <a:r>
              <a:rPr lang="de-AT" dirty="0" smtClean="0"/>
              <a:t>IN THE NEXT 10 MINUTES, FIND OUT...</a:t>
            </a:r>
            <a:endParaRPr lang="de-AT" dirty="0"/>
          </a:p>
        </p:txBody>
      </p:sp>
      <p:sp>
        <p:nvSpPr>
          <p:cNvPr id="4" name="Content Placeholder 3"/>
          <p:cNvSpPr>
            <a:spLocks noGrp="1"/>
          </p:cNvSpPr>
          <p:nvPr>
            <p:ph idx="1"/>
          </p:nvPr>
        </p:nvSpPr>
        <p:spPr/>
        <p:txBody>
          <a:bodyPr anchor="ctr"/>
          <a:lstStyle/>
          <a:p>
            <a:pPr algn="ctr" eaLnBrk="1" hangingPunct="1">
              <a:spcAft>
                <a:spcPts val="2725"/>
              </a:spcAft>
              <a:buSzPct val="120000"/>
              <a:buFont typeface="Arial" charset="0"/>
              <a:buNone/>
            </a:pPr>
            <a:r>
              <a:rPr lang="de-AT" sz="2800" smtClean="0"/>
              <a:t>When should you build your BT like a HFSM, and what happens if you do?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3"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7"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8"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9"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0"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1"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2"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3"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4"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40962"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63"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64"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65"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66"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67"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68"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69"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70"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0971"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cxnSp>
        <p:nvCxnSpPr>
          <p:cNvPr id="16" name="Straight Arrow Connector 15"/>
          <p:cNvCxnSpPr>
            <a:cxnSpLocks noChangeShapeType="1"/>
          </p:cNvCxnSpPr>
          <p:nvPr/>
        </p:nvCxnSpPr>
        <p:spPr bwMode="auto">
          <a:xfrm rot="16200000" flipV="1">
            <a:off x="6710363" y="6021387"/>
            <a:ext cx="647700" cy="130175"/>
          </a:xfrm>
          <a:prstGeom prst="straightConnector1">
            <a:avLst/>
          </a:prstGeom>
          <a:noFill/>
          <a:ln w="38100" algn="ctr">
            <a:solidFill>
              <a:srgbClr val="FFFF00"/>
            </a:solidFill>
            <a:round/>
            <a:headEnd/>
            <a:tailEnd type="arrow" w="med" len="med"/>
          </a:ln>
        </p:spPr>
      </p:cxnSp>
      <p:cxnSp>
        <p:nvCxnSpPr>
          <p:cNvPr id="19" name="Straight Arrow Connector 18"/>
          <p:cNvCxnSpPr>
            <a:cxnSpLocks noChangeShapeType="1"/>
          </p:cNvCxnSpPr>
          <p:nvPr/>
        </p:nvCxnSpPr>
        <p:spPr bwMode="auto">
          <a:xfrm rot="10800000">
            <a:off x="4183063" y="5308600"/>
            <a:ext cx="2657475" cy="454025"/>
          </a:xfrm>
          <a:prstGeom prst="straightConnector1">
            <a:avLst/>
          </a:prstGeom>
          <a:noFill/>
          <a:ln w="38100" algn="ctr">
            <a:solidFill>
              <a:srgbClr val="FFFF00"/>
            </a:solidFill>
            <a:round/>
            <a:headEnd/>
            <a:tailEnd type="arrow" w="med" len="med"/>
          </a:ln>
        </p:spPr>
      </p:cxnSp>
      <p:cxnSp>
        <p:nvCxnSpPr>
          <p:cNvPr id="21" name="Straight Arrow Connector 20"/>
          <p:cNvCxnSpPr>
            <a:cxnSpLocks noChangeShapeType="1"/>
          </p:cNvCxnSpPr>
          <p:nvPr/>
        </p:nvCxnSpPr>
        <p:spPr bwMode="auto">
          <a:xfrm rot="16200000" flipV="1">
            <a:off x="3145631" y="4336257"/>
            <a:ext cx="1685925" cy="258762"/>
          </a:xfrm>
          <a:prstGeom prst="straightConnector1">
            <a:avLst/>
          </a:prstGeom>
          <a:noFill/>
          <a:ln w="38100" algn="ctr">
            <a:solidFill>
              <a:srgbClr val="FFFF00"/>
            </a:solidFill>
            <a:round/>
            <a:headEnd/>
            <a:tailEnd type="arrow" w="med" len="med"/>
          </a:ln>
        </p:spPr>
      </p:cxnSp>
      <p:cxnSp>
        <p:nvCxnSpPr>
          <p:cNvPr id="23" name="Straight Arrow Connector 22"/>
          <p:cNvCxnSpPr>
            <a:cxnSpLocks noChangeShapeType="1"/>
          </p:cNvCxnSpPr>
          <p:nvPr/>
        </p:nvCxnSpPr>
        <p:spPr bwMode="auto">
          <a:xfrm rot="16200000" flipV="1">
            <a:off x="3470276" y="3298825"/>
            <a:ext cx="582612" cy="65087"/>
          </a:xfrm>
          <a:prstGeom prst="straightConnector1">
            <a:avLst/>
          </a:prstGeom>
          <a:noFill/>
          <a:ln w="38100" algn="ctr">
            <a:solidFill>
              <a:srgbClr val="FFFF00"/>
            </a:solidFill>
            <a:round/>
            <a:headEnd/>
            <a:tailEnd type="arrow" w="med" len="med"/>
          </a:ln>
        </p:spPr>
      </p:cxnSp>
      <p:cxnSp>
        <p:nvCxnSpPr>
          <p:cNvPr id="26" name="Straight Arrow Connector 25"/>
          <p:cNvCxnSpPr>
            <a:cxnSpLocks noChangeShapeType="1"/>
          </p:cNvCxnSpPr>
          <p:nvPr/>
        </p:nvCxnSpPr>
        <p:spPr bwMode="auto">
          <a:xfrm rot="16200000" flipH="1">
            <a:off x="3698081" y="3331369"/>
            <a:ext cx="517525" cy="65088"/>
          </a:xfrm>
          <a:prstGeom prst="straightConnector1">
            <a:avLst/>
          </a:prstGeom>
          <a:noFill/>
          <a:ln w="38100" algn="ctr">
            <a:solidFill>
              <a:srgbClr val="FFFF00"/>
            </a:solidFill>
            <a:round/>
            <a:headEnd/>
            <a:tailEnd type="arrow" w="med" len="med"/>
          </a:ln>
        </p:spPr>
      </p:cxnSp>
      <p:cxnSp>
        <p:nvCxnSpPr>
          <p:cNvPr id="32" name="Straight Arrow Connector 31"/>
          <p:cNvCxnSpPr>
            <a:cxnSpLocks noChangeShapeType="1"/>
          </p:cNvCxnSpPr>
          <p:nvPr/>
        </p:nvCxnSpPr>
        <p:spPr bwMode="auto">
          <a:xfrm rot="16200000" flipV="1">
            <a:off x="2401094" y="2359819"/>
            <a:ext cx="1425575" cy="1230313"/>
          </a:xfrm>
          <a:prstGeom prst="straightConnector1">
            <a:avLst/>
          </a:prstGeom>
          <a:noFill/>
          <a:ln w="38100" algn="ctr">
            <a:solidFill>
              <a:srgbClr val="FFFF00"/>
            </a:solidFill>
            <a:round/>
            <a:headEnd/>
            <a:tailEnd type="arrow" w="med" len="med"/>
          </a:ln>
        </p:spPr>
      </p:cxnSp>
      <p:cxnSp>
        <p:nvCxnSpPr>
          <p:cNvPr id="36" name="Straight Arrow Connector 35"/>
          <p:cNvCxnSpPr>
            <a:cxnSpLocks noChangeShapeType="1"/>
          </p:cNvCxnSpPr>
          <p:nvPr/>
        </p:nvCxnSpPr>
        <p:spPr bwMode="auto">
          <a:xfrm rot="10800000">
            <a:off x="1397000" y="1744663"/>
            <a:ext cx="1036638" cy="517525"/>
          </a:xfrm>
          <a:prstGeom prst="straightConnector1">
            <a:avLst/>
          </a:prstGeom>
          <a:noFill/>
          <a:ln w="38100" algn="ctr">
            <a:solidFill>
              <a:srgbClr val="FFFF00"/>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43010"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1"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2"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3"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4"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5"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6"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7"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8"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3019"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5" name="Oval 14"/>
          <p:cNvSpPr>
            <a:spLocks noChangeArrowheads="1"/>
          </p:cNvSpPr>
          <p:nvPr/>
        </p:nvSpPr>
        <p:spPr bwMode="auto">
          <a:xfrm>
            <a:off x="3340100" y="4400550"/>
            <a:ext cx="2333625" cy="1362075"/>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6" name="Oval 15"/>
          <p:cNvSpPr>
            <a:spLocks noChangeArrowheads="1"/>
          </p:cNvSpPr>
          <p:nvPr/>
        </p:nvSpPr>
        <p:spPr bwMode="auto">
          <a:xfrm>
            <a:off x="5543550" y="5373688"/>
            <a:ext cx="2333625" cy="1360487"/>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7" name="Oval 16"/>
          <p:cNvSpPr>
            <a:spLocks noChangeArrowheads="1"/>
          </p:cNvSpPr>
          <p:nvPr/>
        </p:nvSpPr>
        <p:spPr bwMode="auto">
          <a:xfrm>
            <a:off x="1138238" y="1938338"/>
            <a:ext cx="2073275" cy="1166812"/>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8" name="Oval 17"/>
          <p:cNvSpPr>
            <a:spLocks noChangeArrowheads="1"/>
          </p:cNvSpPr>
          <p:nvPr/>
        </p:nvSpPr>
        <p:spPr bwMode="auto">
          <a:xfrm>
            <a:off x="3081338" y="2651125"/>
            <a:ext cx="1490662" cy="1490663"/>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9" name="TextBox 18"/>
          <p:cNvSpPr txBox="1">
            <a:spLocks noChangeArrowheads="1"/>
          </p:cNvSpPr>
          <p:nvPr/>
        </p:nvSpPr>
        <p:spPr bwMode="auto">
          <a:xfrm>
            <a:off x="7618413" y="5243513"/>
            <a:ext cx="1073150" cy="468312"/>
          </a:xfrm>
          <a:prstGeom prst="rect">
            <a:avLst/>
          </a:prstGeom>
          <a:noFill/>
          <a:ln w="9525">
            <a:noFill/>
            <a:miter lim="800000"/>
            <a:headEnd/>
            <a:tailEnd/>
          </a:ln>
        </p:spPr>
        <p:txBody>
          <a:bodyPr wrap="none" lIns="82945" tIns="41473" rIns="82945" bIns="41473">
            <a:spAutoFit/>
          </a:bodyPr>
          <a:lstStyle/>
          <a:p>
            <a:r>
              <a:rPr lang="de-AT" sz="2500" b="1">
                <a:solidFill>
                  <a:srgbClr val="FF0000"/>
                </a:solidFill>
                <a:latin typeface="Calibri" pitchFamily="34" charset="0"/>
              </a:rPr>
              <a:t>COVER</a:t>
            </a:r>
          </a:p>
        </p:txBody>
      </p:sp>
      <p:sp>
        <p:nvSpPr>
          <p:cNvPr id="20" name="TextBox 19"/>
          <p:cNvSpPr txBox="1">
            <a:spLocks noChangeArrowheads="1"/>
          </p:cNvSpPr>
          <p:nvPr/>
        </p:nvSpPr>
        <p:spPr bwMode="auto">
          <a:xfrm>
            <a:off x="4572000" y="3235325"/>
            <a:ext cx="1073150" cy="468313"/>
          </a:xfrm>
          <a:prstGeom prst="rect">
            <a:avLst/>
          </a:prstGeom>
          <a:noFill/>
          <a:ln w="9525">
            <a:noFill/>
            <a:miter lim="800000"/>
            <a:headEnd/>
            <a:tailEnd/>
          </a:ln>
        </p:spPr>
        <p:txBody>
          <a:bodyPr wrap="none" lIns="82945" tIns="41473" rIns="82945" bIns="41473">
            <a:spAutoFit/>
          </a:bodyPr>
          <a:lstStyle/>
          <a:p>
            <a:r>
              <a:rPr lang="de-AT" sz="2500" b="1">
                <a:solidFill>
                  <a:srgbClr val="FF0000"/>
                </a:solidFill>
                <a:latin typeface="Calibri" pitchFamily="34" charset="0"/>
              </a:rPr>
              <a:t>COVER</a:t>
            </a:r>
          </a:p>
        </p:txBody>
      </p:sp>
      <p:sp>
        <p:nvSpPr>
          <p:cNvPr id="21" name="TextBox 20"/>
          <p:cNvSpPr txBox="1">
            <a:spLocks noChangeArrowheads="1"/>
          </p:cNvSpPr>
          <p:nvPr/>
        </p:nvSpPr>
        <p:spPr bwMode="auto">
          <a:xfrm>
            <a:off x="1979613" y="4919663"/>
            <a:ext cx="1349375" cy="468312"/>
          </a:xfrm>
          <a:prstGeom prst="rect">
            <a:avLst/>
          </a:prstGeom>
          <a:noFill/>
          <a:ln w="9525">
            <a:noFill/>
            <a:miter lim="800000"/>
            <a:headEnd/>
            <a:tailEnd/>
          </a:ln>
        </p:spPr>
        <p:txBody>
          <a:bodyPr wrap="none" lIns="82945" tIns="41473" rIns="82945" bIns="41473">
            <a:spAutoFit/>
          </a:bodyPr>
          <a:lstStyle/>
          <a:p>
            <a:r>
              <a:rPr lang="de-AT" sz="2500" b="1">
                <a:solidFill>
                  <a:srgbClr val="FF0000"/>
                </a:solidFill>
                <a:latin typeface="Calibri" pitchFamily="34" charset="0"/>
              </a:rPr>
              <a:t>MOVING</a:t>
            </a:r>
          </a:p>
        </p:txBody>
      </p:sp>
      <p:sp>
        <p:nvSpPr>
          <p:cNvPr id="22" name="TextBox 21"/>
          <p:cNvSpPr txBox="1">
            <a:spLocks noChangeArrowheads="1"/>
          </p:cNvSpPr>
          <p:nvPr/>
        </p:nvSpPr>
        <p:spPr bwMode="auto">
          <a:xfrm>
            <a:off x="3016250" y="1808163"/>
            <a:ext cx="1349375" cy="469900"/>
          </a:xfrm>
          <a:prstGeom prst="rect">
            <a:avLst/>
          </a:prstGeom>
          <a:noFill/>
          <a:ln w="9525">
            <a:noFill/>
            <a:miter lim="800000"/>
            <a:headEnd/>
            <a:tailEnd/>
          </a:ln>
        </p:spPr>
        <p:txBody>
          <a:bodyPr wrap="none" lIns="82945" tIns="41473" rIns="82945" bIns="41473">
            <a:spAutoFit/>
          </a:bodyPr>
          <a:lstStyle/>
          <a:p>
            <a:r>
              <a:rPr lang="de-AT" sz="2500" b="1">
                <a:solidFill>
                  <a:srgbClr val="FF0000"/>
                </a:solidFill>
                <a:latin typeface="Calibri" pitchFamily="34" charset="0"/>
              </a:rPr>
              <a:t>MOVING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Trees APPLIED!</a:t>
            </a:r>
            <a:endParaRPr lang="de-AT" dirty="0"/>
          </a:p>
        </p:txBody>
      </p:sp>
      <p:sp>
        <p:nvSpPr>
          <p:cNvPr id="3" name="Content Placeholder 2"/>
          <p:cNvSpPr>
            <a:spLocks noGrp="1"/>
          </p:cNvSpPr>
          <p:nvPr>
            <p:ph idx="1"/>
          </p:nvPr>
        </p:nvSpPr>
        <p:spPr>
          <a:xfrm>
            <a:off x="2300286" y="1600200"/>
            <a:ext cx="4543428" cy="4525963"/>
          </a:xfrm>
        </p:spPr>
        <p:txBody>
          <a:bodyPr/>
          <a:lstStyle/>
          <a:p>
            <a:r>
              <a:rPr lang="en-US" dirty="0" smtClean="0"/>
              <a:t>Halo 3 &amp; ODST</a:t>
            </a:r>
          </a:p>
          <a:p>
            <a:r>
              <a:rPr lang="en-US" dirty="0" smtClean="0"/>
              <a:t>[PROTOTYPE]</a:t>
            </a:r>
          </a:p>
          <a:p>
            <a:r>
              <a:rPr lang="en-US" dirty="0" smtClean="0"/>
              <a:t>Spore</a:t>
            </a:r>
          </a:p>
          <a:p>
            <a:r>
              <a:rPr lang="en-US" dirty="0" smtClean="0"/>
              <a:t>GTA: Chinatown Wars</a:t>
            </a:r>
          </a:p>
          <a:p>
            <a:r>
              <a:rPr lang="en-US" dirty="0" smtClean="0"/>
              <a:t>The Bourne Conspiracy</a:t>
            </a:r>
          </a:p>
          <a:p>
            <a:r>
              <a:rPr lang="en-US" dirty="0" smtClean="0"/>
              <a:t>SWAT 4, </a:t>
            </a:r>
            <a:r>
              <a:rPr lang="en-US" dirty="0" err="1" smtClean="0"/>
              <a:t>Bioshock</a:t>
            </a:r>
            <a:endParaRPr lang="en-US" dirty="0" smtClean="0"/>
          </a:p>
          <a:p>
            <a:r>
              <a:rPr lang="en-US" dirty="0" smtClean="0"/>
              <a:t>Dark Sector</a:t>
            </a:r>
          </a:p>
          <a:p>
            <a:r>
              <a:rPr 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45058"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59"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0"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1" name="Oval 7"/>
          <p:cNvSpPr>
            <a:spLocks noChangeArrowheads="1"/>
          </p:cNvSpPr>
          <p:nvPr/>
        </p:nvSpPr>
        <p:spPr bwMode="auto">
          <a:xfrm>
            <a:off x="3794125" y="5113338"/>
            <a:ext cx="777875" cy="454025"/>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2" name="Oval 8"/>
          <p:cNvSpPr>
            <a:spLocks noChangeArrowheads="1"/>
          </p:cNvSpPr>
          <p:nvPr/>
        </p:nvSpPr>
        <p:spPr bwMode="auto">
          <a:xfrm>
            <a:off x="4506913" y="4660900"/>
            <a:ext cx="777875" cy="452438"/>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3" name="Oval 9"/>
          <p:cNvSpPr>
            <a:spLocks noChangeArrowheads="1"/>
          </p:cNvSpPr>
          <p:nvPr/>
        </p:nvSpPr>
        <p:spPr bwMode="auto">
          <a:xfrm>
            <a:off x="3470275" y="3429000"/>
            <a:ext cx="777875" cy="454025"/>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4" name="Oval 10"/>
          <p:cNvSpPr>
            <a:spLocks noChangeArrowheads="1"/>
          </p:cNvSpPr>
          <p:nvPr/>
        </p:nvSpPr>
        <p:spPr bwMode="auto">
          <a:xfrm>
            <a:off x="2109788" y="2068513"/>
            <a:ext cx="777875" cy="452437"/>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5" name="Oval 11"/>
          <p:cNvSpPr>
            <a:spLocks noChangeArrowheads="1"/>
          </p:cNvSpPr>
          <p:nvPr/>
        </p:nvSpPr>
        <p:spPr bwMode="auto">
          <a:xfrm>
            <a:off x="1397000" y="2457450"/>
            <a:ext cx="777875" cy="452438"/>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6" name="Oval 12"/>
          <p:cNvSpPr>
            <a:spLocks noChangeArrowheads="1"/>
          </p:cNvSpPr>
          <p:nvPr/>
        </p:nvSpPr>
        <p:spPr bwMode="auto">
          <a:xfrm>
            <a:off x="3405188" y="2846388"/>
            <a:ext cx="777875" cy="452437"/>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7" name="Oval 13"/>
          <p:cNvSpPr>
            <a:spLocks noChangeArrowheads="1"/>
          </p:cNvSpPr>
          <p:nvPr/>
        </p:nvSpPr>
        <p:spPr bwMode="auto">
          <a:xfrm>
            <a:off x="1073150" y="1549400"/>
            <a:ext cx="777875" cy="454025"/>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5068" name="Oval 15"/>
          <p:cNvSpPr>
            <a:spLocks noChangeArrowheads="1"/>
          </p:cNvSpPr>
          <p:nvPr/>
        </p:nvSpPr>
        <p:spPr bwMode="auto">
          <a:xfrm>
            <a:off x="5543550" y="5373688"/>
            <a:ext cx="2333625" cy="1360487"/>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47106" name="Oval 2"/>
          <p:cNvSpPr>
            <a:spLocks noChangeArrowheads="1"/>
          </p:cNvSpPr>
          <p:nvPr/>
        </p:nvSpPr>
        <p:spPr bwMode="auto">
          <a:xfrm>
            <a:off x="5803900" y="5826125"/>
            <a:ext cx="776288" cy="454025"/>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07" name="Oval 4"/>
          <p:cNvSpPr>
            <a:spLocks noChangeArrowheads="1"/>
          </p:cNvSpPr>
          <p:nvPr/>
        </p:nvSpPr>
        <p:spPr bwMode="auto">
          <a:xfrm>
            <a:off x="6645275" y="6151563"/>
            <a:ext cx="777875" cy="452437"/>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08" name="Oval 6"/>
          <p:cNvSpPr>
            <a:spLocks noChangeArrowheads="1"/>
          </p:cNvSpPr>
          <p:nvPr/>
        </p:nvSpPr>
        <p:spPr bwMode="auto">
          <a:xfrm>
            <a:off x="6580188" y="5567363"/>
            <a:ext cx="777875" cy="454025"/>
          </a:xfrm>
          <a:prstGeom prst="ellipse">
            <a:avLst/>
          </a:prstGeom>
          <a:solidFill>
            <a:srgbClr val="C00000">
              <a:alpha val="20000"/>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09"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10"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11"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12"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13"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14"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7115"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cxnSp>
        <p:nvCxnSpPr>
          <p:cNvPr id="47116" name="Straight Arrow Connector 18"/>
          <p:cNvCxnSpPr>
            <a:cxnSpLocks noChangeShapeType="1"/>
          </p:cNvCxnSpPr>
          <p:nvPr/>
        </p:nvCxnSpPr>
        <p:spPr bwMode="auto">
          <a:xfrm rot="10800000">
            <a:off x="4183063" y="5308600"/>
            <a:ext cx="2657475" cy="454025"/>
          </a:xfrm>
          <a:prstGeom prst="straightConnector1">
            <a:avLst/>
          </a:prstGeom>
          <a:noFill/>
          <a:ln w="38100" algn="ctr">
            <a:solidFill>
              <a:srgbClr val="FFFF00"/>
            </a:solidFill>
            <a:round/>
            <a:headEnd/>
            <a:tailEnd type="arrow" w="med" len="med"/>
          </a:ln>
        </p:spPr>
      </p:cxnSp>
      <p:cxnSp>
        <p:nvCxnSpPr>
          <p:cNvPr id="47117" name="Straight Arrow Connector 20"/>
          <p:cNvCxnSpPr>
            <a:cxnSpLocks noChangeShapeType="1"/>
          </p:cNvCxnSpPr>
          <p:nvPr/>
        </p:nvCxnSpPr>
        <p:spPr bwMode="auto">
          <a:xfrm rot="16200000" flipV="1">
            <a:off x="3145631" y="4336257"/>
            <a:ext cx="1685925" cy="258762"/>
          </a:xfrm>
          <a:prstGeom prst="straightConnector1">
            <a:avLst/>
          </a:prstGeom>
          <a:noFill/>
          <a:ln w="38100" algn="ctr">
            <a:solidFill>
              <a:srgbClr val="FFFF00"/>
            </a:solidFill>
            <a:round/>
            <a:headEnd/>
            <a:tailEnd type="arrow" w="med" len="med"/>
          </a:ln>
        </p:spPr>
      </p:cxnSp>
      <p:cxnSp>
        <p:nvCxnSpPr>
          <p:cNvPr id="47118" name="Straight Arrow Connector 22"/>
          <p:cNvCxnSpPr>
            <a:cxnSpLocks noChangeShapeType="1"/>
          </p:cNvCxnSpPr>
          <p:nvPr/>
        </p:nvCxnSpPr>
        <p:spPr bwMode="auto">
          <a:xfrm rot="16200000" flipV="1">
            <a:off x="3470276" y="3298825"/>
            <a:ext cx="582612" cy="65087"/>
          </a:xfrm>
          <a:prstGeom prst="straightConnector1">
            <a:avLst/>
          </a:prstGeom>
          <a:noFill/>
          <a:ln w="38100" algn="ctr">
            <a:solidFill>
              <a:srgbClr val="FFFF00"/>
            </a:solidFill>
            <a:round/>
            <a:headEnd/>
            <a:tailEnd type="arrow" w="med" len="med"/>
          </a:ln>
        </p:spPr>
      </p:cxnSp>
      <p:cxnSp>
        <p:nvCxnSpPr>
          <p:cNvPr id="47119" name="Straight Arrow Connector 25"/>
          <p:cNvCxnSpPr>
            <a:cxnSpLocks noChangeShapeType="1"/>
          </p:cNvCxnSpPr>
          <p:nvPr/>
        </p:nvCxnSpPr>
        <p:spPr bwMode="auto">
          <a:xfrm rot="16200000" flipH="1">
            <a:off x="3698081" y="3331369"/>
            <a:ext cx="517525" cy="65088"/>
          </a:xfrm>
          <a:prstGeom prst="straightConnector1">
            <a:avLst/>
          </a:prstGeom>
          <a:noFill/>
          <a:ln w="38100" algn="ctr">
            <a:solidFill>
              <a:srgbClr val="FFFF00"/>
            </a:solidFill>
            <a:round/>
            <a:headEnd/>
            <a:tailEnd type="arrow" w="med" len="med"/>
          </a:ln>
        </p:spPr>
      </p:cxnSp>
      <p:cxnSp>
        <p:nvCxnSpPr>
          <p:cNvPr id="47120" name="Straight Arrow Connector 31"/>
          <p:cNvCxnSpPr>
            <a:cxnSpLocks noChangeShapeType="1"/>
          </p:cNvCxnSpPr>
          <p:nvPr/>
        </p:nvCxnSpPr>
        <p:spPr bwMode="auto">
          <a:xfrm rot="16200000" flipV="1">
            <a:off x="2401094" y="2359819"/>
            <a:ext cx="1425575" cy="1230313"/>
          </a:xfrm>
          <a:prstGeom prst="straightConnector1">
            <a:avLst/>
          </a:prstGeom>
          <a:noFill/>
          <a:ln w="38100" algn="ctr">
            <a:solidFill>
              <a:srgbClr val="FFFF00"/>
            </a:solidFill>
            <a:round/>
            <a:headEnd/>
            <a:tailEnd type="arrow" w="med" len="med"/>
          </a:ln>
        </p:spPr>
      </p:cxnSp>
      <p:cxnSp>
        <p:nvCxnSpPr>
          <p:cNvPr id="47121" name="Straight Arrow Connector 35"/>
          <p:cNvCxnSpPr>
            <a:cxnSpLocks noChangeShapeType="1"/>
          </p:cNvCxnSpPr>
          <p:nvPr/>
        </p:nvCxnSpPr>
        <p:spPr bwMode="auto">
          <a:xfrm rot="10800000">
            <a:off x="1397000" y="1744663"/>
            <a:ext cx="1036638" cy="517525"/>
          </a:xfrm>
          <a:prstGeom prst="straightConnector1">
            <a:avLst/>
          </a:prstGeom>
          <a:noFill/>
          <a:ln w="38100" algn="ctr">
            <a:solidFill>
              <a:srgbClr val="FFFF00"/>
            </a:solidFill>
            <a:round/>
            <a:headEnd/>
            <a:tailEnd type="arrow" w="med" len="med"/>
          </a:ln>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49154"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55"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56"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57"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58"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59"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60"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61"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62"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49163"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5" name="Oval 14"/>
          <p:cNvSpPr>
            <a:spLocks noChangeArrowheads="1"/>
          </p:cNvSpPr>
          <p:nvPr/>
        </p:nvSpPr>
        <p:spPr bwMode="auto">
          <a:xfrm>
            <a:off x="3340100" y="4400550"/>
            <a:ext cx="2333625" cy="1362075"/>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6" name="Oval 15"/>
          <p:cNvSpPr>
            <a:spLocks noChangeArrowheads="1"/>
          </p:cNvSpPr>
          <p:nvPr/>
        </p:nvSpPr>
        <p:spPr bwMode="auto">
          <a:xfrm>
            <a:off x="5543550" y="5373688"/>
            <a:ext cx="2333625" cy="1360487"/>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7" name="Oval 16"/>
          <p:cNvSpPr>
            <a:spLocks noChangeArrowheads="1"/>
          </p:cNvSpPr>
          <p:nvPr/>
        </p:nvSpPr>
        <p:spPr bwMode="auto">
          <a:xfrm>
            <a:off x="1138238" y="1938338"/>
            <a:ext cx="2073275" cy="1166812"/>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18" name="Oval 17"/>
          <p:cNvSpPr>
            <a:spLocks noChangeArrowheads="1"/>
          </p:cNvSpPr>
          <p:nvPr/>
        </p:nvSpPr>
        <p:spPr bwMode="auto">
          <a:xfrm>
            <a:off x="3081338" y="2651125"/>
            <a:ext cx="1490662" cy="1490663"/>
          </a:xfrm>
          <a:prstGeom prst="ellipse">
            <a:avLst/>
          </a:prstGeom>
          <a:noFill/>
          <a:ln w="127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3" name="Rectangle 22"/>
          <p:cNvSpPr/>
          <p:nvPr/>
        </p:nvSpPr>
        <p:spPr bwMode="auto">
          <a:xfrm>
            <a:off x="100013" y="3363913"/>
            <a:ext cx="2722562" cy="3305175"/>
          </a:xfrm>
          <a:prstGeom prst="rect">
            <a:avLst/>
          </a:prstGeom>
          <a:solidFill>
            <a:srgbClr val="0D0D0D">
              <a:alpha val="74902"/>
            </a:srgbClr>
          </a:solidFill>
          <a:ln w="9525" cap="flat" cmpd="sng" algn="ctr">
            <a:solidFill>
              <a:schemeClr val="bg1">
                <a:lumMod val="50000"/>
              </a:schemeClr>
            </a:solidFill>
            <a:prstDash val="solid"/>
            <a:round/>
            <a:headEnd type="none" w="med" len="med"/>
            <a:tailEnd type="none" w="med" len="med"/>
          </a:ln>
          <a:effectLst/>
        </p:spPr>
        <p:txBody>
          <a:bodyPr lIns="82945" tIns="41473" rIns="82945" bIns="41473"/>
          <a:lstStyle/>
          <a:p>
            <a:pPr algn="ctr" defTabSz="407526" hangingPunct="0">
              <a:lnSpc>
                <a:spcPct val="93000"/>
              </a:lnSpc>
              <a:buClr>
                <a:srgbClr val="000000"/>
              </a:buClr>
              <a:buSzPct val="100000"/>
              <a:defRPr/>
            </a:pPr>
            <a:r>
              <a:rPr lang="de-AT" sz="2500" b="1" dirty="0">
                <a:solidFill>
                  <a:schemeClr val="bg1"/>
                </a:solidFill>
                <a:ea typeface="MS Gothic" charset="-128"/>
                <a:cs typeface="+mn-cs"/>
              </a:rPr>
              <a:t>BLACKBOARD</a:t>
            </a:r>
          </a:p>
        </p:txBody>
      </p:sp>
      <p:sp>
        <p:nvSpPr>
          <p:cNvPr id="24" name="Rectangle 23"/>
          <p:cNvSpPr>
            <a:spLocks noChangeArrowheads="1"/>
          </p:cNvSpPr>
          <p:nvPr/>
        </p:nvSpPr>
        <p:spPr bwMode="auto">
          <a:xfrm>
            <a:off x="360363" y="4011613"/>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5" name="Rectangle 24"/>
          <p:cNvSpPr>
            <a:spLocks noChangeArrowheads="1"/>
          </p:cNvSpPr>
          <p:nvPr/>
        </p:nvSpPr>
        <p:spPr bwMode="auto">
          <a:xfrm>
            <a:off x="360363" y="5567363"/>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6" name="Rectangle 25"/>
          <p:cNvSpPr>
            <a:spLocks noChangeArrowheads="1"/>
          </p:cNvSpPr>
          <p:nvPr/>
        </p:nvSpPr>
        <p:spPr bwMode="auto">
          <a:xfrm>
            <a:off x="360363" y="5049838"/>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7" name="Rectangle 26"/>
          <p:cNvSpPr>
            <a:spLocks noChangeArrowheads="1"/>
          </p:cNvSpPr>
          <p:nvPr/>
        </p:nvSpPr>
        <p:spPr bwMode="auto">
          <a:xfrm>
            <a:off x="360363" y="4530725"/>
            <a:ext cx="388937" cy="388938"/>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8" name="TextBox 27"/>
          <p:cNvSpPr txBox="1">
            <a:spLocks noChangeArrowheads="1"/>
          </p:cNvSpPr>
          <p:nvPr/>
        </p:nvSpPr>
        <p:spPr bwMode="auto">
          <a:xfrm>
            <a:off x="942975" y="4065588"/>
            <a:ext cx="817563" cy="361950"/>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COVER</a:t>
            </a:r>
          </a:p>
        </p:txBody>
      </p:sp>
      <p:sp>
        <p:nvSpPr>
          <p:cNvPr id="29" name="TextBox 28"/>
          <p:cNvSpPr txBox="1">
            <a:spLocks noChangeArrowheads="1"/>
          </p:cNvSpPr>
          <p:nvPr/>
        </p:nvSpPr>
        <p:spPr bwMode="auto">
          <a:xfrm>
            <a:off x="942975" y="4584700"/>
            <a:ext cx="1017588" cy="360363"/>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MOVING</a:t>
            </a:r>
          </a:p>
        </p:txBody>
      </p:sp>
      <p:sp>
        <p:nvSpPr>
          <p:cNvPr id="30" name="TextBox 29"/>
          <p:cNvSpPr txBox="1">
            <a:spLocks noChangeArrowheads="1"/>
          </p:cNvSpPr>
          <p:nvPr/>
        </p:nvSpPr>
        <p:spPr bwMode="auto">
          <a:xfrm>
            <a:off x="942975" y="5621338"/>
            <a:ext cx="1350963" cy="360362"/>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CROUCHING</a:t>
            </a:r>
          </a:p>
        </p:txBody>
      </p:sp>
      <p:sp>
        <p:nvSpPr>
          <p:cNvPr id="31" name="TextBox 30"/>
          <p:cNvSpPr txBox="1">
            <a:spLocks noChangeArrowheads="1"/>
          </p:cNvSpPr>
          <p:nvPr/>
        </p:nvSpPr>
        <p:spPr bwMode="auto">
          <a:xfrm>
            <a:off x="942975" y="5102225"/>
            <a:ext cx="1168400" cy="361950"/>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STANDING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8" fill="hold" grpId="0" nodeType="clickEffect">
                                  <p:stCondLst>
                                    <p:cond delay="0"/>
                                  </p:stCondLst>
                                  <p:childTnLst>
                                    <p:anim calcmode="lin" valueType="num">
                                      <p:cBhvr additive="base">
                                        <p:cTn id="10" dur="500"/>
                                        <p:tgtEl>
                                          <p:spTgt spid="18"/>
                                        </p:tgtEl>
                                        <p:attrNameLst>
                                          <p:attrName>ppt_x</p:attrName>
                                        </p:attrNameLst>
                                      </p:cBhvr>
                                      <p:tavLst>
                                        <p:tav tm="0">
                                          <p:val>
                                            <p:strVal val="ppt_x"/>
                                          </p:val>
                                        </p:tav>
                                        <p:tav tm="100000">
                                          <p:val>
                                            <p:strVal val="0-ppt_w/2"/>
                                          </p:val>
                                        </p:tav>
                                      </p:tavLst>
                                    </p:anim>
                                    <p:anim calcmode="lin" valueType="num">
                                      <p:cBhvr additive="base">
                                        <p:cTn id="11" dur="500"/>
                                        <p:tgtEl>
                                          <p:spTgt spid="18"/>
                                        </p:tgtEl>
                                        <p:attrNameLst>
                                          <p:attrName>ppt_y</p:attrName>
                                        </p:attrNameLst>
                                      </p:cBhvr>
                                      <p:tavLst>
                                        <p:tav tm="0">
                                          <p:val>
                                            <p:strVal val="ppt_y"/>
                                          </p:val>
                                        </p:tav>
                                        <p:tav tm="100000">
                                          <p:val>
                                            <p:strVal val="ppt_y"/>
                                          </p:val>
                                        </p:tav>
                                      </p:tavLst>
                                    </p:anim>
                                    <p:set>
                                      <p:cBhvr>
                                        <p:cTn id="12" dur="1" fill="hold">
                                          <p:stCondLst>
                                            <p:cond delay="499"/>
                                          </p:stCondLst>
                                        </p:cTn>
                                        <p:tgtEl>
                                          <p:spTgt spid="18"/>
                                        </p:tgtEl>
                                        <p:attrNameLst>
                                          <p:attrName>style.visibility</p:attrName>
                                        </p:attrNameLst>
                                      </p:cBhvr>
                                      <p:to>
                                        <p:strVal val="hidden"/>
                                      </p:to>
                                    </p:set>
                                  </p:childTnLst>
                                </p:cTn>
                              </p:par>
                              <p:par>
                                <p:cTn id="13" presetID="2" presetClass="exit" presetSubtype="8" fill="hold" grpId="0" nodeType="withEffect">
                                  <p:stCondLst>
                                    <p:cond delay="0"/>
                                  </p:stCondLst>
                                  <p:childTnLst>
                                    <p:anim calcmode="lin" valueType="num">
                                      <p:cBhvr additive="base">
                                        <p:cTn id="14" dur="500"/>
                                        <p:tgtEl>
                                          <p:spTgt spid="16"/>
                                        </p:tgtEl>
                                        <p:attrNameLst>
                                          <p:attrName>ppt_x</p:attrName>
                                        </p:attrNameLst>
                                      </p:cBhvr>
                                      <p:tavLst>
                                        <p:tav tm="0">
                                          <p:val>
                                            <p:strVal val="ppt_x"/>
                                          </p:val>
                                        </p:tav>
                                        <p:tav tm="100000">
                                          <p:val>
                                            <p:strVal val="0-ppt_w/2"/>
                                          </p:val>
                                        </p:tav>
                                      </p:tavLst>
                                    </p:anim>
                                    <p:anim calcmode="lin" valueType="num">
                                      <p:cBhvr additive="base">
                                        <p:cTn id="15" dur="500"/>
                                        <p:tgtEl>
                                          <p:spTgt spid="16"/>
                                        </p:tgtEl>
                                        <p:attrNameLst>
                                          <p:attrName>ppt_y</p:attrName>
                                        </p:attrNameLst>
                                      </p:cBhvr>
                                      <p:tavLst>
                                        <p:tav tm="0">
                                          <p:val>
                                            <p:strVal val="ppt_y"/>
                                          </p:val>
                                        </p:tav>
                                        <p:tav tm="100000">
                                          <p:val>
                                            <p:strVal val="ppt_y"/>
                                          </p:val>
                                        </p:tav>
                                      </p:tavLst>
                                    </p:anim>
                                    <p:set>
                                      <p:cBhvr>
                                        <p:cTn id="16" dur="1" fill="hold">
                                          <p:stCondLst>
                                            <p:cond delay="499"/>
                                          </p:stCondLst>
                                        </p:cTn>
                                        <p:tgtEl>
                                          <p:spTgt spid="1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2" presetClass="exit" presetSubtype="8" fill="hold" grpId="0" nodeType="withEffect">
                                  <p:stCondLst>
                                    <p:cond delay="0"/>
                                  </p:stCondLst>
                                  <p:childTnLst>
                                    <p:anim calcmode="lin" valueType="num">
                                      <p:cBhvr additive="base">
                                        <p:cTn id="28" dur="500"/>
                                        <p:tgtEl>
                                          <p:spTgt spid="17"/>
                                        </p:tgtEl>
                                        <p:attrNameLst>
                                          <p:attrName>ppt_x</p:attrName>
                                        </p:attrNameLst>
                                      </p:cBhvr>
                                      <p:tavLst>
                                        <p:tav tm="0">
                                          <p:val>
                                            <p:strVal val="ppt_x"/>
                                          </p:val>
                                        </p:tav>
                                        <p:tav tm="100000">
                                          <p:val>
                                            <p:strVal val="0-ppt_w/2"/>
                                          </p:val>
                                        </p:tav>
                                      </p:tavLst>
                                    </p:anim>
                                    <p:anim calcmode="lin" valueType="num">
                                      <p:cBhvr additive="base">
                                        <p:cTn id="29" dur="500"/>
                                        <p:tgtEl>
                                          <p:spTgt spid="17"/>
                                        </p:tgtEl>
                                        <p:attrNameLst>
                                          <p:attrName>ppt_y</p:attrName>
                                        </p:attrNameLst>
                                      </p:cBhvr>
                                      <p:tavLst>
                                        <p:tav tm="0">
                                          <p:val>
                                            <p:strVal val="ppt_y"/>
                                          </p:val>
                                        </p:tav>
                                        <p:tav tm="100000">
                                          <p:val>
                                            <p:strVal val="ppt_y"/>
                                          </p:val>
                                        </p:tav>
                                      </p:tavLst>
                                    </p:anim>
                                    <p:set>
                                      <p:cBhvr>
                                        <p:cTn id="30" dur="1" fill="hold">
                                          <p:stCondLst>
                                            <p:cond delay="499"/>
                                          </p:stCondLst>
                                        </p:cTn>
                                        <p:tgtEl>
                                          <p:spTgt spid="17"/>
                                        </p:tgtEl>
                                        <p:attrNameLst>
                                          <p:attrName>style.visibility</p:attrName>
                                        </p:attrNameLst>
                                      </p:cBhvr>
                                      <p:to>
                                        <p:strVal val="hidden"/>
                                      </p:to>
                                    </p:set>
                                  </p:childTnLst>
                                </p:cTn>
                              </p:par>
                              <p:par>
                                <p:cTn id="31" presetID="2" presetClass="exit" presetSubtype="8" fill="hold" grpId="0" nodeType="withEffect">
                                  <p:stCondLst>
                                    <p:cond delay="0"/>
                                  </p:stCondLst>
                                  <p:childTnLst>
                                    <p:anim calcmode="lin" valueType="num">
                                      <p:cBhvr additive="base">
                                        <p:cTn id="32" dur="500"/>
                                        <p:tgtEl>
                                          <p:spTgt spid="15"/>
                                        </p:tgtEl>
                                        <p:attrNameLst>
                                          <p:attrName>ppt_x</p:attrName>
                                        </p:attrNameLst>
                                      </p:cBhvr>
                                      <p:tavLst>
                                        <p:tav tm="0">
                                          <p:val>
                                            <p:strVal val="ppt_x"/>
                                          </p:val>
                                        </p:tav>
                                        <p:tav tm="100000">
                                          <p:val>
                                            <p:strVal val="0-ppt_w/2"/>
                                          </p:val>
                                        </p:tav>
                                      </p:tavLst>
                                    </p:anim>
                                    <p:anim calcmode="lin" valueType="num">
                                      <p:cBhvr additive="base">
                                        <p:cTn id="33" dur="500"/>
                                        <p:tgtEl>
                                          <p:spTgt spid="15"/>
                                        </p:tgtEl>
                                        <p:attrNameLst>
                                          <p:attrName>ppt_y</p:attrName>
                                        </p:attrNameLst>
                                      </p:cBhvr>
                                      <p:tavLst>
                                        <p:tav tm="0">
                                          <p:val>
                                            <p:strVal val="ppt_y"/>
                                          </p:val>
                                        </p:tav>
                                        <p:tav tm="100000">
                                          <p:val>
                                            <p:strVal val="ppt_y"/>
                                          </p:val>
                                        </p:tav>
                                      </p:tavLst>
                                    </p:anim>
                                    <p:set>
                                      <p:cBhvr>
                                        <p:cTn id="34" dur="1" fill="hold">
                                          <p:stCondLst>
                                            <p:cond delay="499"/>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3" grpId="0" animBg="1"/>
      <p:bldP spid="24" grpId="0" animBg="1"/>
      <p:bldP spid="25" grpId="0" animBg="1"/>
      <p:bldP spid="26" grpId="0" animBg="1"/>
      <p:bldP spid="27" grpId="0" animBg="1"/>
      <p:bldP spid="28" grpId="0"/>
      <p:bldP spid="29" grpId="0"/>
      <p:bldP spid="30"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51202"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03"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04"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05"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06"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07"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08"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09"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10"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1211"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5" name="Freeform 24"/>
          <p:cNvSpPr>
            <a:spLocks/>
          </p:cNvSpPr>
          <p:nvPr/>
        </p:nvSpPr>
        <p:spPr bwMode="auto">
          <a:xfrm>
            <a:off x="3859213" y="3687763"/>
            <a:ext cx="3175000" cy="2160587"/>
          </a:xfrm>
          <a:custGeom>
            <a:avLst/>
            <a:gdLst>
              <a:gd name="T0" fmla="*/ 160830 w 3735009"/>
              <a:gd name="T1" fmla="*/ 0 h 2380342"/>
              <a:gd name="T2" fmla="*/ 423053 w 3735009"/>
              <a:gd name="T3" fmla="*/ 1577597 h 2380342"/>
              <a:gd name="T4" fmla="*/ 2699146 w 3735009"/>
              <a:gd name="T5" fmla="*/ 1960044 h 2380342"/>
              <a:gd name="T6" fmla="*/ 0 60000 65536"/>
              <a:gd name="T7" fmla="*/ 0 60000 65536"/>
              <a:gd name="T8" fmla="*/ 0 60000 65536"/>
              <a:gd name="T9" fmla="*/ 0 w 3735009"/>
              <a:gd name="T10" fmla="*/ 0 h 2380342"/>
              <a:gd name="T11" fmla="*/ 3735009 w 3735009"/>
              <a:gd name="T12" fmla="*/ 2380342 h 2380342"/>
            </a:gdLst>
            <a:ahLst/>
            <a:cxnLst>
              <a:cxn ang="T6">
                <a:pos x="T0" y="T1"/>
              </a:cxn>
              <a:cxn ang="T7">
                <a:pos x="T2" y="T3"/>
              </a:cxn>
              <a:cxn ang="T8">
                <a:pos x="T4" y="T5"/>
              </a:cxn>
            </a:cxnLst>
            <a:rect l="T9" t="T10" r="T11" b="T12"/>
            <a:pathLst>
              <a:path w="3735009" h="2380342">
                <a:moveTo>
                  <a:pt x="222552" y="0"/>
                </a:moveTo>
                <a:cubicBezTo>
                  <a:pt x="111276" y="759580"/>
                  <a:pt x="0" y="1519161"/>
                  <a:pt x="585409" y="1915885"/>
                </a:cubicBezTo>
                <a:cubicBezTo>
                  <a:pt x="1170819" y="2312609"/>
                  <a:pt x="2452914" y="2346475"/>
                  <a:pt x="3735009" y="2380342"/>
                </a:cubicBezTo>
              </a:path>
            </a:pathLst>
          </a:custGeom>
          <a:noFill/>
          <a:ln w="38100" cap="flat" cmpd="sng" algn="ctr">
            <a:solidFill>
              <a:srgbClr val="FFFF00"/>
            </a:solidFill>
            <a:prstDash val="solid"/>
            <a:round/>
            <a:headEnd type="arrow" w="med" len="med"/>
            <a:tailEnd type="none" w="med" len="med"/>
          </a:ln>
        </p:spPr>
        <p:txBody>
          <a:bodyPr lIns="82945" tIns="41473" rIns="82945" bIns="41473"/>
          <a:lstStyle/>
          <a:p>
            <a:endParaRPr lang="en-US"/>
          </a:p>
        </p:txBody>
      </p:sp>
      <p:sp>
        <p:nvSpPr>
          <p:cNvPr id="27" name="Freeform 26"/>
          <p:cNvSpPr>
            <a:spLocks/>
          </p:cNvSpPr>
          <p:nvPr/>
        </p:nvSpPr>
        <p:spPr bwMode="auto">
          <a:xfrm>
            <a:off x="3729038" y="2974975"/>
            <a:ext cx="323850" cy="647700"/>
          </a:xfrm>
          <a:custGeom>
            <a:avLst/>
            <a:gdLst>
              <a:gd name="T0" fmla="*/ 328604 w 319315"/>
              <a:gd name="T1" fmla="*/ 495776 h 846667"/>
              <a:gd name="T2" fmla="*/ 149365 w 319315"/>
              <a:gd name="T3" fmla="*/ 2833 h 846667"/>
              <a:gd name="T4" fmla="*/ 0 w 319315"/>
              <a:gd name="T5" fmla="*/ 478777 h 846667"/>
              <a:gd name="T6" fmla="*/ 0 60000 65536"/>
              <a:gd name="T7" fmla="*/ 0 60000 65536"/>
              <a:gd name="T8" fmla="*/ 0 60000 65536"/>
              <a:gd name="T9" fmla="*/ 0 w 319315"/>
              <a:gd name="T10" fmla="*/ 0 h 846667"/>
              <a:gd name="T11" fmla="*/ 319315 w 319315"/>
              <a:gd name="T12" fmla="*/ 846667 h 846667"/>
            </a:gdLst>
            <a:ahLst/>
            <a:cxnLst>
              <a:cxn ang="T6">
                <a:pos x="T0" y="T1"/>
              </a:cxn>
              <a:cxn ang="T7">
                <a:pos x="T2" y="T3"/>
              </a:cxn>
              <a:cxn ang="T8">
                <a:pos x="T4" y="T5"/>
              </a:cxn>
            </a:cxnLst>
            <a:rect l="T9" t="T10" r="T11" b="T12"/>
            <a:pathLst>
              <a:path w="319315" h="846667">
                <a:moveTo>
                  <a:pt x="319315" y="846667"/>
                </a:moveTo>
                <a:cubicBezTo>
                  <a:pt x="258838" y="428171"/>
                  <a:pt x="198362" y="9676"/>
                  <a:pt x="145143" y="4838"/>
                </a:cubicBezTo>
                <a:cubicBezTo>
                  <a:pt x="91924" y="0"/>
                  <a:pt x="45962" y="408819"/>
                  <a:pt x="0" y="817638"/>
                </a:cubicBezTo>
              </a:path>
            </a:pathLst>
          </a:custGeom>
          <a:noFill/>
          <a:ln w="38100" cap="flat" cmpd="sng" algn="ctr">
            <a:solidFill>
              <a:srgbClr val="FFFF00"/>
            </a:solidFill>
            <a:prstDash val="solid"/>
            <a:round/>
            <a:headEnd type="none" w="med" len="med"/>
            <a:tailEnd type="arrow" w="med" len="med"/>
          </a:ln>
        </p:spPr>
        <p:txBody>
          <a:bodyPr lIns="82945" tIns="41473" rIns="82945" bIns="41473"/>
          <a:lstStyle/>
          <a:p>
            <a:endParaRPr lang="en-US"/>
          </a:p>
        </p:txBody>
      </p:sp>
      <p:sp>
        <p:nvSpPr>
          <p:cNvPr id="28" name="Freeform 27"/>
          <p:cNvSpPr>
            <a:spLocks/>
          </p:cNvSpPr>
          <p:nvPr/>
        </p:nvSpPr>
        <p:spPr bwMode="auto">
          <a:xfrm>
            <a:off x="1435100" y="1738313"/>
            <a:ext cx="2303463" cy="1974850"/>
          </a:xfrm>
          <a:custGeom>
            <a:avLst/>
            <a:gdLst>
              <a:gd name="T0" fmla="*/ 2089441 w 2540000"/>
              <a:gd name="T1" fmla="*/ 1791549 h 2177143"/>
              <a:gd name="T2" fmla="*/ 931294 w 2540000"/>
              <a:gd name="T3" fmla="*/ 477746 h 2177143"/>
              <a:gd name="T4" fmla="*/ 0 w 2540000"/>
              <a:gd name="T5" fmla="*/ 0 h 2177143"/>
              <a:gd name="T6" fmla="*/ 0 60000 65536"/>
              <a:gd name="T7" fmla="*/ 0 60000 65536"/>
              <a:gd name="T8" fmla="*/ 0 60000 65536"/>
              <a:gd name="T9" fmla="*/ 0 w 2540000"/>
              <a:gd name="T10" fmla="*/ 0 h 2177143"/>
              <a:gd name="T11" fmla="*/ 2540000 w 2540000"/>
              <a:gd name="T12" fmla="*/ 2177143 h 2177143"/>
            </a:gdLst>
            <a:ahLst/>
            <a:cxnLst>
              <a:cxn ang="T6">
                <a:pos x="T0" y="T1"/>
              </a:cxn>
              <a:cxn ang="T7">
                <a:pos x="T2" y="T3"/>
              </a:cxn>
              <a:cxn ang="T8">
                <a:pos x="T4" y="T5"/>
              </a:cxn>
            </a:cxnLst>
            <a:rect l="T9" t="T10" r="T11" b="T12"/>
            <a:pathLst>
              <a:path w="2540000" h="2177143">
                <a:moveTo>
                  <a:pt x="2540000" y="2177143"/>
                </a:moveTo>
                <a:cubicBezTo>
                  <a:pt x="2047723" y="1560285"/>
                  <a:pt x="1555447" y="943428"/>
                  <a:pt x="1132114" y="580571"/>
                </a:cubicBezTo>
                <a:cubicBezTo>
                  <a:pt x="708781" y="217714"/>
                  <a:pt x="354390" y="108857"/>
                  <a:pt x="0" y="0"/>
                </a:cubicBezTo>
              </a:path>
            </a:pathLst>
          </a:custGeom>
          <a:noFill/>
          <a:ln w="38100" cap="flat" cmpd="sng" algn="ctr">
            <a:solidFill>
              <a:srgbClr val="FFFF00"/>
            </a:solidFill>
            <a:prstDash val="solid"/>
            <a:round/>
            <a:headEnd type="none" w="med" len="med"/>
            <a:tailEnd type="arrow" w="med" len="med"/>
          </a:ln>
        </p:spPr>
        <p:txBody>
          <a:bodyPr lIns="82945" tIns="41473" rIns="82945" bIns="41473"/>
          <a:lstStyle/>
          <a:p>
            <a:endParaRPr lang="en-US"/>
          </a:p>
        </p:txBody>
      </p:sp>
      <p:sp>
        <p:nvSpPr>
          <p:cNvPr id="29" name="Rectangle 28"/>
          <p:cNvSpPr>
            <a:spLocks noChangeArrowheads="1"/>
          </p:cNvSpPr>
          <p:nvPr/>
        </p:nvSpPr>
        <p:spPr bwMode="auto">
          <a:xfrm>
            <a:off x="942975" y="4595813"/>
            <a:ext cx="2527300" cy="454025"/>
          </a:xfrm>
          <a:prstGeom prst="rect">
            <a:avLst/>
          </a:prstGeom>
          <a:solidFill>
            <a:srgbClr val="000000"/>
          </a:solidFill>
          <a:ln w="28575" algn="ctr">
            <a:solidFill>
              <a:srgbClr val="FFFF00"/>
            </a:solidFill>
            <a:round/>
            <a:headEnd/>
            <a:tailEnd/>
          </a:ln>
        </p:spPr>
        <p:txBody>
          <a:bodyPr lIns="82945" tIns="41473" rIns="82945" bIns="41473"/>
          <a:lstStyle/>
          <a:p>
            <a:pPr algn="ctr" defTabSz="406400" hangingPunct="0">
              <a:lnSpc>
                <a:spcPct val="93000"/>
              </a:lnSpc>
              <a:buClr>
                <a:srgbClr val="000000"/>
              </a:buClr>
              <a:buSzPct val="100000"/>
            </a:pPr>
            <a:r>
              <a:rPr lang="de-AT" sz="2500" b="1">
                <a:solidFill>
                  <a:srgbClr val="FFFF00"/>
                </a:solidFill>
                <a:ea typeface="MS Gothic" pitchFamily="49" charset="-128"/>
              </a:rPr>
              <a:t>SneakToCover</a:t>
            </a:r>
          </a:p>
        </p:txBody>
      </p:sp>
      <p:sp>
        <p:nvSpPr>
          <p:cNvPr id="30" name="Rectangle 29"/>
          <p:cNvSpPr>
            <a:spLocks noChangeArrowheads="1"/>
          </p:cNvSpPr>
          <p:nvPr/>
        </p:nvSpPr>
        <p:spPr bwMode="auto">
          <a:xfrm>
            <a:off x="4572000" y="3363913"/>
            <a:ext cx="2397125" cy="454025"/>
          </a:xfrm>
          <a:prstGeom prst="rect">
            <a:avLst/>
          </a:prstGeom>
          <a:solidFill>
            <a:srgbClr val="000000"/>
          </a:solidFill>
          <a:ln w="28575" algn="ctr">
            <a:solidFill>
              <a:srgbClr val="FFFF00"/>
            </a:solidFill>
            <a:round/>
            <a:headEnd/>
            <a:tailEnd/>
          </a:ln>
        </p:spPr>
        <p:txBody>
          <a:bodyPr lIns="82945" tIns="41473" rIns="82945" bIns="41473"/>
          <a:lstStyle/>
          <a:p>
            <a:pPr algn="ctr" defTabSz="406400" hangingPunct="0">
              <a:lnSpc>
                <a:spcPct val="93000"/>
              </a:lnSpc>
              <a:buClr>
                <a:srgbClr val="000000"/>
              </a:buClr>
              <a:buSzPct val="100000"/>
            </a:pPr>
            <a:r>
              <a:rPr lang="de-AT" sz="2500" b="1">
                <a:solidFill>
                  <a:srgbClr val="FFFF00"/>
                </a:solidFill>
                <a:ea typeface="MS Gothic" pitchFamily="49" charset="-128"/>
              </a:rPr>
              <a:t>PeakAtThreat</a:t>
            </a:r>
          </a:p>
        </p:txBody>
      </p:sp>
      <p:sp>
        <p:nvSpPr>
          <p:cNvPr id="31" name="Rectangle 30"/>
          <p:cNvSpPr>
            <a:spLocks noChangeArrowheads="1"/>
          </p:cNvSpPr>
          <p:nvPr/>
        </p:nvSpPr>
        <p:spPr bwMode="auto">
          <a:xfrm>
            <a:off x="2563813" y="1214422"/>
            <a:ext cx="2397125" cy="454025"/>
          </a:xfrm>
          <a:prstGeom prst="rect">
            <a:avLst/>
          </a:prstGeom>
          <a:solidFill>
            <a:srgbClr val="000000"/>
          </a:solidFill>
          <a:ln w="28575" algn="ctr">
            <a:solidFill>
              <a:srgbClr val="FFFF00"/>
            </a:solidFill>
            <a:round/>
            <a:headEnd/>
            <a:tailEnd/>
          </a:ln>
        </p:spPr>
        <p:txBody>
          <a:bodyPr lIns="82945" tIns="41473" rIns="82945" bIns="41473"/>
          <a:lstStyle/>
          <a:p>
            <a:pPr algn="ctr" defTabSz="406400" hangingPunct="0">
              <a:lnSpc>
                <a:spcPct val="93000"/>
              </a:lnSpc>
              <a:buClr>
                <a:srgbClr val="000000"/>
              </a:buClr>
              <a:buSzPct val="100000"/>
            </a:pPr>
            <a:r>
              <a:rPr lang="de-AT" sz="2500" b="1">
                <a:solidFill>
                  <a:srgbClr val="FFFF00"/>
                </a:solidFill>
                <a:ea typeface="MS Gothic" pitchFamily="49" charset="-128"/>
              </a:rPr>
              <a:t>RunToTarget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29" grpId="0" animBg="1"/>
      <p:bldP spid="30"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53250"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1"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2"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3"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4"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5"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6"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7"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8"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59"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8" name="Freeform 27"/>
          <p:cNvSpPr>
            <a:spLocks/>
          </p:cNvSpPr>
          <p:nvPr/>
        </p:nvSpPr>
        <p:spPr bwMode="auto">
          <a:xfrm>
            <a:off x="1435100" y="1738313"/>
            <a:ext cx="2303463" cy="1974850"/>
          </a:xfrm>
          <a:custGeom>
            <a:avLst/>
            <a:gdLst>
              <a:gd name="T0" fmla="*/ 2089441 w 2540000"/>
              <a:gd name="T1" fmla="*/ 1791549 h 2177143"/>
              <a:gd name="T2" fmla="*/ 931294 w 2540000"/>
              <a:gd name="T3" fmla="*/ 477746 h 2177143"/>
              <a:gd name="T4" fmla="*/ 0 w 2540000"/>
              <a:gd name="T5" fmla="*/ 0 h 2177143"/>
              <a:gd name="T6" fmla="*/ 0 60000 65536"/>
              <a:gd name="T7" fmla="*/ 0 60000 65536"/>
              <a:gd name="T8" fmla="*/ 0 60000 65536"/>
              <a:gd name="T9" fmla="*/ 0 w 2540000"/>
              <a:gd name="T10" fmla="*/ 0 h 2177143"/>
              <a:gd name="T11" fmla="*/ 2540000 w 2540000"/>
              <a:gd name="T12" fmla="*/ 2177143 h 2177143"/>
            </a:gdLst>
            <a:ahLst/>
            <a:cxnLst>
              <a:cxn ang="T6">
                <a:pos x="T0" y="T1"/>
              </a:cxn>
              <a:cxn ang="T7">
                <a:pos x="T2" y="T3"/>
              </a:cxn>
              <a:cxn ang="T8">
                <a:pos x="T4" y="T5"/>
              </a:cxn>
            </a:cxnLst>
            <a:rect l="T9" t="T10" r="T11" b="T12"/>
            <a:pathLst>
              <a:path w="2540000" h="2177143">
                <a:moveTo>
                  <a:pt x="2540000" y="2177143"/>
                </a:moveTo>
                <a:cubicBezTo>
                  <a:pt x="2047723" y="1560285"/>
                  <a:pt x="1555447" y="943428"/>
                  <a:pt x="1132114" y="580571"/>
                </a:cubicBezTo>
                <a:cubicBezTo>
                  <a:pt x="708781" y="217714"/>
                  <a:pt x="354390" y="108857"/>
                  <a:pt x="0" y="0"/>
                </a:cubicBezTo>
              </a:path>
            </a:pathLst>
          </a:custGeom>
          <a:noFill/>
          <a:ln w="38100" cap="flat" cmpd="sng" algn="ctr">
            <a:solidFill>
              <a:srgbClr val="FFFF00"/>
            </a:solidFill>
            <a:prstDash val="solid"/>
            <a:round/>
            <a:headEnd type="none" w="med" len="med"/>
            <a:tailEnd type="arrow" w="med" len="med"/>
          </a:ln>
        </p:spPr>
        <p:txBody>
          <a:bodyPr lIns="82945" tIns="41473" rIns="82945" bIns="41473"/>
          <a:lstStyle/>
          <a:p>
            <a:endParaRPr lang="en-US"/>
          </a:p>
        </p:txBody>
      </p:sp>
      <p:sp>
        <p:nvSpPr>
          <p:cNvPr id="53261" name="Rectangle 30"/>
          <p:cNvSpPr>
            <a:spLocks noChangeArrowheads="1"/>
          </p:cNvSpPr>
          <p:nvPr/>
        </p:nvSpPr>
        <p:spPr bwMode="auto">
          <a:xfrm>
            <a:off x="2563813" y="1214422"/>
            <a:ext cx="2397125" cy="454025"/>
          </a:xfrm>
          <a:prstGeom prst="rect">
            <a:avLst/>
          </a:prstGeom>
          <a:solidFill>
            <a:srgbClr val="000000"/>
          </a:solidFill>
          <a:ln w="28575" algn="ctr">
            <a:solidFill>
              <a:srgbClr val="FFFF00"/>
            </a:solidFill>
            <a:round/>
            <a:headEnd/>
            <a:tailEnd/>
          </a:ln>
        </p:spPr>
        <p:txBody>
          <a:bodyPr lIns="82945" tIns="41473" rIns="82945" bIns="41473"/>
          <a:lstStyle/>
          <a:p>
            <a:pPr algn="ctr" defTabSz="406400" hangingPunct="0">
              <a:lnSpc>
                <a:spcPct val="93000"/>
              </a:lnSpc>
              <a:buClr>
                <a:srgbClr val="000000"/>
              </a:buClr>
              <a:buSzPct val="100000"/>
            </a:pPr>
            <a:r>
              <a:rPr lang="de-AT" sz="2500" b="1" dirty="0">
                <a:solidFill>
                  <a:srgbClr val="FFFF00"/>
                </a:solidFill>
                <a:ea typeface="MS Gothic" pitchFamily="49" charset="-128"/>
              </a:rPr>
              <a:t>RunToTarget</a:t>
            </a:r>
          </a:p>
        </p:txBody>
      </p:sp>
      <p:sp>
        <p:nvSpPr>
          <p:cNvPr id="19" name="Rectangle 18"/>
          <p:cNvSpPr/>
          <p:nvPr/>
        </p:nvSpPr>
        <p:spPr bwMode="auto">
          <a:xfrm>
            <a:off x="100013" y="3363913"/>
            <a:ext cx="2722562" cy="3305175"/>
          </a:xfrm>
          <a:prstGeom prst="rect">
            <a:avLst/>
          </a:prstGeom>
          <a:solidFill>
            <a:srgbClr val="0D0D0D">
              <a:alpha val="74902"/>
            </a:srgbClr>
          </a:solidFill>
          <a:ln w="9525" cap="flat" cmpd="sng" algn="ctr">
            <a:solidFill>
              <a:schemeClr val="bg1">
                <a:lumMod val="50000"/>
              </a:schemeClr>
            </a:solidFill>
            <a:prstDash val="solid"/>
            <a:round/>
            <a:headEnd type="none" w="med" len="med"/>
            <a:tailEnd type="none" w="med" len="med"/>
          </a:ln>
          <a:effectLst/>
        </p:spPr>
        <p:txBody>
          <a:bodyPr lIns="82945" tIns="41473" rIns="82945" bIns="41473"/>
          <a:lstStyle/>
          <a:p>
            <a:pPr algn="ctr" defTabSz="407526" hangingPunct="0">
              <a:lnSpc>
                <a:spcPct val="93000"/>
              </a:lnSpc>
              <a:buClr>
                <a:srgbClr val="000000"/>
              </a:buClr>
              <a:buSzPct val="100000"/>
              <a:defRPr/>
            </a:pPr>
            <a:r>
              <a:rPr lang="de-AT" sz="2500" b="1" dirty="0">
                <a:solidFill>
                  <a:schemeClr val="bg1"/>
                </a:solidFill>
                <a:ea typeface="MS Gothic" charset="-128"/>
                <a:cs typeface="+mn-cs"/>
              </a:rPr>
              <a:t>BLACKBOARD</a:t>
            </a:r>
          </a:p>
        </p:txBody>
      </p:sp>
      <p:sp>
        <p:nvSpPr>
          <p:cNvPr id="53263" name="Rectangle 19"/>
          <p:cNvSpPr>
            <a:spLocks noChangeArrowheads="1"/>
          </p:cNvSpPr>
          <p:nvPr/>
        </p:nvSpPr>
        <p:spPr bwMode="auto">
          <a:xfrm>
            <a:off x="360363" y="4011613"/>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64" name="Rectangle 20"/>
          <p:cNvSpPr>
            <a:spLocks noChangeArrowheads="1"/>
          </p:cNvSpPr>
          <p:nvPr/>
        </p:nvSpPr>
        <p:spPr bwMode="auto">
          <a:xfrm>
            <a:off x="360363" y="5567363"/>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65" name="Rectangle 21"/>
          <p:cNvSpPr>
            <a:spLocks noChangeArrowheads="1"/>
          </p:cNvSpPr>
          <p:nvPr/>
        </p:nvSpPr>
        <p:spPr bwMode="auto">
          <a:xfrm>
            <a:off x="360363" y="5049838"/>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66" name="Rectangle 22"/>
          <p:cNvSpPr>
            <a:spLocks noChangeArrowheads="1"/>
          </p:cNvSpPr>
          <p:nvPr/>
        </p:nvSpPr>
        <p:spPr bwMode="auto">
          <a:xfrm>
            <a:off x="360363" y="4530725"/>
            <a:ext cx="388937" cy="388938"/>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3267" name="TextBox 23"/>
          <p:cNvSpPr txBox="1">
            <a:spLocks noChangeArrowheads="1"/>
          </p:cNvSpPr>
          <p:nvPr/>
        </p:nvSpPr>
        <p:spPr bwMode="auto">
          <a:xfrm>
            <a:off x="942975" y="4065588"/>
            <a:ext cx="817563" cy="361950"/>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COVER</a:t>
            </a:r>
          </a:p>
        </p:txBody>
      </p:sp>
      <p:sp>
        <p:nvSpPr>
          <p:cNvPr id="53268" name="TextBox 25"/>
          <p:cNvSpPr txBox="1">
            <a:spLocks noChangeArrowheads="1"/>
          </p:cNvSpPr>
          <p:nvPr/>
        </p:nvSpPr>
        <p:spPr bwMode="auto">
          <a:xfrm>
            <a:off x="942975" y="4584700"/>
            <a:ext cx="1017588" cy="360363"/>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MOVING</a:t>
            </a:r>
          </a:p>
        </p:txBody>
      </p:sp>
      <p:sp>
        <p:nvSpPr>
          <p:cNvPr id="53269" name="TextBox 31"/>
          <p:cNvSpPr txBox="1">
            <a:spLocks noChangeArrowheads="1"/>
          </p:cNvSpPr>
          <p:nvPr/>
        </p:nvSpPr>
        <p:spPr bwMode="auto">
          <a:xfrm>
            <a:off x="942975" y="5621338"/>
            <a:ext cx="1350963" cy="360362"/>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CROUCHING</a:t>
            </a:r>
          </a:p>
        </p:txBody>
      </p:sp>
      <p:sp>
        <p:nvSpPr>
          <p:cNvPr id="53270" name="TextBox 32"/>
          <p:cNvSpPr txBox="1">
            <a:spLocks noChangeArrowheads="1"/>
          </p:cNvSpPr>
          <p:nvPr/>
        </p:nvSpPr>
        <p:spPr bwMode="auto">
          <a:xfrm>
            <a:off x="942975" y="5102225"/>
            <a:ext cx="1168400" cy="361950"/>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STANDING</a:t>
            </a:r>
          </a:p>
        </p:txBody>
      </p:sp>
      <p:sp>
        <p:nvSpPr>
          <p:cNvPr id="29" name="Freeform 28"/>
          <p:cNvSpPr/>
          <p:nvPr/>
        </p:nvSpPr>
        <p:spPr>
          <a:xfrm>
            <a:off x="1439863" y="1698625"/>
            <a:ext cx="2732087" cy="3638550"/>
          </a:xfrm>
          <a:custGeom>
            <a:avLst/>
            <a:gdLst>
              <a:gd name="connsiteX0" fmla="*/ 0 w 2731770"/>
              <a:gd name="connsiteY0" fmla="*/ 49530 h 3638550"/>
              <a:gd name="connsiteX1" fmla="*/ 1040130 w 2731770"/>
              <a:gd name="connsiteY1" fmla="*/ 598170 h 3638550"/>
              <a:gd name="connsiteX2" fmla="*/ 2731770 w 2731770"/>
              <a:gd name="connsiteY2" fmla="*/ 3638550 h 3638550"/>
            </a:gdLst>
            <a:ahLst/>
            <a:cxnLst>
              <a:cxn ang="0">
                <a:pos x="connsiteX0" y="connsiteY0"/>
              </a:cxn>
              <a:cxn ang="0">
                <a:pos x="connsiteX1" y="connsiteY1"/>
              </a:cxn>
              <a:cxn ang="0">
                <a:pos x="connsiteX2" y="connsiteY2"/>
              </a:cxn>
            </a:cxnLst>
            <a:rect l="l" t="t" r="r" b="b"/>
            <a:pathLst>
              <a:path w="2731770" h="3638550">
                <a:moveTo>
                  <a:pt x="0" y="49530"/>
                </a:moveTo>
                <a:cubicBezTo>
                  <a:pt x="292417" y="24765"/>
                  <a:pt x="584835" y="0"/>
                  <a:pt x="1040130" y="598170"/>
                </a:cubicBezTo>
                <a:cubicBezTo>
                  <a:pt x="1495425" y="1196340"/>
                  <a:pt x="2113597" y="2417445"/>
                  <a:pt x="2731770" y="3638550"/>
                </a:cubicBezTo>
              </a:path>
            </a:pathLst>
          </a:custGeom>
          <a:ln w="38100">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de-AT"/>
          </a:p>
        </p:txBody>
      </p:sp>
      <p:sp>
        <p:nvSpPr>
          <p:cNvPr id="26" name="Rectangle 30"/>
          <p:cNvSpPr>
            <a:spLocks noChangeArrowheads="1"/>
          </p:cNvSpPr>
          <p:nvPr/>
        </p:nvSpPr>
        <p:spPr bwMode="auto">
          <a:xfrm>
            <a:off x="3716345" y="2046281"/>
            <a:ext cx="427027" cy="454025"/>
          </a:xfrm>
          <a:prstGeom prst="rect">
            <a:avLst/>
          </a:prstGeom>
          <a:solidFill>
            <a:srgbClr val="000000"/>
          </a:solidFill>
          <a:ln w="28575" algn="ctr">
            <a:solidFill>
              <a:srgbClr val="FFFF00"/>
            </a:solidFill>
            <a:round/>
            <a:headEnd/>
            <a:tailEnd/>
          </a:ln>
        </p:spPr>
        <p:txBody>
          <a:bodyPr lIns="82945" tIns="41473" rIns="82945" bIns="41473"/>
          <a:lstStyle/>
          <a:p>
            <a:pPr algn="ctr" defTabSz="406400" hangingPunct="0">
              <a:lnSpc>
                <a:spcPct val="93000"/>
              </a:lnSpc>
              <a:buClr>
                <a:srgbClr val="000000"/>
              </a:buClr>
              <a:buSzPct val="100000"/>
            </a:pPr>
            <a:endParaRPr lang="de-AT" sz="2500" b="1" dirty="0">
              <a:solidFill>
                <a:srgbClr val="FFFF00"/>
              </a:solidFill>
              <a:ea typeface="MS Gothic" pitchFamily="49" charset="-128"/>
            </a:endParaRPr>
          </a:p>
        </p:txBody>
      </p:sp>
      <p:cxnSp>
        <p:nvCxnSpPr>
          <p:cNvPr id="30" name="Straight Connector 29"/>
          <p:cNvCxnSpPr>
            <a:stCxn id="53261" idx="2"/>
            <a:endCxn id="26" idx="0"/>
          </p:cNvCxnSpPr>
          <p:nvPr/>
        </p:nvCxnSpPr>
        <p:spPr>
          <a:xfrm rot="16200000" flipH="1">
            <a:off x="3657200" y="1773622"/>
            <a:ext cx="377834" cy="167483"/>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2"/>
            <a:endCxn id="53253" idx="0"/>
          </p:cNvCxnSpPr>
          <p:nvPr/>
        </p:nvCxnSpPr>
        <p:spPr>
          <a:xfrm rot="16200000" flipH="1">
            <a:off x="2749945" y="3680220"/>
            <a:ext cx="2613032" cy="25320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53255" idx="0"/>
          </p:cNvCxnSpPr>
          <p:nvPr/>
        </p:nvCxnSpPr>
        <p:spPr>
          <a:xfrm rot="5400000">
            <a:off x="3465510" y="2965449"/>
            <a:ext cx="857255" cy="6984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55298"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299"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0"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1"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2"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3"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4"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5"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6"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7"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alpha val="20000"/>
              </a:srgbClr>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08" name="Freeform 24"/>
          <p:cNvSpPr>
            <a:spLocks/>
          </p:cNvSpPr>
          <p:nvPr/>
        </p:nvSpPr>
        <p:spPr bwMode="auto">
          <a:xfrm>
            <a:off x="3859213" y="3687763"/>
            <a:ext cx="3175000" cy="2160587"/>
          </a:xfrm>
          <a:custGeom>
            <a:avLst/>
            <a:gdLst>
              <a:gd name="T0" fmla="*/ 160830 w 3735009"/>
              <a:gd name="T1" fmla="*/ 0 h 2380342"/>
              <a:gd name="T2" fmla="*/ 423053 w 3735009"/>
              <a:gd name="T3" fmla="*/ 1577597 h 2380342"/>
              <a:gd name="T4" fmla="*/ 2699146 w 3735009"/>
              <a:gd name="T5" fmla="*/ 1960044 h 2380342"/>
              <a:gd name="T6" fmla="*/ 0 60000 65536"/>
              <a:gd name="T7" fmla="*/ 0 60000 65536"/>
              <a:gd name="T8" fmla="*/ 0 60000 65536"/>
              <a:gd name="T9" fmla="*/ 0 w 3735009"/>
              <a:gd name="T10" fmla="*/ 0 h 2380342"/>
              <a:gd name="T11" fmla="*/ 3735009 w 3735009"/>
              <a:gd name="T12" fmla="*/ 2380342 h 2380342"/>
            </a:gdLst>
            <a:ahLst/>
            <a:cxnLst>
              <a:cxn ang="T6">
                <a:pos x="T0" y="T1"/>
              </a:cxn>
              <a:cxn ang="T7">
                <a:pos x="T2" y="T3"/>
              </a:cxn>
              <a:cxn ang="T8">
                <a:pos x="T4" y="T5"/>
              </a:cxn>
            </a:cxnLst>
            <a:rect l="T9" t="T10" r="T11" b="T12"/>
            <a:pathLst>
              <a:path w="3735009" h="2380342">
                <a:moveTo>
                  <a:pt x="222552" y="0"/>
                </a:moveTo>
                <a:cubicBezTo>
                  <a:pt x="111276" y="759580"/>
                  <a:pt x="0" y="1519161"/>
                  <a:pt x="585409" y="1915885"/>
                </a:cubicBezTo>
                <a:cubicBezTo>
                  <a:pt x="1170819" y="2312609"/>
                  <a:pt x="2452914" y="2346475"/>
                  <a:pt x="3735009" y="2380342"/>
                </a:cubicBezTo>
              </a:path>
            </a:pathLst>
          </a:custGeom>
          <a:noFill/>
          <a:ln w="38100" cap="flat" cmpd="sng" algn="ctr">
            <a:solidFill>
              <a:srgbClr val="FFFF00">
                <a:alpha val="50195"/>
              </a:srgbClr>
            </a:solidFill>
            <a:prstDash val="solid"/>
            <a:round/>
            <a:headEnd type="arrow" w="med" len="med"/>
            <a:tailEnd type="none" w="med" len="med"/>
          </a:ln>
        </p:spPr>
        <p:txBody>
          <a:bodyPr lIns="82945" tIns="41473" rIns="82945" bIns="41473"/>
          <a:lstStyle/>
          <a:p>
            <a:endParaRPr lang="en-US"/>
          </a:p>
        </p:txBody>
      </p:sp>
      <p:sp>
        <p:nvSpPr>
          <p:cNvPr id="19" name="Oval 18"/>
          <p:cNvSpPr>
            <a:spLocks noChangeArrowheads="1"/>
          </p:cNvSpPr>
          <p:nvPr/>
        </p:nvSpPr>
        <p:spPr bwMode="auto">
          <a:xfrm>
            <a:off x="3600450" y="4984750"/>
            <a:ext cx="1165225" cy="712788"/>
          </a:xfrm>
          <a:prstGeom prst="ellipse">
            <a:avLst/>
          </a:prstGeom>
          <a:noFill/>
          <a:ln w="38100" algn="ctr">
            <a:solidFill>
              <a:srgbClr val="FF00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5310" name="Rectangle 19"/>
          <p:cNvSpPr>
            <a:spLocks noChangeArrowheads="1"/>
          </p:cNvSpPr>
          <p:nvPr/>
        </p:nvSpPr>
        <p:spPr bwMode="auto">
          <a:xfrm>
            <a:off x="942975" y="4595813"/>
            <a:ext cx="2527300" cy="454025"/>
          </a:xfrm>
          <a:prstGeom prst="rect">
            <a:avLst/>
          </a:prstGeom>
          <a:solidFill>
            <a:srgbClr val="000000"/>
          </a:solidFill>
          <a:ln w="28575" algn="ctr">
            <a:solidFill>
              <a:srgbClr val="FFFF00"/>
            </a:solidFill>
            <a:round/>
            <a:headEnd/>
            <a:tailEnd/>
          </a:ln>
        </p:spPr>
        <p:txBody>
          <a:bodyPr lIns="82945" tIns="41473" rIns="82945" bIns="41473"/>
          <a:lstStyle/>
          <a:p>
            <a:pPr algn="ctr" defTabSz="406400" hangingPunct="0">
              <a:lnSpc>
                <a:spcPct val="93000"/>
              </a:lnSpc>
              <a:buClr>
                <a:srgbClr val="000000"/>
              </a:buClr>
              <a:buSzPct val="100000"/>
            </a:pPr>
            <a:r>
              <a:rPr lang="de-AT" sz="2500" b="1">
                <a:solidFill>
                  <a:srgbClr val="FFFF00"/>
                </a:solidFill>
                <a:ea typeface="MS Gothic" pitchFamily="49" charset="-128"/>
              </a:rPr>
              <a:t>SneakToCover</a:t>
            </a:r>
          </a:p>
        </p:txBody>
      </p:sp>
      <p:sp>
        <p:nvSpPr>
          <p:cNvPr id="21" name="Oval 20"/>
          <p:cNvSpPr>
            <a:spLocks noChangeArrowheads="1"/>
          </p:cNvSpPr>
          <p:nvPr/>
        </p:nvSpPr>
        <p:spPr bwMode="auto">
          <a:xfrm>
            <a:off x="3276600" y="3298825"/>
            <a:ext cx="1165225" cy="712788"/>
          </a:xfrm>
          <a:prstGeom prst="ellipse">
            <a:avLst/>
          </a:prstGeom>
          <a:noFill/>
          <a:ln w="38100" algn="ctr">
            <a:solidFill>
              <a:srgbClr val="FFFF00"/>
            </a:solidFill>
            <a:prstDash val="lg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5" descr="GDC10_SneakState.png"/>
          <p:cNvPicPr>
            <a:picLocks noChangeAspect="1"/>
          </p:cNvPicPr>
          <p:nvPr/>
        </p:nvPicPr>
        <p:blipFill>
          <a:blip r:embed="rId3" cstate="print"/>
          <a:srcRect/>
          <a:stretch>
            <a:fillRect/>
          </a:stretch>
        </p:blipFill>
        <p:spPr bwMode="auto">
          <a:xfrm>
            <a:off x="-2497138" y="0"/>
            <a:ext cx="11641138" cy="6872288"/>
          </a:xfrm>
          <a:prstGeom prst="rect">
            <a:avLst/>
          </a:prstGeom>
          <a:noFill/>
          <a:ln w="9525">
            <a:noFill/>
            <a:miter lim="800000"/>
            <a:headEnd/>
            <a:tailEnd/>
          </a:ln>
        </p:spPr>
      </p:pic>
      <p:sp>
        <p:nvSpPr>
          <p:cNvPr id="57346" name="Oval 2"/>
          <p:cNvSpPr>
            <a:spLocks noChangeArrowheads="1"/>
          </p:cNvSpPr>
          <p:nvPr/>
        </p:nvSpPr>
        <p:spPr bwMode="auto">
          <a:xfrm>
            <a:off x="5803900" y="5826125"/>
            <a:ext cx="776288"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47" name="Oval 4"/>
          <p:cNvSpPr>
            <a:spLocks noChangeArrowheads="1"/>
          </p:cNvSpPr>
          <p:nvPr/>
        </p:nvSpPr>
        <p:spPr bwMode="auto">
          <a:xfrm>
            <a:off x="6645275" y="615156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48" name="Oval 6"/>
          <p:cNvSpPr>
            <a:spLocks noChangeArrowheads="1"/>
          </p:cNvSpPr>
          <p:nvPr/>
        </p:nvSpPr>
        <p:spPr bwMode="auto">
          <a:xfrm>
            <a:off x="6580188" y="5567363"/>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49" name="Oval 7"/>
          <p:cNvSpPr>
            <a:spLocks noChangeArrowheads="1"/>
          </p:cNvSpPr>
          <p:nvPr/>
        </p:nvSpPr>
        <p:spPr bwMode="auto">
          <a:xfrm>
            <a:off x="3794125" y="5113338"/>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0" name="Oval 8"/>
          <p:cNvSpPr>
            <a:spLocks noChangeArrowheads="1"/>
          </p:cNvSpPr>
          <p:nvPr/>
        </p:nvSpPr>
        <p:spPr bwMode="auto">
          <a:xfrm>
            <a:off x="4506913" y="466090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1" name="Oval 9"/>
          <p:cNvSpPr>
            <a:spLocks noChangeArrowheads="1"/>
          </p:cNvSpPr>
          <p:nvPr/>
        </p:nvSpPr>
        <p:spPr bwMode="auto">
          <a:xfrm>
            <a:off x="3470275" y="34290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2" name="Oval 10"/>
          <p:cNvSpPr>
            <a:spLocks noChangeArrowheads="1"/>
          </p:cNvSpPr>
          <p:nvPr/>
        </p:nvSpPr>
        <p:spPr bwMode="auto">
          <a:xfrm>
            <a:off x="2109788" y="2068513"/>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3" name="Oval 11"/>
          <p:cNvSpPr>
            <a:spLocks noChangeArrowheads="1"/>
          </p:cNvSpPr>
          <p:nvPr/>
        </p:nvSpPr>
        <p:spPr bwMode="auto">
          <a:xfrm>
            <a:off x="1397000" y="2457450"/>
            <a:ext cx="777875" cy="452438"/>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4" name="Oval 12"/>
          <p:cNvSpPr>
            <a:spLocks noChangeArrowheads="1"/>
          </p:cNvSpPr>
          <p:nvPr/>
        </p:nvSpPr>
        <p:spPr bwMode="auto">
          <a:xfrm>
            <a:off x="3405188" y="2846388"/>
            <a:ext cx="777875" cy="452437"/>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5" name="Oval 13"/>
          <p:cNvSpPr>
            <a:spLocks noChangeArrowheads="1"/>
          </p:cNvSpPr>
          <p:nvPr/>
        </p:nvSpPr>
        <p:spPr bwMode="auto">
          <a:xfrm>
            <a:off x="1073150" y="1549400"/>
            <a:ext cx="777875" cy="454025"/>
          </a:xfrm>
          <a:prstGeom prst="ellipse">
            <a:avLst/>
          </a:prstGeom>
          <a:solidFill>
            <a:srgbClr val="C00000">
              <a:alpha val="50195"/>
            </a:srgbClr>
          </a:solidFill>
          <a:ln w="38100" algn="ctr">
            <a:solidFill>
              <a:srgbClr val="FF0000"/>
            </a:solidFill>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23" name="Rectangle 22"/>
          <p:cNvSpPr/>
          <p:nvPr/>
        </p:nvSpPr>
        <p:spPr bwMode="auto">
          <a:xfrm>
            <a:off x="100013" y="3363913"/>
            <a:ext cx="2722562" cy="3305175"/>
          </a:xfrm>
          <a:prstGeom prst="rect">
            <a:avLst/>
          </a:prstGeom>
          <a:solidFill>
            <a:srgbClr val="0D0D0D">
              <a:alpha val="74902"/>
            </a:srgbClr>
          </a:solidFill>
          <a:ln w="9525" cap="flat" cmpd="sng" algn="ctr">
            <a:solidFill>
              <a:schemeClr val="bg1">
                <a:lumMod val="50000"/>
              </a:schemeClr>
            </a:solidFill>
            <a:prstDash val="solid"/>
            <a:round/>
            <a:headEnd type="none" w="med" len="med"/>
            <a:tailEnd type="none" w="med" len="med"/>
          </a:ln>
          <a:effectLst/>
        </p:spPr>
        <p:txBody>
          <a:bodyPr lIns="82945" tIns="41473" rIns="82945" bIns="41473"/>
          <a:lstStyle/>
          <a:p>
            <a:pPr algn="ctr" defTabSz="407526" hangingPunct="0">
              <a:lnSpc>
                <a:spcPct val="93000"/>
              </a:lnSpc>
              <a:buClr>
                <a:srgbClr val="000000"/>
              </a:buClr>
              <a:buSzPct val="100000"/>
              <a:defRPr/>
            </a:pPr>
            <a:r>
              <a:rPr lang="de-AT" sz="2500" b="1" dirty="0">
                <a:solidFill>
                  <a:schemeClr val="bg1"/>
                </a:solidFill>
                <a:ea typeface="MS Gothic" charset="-128"/>
                <a:cs typeface="+mn-cs"/>
              </a:rPr>
              <a:t>BLACKBOARD</a:t>
            </a:r>
          </a:p>
        </p:txBody>
      </p:sp>
      <p:sp>
        <p:nvSpPr>
          <p:cNvPr id="57357" name="Rectangle 23"/>
          <p:cNvSpPr>
            <a:spLocks noChangeArrowheads="1"/>
          </p:cNvSpPr>
          <p:nvPr/>
        </p:nvSpPr>
        <p:spPr bwMode="auto">
          <a:xfrm>
            <a:off x="360363" y="4011613"/>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8" name="Rectangle 24"/>
          <p:cNvSpPr>
            <a:spLocks noChangeArrowheads="1"/>
          </p:cNvSpPr>
          <p:nvPr/>
        </p:nvSpPr>
        <p:spPr bwMode="auto">
          <a:xfrm>
            <a:off x="360363" y="5567363"/>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59" name="Rectangle 25"/>
          <p:cNvSpPr>
            <a:spLocks noChangeArrowheads="1"/>
          </p:cNvSpPr>
          <p:nvPr/>
        </p:nvSpPr>
        <p:spPr bwMode="auto">
          <a:xfrm>
            <a:off x="360363" y="5049838"/>
            <a:ext cx="388937" cy="388937"/>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60" name="Rectangle 26"/>
          <p:cNvSpPr>
            <a:spLocks noChangeArrowheads="1"/>
          </p:cNvSpPr>
          <p:nvPr/>
        </p:nvSpPr>
        <p:spPr bwMode="auto">
          <a:xfrm>
            <a:off x="360363" y="4530725"/>
            <a:ext cx="388937" cy="388938"/>
          </a:xfrm>
          <a:prstGeom prst="rect">
            <a:avLst/>
          </a:prstGeom>
          <a:noFill/>
          <a:ln w="9525" algn="ctr">
            <a:solidFill>
              <a:srgbClr val="FF0000"/>
            </a:solidFill>
            <a:prstDash val="dash"/>
            <a:round/>
            <a:headEnd/>
            <a:tailEnd/>
          </a:ln>
        </p:spPr>
        <p:txBody>
          <a:bodyPr lIns="82945" tIns="41473" rIns="82945" bIns="41473"/>
          <a:lstStyle/>
          <a:p>
            <a:pPr defTabSz="406400" hangingPunct="0">
              <a:lnSpc>
                <a:spcPct val="93000"/>
              </a:lnSpc>
              <a:buClr>
                <a:srgbClr val="000000"/>
              </a:buClr>
              <a:buSzPct val="100000"/>
            </a:pPr>
            <a:endParaRPr lang="de-AT" sz="1600">
              <a:ea typeface="MS Gothic" pitchFamily="49" charset="-128"/>
            </a:endParaRPr>
          </a:p>
        </p:txBody>
      </p:sp>
      <p:sp>
        <p:nvSpPr>
          <p:cNvPr id="57361" name="TextBox 27"/>
          <p:cNvSpPr txBox="1">
            <a:spLocks noChangeArrowheads="1"/>
          </p:cNvSpPr>
          <p:nvPr/>
        </p:nvSpPr>
        <p:spPr bwMode="auto">
          <a:xfrm>
            <a:off x="942975" y="4065588"/>
            <a:ext cx="817563" cy="361950"/>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COVER</a:t>
            </a:r>
          </a:p>
        </p:txBody>
      </p:sp>
      <p:sp>
        <p:nvSpPr>
          <p:cNvPr id="57362" name="TextBox 28"/>
          <p:cNvSpPr txBox="1">
            <a:spLocks noChangeArrowheads="1"/>
          </p:cNvSpPr>
          <p:nvPr/>
        </p:nvSpPr>
        <p:spPr bwMode="auto">
          <a:xfrm>
            <a:off x="942975" y="4584700"/>
            <a:ext cx="1017588" cy="360363"/>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MOVING</a:t>
            </a:r>
          </a:p>
        </p:txBody>
      </p:sp>
      <p:sp>
        <p:nvSpPr>
          <p:cNvPr id="57363" name="TextBox 29"/>
          <p:cNvSpPr txBox="1">
            <a:spLocks noChangeArrowheads="1"/>
          </p:cNvSpPr>
          <p:nvPr/>
        </p:nvSpPr>
        <p:spPr bwMode="auto">
          <a:xfrm>
            <a:off x="942975" y="5621338"/>
            <a:ext cx="1350963" cy="360362"/>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CROUCHING</a:t>
            </a:r>
          </a:p>
        </p:txBody>
      </p:sp>
      <p:sp>
        <p:nvSpPr>
          <p:cNvPr id="57364" name="TextBox 30"/>
          <p:cNvSpPr txBox="1">
            <a:spLocks noChangeArrowheads="1"/>
          </p:cNvSpPr>
          <p:nvPr/>
        </p:nvSpPr>
        <p:spPr bwMode="auto">
          <a:xfrm>
            <a:off x="942975" y="5102225"/>
            <a:ext cx="1168400" cy="361950"/>
          </a:xfrm>
          <a:prstGeom prst="rect">
            <a:avLst/>
          </a:prstGeom>
          <a:noFill/>
          <a:ln w="9525">
            <a:noFill/>
            <a:miter lim="800000"/>
            <a:headEnd/>
            <a:tailEnd/>
          </a:ln>
        </p:spPr>
        <p:txBody>
          <a:bodyPr wrap="none" lIns="82945" tIns="41473" rIns="82945" bIns="41473">
            <a:spAutoFit/>
          </a:bodyPr>
          <a:lstStyle/>
          <a:p>
            <a:r>
              <a:rPr lang="de-AT" b="1">
                <a:solidFill>
                  <a:srgbClr val="FF0000"/>
                </a:solidFill>
                <a:latin typeface="Calibri" pitchFamily="34" charset="0"/>
              </a:rPr>
              <a:t>STANDING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a:bodyPr>
          <a:lstStyle/>
          <a:p>
            <a:pPr eaLnBrk="1" fontAlgn="auto" hangingPunct="1">
              <a:spcAft>
                <a:spcPts val="0"/>
              </a:spcAft>
              <a:defRPr/>
            </a:pPr>
            <a:r>
              <a:rPr lang="de-AT" dirty="0" smtClean="0"/>
              <a:t>BT DESIGN Take AWAY</a:t>
            </a:r>
            <a:endParaRPr lang="de-AT" dirty="0"/>
          </a:p>
        </p:txBody>
      </p:sp>
      <p:sp>
        <p:nvSpPr>
          <p:cNvPr id="4" name="Content Placeholder 3"/>
          <p:cNvSpPr>
            <a:spLocks noGrp="1"/>
          </p:cNvSpPr>
          <p:nvPr>
            <p:ph idx="1"/>
          </p:nvPr>
        </p:nvSpPr>
        <p:spPr/>
        <p:txBody>
          <a:bodyPr/>
          <a:lstStyle/>
          <a:p>
            <a:pPr eaLnBrk="1" hangingPunct="1">
              <a:spcAft>
                <a:spcPts val="2725"/>
              </a:spcAft>
              <a:buSzPct val="120000"/>
            </a:pPr>
            <a:r>
              <a:rPr lang="de-AT" dirty="0" smtClean="0"/>
              <a:t>Decouple your BT from the problem at hand, for example using a blackboard.</a:t>
            </a:r>
          </a:p>
          <a:p>
            <a:pPr eaLnBrk="1" hangingPunct="1">
              <a:spcAft>
                <a:spcPts val="2725"/>
              </a:spcAft>
              <a:buSzPct val="120000"/>
            </a:pPr>
            <a:r>
              <a:rPr lang="de-AT" dirty="0" smtClean="0"/>
              <a:t>Build purposeful behaviors as sequences of short goal-directed actions.</a:t>
            </a:r>
          </a:p>
          <a:p>
            <a:pPr eaLnBrk="1" hangingPunct="1">
              <a:spcAft>
                <a:spcPts val="2725"/>
              </a:spcAft>
              <a:buSzPct val="120000"/>
            </a:pPr>
            <a:r>
              <a:rPr lang="de-AT" dirty="0" smtClean="0"/>
              <a:t>Be careful with “state-like” behaviors that keep running.</a:t>
            </a:r>
          </a:p>
          <a:p>
            <a:pPr eaLnBrk="1" hangingPunct="1">
              <a:spcAft>
                <a:spcPts val="2725"/>
              </a:spcAft>
              <a:buSzPct val="120000"/>
            </a:pPr>
            <a:r>
              <a:rPr lang="de-AT" dirty="0" smtClean="0"/>
              <a:t>Leverage the power of the tree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000500"/>
            <a:ext cx="7772400" cy="1362075"/>
          </a:xfrm>
        </p:spPr>
        <p:txBody>
          <a:bodyPr rtlCol="0">
            <a:normAutofit/>
          </a:bodyPr>
          <a:lstStyle/>
          <a:p>
            <a:pPr eaLnBrk="1" fontAlgn="auto" hangingPunct="1">
              <a:spcAft>
                <a:spcPts val="0"/>
              </a:spcAft>
              <a:defRPr/>
            </a:pPr>
            <a:r>
              <a:rPr lang="de-AT" dirty="0" smtClean="0"/>
              <a:t>SCRIPT INTEGRATION</a:t>
            </a:r>
            <a:endParaRPr lang="de-AT" dirty="0"/>
          </a:p>
        </p:txBody>
      </p:sp>
      <p:sp>
        <p:nvSpPr>
          <p:cNvPr id="5" name="Text Placeholder 4"/>
          <p:cNvSpPr>
            <a:spLocks noGrp="1"/>
          </p:cNvSpPr>
          <p:nvPr>
            <p:ph type="body" idx="1"/>
          </p:nvPr>
        </p:nvSpPr>
        <p:spPr>
          <a:xfrm>
            <a:off x="722313" y="2500313"/>
            <a:ext cx="7772400" cy="1500187"/>
          </a:xfrm>
        </p:spPr>
        <p:txBody>
          <a:bodyPr rtlCol="0">
            <a:normAutofit/>
          </a:bodyPr>
          <a:lstStyle/>
          <a:p>
            <a:pPr eaLnBrk="1" fontAlgn="auto" hangingPunct="1">
              <a:spcAft>
                <a:spcPts val="0"/>
              </a:spcAft>
              <a:buFont typeface="Arial" pitchFamily="34" charset="0"/>
              <a:buNone/>
              <a:defRPr/>
            </a:pPr>
            <a:r>
              <a:rPr lang="de-AT" dirty="0" smtClean="0"/>
              <a:t>Behavior Trees Part 3, Michael</a:t>
            </a:r>
            <a:endParaRPr lang="de-A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p:txBody>
          <a:bodyPr rtlCol="0">
            <a:normAutofit/>
          </a:bodyPr>
          <a:lstStyle/>
          <a:p>
            <a:pPr eaLnBrk="1" fontAlgn="auto" hangingPunct="1">
              <a:spcAft>
                <a:spcPts val="0"/>
              </a:spcAft>
              <a:defRPr/>
            </a:pPr>
            <a:r>
              <a:rPr lang="en-US" smtClean="0"/>
              <a:t>Script Integration</a:t>
            </a:r>
          </a:p>
        </p:txBody>
      </p:sp>
      <p:sp>
        <p:nvSpPr>
          <p:cNvPr id="2051" name="Content Placeholder 4"/>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Behavior trees are all about flexibility</a:t>
            </a:r>
          </a:p>
          <a:p>
            <a:pPr lvl="1" eaLnBrk="1" fontAlgn="auto" hangingPunct="1">
              <a:spcAft>
                <a:spcPts val="0"/>
              </a:spcAft>
              <a:buFont typeface="Arial" pitchFamily="34" charset="0"/>
              <a:buChar char="–"/>
              <a:defRPr/>
            </a:pPr>
            <a:r>
              <a:rPr lang="en-US" dirty="0" smtClean="0"/>
              <a:t>Selector choice!</a:t>
            </a:r>
          </a:p>
          <a:p>
            <a:pPr lvl="1" eaLnBrk="1" fontAlgn="auto" hangingPunct="1">
              <a:spcAft>
                <a:spcPts val="0"/>
              </a:spcAft>
              <a:buFont typeface="Arial" pitchFamily="34" charset="0"/>
              <a:buChar char="–"/>
              <a:defRPr/>
            </a:pPr>
            <a:r>
              <a:rPr lang="en-US" dirty="0" err="1" smtClean="0"/>
              <a:t>Reuseable</a:t>
            </a:r>
            <a:r>
              <a:rPr lang="en-US" dirty="0" smtClean="0"/>
              <a:t> goals!</a:t>
            </a:r>
          </a:p>
          <a:p>
            <a:pPr eaLnBrk="1" fontAlgn="auto" hangingPunct="1">
              <a:spcAft>
                <a:spcPts val="0"/>
              </a:spcAft>
              <a:buFont typeface="Arial" pitchFamily="34" charset="0"/>
              <a:buChar char="•"/>
              <a:defRPr/>
            </a:pPr>
            <a:r>
              <a:rPr lang="en-US" dirty="0" smtClean="0"/>
              <a:t>Rapid iteration is a key goal</a:t>
            </a:r>
          </a:p>
          <a:p>
            <a:pPr lvl="1" eaLnBrk="1" fontAlgn="auto" hangingPunct="1">
              <a:spcAft>
                <a:spcPts val="0"/>
              </a:spcAft>
              <a:buFont typeface="Arial" pitchFamily="34" charset="0"/>
              <a:buChar char="–"/>
              <a:defRPr/>
            </a:pPr>
            <a:r>
              <a:rPr lang="en-US" dirty="0" smtClean="0"/>
              <a:t>Bigger games, more actors, individualized behaviors</a:t>
            </a:r>
          </a:p>
          <a:p>
            <a:pPr lvl="1" eaLnBrk="1" fontAlgn="auto" hangingPunct="1">
              <a:spcAft>
                <a:spcPts val="0"/>
              </a:spcAft>
              <a:buFont typeface="Arial" pitchFamily="34" charset="0"/>
              <a:buChar char="–"/>
              <a:defRPr/>
            </a:pPr>
            <a:r>
              <a:rPr lang="en-US" dirty="0" smtClean="0"/>
              <a:t>Need to quickly change in response to prototyping and </a:t>
            </a:r>
            <a:r>
              <a:rPr lang="en-US" dirty="0" err="1" smtClean="0"/>
              <a:t>playtest</a:t>
            </a:r>
            <a:endParaRPr lang="en-US" dirty="0" smtClean="0"/>
          </a:p>
          <a:p>
            <a:pPr eaLnBrk="1" fontAlgn="auto" hangingPunct="1">
              <a:spcAft>
                <a:spcPts val="0"/>
              </a:spcAft>
              <a:buFont typeface="Arial" pitchFamily="34" charset="0"/>
              <a:buChar char="•"/>
              <a:defRPr/>
            </a:pPr>
            <a:r>
              <a:rPr lang="en-US" dirty="0" smtClean="0"/>
              <a:t>Separate the algorithm from the behaviors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500"/>
                                        <p:tgtEl>
                                          <p:spTgt spid="20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51">
                                            <p:txEl>
                                              <p:pRg st="1" end="1"/>
                                            </p:txEl>
                                          </p:spTgt>
                                        </p:tgtEl>
                                        <p:attrNameLst>
                                          <p:attrName>style.visibility</p:attrName>
                                        </p:attrNameLst>
                                      </p:cBhvr>
                                      <p:to>
                                        <p:strVal val="visible"/>
                                      </p:to>
                                    </p:set>
                                    <p:animEffect transition="in" filter="fade">
                                      <p:cBhvr>
                                        <p:cTn id="10" dur="500"/>
                                        <p:tgtEl>
                                          <p:spTgt spid="20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animEffect transition="in" filter="fade">
                                      <p:cBhvr>
                                        <p:cTn id="13" dur="500"/>
                                        <p:tgtEl>
                                          <p:spTgt spid="20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51">
                                            <p:txEl>
                                              <p:pRg st="3" end="3"/>
                                            </p:txEl>
                                          </p:spTgt>
                                        </p:tgtEl>
                                        <p:attrNameLst>
                                          <p:attrName>style.visibility</p:attrName>
                                        </p:attrNameLst>
                                      </p:cBhvr>
                                      <p:to>
                                        <p:strVal val="visible"/>
                                      </p:to>
                                    </p:set>
                                    <p:animEffect transition="in" filter="fade">
                                      <p:cBhvr>
                                        <p:cTn id="18" dur="500"/>
                                        <p:tgtEl>
                                          <p:spTgt spid="205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animEffect transition="in" filter="fade">
                                      <p:cBhvr>
                                        <p:cTn id="21" dur="500"/>
                                        <p:tgtEl>
                                          <p:spTgt spid="205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51">
                                            <p:txEl>
                                              <p:pRg st="5" end="5"/>
                                            </p:txEl>
                                          </p:spTgt>
                                        </p:tgtEl>
                                        <p:attrNameLst>
                                          <p:attrName>style.visibility</p:attrName>
                                        </p:attrNameLst>
                                      </p:cBhvr>
                                      <p:to>
                                        <p:strVal val="visible"/>
                                      </p:to>
                                    </p:set>
                                    <p:animEffect transition="in" filter="fade">
                                      <p:cBhvr>
                                        <p:cTn id="24" dur="500"/>
                                        <p:tgtEl>
                                          <p:spTgt spid="20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animEffect transition="in" filter="fade">
                                      <p:cBhvr>
                                        <p:cTn id="29" dur="500"/>
                                        <p:tgtEl>
                                          <p:spTgt spid="2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de-AT" dirty="0"/>
          </a:p>
        </p:txBody>
      </p:sp>
      <p:sp>
        <p:nvSpPr>
          <p:cNvPr id="3" name="Content Placeholder 2"/>
          <p:cNvSpPr>
            <a:spLocks noGrp="1"/>
          </p:cNvSpPr>
          <p:nvPr>
            <p:ph idx="1"/>
          </p:nvPr>
        </p:nvSpPr>
        <p:spPr/>
        <p:txBody>
          <a:bodyPr/>
          <a:lstStyle/>
          <a:p>
            <a:pPr>
              <a:lnSpc>
                <a:spcPct val="200000"/>
              </a:lnSpc>
            </a:pPr>
            <a:r>
              <a:rPr lang="en-US" dirty="0" smtClean="0"/>
              <a:t>BTs are a framework for game AI.</a:t>
            </a:r>
          </a:p>
          <a:p>
            <a:pPr>
              <a:lnSpc>
                <a:spcPct val="200000"/>
              </a:lnSpc>
            </a:pPr>
            <a:r>
              <a:rPr lang="en-US" dirty="0" smtClean="0"/>
              <a:t>BTs model character behaviors extremely well.</a:t>
            </a:r>
          </a:p>
          <a:p>
            <a:pPr>
              <a:lnSpc>
                <a:spcPct val="200000"/>
              </a:lnSpc>
            </a:pPr>
            <a:r>
              <a:rPr lang="en-US" dirty="0" smtClean="0"/>
              <a:t>BTs are simple, yet extremely customizable</a:t>
            </a:r>
            <a:r>
              <a:rPr lang="en-US" dirty="0" smtClean="0"/>
              <a:t>.</a:t>
            </a:r>
            <a:endParaRPr lang="de-A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rtlCol="0">
            <a:normAutofit/>
          </a:bodyPr>
          <a:lstStyle/>
          <a:p>
            <a:pPr eaLnBrk="1" fontAlgn="auto" hangingPunct="1">
              <a:spcAft>
                <a:spcPts val="0"/>
              </a:spcAft>
              <a:defRPr/>
            </a:pPr>
            <a:r>
              <a:rPr lang="en-US" smtClean="0"/>
              <a:t>Flexibility from script</a:t>
            </a:r>
          </a:p>
        </p:txBody>
      </p:sp>
      <p:sp>
        <p:nvSpPr>
          <p:cNvPr id="3075" name="Content Placeholder 2"/>
          <p:cNvSpPr>
            <a:spLocks noGrp="1"/>
          </p:cNvSpPr>
          <p:nvPr>
            <p:ph idx="1"/>
          </p:nvPr>
        </p:nvSpPr>
        <p:spPr/>
        <p:txBody>
          <a:bodyPr/>
          <a:lstStyle/>
          <a:p>
            <a:pPr eaLnBrk="1" hangingPunct="1"/>
            <a:r>
              <a:rPr lang="en-US" smtClean="0"/>
              <a:t>Lua at BHG, but could be any language</a:t>
            </a:r>
          </a:p>
          <a:p>
            <a:pPr eaLnBrk="1" hangingPunct="1"/>
            <a:r>
              <a:rPr lang="en-US" smtClean="0"/>
              <a:t>What you’ll need:</a:t>
            </a:r>
          </a:p>
          <a:p>
            <a:pPr lvl="1" eaLnBrk="1" hangingPunct="1"/>
            <a:r>
              <a:rPr lang="en-US" smtClean="0"/>
              <a:t>Scripting language integration</a:t>
            </a:r>
          </a:p>
          <a:p>
            <a:pPr lvl="2" eaLnBrk="1" hangingPunct="1"/>
            <a:r>
              <a:rPr lang="en-US" smtClean="0"/>
              <a:t>Calling script from code and vice versa</a:t>
            </a:r>
          </a:p>
          <a:p>
            <a:pPr eaLnBrk="1" hangingPunct="1"/>
            <a:r>
              <a:rPr lang="en-US" smtClean="0"/>
              <a:t>Really nice to have:</a:t>
            </a:r>
          </a:p>
          <a:p>
            <a:pPr lvl="1" eaLnBrk="1" hangingPunct="1"/>
            <a:r>
              <a:rPr lang="en-US" smtClean="0"/>
              <a:t>Designers comfortable with scripting</a:t>
            </a:r>
          </a:p>
          <a:p>
            <a:pPr lvl="2" eaLnBrk="1" hangingPunct="1"/>
            <a:r>
              <a:rPr lang="en-US" smtClean="0"/>
              <a:t>You will need support time (more on that later) </a:t>
            </a:r>
          </a:p>
          <a:p>
            <a:pPr lvl="1" eaLnBrk="1" hangingPunct="1"/>
            <a:r>
              <a:rPr lang="en-US" smtClean="0"/>
              <a:t>Script debugging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Effect transition="in" filter="fade">
                                      <p:cBhvr>
                                        <p:cTn id="15" dur="500"/>
                                        <p:tgtEl>
                                          <p:spTgt spid="30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3" end="3"/>
                                            </p:txEl>
                                          </p:spTgt>
                                        </p:tgtEl>
                                        <p:attrNameLst>
                                          <p:attrName>style.visibility</p:attrName>
                                        </p:attrNameLst>
                                      </p:cBhvr>
                                      <p:to>
                                        <p:strVal val="visible"/>
                                      </p:to>
                                    </p:set>
                                    <p:animEffect transition="in" filter="fade">
                                      <p:cBhvr>
                                        <p:cTn id="18" dur="500"/>
                                        <p:tgtEl>
                                          <p:spTgt spid="30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fade">
                                      <p:cBhvr>
                                        <p:cTn id="23" dur="500"/>
                                        <p:tgtEl>
                                          <p:spTgt spid="307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75">
                                            <p:txEl>
                                              <p:pRg st="5" end="5"/>
                                            </p:txEl>
                                          </p:spTgt>
                                        </p:tgtEl>
                                        <p:attrNameLst>
                                          <p:attrName>style.visibility</p:attrName>
                                        </p:attrNameLst>
                                      </p:cBhvr>
                                      <p:to>
                                        <p:strVal val="visible"/>
                                      </p:to>
                                    </p:set>
                                    <p:animEffect transition="in" filter="fade">
                                      <p:cBhvr>
                                        <p:cTn id="26" dur="500"/>
                                        <p:tgtEl>
                                          <p:spTgt spid="307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75">
                                            <p:txEl>
                                              <p:pRg st="6" end="6"/>
                                            </p:txEl>
                                          </p:spTgt>
                                        </p:tgtEl>
                                        <p:attrNameLst>
                                          <p:attrName>style.visibility</p:attrName>
                                        </p:attrNameLst>
                                      </p:cBhvr>
                                      <p:to>
                                        <p:strVal val="visible"/>
                                      </p:to>
                                    </p:set>
                                    <p:animEffect transition="in" filter="fade">
                                      <p:cBhvr>
                                        <p:cTn id="29" dur="500"/>
                                        <p:tgtEl>
                                          <p:spTgt spid="307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75">
                                            <p:txEl>
                                              <p:pRg st="7" end="7"/>
                                            </p:txEl>
                                          </p:spTgt>
                                        </p:tgtEl>
                                        <p:attrNameLst>
                                          <p:attrName>style.visibility</p:attrName>
                                        </p:attrNameLst>
                                      </p:cBhvr>
                                      <p:to>
                                        <p:strVal val="visible"/>
                                      </p:to>
                                    </p:set>
                                    <p:animEffect transition="in" filter="fade">
                                      <p:cBhvr>
                                        <p:cTn id="32" dur="500"/>
                                        <p:tgtEl>
                                          <p:spTgt spid="3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p:cNvSpPr/>
          <p:nvPr/>
        </p:nvSpPr>
        <p:spPr>
          <a:xfrm>
            <a:off x="304800" y="2743200"/>
            <a:ext cx="1981200" cy="990600"/>
          </a:xfrm>
          <a:prstGeom prst="ellipse">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Gather</a:t>
            </a:r>
          </a:p>
        </p:txBody>
      </p:sp>
      <p:cxnSp>
        <p:nvCxnSpPr>
          <p:cNvPr id="5" name="Straight Connector 4"/>
          <p:cNvCxnSpPr/>
          <p:nvPr/>
        </p:nvCxnSpPr>
        <p:spPr>
          <a:xfrm rot="16200000" flipH="1">
            <a:off x="1447800" y="3352800"/>
            <a:ext cx="6019800" cy="762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7587" name="TextBox 5"/>
          <p:cNvSpPr txBox="1">
            <a:spLocks noChangeArrowheads="1"/>
          </p:cNvSpPr>
          <p:nvPr/>
        </p:nvSpPr>
        <p:spPr bwMode="auto">
          <a:xfrm>
            <a:off x="1600200" y="457200"/>
            <a:ext cx="1143000" cy="646113"/>
          </a:xfrm>
          <a:prstGeom prst="rect">
            <a:avLst/>
          </a:prstGeom>
          <a:noFill/>
          <a:ln w="9525">
            <a:noFill/>
            <a:miter lim="800000"/>
            <a:headEnd/>
            <a:tailEnd/>
          </a:ln>
        </p:spPr>
        <p:txBody>
          <a:bodyPr>
            <a:spAutoFit/>
          </a:bodyPr>
          <a:lstStyle/>
          <a:p>
            <a:r>
              <a:rPr lang="en-US" sz="3600">
                <a:latin typeface="Calibri" pitchFamily="34" charset="0"/>
              </a:rPr>
              <a:t>C++</a:t>
            </a:r>
          </a:p>
        </p:txBody>
      </p:sp>
      <p:cxnSp>
        <p:nvCxnSpPr>
          <p:cNvPr id="14" name="Straight Connector 13"/>
          <p:cNvCxnSpPr/>
          <p:nvPr/>
        </p:nvCxnSpPr>
        <p:spPr>
          <a:xfrm rot="5400000" flipH="1" flipV="1">
            <a:off x="4800600" y="19050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7589" name="TextBox 14"/>
          <p:cNvSpPr txBox="1">
            <a:spLocks noChangeArrowheads="1"/>
          </p:cNvSpPr>
          <p:nvPr/>
        </p:nvSpPr>
        <p:spPr bwMode="auto">
          <a:xfrm>
            <a:off x="6400800" y="457200"/>
            <a:ext cx="954088" cy="646113"/>
          </a:xfrm>
          <a:prstGeom prst="rect">
            <a:avLst/>
          </a:prstGeom>
          <a:noFill/>
          <a:ln w="9525">
            <a:noFill/>
            <a:miter lim="800000"/>
            <a:headEnd/>
            <a:tailEnd/>
          </a:ln>
        </p:spPr>
        <p:txBody>
          <a:bodyPr wrap="none">
            <a:spAutoFit/>
          </a:bodyPr>
          <a:lstStyle/>
          <a:p>
            <a:r>
              <a:rPr lang="en-US" sz="3600">
                <a:latin typeface="Calibri" pitchFamily="34" charset="0"/>
              </a:rPr>
              <a:t>Lua</a:t>
            </a:r>
          </a:p>
        </p:txBody>
      </p:sp>
      <p:cxnSp>
        <p:nvCxnSpPr>
          <p:cNvPr id="17" name="Straight Connector 16"/>
          <p:cNvCxnSpPr/>
          <p:nvPr/>
        </p:nvCxnSpPr>
        <p:spPr>
          <a:xfrm>
            <a:off x="381000" y="1066800"/>
            <a:ext cx="86106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800600" y="1447800"/>
            <a:ext cx="2743200" cy="1096963"/>
          </a:xfrm>
          <a:prstGeom prst="rect">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Behavior Tree</a:t>
            </a:r>
          </a:p>
        </p:txBody>
      </p:sp>
      <p:sp>
        <p:nvSpPr>
          <p:cNvPr id="19" name="Rectangle 18"/>
          <p:cNvSpPr/>
          <p:nvPr/>
        </p:nvSpPr>
        <p:spPr>
          <a:xfrm>
            <a:off x="381000" y="1447800"/>
            <a:ext cx="2743200" cy="1096963"/>
          </a:xfrm>
          <a:prstGeom prst="rect">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Behavior  Interface</a:t>
            </a:r>
          </a:p>
        </p:txBody>
      </p:sp>
      <p:sp>
        <p:nvSpPr>
          <p:cNvPr id="22" name="Rectangle 21"/>
          <p:cNvSpPr/>
          <p:nvPr/>
        </p:nvSpPr>
        <p:spPr>
          <a:xfrm>
            <a:off x="5029200" y="2362200"/>
            <a:ext cx="2133600" cy="990600"/>
          </a:xfrm>
          <a:prstGeom prst="rect">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Behavior</a:t>
            </a:r>
          </a:p>
        </p:txBody>
      </p:sp>
      <p:grpSp>
        <p:nvGrpSpPr>
          <p:cNvPr id="2" name="Group 27"/>
          <p:cNvGrpSpPr/>
          <p:nvPr/>
        </p:nvGrpSpPr>
        <p:grpSpPr>
          <a:xfrm>
            <a:off x="5029232" y="4343400"/>
            <a:ext cx="2286000" cy="1143000"/>
            <a:chOff x="5181600" y="4191000"/>
            <a:chExt cx="2286000" cy="1143000"/>
          </a:xfrm>
          <a:solidFill>
            <a:schemeClr val="tx1">
              <a:lumMod val="75000"/>
              <a:lumOff val="25000"/>
            </a:schemeClr>
          </a:solidFill>
        </p:grpSpPr>
        <p:sp>
          <p:nvSpPr>
            <p:cNvPr id="23" name="Rectangle 22"/>
            <p:cNvSpPr/>
            <p:nvPr/>
          </p:nvSpPr>
          <p:spPr>
            <a:xfrm>
              <a:off x="5181600" y="4191000"/>
              <a:ext cx="2133600" cy="990600"/>
            </a:xfrm>
            <a:prstGeom prst="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Behavior</a:t>
              </a:r>
            </a:p>
          </p:txBody>
        </p:sp>
        <p:sp>
          <p:nvSpPr>
            <p:cNvPr id="24" name="Rectangle 23"/>
            <p:cNvSpPr/>
            <p:nvPr/>
          </p:nvSpPr>
          <p:spPr>
            <a:xfrm>
              <a:off x="5334000" y="4343400"/>
              <a:ext cx="2133600" cy="990600"/>
            </a:xfrm>
            <a:prstGeom prst="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Behavior</a:t>
              </a:r>
            </a:p>
          </p:txBody>
        </p:sp>
      </p:grpSp>
      <p:sp>
        <p:nvSpPr>
          <p:cNvPr id="20" name="Oval 19"/>
          <p:cNvSpPr/>
          <p:nvPr/>
        </p:nvSpPr>
        <p:spPr>
          <a:xfrm>
            <a:off x="6858000" y="2667000"/>
            <a:ext cx="2133600" cy="1066800"/>
          </a:xfrm>
          <a:prstGeom prst="ellipse">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Precondition</a:t>
            </a:r>
          </a:p>
        </p:txBody>
      </p:sp>
      <p:sp>
        <p:nvSpPr>
          <p:cNvPr id="25" name="Oval 24"/>
          <p:cNvSpPr/>
          <p:nvPr/>
        </p:nvSpPr>
        <p:spPr>
          <a:xfrm>
            <a:off x="7162800" y="3429000"/>
            <a:ext cx="1524000" cy="990600"/>
          </a:xfrm>
          <a:prstGeom prst="ellipse">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Type</a:t>
            </a:r>
          </a:p>
        </p:txBody>
      </p:sp>
      <p:sp>
        <p:nvSpPr>
          <p:cNvPr id="29" name="TextBox 28"/>
          <p:cNvSpPr txBox="1">
            <a:spLocks noChangeArrowheads="1"/>
          </p:cNvSpPr>
          <p:nvPr/>
        </p:nvSpPr>
        <p:spPr bwMode="auto">
          <a:xfrm>
            <a:off x="5867400" y="3352800"/>
            <a:ext cx="381000" cy="923925"/>
          </a:xfrm>
          <a:prstGeom prst="rect">
            <a:avLst/>
          </a:prstGeom>
          <a:noFill/>
          <a:ln w="9525">
            <a:noFill/>
            <a:miter lim="800000"/>
            <a:headEnd/>
            <a:tailEnd/>
          </a:ln>
        </p:spPr>
        <p:txBody>
          <a:bodyPr>
            <a:spAutoFit/>
          </a:bodyPr>
          <a:lstStyle/>
          <a:p>
            <a:r>
              <a:rPr lang="en-US">
                <a:latin typeface="Arial Black" pitchFamily="34" charset="0"/>
              </a:rPr>
              <a:t>.</a:t>
            </a:r>
          </a:p>
          <a:p>
            <a:r>
              <a:rPr lang="en-US">
                <a:latin typeface="Arial Black" pitchFamily="34" charset="0"/>
              </a:rPr>
              <a:t>.</a:t>
            </a:r>
          </a:p>
          <a:p>
            <a:r>
              <a:rPr lang="en-US">
                <a:latin typeface="Arial Black" pitchFamily="34" charset="0"/>
              </a:rPr>
              <a:t>.</a:t>
            </a:r>
          </a:p>
        </p:txBody>
      </p:sp>
      <p:grpSp>
        <p:nvGrpSpPr>
          <p:cNvPr id="3" name="Group 31"/>
          <p:cNvGrpSpPr>
            <a:grpSpLocks/>
          </p:cNvGrpSpPr>
          <p:nvPr/>
        </p:nvGrpSpPr>
        <p:grpSpPr bwMode="auto">
          <a:xfrm>
            <a:off x="2135188" y="2667000"/>
            <a:ext cx="3732212" cy="382588"/>
            <a:chOff x="1591826" y="2590800"/>
            <a:chExt cx="3284974" cy="382588"/>
          </a:xfrm>
        </p:grpSpPr>
        <p:cxnSp>
          <p:nvCxnSpPr>
            <p:cNvPr id="27" name="Straight Arrow Connector 26"/>
            <p:cNvCxnSpPr/>
            <p:nvPr/>
          </p:nvCxnSpPr>
          <p:spPr>
            <a:xfrm>
              <a:off x="1600210" y="2971800"/>
              <a:ext cx="3276590" cy="1588"/>
            </a:xfrm>
            <a:prstGeom prst="straightConnector1">
              <a:avLst/>
            </a:prstGeom>
            <a:ln w="76200">
              <a:solidFill>
                <a:srgbClr val="FF0000"/>
              </a:solidFill>
              <a:tailEnd type="arrow"/>
            </a:ln>
          </p:spPr>
          <p:style>
            <a:lnRef idx="3">
              <a:schemeClr val="accent6"/>
            </a:lnRef>
            <a:fillRef idx="0">
              <a:schemeClr val="accent6"/>
            </a:fillRef>
            <a:effectRef idx="2">
              <a:schemeClr val="accent6"/>
            </a:effectRef>
            <a:fontRef idx="minor">
              <a:schemeClr val="tx1"/>
            </a:fontRef>
          </p:style>
        </p:cxnSp>
        <p:sp>
          <p:nvSpPr>
            <p:cNvPr id="67611" name="TextBox 30"/>
            <p:cNvSpPr txBox="1">
              <a:spLocks noChangeArrowheads="1"/>
            </p:cNvSpPr>
            <p:nvPr/>
          </p:nvSpPr>
          <p:spPr bwMode="auto">
            <a:xfrm>
              <a:off x="1591826" y="2590800"/>
              <a:ext cx="3276600" cy="369332"/>
            </a:xfrm>
            <a:prstGeom prst="rect">
              <a:avLst/>
            </a:prstGeom>
            <a:noFill/>
            <a:ln w="9525">
              <a:noFill/>
              <a:miter lim="800000"/>
              <a:headEnd/>
              <a:tailEnd/>
            </a:ln>
          </p:spPr>
          <p:txBody>
            <a:bodyPr>
              <a:spAutoFit/>
            </a:bodyPr>
            <a:lstStyle/>
            <a:p>
              <a:r>
                <a:rPr lang="en-US">
                  <a:latin typeface="Calibri" pitchFamily="34" charset="0"/>
                </a:rPr>
                <a:t>What behaviors want to run?</a:t>
              </a:r>
            </a:p>
          </p:txBody>
        </p:sp>
      </p:grpSp>
      <p:grpSp>
        <p:nvGrpSpPr>
          <p:cNvPr id="4" name="Group 36"/>
          <p:cNvGrpSpPr>
            <a:grpSpLocks/>
          </p:cNvGrpSpPr>
          <p:nvPr/>
        </p:nvGrpSpPr>
        <p:grpSpPr bwMode="auto">
          <a:xfrm>
            <a:off x="1905000" y="3124200"/>
            <a:ext cx="3724275" cy="382588"/>
            <a:chOff x="1905000" y="3124200"/>
            <a:chExt cx="3724260" cy="382588"/>
          </a:xfrm>
        </p:grpSpPr>
        <p:cxnSp>
          <p:nvCxnSpPr>
            <p:cNvPr id="35" name="Straight Arrow Connector 34"/>
            <p:cNvCxnSpPr/>
            <p:nvPr/>
          </p:nvCxnSpPr>
          <p:spPr>
            <a:xfrm rot="10800000">
              <a:off x="1905000" y="3505200"/>
              <a:ext cx="3581386" cy="1588"/>
            </a:xfrm>
            <a:prstGeom prst="straightConnector1">
              <a:avLst/>
            </a:prstGeom>
            <a:ln w="76200">
              <a:solidFill>
                <a:schemeClr val="tx2">
                  <a:lumMod val="90000"/>
                  <a:lumOff val="10000"/>
                </a:schemeClr>
              </a:solidFill>
              <a:tailEnd type="arrow"/>
            </a:ln>
          </p:spPr>
          <p:style>
            <a:lnRef idx="3">
              <a:schemeClr val="accent6"/>
            </a:lnRef>
            <a:fillRef idx="0">
              <a:schemeClr val="accent6"/>
            </a:fillRef>
            <a:effectRef idx="2">
              <a:schemeClr val="accent6"/>
            </a:effectRef>
            <a:fontRef idx="minor">
              <a:schemeClr val="tx1"/>
            </a:fontRef>
          </p:style>
        </p:cxnSp>
        <p:sp>
          <p:nvSpPr>
            <p:cNvPr id="67609" name="TextBox 35"/>
            <p:cNvSpPr txBox="1">
              <a:spLocks noChangeArrowheads="1"/>
            </p:cNvSpPr>
            <p:nvPr/>
          </p:nvSpPr>
          <p:spPr bwMode="auto">
            <a:xfrm>
              <a:off x="2428860" y="3124200"/>
              <a:ext cx="3200400" cy="369332"/>
            </a:xfrm>
            <a:prstGeom prst="rect">
              <a:avLst/>
            </a:prstGeom>
            <a:noFill/>
            <a:ln w="9525">
              <a:noFill/>
              <a:miter lim="800000"/>
              <a:headEnd/>
              <a:tailEnd/>
            </a:ln>
          </p:spPr>
          <p:txBody>
            <a:bodyPr>
              <a:spAutoFit/>
            </a:bodyPr>
            <a:lstStyle/>
            <a:p>
              <a:r>
                <a:rPr lang="en-US">
                  <a:latin typeface="Calibri" pitchFamily="34" charset="0"/>
                </a:rPr>
                <a:t>Type/precondition results</a:t>
              </a:r>
            </a:p>
          </p:txBody>
        </p:sp>
      </p:grpSp>
      <p:sp>
        <p:nvSpPr>
          <p:cNvPr id="45" name="Oval 44"/>
          <p:cNvSpPr/>
          <p:nvPr/>
        </p:nvSpPr>
        <p:spPr>
          <a:xfrm>
            <a:off x="304800" y="4495800"/>
            <a:ext cx="1981200" cy="1219200"/>
          </a:xfrm>
          <a:prstGeom prst="ellipse">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Run</a:t>
            </a:r>
          </a:p>
        </p:txBody>
      </p:sp>
      <p:cxnSp>
        <p:nvCxnSpPr>
          <p:cNvPr id="47" name="Straight Arrow Connector 46"/>
          <p:cNvCxnSpPr/>
          <p:nvPr/>
        </p:nvCxnSpPr>
        <p:spPr>
          <a:xfrm rot="5400000">
            <a:off x="609601" y="4191000"/>
            <a:ext cx="1524000" cy="317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nvGrpSpPr>
          <p:cNvPr id="7" name="Group 41"/>
          <p:cNvGrpSpPr>
            <a:grpSpLocks/>
          </p:cNvGrpSpPr>
          <p:nvPr/>
        </p:nvGrpSpPr>
        <p:grpSpPr bwMode="auto">
          <a:xfrm>
            <a:off x="1571625" y="4214813"/>
            <a:ext cx="3810000" cy="369887"/>
            <a:chOff x="1219200" y="4278868"/>
            <a:chExt cx="3810000" cy="369332"/>
          </a:xfrm>
        </p:grpSpPr>
        <p:cxnSp>
          <p:nvCxnSpPr>
            <p:cNvPr id="38" name="Straight Arrow Connector 37"/>
            <p:cNvCxnSpPr/>
            <p:nvPr/>
          </p:nvCxnSpPr>
          <p:spPr>
            <a:xfrm>
              <a:off x="1295400" y="4646615"/>
              <a:ext cx="3657600" cy="1585"/>
            </a:xfrm>
            <a:prstGeom prst="straightConnector1">
              <a:avLst/>
            </a:prstGeom>
            <a:ln w="76200">
              <a:solidFill>
                <a:srgbClr val="FF0000"/>
              </a:solidFill>
              <a:tailEnd type="arrow"/>
            </a:ln>
          </p:spPr>
          <p:style>
            <a:lnRef idx="3">
              <a:schemeClr val="accent6"/>
            </a:lnRef>
            <a:fillRef idx="0">
              <a:schemeClr val="accent6"/>
            </a:fillRef>
            <a:effectRef idx="2">
              <a:schemeClr val="accent6"/>
            </a:effectRef>
            <a:fontRef idx="minor">
              <a:schemeClr val="tx1"/>
            </a:fontRef>
          </p:style>
        </p:cxnSp>
        <p:sp>
          <p:nvSpPr>
            <p:cNvPr id="67607" name="TextBox 40"/>
            <p:cNvSpPr txBox="1">
              <a:spLocks noChangeArrowheads="1"/>
            </p:cNvSpPr>
            <p:nvPr/>
          </p:nvSpPr>
          <p:spPr bwMode="auto">
            <a:xfrm>
              <a:off x="1219200" y="4278868"/>
              <a:ext cx="3810000" cy="369332"/>
            </a:xfrm>
            <a:prstGeom prst="rect">
              <a:avLst/>
            </a:prstGeom>
            <a:noFill/>
            <a:ln w="9525">
              <a:noFill/>
              <a:miter lim="800000"/>
              <a:headEnd/>
              <a:tailEnd/>
            </a:ln>
          </p:spPr>
          <p:txBody>
            <a:bodyPr>
              <a:spAutoFit/>
            </a:bodyPr>
            <a:lstStyle/>
            <a:p>
              <a:r>
                <a:rPr lang="en-US">
                  <a:latin typeface="Calibri" pitchFamily="34" charset="0"/>
                </a:rPr>
                <a:t>Calls to on_exit, on_enter, behavior</a:t>
              </a:r>
            </a:p>
          </p:txBody>
        </p:sp>
      </p:grpSp>
      <p:sp>
        <p:nvSpPr>
          <p:cNvPr id="21" name="Oval 20"/>
          <p:cNvSpPr/>
          <p:nvPr/>
        </p:nvSpPr>
        <p:spPr>
          <a:xfrm>
            <a:off x="7162800" y="4038600"/>
            <a:ext cx="1828800" cy="990600"/>
          </a:xfrm>
          <a:prstGeom prst="ellipse">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Behavior</a:t>
            </a:r>
          </a:p>
        </p:txBody>
      </p:sp>
      <p:sp>
        <p:nvSpPr>
          <p:cNvPr id="33" name="Oval 32"/>
          <p:cNvSpPr/>
          <p:nvPr/>
        </p:nvSpPr>
        <p:spPr>
          <a:xfrm>
            <a:off x="7467600" y="4724400"/>
            <a:ext cx="1524000" cy="914400"/>
          </a:xfrm>
          <a:prstGeom prst="ellipse">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t>on_enter</a:t>
            </a:r>
            <a:endParaRPr lang="en-US" dirty="0"/>
          </a:p>
        </p:txBody>
      </p:sp>
      <p:sp>
        <p:nvSpPr>
          <p:cNvPr id="34" name="Oval 33"/>
          <p:cNvSpPr/>
          <p:nvPr/>
        </p:nvSpPr>
        <p:spPr>
          <a:xfrm>
            <a:off x="7477125" y="5257800"/>
            <a:ext cx="1524000" cy="914400"/>
          </a:xfrm>
          <a:prstGeom prst="ellipse">
            <a:avLst/>
          </a:prstGeom>
          <a:solidFill>
            <a:schemeClr val="tx1">
              <a:lumMod val="75000"/>
              <a:lumOff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t>on_exit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8" grpId="0" animBg="1"/>
      <p:bldP spid="19" grpId="0" animBg="1"/>
      <p:bldP spid="22" grpId="0" animBg="1"/>
      <p:bldP spid="20" grpId="0" animBg="1"/>
      <p:bldP spid="25" grpId="0" animBg="1"/>
      <p:bldP spid="29" grpId="0"/>
      <p:bldP spid="45" grpId="0" animBg="1"/>
      <p:bldP spid="21" grpId="0" animBg="1"/>
      <p:bldP spid="33" grpId="0" animBg="1"/>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rtlCol="0">
            <a:normAutofit/>
          </a:bodyPr>
          <a:lstStyle/>
          <a:p>
            <a:pPr eaLnBrk="1" fontAlgn="auto" hangingPunct="1">
              <a:spcAft>
                <a:spcPts val="0"/>
              </a:spcAft>
              <a:defRPr/>
            </a:pPr>
            <a:r>
              <a:rPr lang="en-US" smtClean="0"/>
              <a:t>Creating a behavior script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Behaviors have a common structure</a:t>
            </a:r>
          </a:p>
          <a:p>
            <a:pPr lvl="1" eaLnBrk="1" fontAlgn="auto" hangingPunct="1">
              <a:spcAft>
                <a:spcPts val="0"/>
              </a:spcAft>
              <a:buFont typeface="Arial" pitchFamily="34" charset="0"/>
              <a:buChar char="–"/>
              <a:defRPr/>
            </a:pPr>
            <a:r>
              <a:rPr lang="en-US" dirty="0" smtClean="0"/>
              <a:t>Precondition</a:t>
            </a:r>
          </a:p>
          <a:p>
            <a:pPr lvl="1" eaLnBrk="1" fontAlgn="auto" hangingPunct="1">
              <a:spcAft>
                <a:spcPts val="0"/>
              </a:spcAft>
              <a:buFont typeface="Arial" pitchFamily="34" charset="0"/>
              <a:buChar char="–"/>
              <a:defRPr/>
            </a:pPr>
            <a:r>
              <a:rPr lang="en-US" dirty="0" smtClean="0"/>
              <a:t>Behavior</a:t>
            </a:r>
          </a:p>
          <a:p>
            <a:pPr eaLnBrk="1" fontAlgn="auto" hangingPunct="1">
              <a:spcAft>
                <a:spcPts val="0"/>
              </a:spcAft>
              <a:buFont typeface="Arial" pitchFamily="34" charset="0"/>
              <a:buChar char="•"/>
              <a:defRPr/>
            </a:pPr>
            <a:r>
              <a:rPr lang="en-US" dirty="0" smtClean="0"/>
              <a:t>Optional components</a:t>
            </a:r>
          </a:p>
          <a:p>
            <a:pPr lvl="1" eaLnBrk="1" fontAlgn="auto" hangingPunct="1">
              <a:spcAft>
                <a:spcPts val="0"/>
              </a:spcAft>
              <a:buFont typeface="Arial" pitchFamily="34" charset="0"/>
              <a:buChar char="–"/>
              <a:defRPr/>
            </a:pPr>
            <a:r>
              <a:rPr lang="en-US" dirty="0" smtClean="0"/>
              <a:t>Type (priority, sequential, random)</a:t>
            </a:r>
          </a:p>
          <a:p>
            <a:pPr lvl="1" eaLnBrk="1" fontAlgn="auto" hangingPunct="1">
              <a:spcAft>
                <a:spcPts val="0"/>
              </a:spcAft>
              <a:buFont typeface="Arial" pitchFamily="34" charset="0"/>
              <a:buChar char="–"/>
              <a:defRPr/>
            </a:pPr>
            <a:r>
              <a:rPr lang="en-US" dirty="0" err="1" smtClean="0"/>
              <a:t>on_enter</a:t>
            </a:r>
            <a:r>
              <a:rPr lang="en-US" dirty="0" smtClean="0"/>
              <a:t>, </a:t>
            </a:r>
            <a:r>
              <a:rPr lang="en-US" dirty="0" err="1" smtClean="0"/>
              <a:t>on_exit</a:t>
            </a:r>
            <a:endParaRPr lang="en-US" dirty="0" smtClean="0"/>
          </a:p>
          <a:p>
            <a:pPr lvl="1" eaLnBrk="1" fontAlgn="auto" hangingPunct="1">
              <a:spcAft>
                <a:spcPts val="0"/>
              </a:spcAft>
              <a:buFont typeface="Arial" pitchFamily="34" charset="0"/>
              <a:buChar char="–"/>
              <a:defRPr/>
            </a:pPr>
            <a:r>
              <a:rPr lang="en-US" dirty="0" smtClean="0"/>
              <a:t>Whatever else you decide your behaviors need</a:t>
            </a:r>
          </a:p>
          <a:p>
            <a:pPr eaLnBrk="1" fontAlgn="auto" hangingPunct="1">
              <a:spcAft>
                <a:spcPts val="0"/>
              </a:spcAft>
              <a:buFont typeface="Arial" pitchFamily="34" charset="0"/>
              <a:buChar char="•"/>
              <a:defRPr/>
            </a:pPr>
            <a:r>
              <a:rPr lang="en-US" dirty="0" smtClean="0"/>
              <a:t>In </a:t>
            </a:r>
            <a:r>
              <a:rPr lang="en-US" dirty="0" err="1" smtClean="0"/>
              <a:t>Lua</a:t>
            </a:r>
            <a:r>
              <a:rPr lang="en-US" dirty="0" smtClean="0"/>
              <a:t>, these can be known function names in a table</a:t>
            </a:r>
          </a:p>
          <a:p>
            <a:pPr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09600" y="1752600"/>
            <a:ext cx="7696200" cy="4038600"/>
          </a:xfrm>
          <a:prstGeom prst="rect">
            <a:avLst/>
          </a:prstGeom>
          <a:solidFill>
            <a:schemeClr val="tx1">
              <a:lumMod val="50000"/>
              <a:lumOff val="50000"/>
            </a:schemeClr>
          </a:solid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p>
        </p:txBody>
      </p:sp>
      <p:pic>
        <p:nvPicPr>
          <p:cNvPr id="20" name="Picture 19" descr="preconditionName.png"/>
          <p:cNvPicPr>
            <a:picLocks noChangeAspect="1"/>
          </p:cNvPicPr>
          <p:nvPr/>
        </p:nvPicPr>
        <p:blipFill>
          <a:blip r:embed="rId3" cstate="print"/>
          <a:srcRect/>
          <a:stretch>
            <a:fillRect/>
          </a:stretch>
        </p:blipFill>
        <p:spPr bwMode="auto">
          <a:xfrm>
            <a:off x="731838" y="2000250"/>
            <a:ext cx="7470775" cy="142875"/>
          </a:xfrm>
          <a:prstGeom prst="rect">
            <a:avLst/>
          </a:prstGeom>
          <a:noFill/>
          <a:ln w="9525">
            <a:noFill/>
            <a:miter lim="800000"/>
            <a:headEnd/>
            <a:tailEnd/>
          </a:ln>
        </p:spPr>
      </p:pic>
      <p:pic>
        <p:nvPicPr>
          <p:cNvPr id="19" name="Picture 18" descr="preconditionFunction.png"/>
          <p:cNvPicPr>
            <a:picLocks noChangeAspect="1"/>
          </p:cNvPicPr>
          <p:nvPr/>
        </p:nvPicPr>
        <p:blipFill>
          <a:blip r:embed="rId4" cstate="print"/>
          <a:srcRect/>
          <a:stretch>
            <a:fillRect/>
          </a:stretch>
        </p:blipFill>
        <p:spPr bwMode="auto">
          <a:xfrm>
            <a:off x="731838" y="2143125"/>
            <a:ext cx="7470775" cy="571500"/>
          </a:xfrm>
          <a:prstGeom prst="rect">
            <a:avLst/>
          </a:prstGeom>
          <a:noFill/>
          <a:ln w="9525">
            <a:noFill/>
            <a:miter lim="800000"/>
            <a:headEnd/>
            <a:tailEnd/>
          </a:ln>
        </p:spPr>
      </p:pic>
      <p:sp>
        <p:nvSpPr>
          <p:cNvPr id="5122" name="Title 1"/>
          <p:cNvSpPr>
            <a:spLocks noGrp="1"/>
          </p:cNvSpPr>
          <p:nvPr>
            <p:ph type="title"/>
          </p:nvPr>
        </p:nvSpPr>
        <p:spPr/>
        <p:txBody>
          <a:bodyPr rtlCol="0">
            <a:normAutofit/>
          </a:bodyPr>
          <a:lstStyle/>
          <a:p>
            <a:pPr eaLnBrk="1" fontAlgn="auto" hangingPunct="1">
              <a:spcAft>
                <a:spcPts val="0"/>
              </a:spcAft>
              <a:defRPr/>
            </a:pPr>
            <a:r>
              <a:rPr lang="en-US" smtClean="0"/>
              <a:t>Behavior script</a:t>
            </a:r>
          </a:p>
        </p:txBody>
      </p:sp>
      <p:pic>
        <p:nvPicPr>
          <p:cNvPr id="16" name="Picture 15" descr="onEnterName.png"/>
          <p:cNvPicPr>
            <a:picLocks noChangeAspect="1"/>
          </p:cNvPicPr>
          <p:nvPr/>
        </p:nvPicPr>
        <p:blipFill>
          <a:blip r:embed="rId5" cstate="print"/>
          <a:srcRect/>
          <a:stretch>
            <a:fillRect/>
          </a:stretch>
        </p:blipFill>
        <p:spPr bwMode="auto">
          <a:xfrm>
            <a:off x="731838" y="3571875"/>
            <a:ext cx="7470775" cy="161925"/>
          </a:xfrm>
          <a:prstGeom prst="rect">
            <a:avLst/>
          </a:prstGeom>
          <a:noFill/>
          <a:ln w="9525">
            <a:noFill/>
            <a:miter lim="800000"/>
            <a:headEnd/>
            <a:tailEnd/>
          </a:ln>
        </p:spPr>
      </p:pic>
      <p:pic>
        <p:nvPicPr>
          <p:cNvPr id="11" name="Picture 10" descr="behaviorFunction.png"/>
          <p:cNvPicPr>
            <a:picLocks noChangeAspect="1"/>
          </p:cNvPicPr>
          <p:nvPr/>
        </p:nvPicPr>
        <p:blipFill>
          <a:blip r:embed="rId6" cstate="print"/>
          <a:srcRect/>
          <a:stretch>
            <a:fillRect/>
          </a:stretch>
        </p:blipFill>
        <p:spPr bwMode="auto">
          <a:xfrm>
            <a:off x="731838" y="2895600"/>
            <a:ext cx="7470775" cy="676275"/>
          </a:xfrm>
          <a:prstGeom prst="rect">
            <a:avLst/>
          </a:prstGeom>
          <a:noFill/>
          <a:ln w="9525">
            <a:noFill/>
            <a:miter lim="800000"/>
            <a:headEnd/>
            <a:tailEnd/>
          </a:ln>
        </p:spPr>
      </p:pic>
      <p:pic>
        <p:nvPicPr>
          <p:cNvPr id="15" name="Picture 14" descr="onEnterFunction.png"/>
          <p:cNvPicPr>
            <a:picLocks noChangeAspect="1"/>
          </p:cNvPicPr>
          <p:nvPr/>
        </p:nvPicPr>
        <p:blipFill>
          <a:blip r:embed="rId7" cstate="print"/>
          <a:srcRect/>
          <a:stretch>
            <a:fillRect/>
          </a:stretch>
        </p:blipFill>
        <p:spPr bwMode="auto">
          <a:xfrm>
            <a:off x="731838" y="3733800"/>
            <a:ext cx="7470775" cy="1123950"/>
          </a:xfrm>
          <a:prstGeom prst="rect">
            <a:avLst/>
          </a:prstGeom>
          <a:noFill/>
          <a:ln w="9525">
            <a:noFill/>
            <a:miter lim="800000"/>
            <a:headEnd/>
            <a:tailEnd/>
          </a:ln>
        </p:spPr>
      </p:pic>
      <p:pic>
        <p:nvPicPr>
          <p:cNvPr id="14" name="Picture 13" descr="endBrace.png"/>
          <p:cNvPicPr>
            <a:picLocks noChangeAspect="1"/>
          </p:cNvPicPr>
          <p:nvPr/>
        </p:nvPicPr>
        <p:blipFill>
          <a:blip r:embed="rId8" cstate="print"/>
          <a:srcRect/>
          <a:stretch>
            <a:fillRect/>
          </a:stretch>
        </p:blipFill>
        <p:spPr bwMode="auto">
          <a:xfrm>
            <a:off x="731838" y="5500688"/>
            <a:ext cx="7470775" cy="166687"/>
          </a:xfrm>
          <a:prstGeom prst="rect">
            <a:avLst/>
          </a:prstGeom>
          <a:noFill/>
          <a:ln w="9525">
            <a:noFill/>
            <a:miter lim="800000"/>
            <a:headEnd/>
            <a:tailEnd/>
          </a:ln>
        </p:spPr>
      </p:pic>
      <p:pic>
        <p:nvPicPr>
          <p:cNvPr id="17" name="Picture 16" descr="onExitFunction.png"/>
          <p:cNvPicPr>
            <a:picLocks noChangeAspect="1"/>
          </p:cNvPicPr>
          <p:nvPr/>
        </p:nvPicPr>
        <p:blipFill>
          <a:blip r:embed="rId9" cstate="print"/>
          <a:srcRect/>
          <a:stretch>
            <a:fillRect/>
          </a:stretch>
        </p:blipFill>
        <p:spPr bwMode="auto">
          <a:xfrm>
            <a:off x="731838" y="5029200"/>
            <a:ext cx="7470775" cy="471488"/>
          </a:xfrm>
          <a:prstGeom prst="rect">
            <a:avLst/>
          </a:prstGeom>
          <a:noFill/>
          <a:ln w="9525">
            <a:noFill/>
            <a:miter lim="800000"/>
            <a:headEnd/>
            <a:tailEnd/>
          </a:ln>
        </p:spPr>
      </p:pic>
      <p:pic>
        <p:nvPicPr>
          <p:cNvPr id="18" name="Picture 17" descr="onExitName.png"/>
          <p:cNvPicPr>
            <a:picLocks noChangeAspect="1"/>
          </p:cNvPicPr>
          <p:nvPr/>
        </p:nvPicPr>
        <p:blipFill>
          <a:blip r:embed="rId10" cstate="print"/>
          <a:srcRect/>
          <a:stretch>
            <a:fillRect/>
          </a:stretch>
        </p:blipFill>
        <p:spPr bwMode="auto">
          <a:xfrm>
            <a:off x="731838" y="4857750"/>
            <a:ext cx="7470775" cy="171450"/>
          </a:xfrm>
          <a:prstGeom prst="rect">
            <a:avLst/>
          </a:prstGeom>
          <a:noFill/>
          <a:ln w="9525">
            <a:noFill/>
            <a:miter lim="800000"/>
            <a:headEnd/>
            <a:tailEnd/>
          </a:ln>
        </p:spPr>
      </p:pic>
      <p:pic>
        <p:nvPicPr>
          <p:cNvPr id="13" name="Picture 12" descr="behaviorName.png"/>
          <p:cNvPicPr>
            <a:picLocks noChangeAspect="1"/>
          </p:cNvPicPr>
          <p:nvPr/>
        </p:nvPicPr>
        <p:blipFill>
          <a:blip r:embed="rId11" cstate="print"/>
          <a:srcRect/>
          <a:stretch>
            <a:fillRect/>
          </a:stretch>
        </p:blipFill>
        <p:spPr bwMode="auto">
          <a:xfrm>
            <a:off x="731838" y="1828800"/>
            <a:ext cx="7470775" cy="171450"/>
          </a:xfrm>
          <a:prstGeom prst="rect">
            <a:avLst/>
          </a:prstGeom>
          <a:noFill/>
          <a:ln w="9525">
            <a:noFill/>
            <a:miter lim="800000"/>
            <a:headEnd/>
            <a:tailEnd/>
          </a:ln>
        </p:spPr>
      </p:pic>
      <p:pic>
        <p:nvPicPr>
          <p:cNvPr id="12" name="Picture 11" descr="behaviorFunctionName.png"/>
          <p:cNvPicPr>
            <a:picLocks/>
          </p:cNvPicPr>
          <p:nvPr/>
        </p:nvPicPr>
        <p:blipFill>
          <a:blip r:embed="rId12" cstate="print"/>
          <a:srcRect/>
          <a:stretch>
            <a:fillRect/>
          </a:stretch>
        </p:blipFill>
        <p:spPr bwMode="auto">
          <a:xfrm>
            <a:off x="731838" y="2714625"/>
            <a:ext cx="7470775" cy="182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2"/>
                                        </p:tgtEl>
                                        <p:attrNameLst>
                                          <p:attrName>style.opacity</p:attrName>
                                        </p:attrNameLst>
                                      </p:cBhvr>
                                      <p:to>
                                        <p:strVal val="0.25"/>
                                      </p:to>
                                    </p:set>
                                    <p:animEffect filter="image" prLst="opacity: 0.25">
                                      <p:cBhvr rctx="IE">
                                        <p:cTn id="7" dur="indefinite"/>
                                        <p:tgtEl>
                                          <p:spTgt spid="12"/>
                                        </p:tgtEl>
                                      </p:cBhvr>
                                    </p:animEffect>
                                  </p:childTnLst>
                                </p:cTn>
                              </p:par>
                              <p:par>
                                <p:cTn id="8" presetID="9" presetClass="emph" presetSubtype="0" nodeType="withEffect">
                                  <p:stCondLst>
                                    <p:cond delay="0"/>
                                  </p:stCondLst>
                                  <p:childTnLst>
                                    <p:set>
                                      <p:cBhvr rctx="PPT">
                                        <p:cTn id="9" dur="indefinite"/>
                                        <p:tgtEl>
                                          <p:spTgt spid="17"/>
                                        </p:tgtEl>
                                        <p:attrNameLst>
                                          <p:attrName>style.opacity</p:attrName>
                                        </p:attrNameLst>
                                      </p:cBhvr>
                                      <p:to>
                                        <p:strVal val="0.25"/>
                                      </p:to>
                                    </p:set>
                                    <p:animEffect filter="image" prLst="opacity: 0.25">
                                      <p:cBhvr rctx="IE">
                                        <p:cTn id="10" dur="indefinite"/>
                                        <p:tgtEl>
                                          <p:spTgt spid="17"/>
                                        </p:tgtEl>
                                      </p:cBhvr>
                                    </p:animEffect>
                                  </p:childTnLst>
                                </p:cTn>
                              </p:par>
                              <p:par>
                                <p:cTn id="11" presetID="9" presetClass="emph" presetSubtype="0" nodeType="withEffect">
                                  <p:stCondLst>
                                    <p:cond delay="0"/>
                                  </p:stCondLst>
                                  <p:childTnLst>
                                    <p:set>
                                      <p:cBhvr rctx="PPT">
                                        <p:cTn id="12" dur="indefinite"/>
                                        <p:tgtEl>
                                          <p:spTgt spid="19"/>
                                        </p:tgtEl>
                                        <p:attrNameLst>
                                          <p:attrName>style.opacity</p:attrName>
                                        </p:attrNameLst>
                                      </p:cBhvr>
                                      <p:to>
                                        <p:strVal val="0.25"/>
                                      </p:to>
                                    </p:set>
                                    <p:animEffect filter="image" prLst="opacity: 0.25">
                                      <p:cBhvr rctx="IE">
                                        <p:cTn id="13" dur="indefinite"/>
                                        <p:tgtEl>
                                          <p:spTgt spid="19"/>
                                        </p:tgtEl>
                                      </p:cBhvr>
                                    </p:animEffect>
                                  </p:childTnLst>
                                </p:cTn>
                              </p:par>
                              <p:par>
                                <p:cTn id="14" presetID="9" presetClass="emph" presetSubtype="0" nodeType="withEffect">
                                  <p:stCondLst>
                                    <p:cond delay="0"/>
                                  </p:stCondLst>
                                  <p:childTnLst>
                                    <p:set>
                                      <p:cBhvr rctx="PPT">
                                        <p:cTn id="15" dur="indefinite"/>
                                        <p:tgtEl>
                                          <p:spTgt spid="18"/>
                                        </p:tgtEl>
                                        <p:attrNameLst>
                                          <p:attrName>style.opacity</p:attrName>
                                        </p:attrNameLst>
                                      </p:cBhvr>
                                      <p:to>
                                        <p:strVal val="0.25"/>
                                      </p:to>
                                    </p:set>
                                    <p:animEffect filter="image" prLst="opacity: 0.25">
                                      <p:cBhvr rctx="IE">
                                        <p:cTn id="16" dur="indefinite"/>
                                        <p:tgtEl>
                                          <p:spTgt spid="18"/>
                                        </p:tgtEl>
                                      </p:cBhvr>
                                    </p:animEffect>
                                  </p:childTnLst>
                                </p:cTn>
                              </p:par>
                              <p:par>
                                <p:cTn id="17" presetID="9" presetClass="emph" presetSubtype="0" nodeType="withEffect">
                                  <p:stCondLst>
                                    <p:cond delay="0"/>
                                  </p:stCondLst>
                                  <p:childTnLst>
                                    <p:set>
                                      <p:cBhvr rctx="PPT">
                                        <p:cTn id="18" dur="indefinite"/>
                                        <p:tgtEl>
                                          <p:spTgt spid="16"/>
                                        </p:tgtEl>
                                        <p:attrNameLst>
                                          <p:attrName>style.opacity</p:attrName>
                                        </p:attrNameLst>
                                      </p:cBhvr>
                                      <p:to>
                                        <p:strVal val="0.25"/>
                                      </p:to>
                                    </p:set>
                                    <p:animEffect filter="image" prLst="opacity: 0.25">
                                      <p:cBhvr rctx="IE">
                                        <p:cTn id="19" dur="indefinite"/>
                                        <p:tgtEl>
                                          <p:spTgt spid="16"/>
                                        </p:tgtEl>
                                      </p:cBhvr>
                                    </p:animEffect>
                                  </p:childTnLst>
                                </p:cTn>
                              </p:par>
                              <p:par>
                                <p:cTn id="20" presetID="9" presetClass="emph" presetSubtype="0" nodeType="withEffect">
                                  <p:stCondLst>
                                    <p:cond delay="0"/>
                                  </p:stCondLst>
                                  <p:childTnLst>
                                    <p:set>
                                      <p:cBhvr rctx="PPT">
                                        <p:cTn id="21" dur="indefinite"/>
                                        <p:tgtEl>
                                          <p:spTgt spid="11"/>
                                        </p:tgtEl>
                                        <p:attrNameLst>
                                          <p:attrName>style.opacity</p:attrName>
                                        </p:attrNameLst>
                                      </p:cBhvr>
                                      <p:to>
                                        <p:strVal val="0.25"/>
                                      </p:to>
                                    </p:set>
                                    <p:animEffect filter="image" prLst="opacity: 0.25">
                                      <p:cBhvr rctx="IE">
                                        <p:cTn id="22" dur="indefinite"/>
                                        <p:tgtEl>
                                          <p:spTgt spid="11"/>
                                        </p:tgtEl>
                                      </p:cBhvr>
                                    </p:animEffect>
                                  </p:childTnLst>
                                </p:cTn>
                              </p:par>
                              <p:par>
                                <p:cTn id="23" presetID="9" presetClass="emph" presetSubtype="0" nodeType="withEffect">
                                  <p:stCondLst>
                                    <p:cond delay="0"/>
                                  </p:stCondLst>
                                  <p:childTnLst>
                                    <p:set>
                                      <p:cBhvr rctx="PPT">
                                        <p:cTn id="24" dur="indefinite"/>
                                        <p:tgtEl>
                                          <p:spTgt spid="15"/>
                                        </p:tgtEl>
                                        <p:attrNameLst>
                                          <p:attrName>style.opacity</p:attrName>
                                        </p:attrNameLst>
                                      </p:cBhvr>
                                      <p:to>
                                        <p:strVal val="0.25"/>
                                      </p:to>
                                    </p:set>
                                    <p:animEffect filter="image" prLst="opacity: 0.25">
                                      <p:cBhvr rctx="IE">
                                        <p:cTn id="25" dur="indefinite"/>
                                        <p:tgtEl>
                                          <p:spTgt spid="15"/>
                                        </p:tgtEl>
                                      </p:cBhvr>
                                    </p:animEffect>
                                  </p:childTnLst>
                                </p:cTn>
                              </p:par>
                              <p:par>
                                <p:cTn id="26" presetID="9" presetClass="emph" presetSubtype="0" nodeType="withEffect">
                                  <p:stCondLst>
                                    <p:cond delay="0"/>
                                  </p:stCondLst>
                                  <p:childTnLst>
                                    <p:set>
                                      <p:cBhvr rctx="PPT">
                                        <p:cTn id="27" dur="indefinite"/>
                                        <p:tgtEl>
                                          <p:spTgt spid="20"/>
                                        </p:tgtEl>
                                        <p:attrNameLst>
                                          <p:attrName>style.opacity</p:attrName>
                                        </p:attrNameLst>
                                      </p:cBhvr>
                                      <p:to>
                                        <p:strVal val="0.25"/>
                                      </p:to>
                                    </p:set>
                                    <p:animEffect filter="image" prLst="opacity: 0.25">
                                      <p:cBhvr rctx="IE">
                                        <p:cTn id="28" dur="indefinite"/>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nodeType="clickEffect">
                                  <p:stCondLst>
                                    <p:cond delay="0"/>
                                  </p:stCondLst>
                                  <p:childTnLst>
                                    <p:set>
                                      <p:cBhvr rctx="PPT">
                                        <p:cTn id="32" dur="indefinite"/>
                                        <p:tgtEl>
                                          <p:spTgt spid="13"/>
                                        </p:tgtEl>
                                        <p:attrNameLst>
                                          <p:attrName>style.opacity</p:attrName>
                                        </p:attrNameLst>
                                      </p:cBhvr>
                                      <p:to>
                                        <p:strVal val="0.25"/>
                                      </p:to>
                                    </p:set>
                                    <p:animEffect filter="image" prLst="opacity: 0.25">
                                      <p:cBhvr rctx="IE">
                                        <p:cTn id="33" dur="indefinite"/>
                                        <p:tgtEl>
                                          <p:spTgt spid="13"/>
                                        </p:tgtEl>
                                      </p:cBhvr>
                                    </p:animEffect>
                                  </p:childTnLst>
                                </p:cTn>
                              </p:par>
                              <p:par>
                                <p:cTn id="34" presetID="9" presetClass="emph" presetSubtype="0" nodeType="withEffect">
                                  <p:stCondLst>
                                    <p:cond delay="0"/>
                                  </p:stCondLst>
                                  <p:childTnLst>
                                    <p:set>
                                      <p:cBhvr rctx="PPT">
                                        <p:cTn id="35" dur="indefinite"/>
                                        <p:tgtEl>
                                          <p:spTgt spid="19"/>
                                        </p:tgtEl>
                                        <p:attrNameLst>
                                          <p:attrName>style.opacity</p:attrName>
                                        </p:attrNameLst>
                                      </p:cBhvr>
                                      <p:to>
                                        <p:strVal val="0.25"/>
                                      </p:to>
                                    </p:set>
                                    <p:animEffect filter="image" prLst="opacity: 0.25">
                                      <p:cBhvr rctx="IE">
                                        <p:cTn id="36" dur="indefinite"/>
                                        <p:tgtEl>
                                          <p:spTgt spid="19"/>
                                        </p:tgtEl>
                                      </p:cBhvr>
                                    </p:animEffect>
                                  </p:childTnLst>
                                </p:cTn>
                              </p:par>
                              <p:par>
                                <p:cTn id="37" presetID="9" presetClass="emph" presetSubtype="0" nodeType="withEffect">
                                  <p:stCondLst>
                                    <p:cond delay="0"/>
                                  </p:stCondLst>
                                  <p:childTnLst>
                                    <p:set>
                                      <p:cBhvr rctx="PPT">
                                        <p:cTn id="38" dur="indefinite"/>
                                        <p:tgtEl>
                                          <p:spTgt spid="11"/>
                                        </p:tgtEl>
                                        <p:attrNameLst>
                                          <p:attrName>style.opacity</p:attrName>
                                        </p:attrNameLst>
                                      </p:cBhvr>
                                      <p:to>
                                        <p:strVal val="0.25"/>
                                      </p:to>
                                    </p:set>
                                    <p:animEffect filter="image" prLst="opacity: 0.25">
                                      <p:cBhvr rctx="IE">
                                        <p:cTn id="39" dur="indefinite"/>
                                        <p:tgtEl>
                                          <p:spTgt spid="11"/>
                                        </p:tgtEl>
                                      </p:cBhvr>
                                    </p:animEffect>
                                  </p:childTnLst>
                                </p:cTn>
                              </p:par>
                              <p:par>
                                <p:cTn id="40" presetID="9" presetClass="emph" presetSubtype="0" nodeType="withEffect">
                                  <p:stCondLst>
                                    <p:cond delay="0"/>
                                  </p:stCondLst>
                                  <p:childTnLst>
                                    <p:set>
                                      <p:cBhvr rctx="PPT">
                                        <p:cTn id="41" dur="indefinite"/>
                                        <p:tgtEl>
                                          <p:spTgt spid="15"/>
                                        </p:tgtEl>
                                        <p:attrNameLst>
                                          <p:attrName>style.opacity</p:attrName>
                                        </p:attrNameLst>
                                      </p:cBhvr>
                                      <p:to>
                                        <p:strVal val="0.25"/>
                                      </p:to>
                                    </p:set>
                                    <p:animEffect filter="image" prLst="opacity: 0.25">
                                      <p:cBhvr rctx="IE">
                                        <p:cTn id="42" dur="indefinite"/>
                                        <p:tgtEl>
                                          <p:spTgt spid="15"/>
                                        </p:tgtEl>
                                      </p:cBhvr>
                                    </p:animEffect>
                                  </p:childTnLst>
                                </p:cTn>
                              </p:par>
                              <p:par>
                                <p:cTn id="43" presetID="9" presetClass="emph" presetSubtype="0" nodeType="withEffect">
                                  <p:stCondLst>
                                    <p:cond delay="0"/>
                                  </p:stCondLst>
                                  <p:childTnLst>
                                    <p:set>
                                      <p:cBhvr rctx="PPT">
                                        <p:cTn id="44" dur="indefinite"/>
                                        <p:tgtEl>
                                          <p:spTgt spid="14"/>
                                        </p:tgtEl>
                                        <p:attrNameLst>
                                          <p:attrName>style.opacity</p:attrName>
                                        </p:attrNameLst>
                                      </p:cBhvr>
                                      <p:to>
                                        <p:strVal val="0.25"/>
                                      </p:to>
                                    </p:set>
                                    <p:animEffect filter="image" prLst="opacity: 0.25">
                                      <p:cBhvr rctx="IE">
                                        <p:cTn id="45" dur="indefinite"/>
                                        <p:tgtEl>
                                          <p:spTgt spid="14"/>
                                        </p:tgtEl>
                                      </p:cBhvr>
                                    </p:animEffect>
                                  </p:childTnLst>
                                </p:cTn>
                              </p:par>
                              <p:par>
                                <p:cTn id="46" presetID="9" presetClass="emph" presetSubtype="0" nodeType="withEffect">
                                  <p:stCondLst>
                                    <p:cond delay="0"/>
                                  </p:stCondLst>
                                  <p:childTnLst>
                                    <p:set>
                                      <p:cBhvr rctx="PPT">
                                        <p:cTn id="47" dur="indefinite"/>
                                        <p:tgtEl>
                                          <p:spTgt spid="17"/>
                                        </p:tgtEl>
                                        <p:attrNameLst>
                                          <p:attrName>style.opacity</p:attrName>
                                        </p:attrNameLst>
                                      </p:cBhvr>
                                      <p:to>
                                        <p:strVal val="0.25"/>
                                      </p:to>
                                    </p:set>
                                    <p:animEffect filter="image" prLst="opacity: 0.25">
                                      <p:cBhvr rctx="IE">
                                        <p:cTn id="48" dur="indefinite"/>
                                        <p:tgtEl>
                                          <p:spTgt spid="17"/>
                                        </p:tgtEl>
                                      </p:cBhvr>
                                    </p:animEffect>
                                  </p:childTnLst>
                                </p:cTn>
                              </p:par>
                            </p:childTnLst>
                          </p:cTn>
                        </p:par>
                        <p:par>
                          <p:cTn id="49" fill="hold">
                            <p:stCondLst>
                              <p:cond delay="0"/>
                            </p:stCondLst>
                            <p:childTnLst>
                              <p:par>
                                <p:cTn id="50" presetID="9" presetClass="emph" presetSubtype="0" nodeType="afterEffect">
                                  <p:stCondLst>
                                    <p:cond delay="0"/>
                                  </p:stCondLst>
                                  <p:childTnLst>
                                    <p:set>
                                      <p:cBhvr rctx="PPT">
                                        <p:cTn id="51" dur="indefinite"/>
                                        <p:tgtEl>
                                          <p:spTgt spid="20"/>
                                        </p:tgtEl>
                                        <p:attrNameLst>
                                          <p:attrName>style.opacity</p:attrName>
                                        </p:attrNameLst>
                                      </p:cBhvr>
                                      <p:to>
                                        <p:strVal val="1"/>
                                      </p:to>
                                    </p:set>
                                    <p:animEffect filter="image" prLst="opacity: 1">
                                      <p:cBhvr rctx="IE">
                                        <p:cTn id="52" dur="indefinite"/>
                                        <p:tgtEl>
                                          <p:spTgt spid="20"/>
                                        </p:tgtEl>
                                      </p:cBhvr>
                                    </p:animEffect>
                                  </p:childTnLst>
                                </p:cTn>
                              </p:par>
                            </p:childTnLst>
                          </p:cTn>
                        </p:par>
                        <p:par>
                          <p:cTn id="53" fill="hold">
                            <p:stCondLst>
                              <p:cond delay="0"/>
                            </p:stCondLst>
                            <p:childTnLst>
                              <p:par>
                                <p:cTn id="54" presetID="9" presetClass="emph" presetSubtype="0" nodeType="afterEffect">
                                  <p:stCondLst>
                                    <p:cond delay="0"/>
                                  </p:stCondLst>
                                  <p:childTnLst>
                                    <p:set>
                                      <p:cBhvr rctx="PPT">
                                        <p:cTn id="55" dur="indefinite"/>
                                        <p:tgtEl>
                                          <p:spTgt spid="12"/>
                                        </p:tgtEl>
                                        <p:attrNameLst>
                                          <p:attrName>style.opacity</p:attrName>
                                        </p:attrNameLst>
                                      </p:cBhvr>
                                      <p:to>
                                        <p:strVal val="1"/>
                                      </p:to>
                                    </p:set>
                                    <p:animEffect filter="image" prLst="opacity: 1">
                                      <p:cBhvr rctx="IE">
                                        <p:cTn id="56" dur="indefinite"/>
                                        <p:tgtEl>
                                          <p:spTgt spid="12"/>
                                        </p:tgtEl>
                                      </p:cBhvr>
                                    </p:animEffect>
                                  </p:childTnLst>
                                </p:cTn>
                              </p:par>
                            </p:childTnLst>
                          </p:cTn>
                        </p:par>
                        <p:par>
                          <p:cTn id="57" fill="hold">
                            <p:stCondLst>
                              <p:cond delay="0"/>
                            </p:stCondLst>
                            <p:childTnLst>
                              <p:par>
                                <p:cTn id="58" presetID="9" presetClass="emph" presetSubtype="0" nodeType="afterEffect">
                                  <p:stCondLst>
                                    <p:cond delay="0"/>
                                  </p:stCondLst>
                                  <p:childTnLst>
                                    <p:set>
                                      <p:cBhvr rctx="PPT">
                                        <p:cTn id="59" dur="indefinite"/>
                                        <p:tgtEl>
                                          <p:spTgt spid="16"/>
                                        </p:tgtEl>
                                        <p:attrNameLst>
                                          <p:attrName>style.opacity</p:attrName>
                                        </p:attrNameLst>
                                      </p:cBhvr>
                                      <p:to>
                                        <p:strVal val="1"/>
                                      </p:to>
                                    </p:set>
                                    <p:animEffect filter="image" prLst="opacity: 1">
                                      <p:cBhvr rctx="IE">
                                        <p:cTn id="60" dur="indefinite"/>
                                        <p:tgtEl>
                                          <p:spTgt spid="16"/>
                                        </p:tgtEl>
                                      </p:cBhvr>
                                    </p:animEffect>
                                  </p:childTnLst>
                                </p:cTn>
                              </p:par>
                            </p:childTnLst>
                          </p:cTn>
                        </p:par>
                        <p:par>
                          <p:cTn id="61" fill="hold">
                            <p:stCondLst>
                              <p:cond delay="0"/>
                            </p:stCondLst>
                            <p:childTnLst>
                              <p:par>
                                <p:cTn id="62" presetID="9" presetClass="emph" presetSubtype="0" nodeType="afterEffect">
                                  <p:stCondLst>
                                    <p:cond delay="0"/>
                                  </p:stCondLst>
                                  <p:childTnLst>
                                    <p:set>
                                      <p:cBhvr rctx="PPT">
                                        <p:cTn id="63" dur="indefinite"/>
                                        <p:tgtEl>
                                          <p:spTgt spid="18"/>
                                        </p:tgtEl>
                                        <p:attrNameLst>
                                          <p:attrName>style.opacity</p:attrName>
                                        </p:attrNameLst>
                                      </p:cBhvr>
                                      <p:to>
                                        <p:strVal val="1"/>
                                      </p:to>
                                    </p:set>
                                    <p:animEffect filter="image" prLst="opacity: 1">
                                      <p:cBhvr rctx="IE">
                                        <p:cTn id="64" dur="indefinite"/>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mph" presetSubtype="0" nodeType="clickEffect">
                                  <p:stCondLst>
                                    <p:cond delay="0"/>
                                  </p:stCondLst>
                                  <p:childTnLst>
                                    <p:set>
                                      <p:cBhvr rctx="PPT">
                                        <p:cTn id="68" dur="indefinite"/>
                                        <p:tgtEl>
                                          <p:spTgt spid="13"/>
                                        </p:tgtEl>
                                        <p:attrNameLst>
                                          <p:attrName>style.opacity</p:attrName>
                                        </p:attrNameLst>
                                      </p:cBhvr>
                                      <p:to>
                                        <p:strVal val="0.25"/>
                                      </p:to>
                                    </p:set>
                                    <p:animEffect filter="image" prLst="opacity: 0.25">
                                      <p:cBhvr rctx="IE">
                                        <p:cTn id="69" dur="indefinite"/>
                                        <p:tgtEl>
                                          <p:spTgt spid="13"/>
                                        </p:tgtEl>
                                      </p:cBhvr>
                                    </p:animEffect>
                                  </p:childTnLst>
                                </p:cTn>
                              </p:par>
                              <p:par>
                                <p:cTn id="70" presetID="9" presetClass="emph" presetSubtype="0" nodeType="withEffect">
                                  <p:stCondLst>
                                    <p:cond delay="0"/>
                                  </p:stCondLst>
                                  <p:childTnLst>
                                    <p:set>
                                      <p:cBhvr rctx="PPT">
                                        <p:cTn id="71" dur="indefinite"/>
                                        <p:tgtEl>
                                          <p:spTgt spid="12"/>
                                        </p:tgtEl>
                                        <p:attrNameLst>
                                          <p:attrName>style.opacity</p:attrName>
                                        </p:attrNameLst>
                                      </p:cBhvr>
                                      <p:to>
                                        <p:strVal val="0.25"/>
                                      </p:to>
                                    </p:set>
                                    <p:animEffect filter="image" prLst="opacity: 0.25">
                                      <p:cBhvr rctx="IE">
                                        <p:cTn id="72" dur="indefinite"/>
                                        <p:tgtEl>
                                          <p:spTgt spid="12"/>
                                        </p:tgtEl>
                                      </p:cBhvr>
                                    </p:animEffect>
                                  </p:childTnLst>
                                </p:cTn>
                              </p:par>
                              <p:par>
                                <p:cTn id="73" presetID="9" presetClass="emph" presetSubtype="0" nodeType="withEffect">
                                  <p:stCondLst>
                                    <p:cond delay="0"/>
                                  </p:stCondLst>
                                  <p:childTnLst>
                                    <p:set>
                                      <p:cBhvr rctx="PPT">
                                        <p:cTn id="74" dur="indefinite"/>
                                        <p:tgtEl>
                                          <p:spTgt spid="11"/>
                                        </p:tgtEl>
                                        <p:attrNameLst>
                                          <p:attrName>style.opacity</p:attrName>
                                        </p:attrNameLst>
                                      </p:cBhvr>
                                      <p:to>
                                        <p:strVal val="0.25"/>
                                      </p:to>
                                    </p:set>
                                    <p:animEffect filter="image" prLst="opacity: 0.25">
                                      <p:cBhvr rctx="IE">
                                        <p:cTn id="75" dur="indefinite"/>
                                        <p:tgtEl>
                                          <p:spTgt spid="11"/>
                                        </p:tgtEl>
                                      </p:cBhvr>
                                    </p:animEffect>
                                  </p:childTnLst>
                                </p:cTn>
                              </p:par>
                              <p:par>
                                <p:cTn id="76" presetID="9" presetClass="emph" presetSubtype="0" nodeType="withEffect">
                                  <p:stCondLst>
                                    <p:cond delay="0"/>
                                  </p:stCondLst>
                                  <p:childTnLst>
                                    <p:set>
                                      <p:cBhvr rctx="PPT">
                                        <p:cTn id="77" dur="indefinite"/>
                                        <p:tgtEl>
                                          <p:spTgt spid="16"/>
                                        </p:tgtEl>
                                        <p:attrNameLst>
                                          <p:attrName>style.opacity</p:attrName>
                                        </p:attrNameLst>
                                      </p:cBhvr>
                                      <p:to>
                                        <p:strVal val="0.25"/>
                                      </p:to>
                                    </p:set>
                                    <p:animEffect filter="image" prLst="opacity: 0.25">
                                      <p:cBhvr rctx="IE">
                                        <p:cTn id="78" dur="indefinite"/>
                                        <p:tgtEl>
                                          <p:spTgt spid="16"/>
                                        </p:tgtEl>
                                      </p:cBhvr>
                                    </p:animEffect>
                                  </p:childTnLst>
                                </p:cTn>
                              </p:par>
                              <p:par>
                                <p:cTn id="79" presetID="9" presetClass="emph" presetSubtype="0" nodeType="withEffect">
                                  <p:stCondLst>
                                    <p:cond delay="0"/>
                                  </p:stCondLst>
                                  <p:childTnLst>
                                    <p:set>
                                      <p:cBhvr rctx="PPT">
                                        <p:cTn id="80" dur="indefinite"/>
                                        <p:tgtEl>
                                          <p:spTgt spid="15"/>
                                        </p:tgtEl>
                                        <p:attrNameLst>
                                          <p:attrName>style.opacity</p:attrName>
                                        </p:attrNameLst>
                                      </p:cBhvr>
                                      <p:to>
                                        <p:strVal val="0.25"/>
                                      </p:to>
                                    </p:set>
                                    <p:animEffect filter="image" prLst="opacity: 0.25">
                                      <p:cBhvr rctx="IE">
                                        <p:cTn id="81" dur="indefinite"/>
                                        <p:tgtEl>
                                          <p:spTgt spid="15"/>
                                        </p:tgtEl>
                                      </p:cBhvr>
                                    </p:animEffect>
                                  </p:childTnLst>
                                </p:cTn>
                              </p:par>
                              <p:par>
                                <p:cTn id="82" presetID="9" presetClass="emph" presetSubtype="0" nodeType="withEffect">
                                  <p:stCondLst>
                                    <p:cond delay="0"/>
                                  </p:stCondLst>
                                  <p:childTnLst>
                                    <p:set>
                                      <p:cBhvr rctx="PPT">
                                        <p:cTn id="83" dur="indefinite"/>
                                        <p:tgtEl>
                                          <p:spTgt spid="18"/>
                                        </p:tgtEl>
                                        <p:attrNameLst>
                                          <p:attrName>style.opacity</p:attrName>
                                        </p:attrNameLst>
                                      </p:cBhvr>
                                      <p:to>
                                        <p:strVal val="0.25"/>
                                      </p:to>
                                    </p:set>
                                    <p:animEffect filter="image" prLst="opacity: 0.25">
                                      <p:cBhvr rctx="IE">
                                        <p:cTn id="84" dur="indefinite"/>
                                        <p:tgtEl>
                                          <p:spTgt spid="18"/>
                                        </p:tgtEl>
                                      </p:cBhvr>
                                    </p:animEffect>
                                  </p:childTnLst>
                                </p:cTn>
                              </p:par>
                              <p:par>
                                <p:cTn id="85" presetID="9" presetClass="emph" presetSubtype="0" nodeType="withEffect">
                                  <p:stCondLst>
                                    <p:cond delay="0"/>
                                  </p:stCondLst>
                                  <p:childTnLst>
                                    <p:set>
                                      <p:cBhvr rctx="PPT">
                                        <p:cTn id="86" dur="indefinite"/>
                                        <p:tgtEl>
                                          <p:spTgt spid="17"/>
                                        </p:tgtEl>
                                        <p:attrNameLst>
                                          <p:attrName>style.opacity</p:attrName>
                                        </p:attrNameLst>
                                      </p:cBhvr>
                                      <p:to>
                                        <p:strVal val="0.25"/>
                                      </p:to>
                                    </p:set>
                                    <p:animEffect filter="image" prLst="opacity: 0.25">
                                      <p:cBhvr rctx="IE">
                                        <p:cTn id="87" dur="indefinite"/>
                                        <p:tgtEl>
                                          <p:spTgt spid="17"/>
                                        </p:tgtEl>
                                      </p:cBhvr>
                                    </p:animEffect>
                                  </p:childTnLst>
                                </p:cTn>
                              </p:par>
                              <p:par>
                                <p:cTn id="88" presetID="9" presetClass="emph" presetSubtype="0" nodeType="withEffect">
                                  <p:stCondLst>
                                    <p:cond delay="0"/>
                                  </p:stCondLst>
                                  <p:childTnLst>
                                    <p:set>
                                      <p:cBhvr rctx="PPT">
                                        <p:cTn id="89" dur="indefinite"/>
                                        <p:tgtEl>
                                          <p:spTgt spid="14"/>
                                        </p:tgtEl>
                                        <p:attrNameLst>
                                          <p:attrName>style.opacity</p:attrName>
                                        </p:attrNameLst>
                                      </p:cBhvr>
                                      <p:to>
                                        <p:strVal val="0.25"/>
                                      </p:to>
                                    </p:set>
                                    <p:animEffect filter="image" prLst="opacity: 0.25">
                                      <p:cBhvr rctx="IE">
                                        <p:cTn id="90" dur="indefinite"/>
                                        <p:tgtEl>
                                          <p:spTgt spid="14"/>
                                        </p:tgtEl>
                                      </p:cBhvr>
                                    </p:animEffect>
                                  </p:childTnLst>
                                </p:cTn>
                              </p:par>
                            </p:childTnLst>
                          </p:cTn>
                        </p:par>
                        <p:par>
                          <p:cTn id="91" fill="hold">
                            <p:stCondLst>
                              <p:cond delay="0"/>
                            </p:stCondLst>
                            <p:childTnLst>
                              <p:par>
                                <p:cTn id="92" presetID="9" presetClass="emph" presetSubtype="0" nodeType="afterEffect">
                                  <p:stCondLst>
                                    <p:cond delay="0"/>
                                  </p:stCondLst>
                                  <p:childTnLst>
                                    <p:set>
                                      <p:cBhvr rctx="PPT">
                                        <p:cTn id="93" dur="indefinite"/>
                                        <p:tgtEl>
                                          <p:spTgt spid="19"/>
                                        </p:tgtEl>
                                        <p:attrNameLst>
                                          <p:attrName>style.opacity</p:attrName>
                                        </p:attrNameLst>
                                      </p:cBhvr>
                                      <p:to>
                                        <p:strVal val="1"/>
                                      </p:to>
                                    </p:set>
                                    <p:animEffect filter="image" prLst="opacity: 1">
                                      <p:cBhvr rctx="IE">
                                        <p:cTn id="94" dur="indefinite"/>
                                        <p:tgtEl>
                                          <p:spTgt spid="19"/>
                                        </p:tgtEl>
                                      </p:cBhvr>
                                    </p:animEffect>
                                  </p:childTnLst>
                                </p:cTn>
                              </p:par>
                              <p:par>
                                <p:cTn id="95" presetID="9" presetClass="emph" presetSubtype="0" nodeType="withEffect">
                                  <p:stCondLst>
                                    <p:cond delay="0"/>
                                  </p:stCondLst>
                                  <p:childTnLst>
                                    <p:set>
                                      <p:cBhvr rctx="PPT">
                                        <p:cTn id="96" dur="indefinite"/>
                                        <p:tgtEl>
                                          <p:spTgt spid="20"/>
                                        </p:tgtEl>
                                        <p:attrNameLst>
                                          <p:attrName>style.opacity</p:attrName>
                                        </p:attrNameLst>
                                      </p:cBhvr>
                                      <p:to>
                                        <p:strVal val="1"/>
                                      </p:to>
                                    </p:set>
                                    <p:animEffect filter="image" prLst="opacity: 1">
                                      <p:cBhvr rctx="IE">
                                        <p:cTn id="97" dur="indefinite"/>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mph" presetSubtype="0" nodeType="clickEffect">
                                  <p:stCondLst>
                                    <p:cond delay="0"/>
                                  </p:stCondLst>
                                  <p:childTnLst>
                                    <p:set>
                                      <p:cBhvr rctx="PPT">
                                        <p:cTn id="101" dur="indefinite"/>
                                        <p:tgtEl>
                                          <p:spTgt spid="13"/>
                                        </p:tgtEl>
                                        <p:attrNameLst>
                                          <p:attrName>style.opacity</p:attrName>
                                        </p:attrNameLst>
                                      </p:cBhvr>
                                      <p:to>
                                        <p:strVal val="0.25"/>
                                      </p:to>
                                    </p:set>
                                    <p:animEffect filter="image" prLst="opacity: 0.25">
                                      <p:cBhvr rctx="IE">
                                        <p:cTn id="102" dur="indefinite"/>
                                        <p:tgtEl>
                                          <p:spTgt spid="13"/>
                                        </p:tgtEl>
                                      </p:cBhvr>
                                    </p:animEffect>
                                  </p:childTnLst>
                                </p:cTn>
                              </p:par>
                              <p:par>
                                <p:cTn id="103" presetID="9" presetClass="emph" presetSubtype="0" nodeType="withEffect">
                                  <p:stCondLst>
                                    <p:cond delay="0"/>
                                  </p:stCondLst>
                                  <p:childTnLst>
                                    <p:set>
                                      <p:cBhvr rctx="PPT">
                                        <p:cTn id="104" dur="indefinite"/>
                                        <p:tgtEl>
                                          <p:spTgt spid="19"/>
                                        </p:tgtEl>
                                        <p:attrNameLst>
                                          <p:attrName>style.opacity</p:attrName>
                                        </p:attrNameLst>
                                      </p:cBhvr>
                                      <p:to>
                                        <p:strVal val="0.25"/>
                                      </p:to>
                                    </p:set>
                                    <p:animEffect filter="image" prLst="opacity: 0.25">
                                      <p:cBhvr rctx="IE">
                                        <p:cTn id="105" dur="indefinite"/>
                                        <p:tgtEl>
                                          <p:spTgt spid="19"/>
                                        </p:tgtEl>
                                      </p:cBhvr>
                                    </p:animEffect>
                                  </p:childTnLst>
                                </p:cTn>
                              </p:par>
                              <p:par>
                                <p:cTn id="106" presetID="9" presetClass="emph" presetSubtype="0" nodeType="withEffect">
                                  <p:stCondLst>
                                    <p:cond delay="0"/>
                                  </p:stCondLst>
                                  <p:childTnLst>
                                    <p:set>
                                      <p:cBhvr rctx="PPT">
                                        <p:cTn id="107" dur="indefinite"/>
                                        <p:tgtEl>
                                          <p:spTgt spid="20"/>
                                        </p:tgtEl>
                                        <p:attrNameLst>
                                          <p:attrName>style.opacity</p:attrName>
                                        </p:attrNameLst>
                                      </p:cBhvr>
                                      <p:to>
                                        <p:strVal val="0.25"/>
                                      </p:to>
                                    </p:set>
                                    <p:animEffect filter="image" prLst="opacity: 0.25">
                                      <p:cBhvr rctx="IE">
                                        <p:cTn id="108" dur="indefinite"/>
                                        <p:tgtEl>
                                          <p:spTgt spid="20"/>
                                        </p:tgtEl>
                                      </p:cBhvr>
                                    </p:animEffect>
                                  </p:childTnLst>
                                </p:cTn>
                              </p:par>
                              <p:par>
                                <p:cTn id="109" presetID="9" presetClass="emph" presetSubtype="0" nodeType="withEffect">
                                  <p:stCondLst>
                                    <p:cond delay="0"/>
                                  </p:stCondLst>
                                  <p:childTnLst>
                                    <p:set>
                                      <p:cBhvr rctx="PPT">
                                        <p:cTn id="110" dur="indefinite"/>
                                        <p:tgtEl>
                                          <p:spTgt spid="12"/>
                                        </p:tgtEl>
                                        <p:attrNameLst>
                                          <p:attrName>style.opacity</p:attrName>
                                        </p:attrNameLst>
                                      </p:cBhvr>
                                      <p:to>
                                        <p:strVal val="0.25"/>
                                      </p:to>
                                    </p:set>
                                    <p:animEffect filter="image" prLst="opacity: 0.25">
                                      <p:cBhvr rctx="IE">
                                        <p:cTn id="111" dur="indefinite"/>
                                        <p:tgtEl>
                                          <p:spTgt spid="12"/>
                                        </p:tgtEl>
                                      </p:cBhvr>
                                    </p:animEffect>
                                  </p:childTnLst>
                                </p:cTn>
                              </p:par>
                              <p:par>
                                <p:cTn id="112" presetID="9" presetClass="emph" presetSubtype="0" nodeType="withEffect">
                                  <p:stCondLst>
                                    <p:cond delay="0"/>
                                  </p:stCondLst>
                                  <p:childTnLst>
                                    <p:set>
                                      <p:cBhvr rctx="PPT">
                                        <p:cTn id="113" dur="indefinite"/>
                                        <p:tgtEl>
                                          <p:spTgt spid="11"/>
                                        </p:tgtEl>
                                        <p:attrNameLst>
                                          <p:attrName>style.opacity</p:attrName>
                                        </p:attrNameLst>
                                      </p:cBhvr>
                                      <p:to>
                                        <p:strVal val="0.25"/>
                                      </p:to>
                                    </p:set>
                                    <p:animEffect filter="image" prLst="opacity: 0.25">
                                      <p:cBhvr rctx="IE">
                                        <p:cTn id="114" dur="indefinite"/>
                                        <p:tgtEl>
                                          <p:spTgt spid="11"/>
                                        </p:tgtEl>
                                      </p:cBhvr>
                                    </p:animEffect>
                                  </p:childTnLst>
                                </p:cTn>
                              </p:par>
                              <p:par>
                                <p:cTn id="115" presetID="9" presetClass="emph" presetSubtype="0" nodeType="withEffect">
                                  <p:stCondLst>
                                    <p:cond delay="0"/>
                                  </p:stCondLst>
                                  <p:childTnLst>
                                    <p:set>
                                      <p:cBhvr rctx="PPT">
                                        <p:cTn id="116" dur="indefinite"/>
                                        <p:tgtEl>
                                          <p:spTgt spid="18"/>
                                        </p:tgtEl>
                                        <p:attrNameLst>
                                          <p:attrName>style.opacity</p:attrName>
                                        </p:attrNameLst>
                                      </p:cBhvr>
                                      <p:to>
                                        <p:strVal val="0.25"/>
                                      </p:to>
                                    </p:set>
                                    <p:animEffect filter="image" prLst="opacity: 0.25">
                                      <p:cBhvr rctx="IE">
                                        <p:cTn id="117" dur="indefinite"/>
                                        <p:tgtEl>
                                          <p:spTgt spid="18"/>
                                        </p:tgtEl>
                                      </p:cBhvr>
                                    </p:animEffect>
                                  </p:childTnLst>
                                </p:cTn>
                              </p:par>
                              <p:par>
                                <p:cTn id="118" presetID="9" presetClass="emph" presetSubtype="0" nodeType="withEffect">
                                  <p:stCondLst>
                                    <p:cond delay="0"/>
                                  </p:stCondLst>
                                  <p:childTnLst>
                                    <p:set>
                                      <p:cBhvr rctx="PPT">
                                        <p:cTn id="119" dur="indefinite"/>
                                        <p:tgtEl>
                                          <p:spTgt spid="17"/>
                                        </p:tgtEl>
                                        <p:attrNameLst>
                                          <p:attrName>style.opacity</p:attrName>
                                        </p:attrNameLst>
                                      </p:cBhvr>
                                      <p:to>
                                        <p:strVal val="0.25"/>
                                      </p:to>
                                    </p:set>
                                    <p:animEffect filter="image" prLst="opacity: 0.25">
                                      <p:cBhvr rctx="IE">
                                        <p:cTn id="120" dur="indefinite"/>
                                        <p:tgtEl>
                                          <p:spTgt spid="17"/>
                                        </p:tgtEl>
                                      </p:cBhvr>
                                    </p:animEffect>
                                  </p:childTnLst>
                                </p:cTn>
                              </p:par>
                              <p:par>
                                <p:cTn id="121" presetID="9" presetClass="emph" presetSubtype="0" nodeType="withEffect">
                                  <p:stCondLst>
                                    <p:cond delay="0"/>
                                  </p:stCondLst>
                                  <p:childTnLst>
                                    <p:set>
                                      <p:cBhvr rctx="PPT">
                                        <p:cTn id="122" dur="indefinite"/>
                                        <p:tgtEl>
                                          <p:spTgt spid="14"/>
                                        </p:tgtEl>
                                        <p:attrNameLst>
                                          <p:attrName>style.opacity</p:attrName>
                                        </p:attrNameLst>
                                      </p:cBhvr>
                                      <p:to>
                                        <p:strVal val="0.25"/>
                                      </p:to>
                                    </p:set>
                                    <p:animEffect filter="image" prLst="opacity: 0.25">
                                      <p:cBhvr rctx="IE">
                                        <p:cTn id="123" dur="indefinite"/>
                                        <p:tgtEl>
                                          <p:spTgt spid="14"/>
                                        </p:tgtEl>
                                      </p:cBhvr>
                                    </p:animEffect>
                                  </p:childTnLst>
                                </p:cTn>
                              </p:par>
                            </p:childTnLst>
                          </p:cTn>
                        </p:par>
                        <p:par>
                          <p:cTn id="124" fill="hold">
                            <p:stCondLst>
                              <p:cond delay="0"/>
                            </p:stCondLst>
                            <p:childTnLst>
                              <p:par>
                                <p:cTn id="125" presetID="9" presetClass="emph" presetSubtype="0" nodeType="afterEffect">
                                  <p:stCondLst>
                                    <p:cond delay="0"/>
                                  </p:stCondLst>
                                  <p:childTnLst>
                                    <p:set>
                                      <p:cBhvr rctx="PPT">
                                        <p:cTn id="126" dur="indefinite"/>
                                        <p:tgtEl>
                                          <p:spTgt spid="15"/>
                                        </p:tgtEl>
                                        <p:attrNameLst>
                                          <p:attrName>style.opacity</p:attrName>
                                        </p:attrNameLst>
                                      </p:cBhvr>
                                      <p:to>
                                        <p:strVal val="1"/>
                                      </p:to>
                                    </p:set>
                                    <p:animEffect filter="image" prLst="opacity: 1">
                                      <p:cBhvr rctx="IE">
                                        <p:cTn id="127" dur="indefinite"/>
                                        <p:tgtEl>
                                          <p:spTgt spid="15"/>
                                        </p:tgtEl>
                                      </p:cBhvr>
                                    </p:animEffect>
                                  </p:childTnLst>
                                </p:cTn>
                              </p:par>
                            </p:childTnLst>
                          </p:cTn>
                        </p:par>
                        <p:par>
                          <p:cTn id="128" fill="hold">
                            <p:stCondLst>
                              <p:cond delay="0"/>
                            </p:stCondLst>
                            <p:childTnLst>
                              <p:par>
                                <p:cTn id="129" presetID="9" presetClass="emph" presetSubtype="0" nodeType="afterEffect">
                                  <p:stCondLst>
                                    <p:cond delay="0"/>
                                  </p:stCondLst>
                                  <p:childTnLst>
                                    <p:set>
                                      <p:cBhvr rctx="PPT">
                                        <p:cTn id="130" dur="indefinite"/>
                                        <p:tgtEl>
                                          <p:spTgt spid="16"/>
                                        </p:tgtEl>
                                        <p:attrNameLst>
                                          <p:attrName>style.opacity</p:attrName>
                                        </p:attrNameLst>
                                      </p:cBhvr>
                                      <p:to>
                                        <p:strVal val="1"/>
                                      </p:to>
                                    </p:set>
                                    <p:animEffect filter="image" prLst="opacity: 1">
                                      <p:cBhvr rctx="IE">
                                        <p:cTn id="131" dur="indefinite"/>
                                        <p:tgtEl>
                                          <p:spTgt spid="16"/>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mph" presetSubtype="0" nodeType="clickEffect">
                                  <p:stCondLst>
                                    <p:cond delay="0"/>
                                  </p:stCondLst>
                                  <p:childTnLst>
                                    <p:set>
                                      <p:cBhvr rctx="PPT">
                                        <p:cTn id="135" dur="indefinite"/>
                                        <p:tgtEl>
                                          <p:spTgt spid="19"/>
                                        </p:tgtEl>
                                        <p:attrNameLst>
                                          <p:attrName>style.opacity</p:attrName>
                                        </p:attrNameLst>
                                      </p:cBhvr>
                                      <p:to>
                                        <p:strVal val="0.25"/>
                                      </p:to>
                                    </p:set>
                                    <p:animEffect filter="image" prLst="opacity: 0.25">
                                      <p:cBhvr rctx="IE">
                                        <p:cTn id="136" dur="indefinite"/>
                                        <p:tgtEl>
                                          <p:spTgt spid="19"/>
                                        </p:tgtEl>
                                      </p:cBhvr>
                                    </p:animEffect>
                                  </p:childTnLst>
                                </p:cTn>
                              </p:par>
                              <p:par>
                                <p:cTn id="137" presetID="9" presetClass="emph" presetSubtype="0" nodeType="withEffect">
                                  <p:stCondLst>
                                    <p:cond delay="0"/>
                                  </p:stCondLst>
                                  <p:childTnLst>
                                    <p:set>
                                      <p:cBhvr rctx="PPT">
                                        <p:cTn id="138" dur="indefinite"/>
                                        <p:tgtEl>
                                          <p:spTgt spid="20"/>
                                        </p:tgtEl>
                                        <p:attrNameLst>
                                          <p:attrName>style.opacity</p:attrName>
                                        </p:attrNameLst>
                                      </p:cBhvr>
                                      <p:to>
                                        <p:strVal val="0.25"/>
                                      </p:to>
                                    </p:set>
                                    <p:animEffect filter="image" prLst="opacity: 0.25">
                                      <p:cBhvr rctx="IE">
                                        <p:cTn id="139" dur="indefinite"/>
                                        <p:tgtEl>
                                          <p:spTgt spid="20"/>
                                        </p:tgtEl>
                                      </p:cBhvr>
                                    </p:animEffect>
                                  </p:childTnLst>
                                </p:cTn>
                              </p:par>
                              <p:par>
                                <p:cTn id="140" presetID="9" presetClass="emph" presetSubtype="0" nodeType="withEffect">
                                  <p:stCondLst>
                                    <p:cond delay="0"/>
                                  </p:stCondLst>
                                  <p:childTnLst>
                                    <p:set>
                                      <p:cBhvr rctx="PPT">
                                        <p:cTn id="141" dur="indefinite"/>
                                        <p:tgtEl>
                                          <p:spTgt spid="13"/>
                                        </p:tgtEl>
                                        <p:attrNameLst>
                                          <p:attrName>style.opacity</p:attrName>
                                        </p:attrNameLst>
                                      </p:cBhvr>
                                      <p:to>
                                        <p:strVal val="0.25"/>
                                      </p:to>
                                    </p:set>
                                    <p:animEffect filter="image" prLst="opacity: 0.25">
                                      <p:cBhvr rctx="IE">
                                        <p:cTn id="142" dur="indefinite"/>
                                        <p:tgtEl>
                                          <p:spTgt spid="13"/>
                                        </p:tgtEl>
                                      </p:cBhvr>
                                    </p:animEffect>
                                  </p:childTnLst>
                                </p:cTn>
                              </p:par>
                              <p:par>
                                <p:cTn id="143" presetID="9" presetClass="emph" presetSubtype="0" nodeType="withEffect">
                                  <p:stCondLst>
                                    <p:cond delay="0"/>
                                  </p:stCondLst>
                                  <p:childTnLst>
                                    <p:set>
                                      <p:cBhvr rctx="PPT">
                                        <p:cTn id="144" dur="indefinite"/>
                                        <p:tgtEl>
                                          <p:spTgt spid="16"/>
                                        </p:tgtEl>
                                        <p:attrNameLst>
                                          <p:attrName>style.opacity</p:attrName>
                                        </p:attrNameLst>
                                      </p:cBhvr>
                                      <p:to>
                                        <p:strVal val="0.25"/>
                                      </p:to>
                                    </p:set>
                                    <p:animEffect filter="image" prLst="opacity: 0.25">
                                      <p:cBhvr rctx="IE">
                                        <p:cTn id="145" dur="indefinite"/>
                                        <p:tgtEl>
                                          <p:spTgt spid="16"/>
                                        </p:tgtEl>
                                      </p:cBhvr>
                                    </p:animEffect>
                                  </p:childTnLst>
                                </p:cTn>
                              </p:par>
                              <p:par>
                                <p:cTn id="146" presetID="9" presetClass="emph" presetSubtype="0" nodeType="withEffect">
                                  <p:stCondLst>
                                    <p:cond delay="0"/>
                                  </p:stCondLst>
                                  <p:childTnLst>
                                    <p:set>
                                      <p:cBhvr rctx="PPT">
                                        <p:cTn id="147" dur="indefinite"/>
                                        <p:tgtEl>
                                          <p:spTgt spid="15"/>
                                        </p:tgtEl>
                                        <p:attrNameLst>
                                          <p:attrName>style.opacity</p:attrName>
                                        </p:attrNameLst>
                                      </p:cBhvr>
                                      <p:to>
                                        <p:strVal val="0.25"/>
                                      </p:to>
                                    </p:set>
                                    <p:animEffect filter="image" prLst="opacity: 0.25">
                                      <p:cBhvr rctx="IE">
                                        <p:cTn id="148" dur="indefinite"/>
                                        <p:tgtEl>
                                          <p:spTgt spid="15"/>
                                        </p:tgtEl>
                                      </p:cBhvr>
                                    </p:animEffect>
                                  </p:childTnLst>
                                </p:cTn>
                              </p:par>
                              <p:par>
                                <p:cTn id="149" presetID="9" presetClass="emph" presetSubtype="0" nodeType="withEffect">
                                  <p:stCondLst>
                                    <p:cond delay="0"/>
                                  </p:stCondLst>
                                  <p:childTnLst>
                                    <p:set>
                                      <p:cBhvr rctx="PPT">
                                        <p:cTn id="150" dur="indefinite"/>
                                        <p:tgtEl>
                                          <p:spTgt spid="18"/>
                                        </p:tgtEl>
                                        <p:attrNameLst>
                                          <p:attrName>style.opacity</p:attrName>
                                        </p:attrNameLst>
                                      </p:cBhvr>
                                      <p:to>
                                        <p:strVal val="0.25"/>
                                      </p:to>
                                    </p:set>
                                    <p:animEffect filter="image" prLst="opacity: 0.25">
                                      <p:cBhvr rctx="IE">
                                        <p:cTn id="151" dur="indefinite"/>
                                        <p:tgtEl>
                                          <p:spTgt spid="18"/>
                                        </p:tgtEl>
                                      </p:cBhvr>
                                    </p:animEffect>
                                  </p:childTnLst>
                                </p:cTn>
                              </p:par>
                              <p:par>
                                <p:cTn id="152" presetID="9" presetClass="emph" presetSubtype="0" nodeType="withEffect">
                                  <p:stCondLst>
                                    <p:cond delay="0"/>
                                  </p:stCondLst>
                                  <p:childTnLst>
                                    <p:set>
                                      <p:cBhvr rctx="PPT">
                                        <p:cTn id="153" dur="indefinite"/>
                                        <p:tgtEl>
                                          <p:spTgt spid="17"/>
                                        </p:tgtEl>
                                        <p:attrNameLst>
                                          <p:attrName>style.opacity</p:attrName>
                                        </p:attrNameLst>
                                      </p:cBhvr>
                                      <p:to>
                                        <p:strVal val="0.25"/>
                                      </p:to>
                                    </p:set>
                                    <p:animEffect filter="image" prLst="opacity: 0.25">
                                      <p:cBhvr rctx="IE">
                                        <p:cTn id="154" dur="indefinite"/>
                                        <p:tgtEl>
                                          <p:spTgt spid="17"/>
                                        </p:tgtEl>
                                      </p:cBhvr>
                                    </p:animEffect>
                                  </p:childTnLst>
                                </p:cTn>
                              </p:par>
                              <p:par>
                                <p:cTn id="155" presetID="9" presetClass="emph" presetSubtype="0" nodeType="withEffect">
                                  <p:stCondLst>
                                    <p:cond delay="0"/>
                                  </p:stCondLst>
                                  <p:childTnLst>
                                    <p:set>
                                      <p:cBhvr rctx="PPT">
                                        <p:cTn id="156" dur="indefinite"/>
                                        <p:tgtEl>
                                          <p:spTgt spid="14"/>
                                        </p:tgtEl>
                                        <p:attrNameLst>
                                          <p:attrName>style.opacity</p:attrName>
                                        </p:attrNameLst>
                                      </p:cBhvr>
                                      <p:to>
                                        <p:strVal val="0.25"/>
                                      </p:to>
                                    </p:set>
                                    <p:animEffect filter="image" prLst="opacity: 0.25">
                                      <p:cBhvr rctx="IE">
                                        <p:cTn id="157" dur="indefinite"/>
                                        <p:tgtEl>
                                          <p:spTgt spid="14"/>
                                        </p:tgtEl>
                                      </p:cBhvr>
                                    </p:animEffect>
                                  </p:childTnLst>
                                </p:cTn>
                              </p:par>
                            </p:childTnLst>
                          </p:cTn>
                        </p:par>
                        <p:par>
                          <p:cTn id="158" fill="hold">
                            <p:stCondLst>
                              <p:cond delay="0"/>
                            </p:stCondLst>
                            <p:childTnLst>
                              <p:par>
                                <p:cTn id="159" presetID="9" presetClass="emph" presetSubtype="0" nodeType="afterEffect">
                                  <p:stCondLst>
                                    <p:cond delay="0"/>
                                  </p:stCondLst>
                                  <p:childTnLst>
                                    <p:set>
                                      <p:cBhvr rctx="PPT">
                                        <p:cTn id="160" dur="indefinite"/>
                                        <p:tgtEl>
                                          <p:spTgt spid="11"/>
                                        </p:tgtEl>
                                        <p:attrNameLst>
                                          <p:attrName>style.opacity</p:attrName>
                                        </p:attrNameLst>
                                      </p:cBhvr>
                                      <p:to>
                                        <p:strVal val="1"/>
                                      </p:to>
                                    </p:set>
                                    <p:animEffect filter="image" prLst="opacity: 1">
                                      <p:cBhvr rctx="IE">
                                        <p:cTn id="161" dur="indefinite"/>
                                        <p:tgtEl>
                                          <p:spTgt spid="11"/>
                                        </p:tgtEl>
                                      </p:cBhvr>
                                    </p:animEffect>
                                  </p:childTnLst>
                                </p:cTn>
                              </p:par>
                            </p:childTnLst>
                          </p:cTn>
                        </p:par>
                        <p:par>
                          <p:cTn id="162" fill="hold">
                            <p:stCondLst>
                              <p:cond delay="0"/>
                            </p:stCondLst>
                            <p:childTnLst>
                              <p:par>
                                <p:cTn id="163" presetID="9" presetClass="emph" presetSubtype="0" nodeType="afterEffect">
                                  <p:stCondLst>
                                    <p:cond delay="0"/>
                                  </p:stCondLst>
                                  <p:childTnLst>
                                    <p:set>
                                      <p:cBhvr rctx="PPT">
                                        <p:cTn id="164" dur="indefinite"/>
                                        <p:tgtEl>
                                          <p:spTgt spid="12"/>
                                        </p:tgtEl>
                                        <p:attrNameLst>
                                          <p:attrName>style.opacity</p:attrName>
                                        </p:attrNameLst>
                                      </p:cBhvr>
                                      <p:to>
                                        <p:strVal val="1"/>
                                      </p:to>
                                    </p:set>
                                    <p:animEffect filter="image" prLst="opacity: 1">
                                      <p:cBhvr rctx="IE">
                                        <p:cTn id="165" dur="indefinite"/>
                                        <p:tgtEl>
                                          <p:spTgt spid="12"/>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mph" presetSubtype="0" nodeType="clickEffect">
                                  <p:stCondLst>
                                    <p:cond delay="0"/>
                                  </p:stCondLst>
                                  <p:childTnLst>
                                    <p:set>
                                      <p:cBhvr rctx="PPT">
                                        <p:cTn id="169" dur="indefinite"/>
                                        <p:tgtEl>
                                          <p:spTgt spid="13"/>
                                        </p:tgtEl>
                                        <p:attrNameLst>
                                          <p:attrName>style.opacity</p:attrName>
                                        </p:attrNameLst>
                                      </p:cBhvr>
                                      <p:to>
                                        <p:strVal val="0.25"/>
                                      </p:to>
                                    </p:set>
                                    <p:animEffect filter="image" prLst="opacity: 0.25">
                                      <p:cBhvr rctx="IE">
                                        <p:cTn id="170" dur="indefinite"/>
                                        <p:tgtEl>
                                          <p:spTgt spid="13"/>
                                        </p:tgtEl>
                                      </p:cBhvr>
                                    </p:animEffect>
                                  </p:childTnLst>
                                </p:cTn>
                              </p:par>
                              <p:par>
                                <p:cTn id="171" presetID="9" presetClass="emph" presetSubtype="0" nodeType="withEffect">
                                  <p:stCondLst>
                                    <p:cond delay="0"/>
                                  </p:stCondLst>
                                  <p:childTnLst>
                                    <p:set>
                                      <p:cBhvr rctx="PPT">
                                        <p:cTn id="172" dur="indefinite"/>
                                        <p:tgtEl>
                                          <p:spTgt spid="20"/>
                                        </p:tgtEl>
                                        <p:attrNameLst>
                                          <p:attrName>style.opacity</p:attrName>
                                        </p:attrNameLst>
                                      </p:cBhvr>
                                      <p:to>
                                        <p:strVal val="0.25"/>
                                      </p:to>
                                    </p:set>
                                    <p:animEffect filter="image" prLst="opacity: 0.25">
                                      <p:cBhvr rctx="IE">
                                        <p:cTn id="173" dur="indefinite"/>
                                        <p:tgtEl>
                                          <p:spTgt spid="20"/>
                                        </p:tgtEl>
                                      </p:cBhvr>
                                    </p:animEffect>
                                  </p:childTnLst>
                                </p:cTn>
                              </p:par>
                              <p:par>
                                <p:cTn id="174" presetID="9" presetClass="emph" presetSubtype="0" nodeType="withEffect">
                                  <p:stCondLst>
                                    <p:cond delay="0"/>
                                  </p:stCondLst>
                                  <p:childTnLst>
                                    <p:set>
                                      <p:cBhvr rctx="PPT">
                                        <p:cTn id="175" dur="indefinite"/>
                                        <p:tgtEl>
                                          <p:spTgt spid="11"/>
                                        </p:tgtEl>
                                        <p:attrNameLst>
                                          <p:attrName>style.opacity</p:attrName>
                                        </p:attrNameLst>
                                      </p:cBhvr>
                                      <p:to>
                                        <p:strVal val="0.25"/>
                                      </p:to>
                                    </p:set>
                                    <p:animEffect filter="image" prLst="opacity: 0.25">
                                      <p:cBhvr rctx="IE">
                                        <p:cTn id="176" dur="indefinite"/>
                                        <p:tgtEl>
                                          <p:spTgt spid="11"/>
                                        </p:tgtEl>
                                      </p:cBhvr>
                                    </p:animEffect>
                                  </p:childTnLst>
                                </p:cTn>
                              </p:par>
                              <p:par>
                                <p:cTn id="177" presetID="9" presetClass="emph" presetSubtype="0" nodeType="withEffect">
                                  <p:stCondLst>
                                    <p:cond delay="0"/>
                                  </p:stCondLst>
                                  <p:childTnLst>
                                    <p:set>
                                      <p:cBhvr rctx="PPT">
                                        <p:cTn id="178" dur="indefinite"/>
                                        <p:tgtEl>
                                          <p:spTgt spid="12"/>
                                        </p:tgtEl>
                                        <p:attrNameLst>
                                          <p:attrName>style.opacity</p:attrName>
                                        </p:attrNameLst>
                                      </p:cBhvr>
                                      <p:to>
                                        <p:strVal val="0.25"/>
                                      </p:to>
                                    </p:set>
                                    <p:animEffect filter="image" prLst="opacity: 0.25">
                                      <p:cBhvr rctx="IE">
                                        <p:cTn id="179" dur="indefinite"/>
                                        <p:tgtEl>
                                          <p:spTgt spid="12"/>
                                        </p:tgtEl>
                                      </p:cBhvr>
                                    </p:animEffect>
                                  </p:childTnLst>
                                </p:cTn>
                              </p:par>
                              <p:par>
                                <p:cTn id="180" presetID="9" presetClass="emph" presetSubtype="0" nodeType="withEffect">
                                  <p:stCondLst>
                                    <p:cond delay="0"/>
                                  </p:stCondLst>
                                  <p:childTnLst>
                                    <p:set>
                                      <p:cBhvr rctx="PPT">
                                        <p:cTn id="181" dur="indefinite"/>
                                        <p:tgtEl>
                                          <p:spTgt spid="19"/>
                                        </p:tgtEl>
                                        <p:attrNameLst>
                                          <p:attrName>style.opacity</p:attrName>
                                        </p:attrNameLst>
                                      </p:cBhvr>
                                      <p:to>
                                        <p:strVal val="0.25"/>
                                      </p:to>
                                    </p:set>
                                    <p:animEffect filter="image" prLst="opacity: 0.25">
                                      <p:cBhvr rctx="IE">
                                        <p:cTn id="182" dur="indefinite"/>
                                        <p:tgtEl>
                                          <p:spTgt spid="19"/>
                                        </p:tgtEl>
                                      </p:cBhvr>
                                    </p:animEffect>
                                  </p:childTnLst>
                                </p:cTn>
                              </p:par>
                              <p:par>
                                <p:cTn id="183" presetID="9" presetClass="emph" presetSubtype="0" nodeType="withEffect">
                                  <p:stCondLst>
                                    <p:cond delay="0"/>
                                  </p:stCondLst>
                                  <p:childTnLst>
                                    <p:set>
                                      <p:cBhvr rctx="PPT">
                                        <p:cTn id="184" dur="indefinite"/>
                                        <p:tgtEl>
                                          <p:spTgt spid="16"/>
                                        </p:tgtEl>
                                        <p:attrNameLst>
                                          <p:attrName>style.opacity</p:attrName>
                                        </p:attrNameLst>
                                      </p:cBhvr>
                                      <p:to>
                                        <p:strVal val="0.25"/>
                                      </p:to>
                                    </p:set>
                                    <p:animEffect filter="image" prLst="opacity: 0.25">
                                      <p:cBhvr rctx="IE">
                                        <p:cTn id="185" dur="indefinite"/>
                                        <p:tgtEl>
                                          <p:spTgt spid="16"/>
                                        </p:tgtEl>
                                      </p:cBhvr>
                                    </p:animEffect>
                                  </p:childTnLst>
                                </p:cTn>
                              </p:par>
                              <p:par>
                                <p:cTn id="186" presetID="9" presetClass="emph" presetSubtype="0" nodeType="withEffect">
                                  <p:stCondLst>
                                    <p:cond delay="0"/>
                                  </p:stCondLst>
                                  <p:childTnLst>
                                    <p:set>
                                      <p:cBhvr rctx="PPT">
                                        <p:cTn id="187" dur="indefinite"/>
                                        <p:tgtEl>
                                          <p:spTgt spid="15"/>
                                        </p:tgtEl>
                                        <p:attrNameLst>
                                          <p:attrName>style.opacity</p:attrName>
                                        </p:attrNameLst>
                                      </p:cBhvr>
                                      <p:to>
                                        <p:strVal val="0.25"/>
                                      </p:to>
                                    </p:set>
                                    <p:animEffect filter="image" prLst="opacity: 0.25">
                                      <p:cBhvr rctx="IE">
                                        <p:cTn id="188" dur="indefinite"/>
                                        <p:tgtEl>
                                          <p:spTgt spid="15"/>
                                        </p:tgtEl>
                                      </p:cBhvr>
                                    </p:animEffect>
                                  </p:childTnLst>
                                </p:cTn>
                              </p:par>
                              <p:par>
                                <p:cTn id="189" presetID="9" presetClass="emph" presetSubtype="0" nodeType="withEffect">
                                  <p:stCondLst>
                                    <p:cond delay="0"/>
                                  </p:stCondLst>
                                  <p:childTnLst>
                                    <p:set>
                                      <p:cBhvr rctx="PPT">
                                        <p:cTn id="190" dur="indefinite"/>
                                        <p:tgtEl>
                                          <p:spTgt spid="14"/>
                                        </p:tgtEl>
                                        <p:attrNameLst>
                                          <p:attrName>style.opacity</p:attrName>
                                        </p:attrNameLst>
                                      </p:cBhvr>
                                      <p:to>
                                        <p:strVal val="0.25"/>
                                      </p:to>
                                    </p:set>
                                    <p:animEffect filter="image" prLst="opacity: 0.25">
                                      <p:cBhvr rctx="IE">
                                        <p:cTn id="191" dur="indefinite"/>
                                        <p:tgtEl>
                                          <p:spTgt spid="14"/>
                                        </p:tgtEl>
                                      </p:cBhvr>
                                    </p:animEffect>
                                  </p:childTnLst>
                                </p:cTn>
                              </p:par>
                            </p:childTnLst>
                          </p:cTn>
                        </p:par>
                        <p:par>
                          <p:cTn id="192" fill="hold">
                            <p:stCondLst>
                              <p:cond delay="0"/>
                            </p:stCondLst>
                            <p:childTnLst>
                              <p:par>
                                <p:cTn id="193" presetID="9" presetClass="emph" presetSubtype="0" nodeType="afterEffect">
                                  <p:stCondLst>
                                    <p:cond delay="0"/>
                                  </p:stCondLst>
                                  <p:childTnLst>
                                    <p:set>
                                      <p:cBhvr rctx="PPT">
                                        <p:cTn id="194" dur="indefinite"/>
                                        <p:tgtEl>
                                          <p:spTgt spid="18"/>
                                        </p:tgtEl>
                                        <p:attrNameLst>
                                          <p:attrName>style.opacity</p:attrName>
                                        </p:attrNameLst>
                                      </p:cBhvr>
                                      <p:to>
                                        <p:strVal val="1"/>
                                      </p:to>
                                    </p:set>
                                    <p:animEffect filter="image" prLst="opacity: 1">
                                      <p:cBhvr rctx="IE">
                                        <p:cTn id="195" dur="indefinite"/>
                                        <p:tgtEl>
                                          <p:spTgt spid="18"/>
                                        </p:tgtEl>
                                      </p:cBhvr>
                                    </p:animEffect>
                                  </p:childTnLst>
                                </p:cTn>
                              </p:par>
                            </p:childTnLst>
                          </p:cTn>
                        </p:par>
                        <p:par>
                          <p:cTn id="196" fill="hold">
                            <p:stCondLst>
                              <p:cond delay="0"/>
                            </p:stCondLst>
                            <p:childTnLst>
                              <p:par>
                                <p:cTn id="197" presetID="9" presetClass="emph" presetSubtype="0" nodeType="afterEffect">
                                  <p:stCondLst>
                                    <p:cond delay="0"/>
                                  </p:stCondLst>
                                  <p:childTnLst>
                                    <p:set>
                                      <p:cBhvr rctx="PPT">
                                        <p:cTn id="198" dur="indefinite"/>
                                        <p:tgtEl>
                                          <p:spTgt spid="17"/>
                                        </p:tgtEl>
                                        <p:attrNameLst>
                                          <p:attrName>style.opacity</p:attrName>
                                        </p:attrNameLst>
                                      </p:cBhvr>
                                      <p:to>
                                        <p:strVal val="1"/>
                                      </p:to>
                                    </p:set>
                                    <p:animEffect filter="image" prLst="opacity: 1">
                                      <p:cBhvr rctx="IE">
                                        <p:cTn id="199"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Creating a tree with behavior scripts</a:t>
            </a:r>
          </a:p>
        </p:txBody>
      </p:sp>
      <p:sp>
        <p:nvSpPr>
          <p:cNvPr id="6147"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First implementation: Scripts that create behavior trees</a:t>
            </a:r>
          </a:p>
          <a:p>
            <a:pPr eaLnBrk="1" fontAlgn="auto" hangingPunct="1">
              <a:spcAft>
                <a:spcPts val="0"/>
              </a:spcAft>
              <a:buFont typeface="Arial" pitchFamily="34" charset="0"/>
              <a:buChar char="•"/>
              <a:defRPr/>
            </a:pPr>
            <a:r>
              <a:rPr lang="en-US" dirty="0" err="1" smtClean="0"/>
              <a:t>Lua</a:t>
            </a:r>
            <a:r>
              <a:rPr lang="en-US" dirty="0" smtClean="0"/>
              <a:t> functions to add, remove, insert behaviors from an existing tree</a:t>
            </a:r>
          </a:p>
          <a:p>
            <a:pPr lvl="1" eaLnBrk="1" fontAlgn="auto" hangingPunct="1">
              <a:spcAft>
                <a:spcPts val="0"/>
              </a:spcAft>
              <a:buFont typeface="Arial" pitchFamily="34" charset="0"/>
              <a:buChar char="–"/>
              <a:defRPr/>
            </a:pPr>
            <a:r>
              <a:rPr lang="en-US" dirty="0" err="1"/>
              <a:t>a</a:t>
            </a:r>
            <a:r>
              <a:rPr lang="en-US" dirty="0" err="1" smtClean="0"/>
              <a:t>dd_behavior</a:t>
            </a:r>
            <a:r>
              <a:rPr lang="en-US" dirty="0" smtClean="0"/>
              <a:t>(tree, behavior)</a:t>
            </a:r>
          </a:p>
          <a:p>
            <a:pPr eaLnBrk="1" fontAlgn="auto" hangingPunct="1">
              <a:spcAft>
                <a:spcPts val="0"/>
              </a:spcAft>
              <a:buFont typeface="Arial" pitchFamily="34" charset="0"/>
              <a:buChar char="•"/>
              <a:defRPr/>
            </a:pPr>
            <a:r>
              <a:rPr lang="en-US" dirty="0" smtClean="0"/>
              <a:t>Great flexibility, but hard to conceptualize</a:t>
            </a:r>
          </a:p>
          <a:p>
            <a:pPr lvl="1" eaLnBrk="1" fontAlgn="auto" hangingPunct="1">
              <a:spcAft>
                <a:spcPts val="0"/>
              </a:spcAft>
              <a:buFont typeface="Arial" pitchFamily="34" charset="0"/>
              <a:buChar char="–"/>
              <a:defRPr/>
            </a:pPr>
            <a:r>
              <a:rPr lang="en-US" dirty="0" smtClean="0"/>
              <a:t>Creating trees in script was difficult to grasp</a:t>
            </a:r>
          </a:p>
          <a:p>
            <a:pPr lvl="1" eaLnBrk="1" fontAlgn="auto" hangingPunct="1">
              <a:spcAft>
                <a:spcPts val="0"/>
              </a:spcAft>
              <a:buFont typeface="Arial" pitchFamily="34" charset="0"/>
              <a:buChar char="–"/>
              <a:defRPr/>
            </a:pPr>
            <a:r>
              <a:rPr lang="en-US" dirty="0" smtClean="0"/>
              <a:t>Especially when trying to reuse trees you didn’t write</a:t>
            </a:r>
          </a:p>
          <a:p>
            <a:pPr eaLnBrk="1" fontAlgn="auto" hangingPunct="1">
              <a:spcAft>
                <a:spcPts val="0"/>
              </a:spcAft>
              <a:buFont typeface="Arial" charset="0"/>
              <a:buNone/>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fade">
                                      <p:cBhvr>
                                        <p:cTn id="15" dur="500"/>
                                        <p:tgtEl>
                                          <p:spTgt spid="61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fade">
                                      <p:cBhvr>
                                        <p:cTn id="20" dur="500"/>
                                        <p:tgtEl>
                                          <p:spTgt spid="61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fade">
                                      <p:cBhvr>
                                        <p:cTn id="23" dur="500"/>
                                        <p:tgtEl>
                                          <p:spTgt spid="614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47">
                                            <p:txEl>
                                              <p:pRg st="5" end="5"/>
                                            </p:txEl>
                                          </p:spTgt>
                                        </p:tgtEl>
                                        <p:attrNameLst>
                                          <p:attrName>style.visibility</p:attrName>
                                        </p:attrNameLst>
                                      </p:cBhvr>
                                      <p:to>
                                        <p:strVal val="visible"/>
                                      </p:to>
                                    </p:set>
                                    <p:animEffect transition="in" filter="fade">
                                      <p:cBhvr>
                                        <p:cTn id="26"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Behavior tree tool</a:t>
            </a:r>
            <a:endParaRPr lang="en-US" dirty="0"/>
          </a:p>
        </p:txBody>
      </p:sp>
      <p:sp>
        <p:nvSpPr>
          <p:cNvPr id="3" name="Content Placeholder 2"/>
          <p:cNvSpPr>
            <a:spLocks noGrp="1"/>
          </p:cNvSpPr>
          <p:nvPr>
            <p:ph idx="1"/>
          </p:nvPr>
        </p:nvSpPr>
        <p:spPr/>
        <p:txBody>
          <a:bodyPr/>
          <a:lstStyle/>
          <a:p>
            <a:pPr eaLnBrk="1" hangingPunct="1"/>
            <a:r>
              <a:rPr lang="en-US" smtClean="0"/>
              <a:t>External .NET app to manage trees and behaviors</a:t>
            </a:r>
          </a:p>
          <a:p>
            <a:pPr eaLnBrk="1" hangingPunct="1"/>
            <a:r>
              <a:rPr lang="en-US" smtClean="0"/>
              <a:t>Easy to create new behaviors or reuse existing ones</a:t>
            </a:r>
          </a:p>
          <a:p>
            <a:pPr eaLnBrk="1" hangingPunct="1"/>
            <a:r>
              <a:rPr lang="en-US" smtClean="0"/>
              <a:t>Statistics on commonly used behaviors</a:t>
            </a:r>
          </a:p>
          <a:p>
            <a:pPr eaLnBrk="1" hangingPunct="1"/>
            <a:r>
              <a:rPr lang="en-US" smtClean="0"/>
              <a:t>Search for behavior/tree by name or usage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1036638"/>
          </a:xfrm>
        </p:spPr>
        <p:txBody>
          <a:bodyPr rtlCol="0">
            <a:normAutofit/>
          </a:bodyPr>
          <a:lstStyle/>
          <a:p>
            <a:pPr eaLnBrk="1" fontAlgn="auto" hangingPunct="1">
              <a:spcAft>
                <a:spcPts val="0"/>
              </a:spcAft>
              <a:defRPr/>
            </a:pPr>
            <a:r>
              <a:rPr lang="en-US" dirty="0" smtClean="0"/>
              <a:t>Behavior tree tool</a:t>
            </a:r>
          </a:p>
        </p:txBody>
      </p:sp>
      <p:sp>
        <p:nvSpPr>
          <p:cNvPr id="77826" name="Content Placeholder 2"/>
          <p:cNvSpPr>
            <a:spLocks noGrp="1"/>
          </p:cNvSpPr>
          <p:nvPr>
            <p:ph idx="1"/>
          </p:nvPr>
        </p:nvSpPr>
        <p:spPr/>
        <p:txBody>
          <a:bodyPr/>
          <a:lstStyle/>
          <a:p>
            <a:pPr eaLnBrk="1" hangingPunct="1"/>
            <a:endParaRPr lang="en-US" smtClean="0"/>
          </a:p>
        </p:txBody>
      </p:sp>
      <p:pic>
        <p:nvPicPr>
          <p:cNvPr id="77827" name="Picture 3" descr="BHG_behavior_editor.png"/>
          <p:cNvPicPr>
            <a:picLocks noChangeAspect="1"/>
          </p:cNvPicPr>
          <p:nvPr/>
        </p:nvPicPr>
        <p:blipFill>
          <a:blip r:embed="rId3" cstate="print"/>
          <a:srcRect/>
          <a:stretch>
            <a:fillRect/>
          </a:stretch>
        </p:blipFill>
        <p:spPr bwMode="auto">
          <a:xfrm>
            <a:off x="1447800" y="914400"/>
            <a:ext cx="6270625" cy="561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rtlCol="0">
            <a:normAutofit/>
          </a:bodyPr>
          <a:lstStyle/>
          <a:p>
            <a:pPr eaLnBrk="1" fontAlgn="auto" hangingPunct="1">
              <a:spcAft>
                <a:spcPts val="0"/>
              </a:spcAft>
              <a:defRPr/>
            </a:pPr>
            <a:r>
              <a:rPr lang="en-US" dirty="0" smtClean="0"/>
              <a:t>Benefits of using script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Designers write behaviors so you don’t have to</a:t>
            </a:r>
          </a:p>
          <a:p>
            <a:pPr lvl="1" eaLnBrk="1" fontAlgn="auto" hangingPunct="1">
              <a:spcAft>
                <a:spcPts val="0"/>
              </a:spcAft>
              <a:buFont typeface="Arial" pitchFamily="34" charset="0"/>
              <a:buChar char="–"/>
              <a:defRPr/>
            </a:pPr>
            <a:r>
              <a:rPr lang="en-US" dirty="0" smtClean="0"/>
              <a:t>Currently 63 unique behaviors in our game</a:t>
            </a:r>
          </a:p>
          <a:p>
            <a:pPr lvl="2" eaLnBrk="1" fontAlgn="auto" hangingPunct="1">
              <a:spcAft>
                <a:spcPts val="0"/>
              </a:spcAft>
              <a:buFont typeface="Arial" pitchFamily="34" charset="0"/>
              <a:buChar char="•"/>
              <a:defRPr/>
            </a:pPr>
            <a:r>
              <a:rPr lang="en-US" dirty="0" smtClean="0"/>
              <a:t>I wrote 7</a:t>
            </a:r>
          </a:p>
          <a:p>
            <a:pPr lvl="1" eaLnBrk="1" fontAlgn="auto" hangingPunct="1">
              <a:spcAft>
                <a:spcPts val="0"/>
              </a:spcAft>
              <a:buFont typeface="Arial" pitchFamily="34" charset="0"/>
              <a:buChar char="–"/>
              <a:defRPr/>
            </a:pPr>
            <a:r>
              <a:rPr lang="en-US" dirty="0" smtClean="0"/>
              <a:t>Lots of time back for other tasks</a:t>
            </a:r>
          </a:p>
          <a:p>
            <a:pPr eaLnBrk="1" fontAlgn="auto" hangingPunct="1">
              <a:spcAft>
                <a:spcPts val="0"/>
              </a:spcAft>
              <a:buFont typeface="Arial" pitchFamily="34" charset="0"/>
              <a:buChar char="•"/>
              <a:defRPr/>
            </a:pPr>
            <a:r>
              <a:rPr lang="en-US" dirty="0" smtClean="0"/>
              <a:t>Faster implementation and iteration</a:t>
            </a:r>
          </a:p>
          <a:p>
            <a:pPr lvl="1" eaLnBrk="1" fontAlgn="auto" hangingPunct="1">
              <a:spcAft>
                <a:spcPts val="0"/>
              </a:spcAft>
              <a:buFont typeface="Arial" pitchFamily="34" charset="0"/>
              <a:buChar char="–"/>
              <a:defRPr/>
            </a:pPr>
            <a:r>
              <a:rPr lang="en-US" dirty="0" smtClean="0"/>
              <a:t>No rebuilding code</a:t>
            </a:r>
          </a:p>
          <a:p>
            <a:pPr lvl="1" eaLnBrk="1" fontAlgn="auto" hangingPunct="1">
              <a:spcAft>
                <a:spcPts val="0"/>
              </a:spcAft>
              <a:buFont typeface="Arial" pitchFamily="34" charset="0"/>
              <a:buChar char="–"/>
              <a:defRPr/>
            </a:pPr>
            <a:r>
              <a:rPr lang="en-US" dirty="0" smtClean="0"/>
              <a:t>Can reload scripts while the game runs</a:t>
            </a:r>
          </a:p>
          <a:p>
            <a:pPr lvl="2" eaLnBrk="1" fontAlgn="auto" hangingPunct="1">
              <a:spcAft>
                <a:spcPts val="0"/>
              </a:spcAft>
              <a:buFont typeface="Arial" pitchFamily="34" charset="0"/>
              <a:buChar char="–"/>
              <a:defRPr/>
            </a:pPr>
            <a:r>
              <a:rPr lang="en-US" dirty="0" smtClean="0"/>
              <a:t>Need prep for this; flush behaviors, cached names, pointers?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rtlCol="0">
            <a:normAutofit/>
          </a:bodyPr>
          <a:lstStyle/>
          <a:p>
            <a:pPr eaLnBrk="1" fontAlgn="auto" hangingPunct="1">
              <a:spcAft>
                <a:spcPts val="0"/>
              </a:spcAft>
              <a:defRPr/>
            </a:pPr>
            <a:r>
              <a:rPr lang="en-US" dirty="0" smtClean="0"/>
              <a:t>Common questions</a:t>
            </a:r>
          </a:p>
        </p:txBody>
      </p:sp>
      <p:sp>
        <p:nvSpPr>
          <p:cNvPr id="3" name="Content Placeholder 2"/>
          <p:cNvSpPr>
            <a:spLocks noGrp="1"/>
          </p:cNvSpPr>
          <p:nvPr>
            <p:ph idx="1"/>
          </p:nvPr>
        </p:nvSpPr>
        <p:spPr/>
        <p:txBody>
          <a:bodyPr/>
          <a:lstStyle/>
          <a:p>
            <a:pPr eaLnBrk="1" hangingPunct="1"/>
            <a:r>
              <a:rPr lang="en-US" smtClean="0"/>
              <a:t>Performance-related</a:t>
            </a:r>
          </a:p>
          <a:p>
            <a:pPr lvl="1" eaLnBrk="1" hangingPunct="1"/>
            <a:r>
              <a:rPr lang="en-US" smtClean="0"/>
              <a:t>“Isn’t scripting slow?”</a:t>
            </a:r>
          </a:p>
          <a:p>
            <a:pPr lvl="1" eaLnBrk="1" hangingPunct="1"/>
            <a:r>
              <a:rPr lang="en-US" smtClean="0"/>
              <a:t>“How do you stay under CPU budget?”</a:t>
            </a:r>
          </a:p>
          <a:p>
            <a:pPr eaLnBrk="1" hangingPunct="1"/>
            <a:r>
              <a:rPr lang="en-US" smtClean="0"/>
              <a:t>Behavior creation-related</a:t>
            </a:r>
          </a:p>
          <a:p>
            <a:pPr lvl="1" eaLnBrk="1" hangingPunct="1"/>
            <a:r>
              <a:rPr lang="en-US" smtClean="0"/>
              <a:t>“Are designers scripting well?”</a:t>
            </a:r>
          </a:p>
          <a:p>
            <a:pPr lvl="1" eaLnBrk="1" hangingPunct="1"/>
            <a:r>
              <a:rPr lang="en-US" smtClean="0"/>
              <a:t>“What if my designers aren’t scripters?”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Keeping script fast</a:t>
            </a:r>
            <a:endParaRPr lang="en-US" dirty="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Don’t let it be slow!</a:t>
            </a:r>
          </a:p>
          <a:p>
            <a:pPr lvl="1" eaLnBrk="1" fontAlgn="auto" hangingPunct="1">
              <a:spcAft>
                <a:spcPts val="0"/>
              </a:spcAft>
              <a:buFont typeface="Arial" pitchFamily="34" charset="0"/>
              <a:buChar char="–"/>
              <a:defRPr/>
            </a:pPr>
            <a:r>
              <a:rPr lang="en-US" dirty="0" smtClean="0"/>
              <a:t>BHG limits </a:t>
            </a:r>
            <a:r>
              <a:rPr lang="en-US" dirty="0" err="1" smtClean="0"/>
              <a:t>lua</a:t>
            </a:r>
            <a:r>
              <a:rPr lang="en-US" dirty="0" smtClean="0"/>
              <a:t> to integer math</a:t>
            </a:r>
          </a:p>
          <a:p>
            <a:pPr lvl="1" eaLnBrk="1" fontAlgn="auto" hangingPunct="1">
              <a:spcAft>
                <a:spcPts val="0"/>
              </a:spcAft>
              <a:buFont typeface="Arial" pitchFamily="34" charset="0"/>
              <a:buChar char="–"/>
              <a:defRPr/>
            </a:pPr>
            <a:r>
              <a:rPr lang="en-US" dirty="0" smtClean="0"/>
              <a:t>Prevent mid-frame garbage collection</a:t>
            </a:r>
          </a:p>
          <a:p>
            <a:pPr eaLnBrk="1" fontAlgn="auto" hangingPunct="1">
              <a:spcAft>
                <a:spcPts val="0"/>
              </a:spcAft>
              <a:buFont typeface="Arial" pitchFamily="34" charset="0"/>
              <a:buChar char="•"/>
              <a:defRPr/>
            </a:pPr>
            <a:r>
              <a:rPr lang="en-US" dirty="0" smtClean="0"/>
              <a:t>Limit scripting to where it makes sense</a:t>
            </a:r>
          </a:p>
          <a:p>
            <a:pPr lvl="1" eaLnBrk="1" fontAlgn="auto" hangingPunct="1">
              <a:spcAft>
                <a:spcPts val="0"/>
              </a:spcAft>
              <a:buFont typeface="Arial" pitchFamily="34" charset="0"/>
              <a:buChar char="–"/>
              <a:defRPr/>
            </a:pPr>
            <a:r>
              <a:rPr lang="en-US" dirty="0" smtClean="0"/>
              <a:t>AI loop is not in script</a:t>
            </a:r>
          </a:p>
          <a:p>
            <a:pPr lvl="1" eaLnBrk="1" fontAlgn="auto" hangingPunct="1">
              <a:spcAft>
                <a:spcPts val="0"/>
              </a:spcAft>
              <a:buFont typeface="Arial" pitchFamily="34" charset="0"/>
              <a:buChar char="–"/>
              <a:defRPr/>
            </a:pPr>
            <a:r>
              <a:rPr lang="en-US" dirty="0" smtClean="0"/>
              <a:t>No trig in script!</a:t>
            </a:r>
          </a:p>
          <a:p>
            <a:pPr lvl="1" eaLnBrk="1" fontAlgn="auto" hangingPunct="1">
              <a:spcAft>
                <a:spcPts val="0"/>
              </a:spcAft>
              <a:buFont typeface="Arial" pitchFamily="34" charset="0"/>
              <a:buChar char="–"/>
              <a:defRPr/>
            </a:pPr>
            <a:r>
              <a:rPr lang="en-US" dirty="0" smtClean="0"/>
              <a:t>Anything “complicated enough” done in code</a:t>
            </a:r>
          </a:p>
          <a:p>
            <a:pPr eaLnBrk="1" fontAlgn="auto" hangingPunct="1">
              <a:spcAft>
                <a:spcPts val="0"/>
              </a:spcAft>
              <a:buFont typeface="Arial" pitchFamily="34" charset="0"/>
              <a:buChar char="•"/>
              <a:defRPr/>
            </a:pPr>
            <a:r>
              <a:rPr lang="en-US" dirty="0" smtClean="0"/>
              <a:t>Could put behaviors to code for performance</a:t>
            </a:r>
          </a:p>
          <a:p>
            <a:pPr lvl="1" eaLnBrk="1" fontAlgn="auto" hangingPunct="1">
              <a:spcAft>
                <a:spcPts val="0"/>
              </a:spcAft>
              <a:buFont typeface="Arial" pitchFamily="34" charset="0"/>
              <a:buChar char="–"/>
              <a:defRPr/>
            </a:pPr>
            <a:r>
              <a:rPr lang="en-US" dirty="0" smtClean="0"/>
              <a:t>…but maybe not</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AT" dirty="0"/>
          </a:p>
        </p:txBody>
      </p:sp>
      <p:sp>
        <p:nvSpPr>
          <p:cNvPr id="4" name="Line 47"/>
          <p:cNvSpPr>
            <a:spLocks noChangeShapeType="1"/>
          </p:cNvSpPr>
          <p:nvPr/>
        </p:nvSpPr>
        <p:spPr bwMode="auto">
          <a:xfrm flipH="1">
            <a:off x="3200400" y="2057400"/>
            <a:ext cx="1905000" cy="457200"/>
          </a:xfrm>
          <a:prstGeom prst="line">
            <a:avLst/>
          </a:prstGeom>
          <a:noFill/>
          <a:ln w="19050">
            <a:solidFill>
              <a:schemeClr val="folHlink"/>
            </a:solidFill>
            <a:round/>
            <a:headEnd/>
            <a:tailEnd/>
          </a:ln>
        </p:spPr>
        <p:txBody>
          <a:bodyPr/>
          <a:lstStyle/>
          <a:p>
            <a:endParaRPr lang="en-US"/>
          </a:p>
        </p:txBody>
      </p:sp>
      <p:sp>
        <p:nvSpPr>
          <p:cNvPr id="5" name="Line 48"/>
          <p:cNvSpPr>
            <a:spLocks noChangeShapeType="1"/>
          </p:cNvSpPr>
          <p:nvPr/>
        </p:nvSpPr>
        <p:spPr bwMode="auto">
          <a:xfrm flipH="1">
            <a:off x="1828800" y="2819400"/>
            <a:ext cx="1295400" cy="533400"/>
          </a:xfrm>
          <a:prstGeom prst="line">
            <a:avLst/>
          </a:prstGeom>
          <a:noFill/>
          <a:ln w="19050">
            <a:solidFill>
              <a:schemeClr val="folHlink"/>
            </a:solidFill>
            <a:round/>
            <a:headEnd/>
            <a:tailEnd/>
          </a:ln>
          <a:effectLst/>
        </p:spPr>
        <p:txBody>
          <a:bodyPr/>
          <a:lstStyle/>
          <a:p>
            <a:endParaRPr lang="en-US"/>
          </a:p>
        </p:txBody>
      </p:sp>
      <p:sp>
        <p:nvSpPr>
          <p:cNvPr id="6" name="Line 49"/>
          <p:cNvSpPr>
            <a:spLocks noChangeShapeType="1"/>
          </p:cNvSpPr>
          <p:nvPr/>
        </p:nvSpPr>
        <p:spPr bwMode="auto">
          <a:xfrm>
            <a:off x="3124200" y="2819400"/>
            <a:ext cx="1295400" cy="609600"/>
          </a:xfrm>
          <a:prstGeom prst="line">
            <a:avLst/>
          </a:prstGeom>
          <a:noFill/>
          <a:ln w="19050">
            <a:solidFill>
              <a:schemeClr val="folHlink"/>
            </a:solidFill>
            <a:round/>
            <a:headEnd/>
            <a:tailEnd/>
          </a:ln>
          <a:effectLst/>
        </p:spPr>
        <p:txBody>
          <a:bodyPr/>
          <a:lstStyle/>
          <a:p>
            <a:endParaRPr lang="en-US"/>
          </a:p>
        </p:txBody>
      </p:sp>
      <p:sp>
        <p:nvSpPr>
          <p:cNvPr id="7" name="Line 50"/>
          <p:cNvSpPr>
            <a:spLocks noChangeShapeType="1"/>
          </p:cNvSpPr>
          <p:nvPr/>
        </p:nvSpPr>
        <p:spPr bwMode="auto">
          <a:xfrm flipH="1">
            <a:off x="1143000" y="3657600"/>
            <a:ext cx="685800" cy="609600"/>
          </a:xfrm>
          <a:prstGeom prst="line">
            <a:avLst/>
          </a:prstGeom>
          <a:noFill/>
          <a:ln w="19050">
            <a:solidFill>
              <a:schemeClr val="folHlink"/>
            </a:solidFill>
            <a:round/>
            <a:headEnd/>
            <a:tailEnd/>
          </a:ln>
          <a:effectLst/>
        </p:spPr>
        <p:txBody>
          <a:bodyPr/>
          <a:lstStyle/>
          <a:p>
            <a:endParaRPr lang="en-US"/>
          </a:p>
        </p:txBody>
      </p:sp>
      <p:sp>
        <p:nvSpPr>
          <p:cNvPr id="8" name="Line 51"/>
          <p:cNvSpPr>
            <a:spLocks noChangeShapeType="1"/>
          </p:cNvSpPr>
          <p:nvPr/>
        </p:nvSpPr>
        <p:spPr bwMode="auto">
          <a:xfrm>
            <a:off x="1828800" y="3657600"/>
            <a:ext cx="533400" cy="609600"/>
          </a:xfrm>
          <a:prstGeom prst="line">
            <a:avLst/>
          </a:prstGeom>
          <a:noFill/>
          <a:ln w="19050">
            <a:solidFill>
              <a:schemeClr val="folHlink"/>
            </a:solidFill>
            <a:round/>
            <a:headEnd/>
            <a:tailEnd/>
          </a:ln>
          <a:effectLst/>
        </p:spPr>
        <p:txBody>
          <a:bodyPr/>
          <a:lstStyle/>
          <a:p>
            <a:endParaRPr lang="en-US"/>
          </a:p>
        </p:txBody>
      </p:sp>
      <p:sp>
        <p:nvSpPr>
          <p:cNvPr id="9" name="Line 52"/>
          <p:cNvSpPr>
            <a:spLocks noChangeShapeType="1"/>
          </p:cNvSpPr>
          <p:nvPr/>
        </p:nvSpPr>
        <p:spPr bwMode="auto">
          <a:xfrm flipH="1">
            <a:off x="5276872" y="3733800"/>
            <a:ext cx="990600" cy="533400"/>
          </a:xfrm>
          <a:prstGeom prst="line">
            <a:avLst/>
          </a:prstGeom>
          <a:noFill/>
          <a:ln w="19050">
            <a:solidFill>
              <a:schemeClr val="folHlink"/>
            </a:solidFill>
            <a:round/>
            <a:headEnd/>
            <a:tailEnd/>
          </a:ln>
          <a:effectLst/>
        </p:spPr>
        <p:txBody>
          <a:bodyPr/>
          <a:lstStyle/>
          <a:p>
            <a:endParaRPr lang="en-US"/>
          </a:p>
        </p:txBody>
      </p:sp>
      <p:sp>
        <p:nvSpPr>
          <p:cNvPr id="10" name="Line 53"/>
          <p:cNvSpPr>
            <a:spLocks noChangeShapeType="1"/>
          </p:cNvSpPr>
          <p:nvPr/>
        </p:nvSpPr>
        <p:spPr bwMode="auto">
          <a:xfrm>
            <a:off x="6267472" y="3733800"/>
            <a:ext cx="0" cy="533400"/>
          </a:xfrm>
          <a:prstGeom prst="line">
            <a:avLst/>
          </a:prstGeom>
          <a:noFill/>
          <a:ln w="19050">
            <a:solidFill>
              <a:schemeClr val="folHlink"/>
            </a:solidFill>
            <a:round/>
            <a:headEnd/>
            <a:tailEnd/>
          </a:ln>
          <a:effectLst/>
        </p:spPr>
        <p:txBody>
          <a:bodyPr/>
          <a:lstStyle/>
          <a:p>
            <a:endParaRPr lang="en-US"/>
          </a:p>
        </p:txBody>
      </p:sp>
      <p:sp>
        <p:nvSpPr>
          <p:cNvPr id="11" name="Line 54"/>
          <p:cNvSpPr>
            <a:spLocks noChangeShapeType="1"/>
          </p:cNvSpPr>
          <p:nvPr/>
        </p:nvSpPr>
        <p:spPr bwMode="auto">
          <a:xfrm>
            <a:off x="6267472" y="3733800"/>
            <a:ext cx="990600" cy="533400"/>
          </a:xfrm>
          <a:prstGeom prst="line">
            <a:avLst/>
          </a:prstGeom>
          <a:noFill/>
          <a:ln w="19050">
            <a:solidFill>
              <a:schemeClr val="folHlink"/>
            </a:solidFill>
            <a:round/>
            <a:headEnd/>
            <a:tailEnd/>
          </a:ln>
          <a:effectLst/>
        </p:spPr>
        <p:txBody>
          <a:bodyPr/>
          <a:lstStyle/>
          <a:p>
            <a:endParaRPr lang="en-US"/>
          </a:p>
        </p:txBody>
      </p:sp>
      <p:sp>
        <p:nvSpPr>
          <p:cNvPr id="12" name="Line 57"/>
          <p:cNvSpPr>
            <a:spLocks noChangeShapeType="1"/>
          </p:cNvSpPr>
          <p:nvPr/>
        </p:nvSpPr>
        <p:spPr bwMode="auto">
          <a:xfrm flipH="1">
            <a:off x="6248400" y="2819400"/>
            <a:ext cx="609600" cy="609600"/>
          </a:xfrm>
          <a:prstGeom prst="line">
            <a:avLst/>
          </a:prstGeom>
          <a:noFill/>
          <a:ln w="19050">
            <a:solidFill>
              <a:schemeClr val="folHlink"/>
            </a:solidFill>
            <a:round/>
            <a:headEnd/>
            <a:tailEnd/>
          </a:ln>
          <a:effectLst/>
        </p:spPr>
        <p:txBody>
          <a:bodyPr/>
          <a:lstStyle/>
          <a:p>
            <a:endParaRPr lang="en-US"/>
          </a:p>
        </p:txBody>
      </p:sp>
      <p:sp>
        <p:nvSpPr>
          <p:cNvPr id="13" name="Line 58"/>
          <p:cNvSpPr>
            <a:spLocks noChangeShapeType="1"/>
          </p:cNvSpPr>
          <p:nvPr/>
        </p:nvSpPr>
        <p:spPr bwMode="auto">
          <a:xfrm>
            <a:off x="6858000" y="2819400"/>
            <a:ext cx="685800" cy="609600"/>
          </a:xfrm>
          <a:prstGeom prst="line">
            <a:avLst/>
          </a:prstGeom>
          <a:noFill/>
          <a:ln w="19050">
            <a:solidFill>
              <a:schemeClr val="folHlink"/>
            </a:solidFill>
            <a:round/>
            <a:headEnd/>
            <a:tailEnd/>
          </a:ln>
          <a:effectLst/>
        </p:spPr>
        <p:txBody>
          <a:bodyPr/>
          <a:lstStyle/>
          <a:p>
            <a:endParaRPr lang="en-US"/>
          </a:p>
        </p:txBody>
      </p:sp>
      <p:sp>
        <p:nvSpPr>
          <p:cNvPr id="14" name="Line 59"/>
          <p:cNvSpPr>
            <a:spLocks noChangeShapeType="1"/>
          </p:cNvSpPr>
          <p:nvPr/>
        </p:nvSpPr>
        <p:spPr bwMode="auto">
          <a:xfrm>
            <a:off x="5105400" y="2057400"/>
            <a:ext cx="1752600" cy="457200"/>
          </a:xfrm>
          <a:prstGeom prst="line">
            <a:avLst/>
          </a:prstGeom>
          <a:noFill/>
          <a:ln w="19050">
            <a:solidFill>
              <a:schemeClr val="folHlink"/>
            </a:solidFill>
            <a:round/>
            <a:headEnd/>
            <a:tailEnd/>
          </a:ln>
          <a:effectLst/>
        </p:spPr>
        <p:txBody>
          <a:bodyPr/>
          <a:lstStyle/>
          <a:p>
            <a:endParaRPr lang="en-US"/>
          </a:p>
        </p:txBody>
      </p:sp>
      <p:sp>
        <p:nvSpPr>
          <p:cNvPr id="15" name="AutoShape 60"/>
          <p:cNvSpPr>
            <a:spLocks noChangeArrowheads="1"/>
          </p:cNvSpPr>
          <p:nvPr/>
        </p:nvSpPr>
        <p:spPr bwMode="auto">
          <a:xfrm>
            <a:off x="4648200" y="1752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Behavior</a:t>
            </a:r>
            <a:endParaRPr lang="en-US" sz="1200" dirty="0">
              <a:solidFill>
                <a:schemeClr val="bg1"/>
              </a:solidFill>
              <a:latin typeface="Calibri" pitchFamily="34" charset="0"/>
            </a:endParaRPr>
          </a:p>
        </p:txBody>
      </p:sp>
      <p:sp>
        <p:nvSpPr>
          <p:cNvPr id="17" name="AutoShape 63"/>
          <p:cNvSpPr>
            <a:spLocks noChangeArrowheads="1"/>
          </p:cNvSpPr>
          <p:nvPr/>
        </p:nvSpPr>
        <p:spPr bwMode="auto">
          <a:xfrm>
            <a:off x="2667000" y="2514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Behavior</a:t>
            </a:r>
            <a:endParaRPr lang="en-US" sz="1200" dirty="0">
              <a:solidFill>
                <a:schemeClr val="bg1"/>
              </a:solidFill>
              <a:latin typeface="Calibri" pitchFamily="34" charset="0"/>
            </a:endParaRPr>
          </a:p>
        </p:txBody>
      </p:sp>
      <p:sp>
        <p:nvSpPr>
          <p:cNvPr id="18" name="AutoShape 64"/>
          <p:cNvSpPr>
            <a:spLocks noChangeArrowheads="1"/>
          </p:cNvSpPr>
          <p:nvPr/>
        </p:nvSpPr>
        <p:spPr bwMode="auto">
          <a:xfrm>
            <a:off x="7010400" y="34290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Behavior</a:t>
            </a:r>
            <a:endParaRPr lang="en-US" sz="1200" dirty="0">
              <a:solidFill>
                <a:schemeClr val="bg1"/>
              </a:solidFill>
              <a:latin typeface="Calibri" pitchFamily="34" charset="0"/>
            </a:endParaRPr>
          </a:p>
        </p:txBody>
      </p:sp>
      <p:sp>
        <p:nvSpPr>
          <p:cNvPr id="19" name="AutoShape 65"/>
          <p:cNvSpPr>
            <a:spLocks noChangeArrowheads="1"/>
          </p:cNvSpPr>
          <p:nvPr/>
        </p:nvSpPr>
        <p:spPr bwMode="auto">
          <a:xfrm>
            <a:off x="5791200" y="34290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Behavior</a:t>
            </a:r>
            <a:endParaRPr lang="en-US" sz="1200" dirty="0">
              <a:solidFill>
                <a:schemeClr val="bg1"/>
              </a:solidFill>
              <a:latin typeface="Calibri" pitchFamily="34" charset="0"/>
            </a:endParaRPr>
          </a:p>
        </p:txBody>
      </p:sp>
      <p:sp>
        <p:nvSpPr>
          <p:cNvPr id="21" name="AutoShape 68"/>
          <p:cNvSpPr>
            <a:spLocks noChangeArrowheads="1"/>
          </p:cNvSpPr>
          <p:nvPr/>
        </p:nvSpPr>
        <p:spPr bwMode="auto">
          <a:xfrm>
            <a:off x="1371600" y="33528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Behavior</a:t>
            </a:r>
            <a:endParaRPr lang="en-US" sz="1200" dirty="0">
              <a:solidFill>
                <a:schemeClr val="bg1"/>
              </a:solidFill>
              <a:latin typeface="Calibri" pitchFamily="34" charset="0"/>
            </a:endParaRPr>
          </a:p>
        </p:txBody>
      </p:sp>
      <p:sp>
        <p:nvSpPr>
          <p:cNvPr id="22" name="AutoShape 69"/>
          <p:cNvSpPr>
            <a:spLocks noChangeArrowheads="1"/>
          </p:cNvSpPr>
          <p:nvPr/>
        </p:nvSpPr>
        <p:spPr bwMode="auto">
          <a:xfrm>
            <a:off x="6800872"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Action</a:t>
            </a:r>
          </a:p>
        </p:txBody>
      </p:sp>
      <p:sp>
        <p:nvSpPr>
          <p:cNvPr id="23" name="AutoShape 70"/>
          <p:cNvSpPr>
            <a:spLocks noChangeArrowheads="1"/>
          </p:cNvSpPr>
          <p:nvPr/>
        </p:nvSpPr>
        <p:spPr bwMode="auto">
          <a:xfrm>
            <a:off x="5810272"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Action</a:t>
            </a:r>
            <a:endParaRPr lang="en-US" sz="1200" dirty="0">
              <a:solidFill>
                <a:schemeClr val="bg1"/>
              </a:solidFill>
              <a:latin typeface="Calibri" pitchFamily="34" charset="0"/>
            </a:endParaRPr>
          </a:p>
        </p:txBody>
      </p:sp>
      <p:sp>
        <p:nvSpPr>
          <p:cNvPr id="24" name="AutoShape 71"/>
          <p:cNvSpPr>
            <a:spLocks noChangeArrowheads="1"/>
          </p:cNvSpPr>
          <p:nvPr/>
        </p:nvSpPr>
        <p:spPr bwMode="auto">
          <a:xfrm>
            <a:off x="4819672"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Action</a:t>
            </a:r>
            <a:endParaRPr lang="en-US" sz="1200" dirty="0">
              <a:solidFill>
                <a:schemeClr val="bg1"/>
              </a:solidFill>
              <a:latin typeface="Calibri" pitchFamily="34" charset="0"/>
            </a:endParaRPr>
          </a:p>
        </p:txBody>
      </p:sp>
      <p:sp>
        <p:nvSpPr>
          <p:cNvPr id="25" name="AutoShape 72"/>
          <p:cNvSpPr>
            <a:spLocks noChangeArrowheads="1"/>
          </p:cNvSpPr>
          <p:nvPr/>
        </p:nvSpPr>
        <p:spPr bwMode="auto">
          <a:xfrm>
            <a:off x="19050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Action</a:t>
            </a:r>
            <a:endParaRPr lang="en-US" sz="1200" dirty="0">
              <a:solidFill>
                <a:schemeClr val="bg1"/>
              </a:solidFill>
              <a:latin typeface="Calibri" pitchFamily="34" charset="0"/>
            </a:endParaRPr>
          </a:p>
        </p:txBody>
      </p:sp>
      <p:sp>
        <p:nvSpPr>
          <p:cNvPr id="26" name="AutoShape 73"/>
          <p:cNvSpPr>
            <a:spLocks noChangeArrowheads="1"/>
          </p:cNvSpPr>
          <p:nvPr/>
        </p:nvSpPr>
        <p:spPr bwMode="auto">
          <a:xfrm>
            <a:off x="6858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Action</a:t>
            </a:r>
            <a:endParaRPr lang="en-US" sz="1200" dirty="0">
              <a:solidFill>
                <a:schemeClr val="bg1"/>
              </a:solidFill>
              <a:latin typeface="Calibri" pitchFamily="34" charset="0"/>
            </a:endParaRPr>
          </a:p>
        </p:txBody>
      </p:sp>
      <p:sp>
        <p:nvSpPr>
          <p:cNvPr id="27" name="AutoShape 60"/>
          <p:cNvSpPr>
            <a:spLocks noChangeArrowheads="1"/>
          </p:cNvSpPr>
          <p:nvPr/>
        </p:nvSpPr>
        <p:spPr bwMode="auto">
          <a:xfrm>
            <a:off x="6429388" y="2500306"/>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Behavior</a:t>
            </a:r>
            <a:endParaRPr lang="en-US" sz="1200" dirty="0">
              <a:solidFill>
                <a:schemeClr val="bg1"/>
              </a:solidFill>
              <a:latin typeface="Calibri" pitchFamily="34" charset="0"/>
            </a:endParaRPr>
          </a:p>
        </p:txBody>
      </p:sp>
      <p:sp>
        <p:nvSpPr>
          <p:cNvPr id="28" name="AutoShape 60"/>
          <p:cNvSpPr>
            <a:spLocks noChangeArrowheads="1"/>
          </p:cNvSpPr>
          <p:nvPr/>
        </p:nvSpPr>
        <p:spPr bwMode="auto">
          <a:xfrm>
            <a:off x="3929058" y="34290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dirty="0" smtClean="0">
                <a:solidFill>
                  <a:schemeClr val="bg1"/>
                </a:solidFill>
                <a:latin typeface="Calibri" pitchFamily="34" charset="0"/>
              </a:rPr>
              <a:t>Behavior</a:t>
            </a:r>
            <a:endParaRPr lang="en-US" sz="1200" dirty="0">
              <a:solidFill>
                <a:schemeClr val="bg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Designer scripting</a:t>
            </a:r>
            <a:endParaRPr lang="en-US" dirty="0"/>
          </a:p>
        </p:txBody>
      </p:sp>
      <p:sp>
        <p:nvSpPr>
          <p:cNvPr id="3" name="Content Placeholder 2"/>
          <p:cNvSpPr>
            <a:spLocks noGrp="1"/>
          </p:cNvSpPr>
          <p:nvPr>
            <p:ph idx="1"/>
          </p:nvPr>
        </p:nvSpPr>
        <p:spPr/>
        <p:txBody>
          <a:bodyPr/>
          <a:lstStyle/>
          <a:p>
            <a:pPr eaLnBrk="1" hangingPunct="1"/>
            <a:r>
              <a:rPr lang="en-US" smtClean="0"/>
              <a:t>Good enough is great!</a:t>
            </a:r>
          </a:p>
          <a:p>
            <a:pPr eaLnBrk="1" hangingPunct="1"/>
            <a:r>
              <a:rPr lang="en-US" smtClean="0"/>
              <a:t>Does take code support time</a:t>
            </a:r>
          </a:p>
          <a:p>
            <a:pPr lvl="1" eaLnBrk="1" hangingPunct="1"/>
            <a:r>
              <a:rPr lang="en-US" smtClean="0"/>
              <a:t>~10% of my time debugging for designers</a:t>
            </a:r>
          </a:p>
          <a:p>
            <a:pPr lvl="1" eaLnBrk="1" hangingPunct="1"/>
            <a:r>
              <a:rPr lang="en-US" smtClean="0"/>
              <a:t>~10% on function requests (trig, &amp;c.)</a:t>
            </a:r>
          </a:p>
          <a:p>
            <a:pPr eaLnBrk="1" hangingPunct="1"/>
            <a:r>
              <a:rPr lang="en-US" smtClean="0"/>
              <a:t>Watch for things that should be done in code</a:t>
            </a:r>
          </a:p>
          <a:p>
            <a:pPr eaLnBrk="1" hangingPunct="1"/>
            <a:r>
              <a:rPr lang="en-US" smtClean="0"/>
              <a:t>Strength in speed! Don’t stifle creativity</a:t>
            </a:r>
          </a:p>
          <a:p>
            <a:pPr eaLnBrk="1" hangingPunct="1"/>
            <a:r>
              <a:rPr lang="en-US" smtClean="0"/>
              <a:t>Plan on reviewing trees and behaviors periodically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000500"/>
            <a:ext cx="7772400" cy="1362075"/>
          </a:xfrm>
        </p:spPr>
        <p:txBody>
          <a:bodyPr rtlCol="0">
            <a:normAutofit/>
          </a:bodyPr>
          <a:lstStyle/>
          <a:p>
            <a:pPr eaLnBrk="1" fontAlgn="auto" hangingPunct="1">
              <a:spcAft>
                <a:spcPts val="0"/>
              </a:spcAft>
              <a:defRPr/>
            </a:pPr>
            <a:r>
              <a:rPr lang="de-AT" dirty="0" smtClean="0"/>
              <a:t>DEBUGGING</a:t>
            </a:r>
            <a:endParaRPr lang="de-AT" dirty="0"/>
          </a:p>
        </p:txBody>
      </p:sp>
      <p:sp>
        <p:nvSpPr>
          <p:cNvPr id="3" name="Text Placeholder 2"/>
          <p:cNvSpPr>
            <a:spLocks noGrp="1"/>
          </p:cNvSpPr>
          <p:nvPr>
            <p:ph type="body" idx="1"/>
          </p:nvPr>
        </p:nvSpPr>
        <p:spPr>
          <a:xfrm>
            <a:off x="722313" y="2500313"/>
            <a:ext cx="7772400" cy="1500187"/>
          </a:xfrm>
        </p:spPr>
        <p:txBody>
          <a:bodyPr rtlCol="0">
            <a:normAutofit/>
          </a:bodyPr>
          <a:lstStyle/>
          <a:p>
            <a:pPr eaLnBrk="1" fontAlgn="auto" hangingPunct="1">
              <a:spcAft>
                <a:spcPts val="0"/>
              </a:spcAft>
              <a:buFont typeface="Arial" pitchFamily="34" charset="0"/>
              <a:buNone/>
              <a:defRPr/>
            </a:pPr>
            <a:r>
              <a:rPr lang="de-AT" dirty="0" smtClean="0"/>
              <a:t>Behavior Trees Part 4, David</a:t>
            </a:r>
            <a:endParaRPr lang="de-AT"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a:bodyPr>
          <a:lstStyle/>
          <a:p>
            <a:pPr eaLnBrk="1" fontAlgn="auto" hangingPunct="1">
              <a:spcAft>
                <a:spcPts val="0"/>
              </a:spcAft>
              <a:defRPr/>
            </a:pPr>
            <a:r>
              <a:rPr lang="en-US"/>
              <a:t>Debugging</a:t>
            </a:r>
          </a:p>
        </p:txBody>
      </p:sp>
      <p:pic>
        <p:nvPicPr>
          <p:cNvPr id="90114" name="Picture 8"/>
          <p:cNvPicPr>
            <a:picLocks noChangeAspect="1" noChangeArrowheads="1"/>
          </p:cNvPicPr>
          <p:nvPr/>
        </p:nvPicPr>
        <p:blipFill>
          <a:blip r:embed="rId3" cstate="print"/>
          <a:srcRect/>
          <a:stretch>
            <a:fillRect/>
          </a:stretch>
        </p:blipFill>
        <p:spPr bwMode="auto">
          <a:xfrm>
            <a:off x="642938" y="1543050"/>
            <a:ext cx="7858125" cy="474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a:bodyPr>
          <a:lstStyle/>
          <a:p>
            <a:pPr eaLnBrk="1" fontAlgn="auto" hangingPunct="1">
              <a:spcAft>
                <a:spcPts val="0"/>
              </a:spcAft>
              <a:defRPr/>
            </a:pPr>
            <a:r>
              <a:rPr lang="en-US"/>
              <a:t>Debugging</a:t>
            </a:r>
          </a:p>
        </p:txBody>
      </p:sp>
      <p:pic>
        <p:nvPicPr>
          <p:cNvPr id="92162" name="Picture 5"/>
          <p:cNvPicPr>
            <a:picLocks noChangeAspect="1" noChangeArrowheads="1"/>
          </p:cNvPicPr>
          <p:nvPr/>
        </p:nvPicPr>
        <p:blipFill>
          <a:blip r:embed="rId3" cstate="print"/>
          <a:srcRect/>
          <a:stretch>
            <a:fillRect/>
          </a:stretch>
        </p:blipFill>
        <p:spPr bwMode="auto">
          <a:xfrm>
            <a:off x="381000" y="2514600"/>
            <a:ext cx="8382000" cy="310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38" y="3328988"/>
            <a:ext cx="7772400" cy="1470025"/>
          </a:xfrm>
        </p:spPr>
        <p:txBody>
          <a:bodyPr rtlCol="0">
            <a:normAutofit fontScale="90000"/>
          </a:bodyPr>
          <a:lstStyle/>
          <a:p>
            <a:pPr eaLnBrk="1" fontAlgn="auto" hangingPunct="1">
              <a:spcAft>
                <a:spcPts val="0"/>
              </a:spcAft>
              <a:defRPr/>
            </a:pPr>
            <a:r>
              <a:rPr lang="de-AT" dirty="0" smtClean="0"/>
              <a:t>Behavior Trees:</a:t>
            </a:r>
            <a:br>
              <a:rPr lang="de-AT" dirty="0" smtClean="0"/>
            </a:br>
            <a:r>
              <a:rPr lang="de-AT" dirty="0" smtClean="0"/>
              <a:t>Three Ways of Cultivating Game AI</a:t>
            </a:r>
            <a:endParaRPr lang="de-AT" dirty="0"/>
          </a:p>
        </p:txBody>
      </p:sp>
      <p:sp>
        <p:nvSpPr>
          <p:cNvPr id="3" name="Subtitle 2"/>
          <p:cNvSpPr>
            <a:spLocks noGrp="1"/>
          </p:cNvSpPr>
          <p:nvPr>
            <p:ph type="subTitle" idx="1"/>
          </p:nvPr>
        </p:nvSpPr>
        <p:spPr>
          <a:xfrm>
            <a:off x="428625" y="571500"/>
            <a:ext cx="2857500" cy="1000125"/>
          </a:xfrm>
        </p:spPr>
        <p:txBody>
          <a:bodyPr rtlCol="0">
            <a:noAutofit/>
          </a:bodyPr>
          <a:lstStyle/>
          <a:p>
            <a:pPr eaLnBrk="1" fontAlgn="auto" hangingPunct="1">
              <a:spcAft>
                <a:spcPts val="0"/>
              </a:spcAft>
              <a:buFont typeface="Arial" pitchFamily="34" charset="0"/>
              <a:buNone/>
              <a:defRPr/>
            </a:pPr>
            <a:r>
              <a:rPr lang="de-AT" sz="2400" b="1" dirty="0" smtClean="0">
                <a:solidFill>
                  <a:schemeClr val="tx1">
                    <a:lumMod val="50000"/>
                    <a:lumOff val="50000"/>
                  </a:schemeClr>
                </a:solidFill>
              </a:rPr>
              <a:t>Alex J. Champandard</a:t>
            </a:r>
          </a:p>
          <a:p>
            <a:pPr eaLnBrk="1" fontAlgn="auto" hangingPunct="1">
              <a:spcAft>
                <a:spcPts val="0"/>
              </a:spcAft>
              <a:buFont typeface="Arial" pitchFamily="34" charset="0"/>
              <a:buNone/>
              <a:defRPr/>
            </a:pPr>
            <a:r>
              <a:rPr lang="de-AT" sz="2400" dirty="0" smtClean="0">
                <a:solidFill>
                  <a:schemeClr val="tx1">
                    <a:lumMod val="50000"/>
                    <a:lumOff val="50000"/>
                  </a:schemeClr>
                </a:solidFill>
              </a:rPr>
              <a:t>AiGameDev.com</a:t>
            </a:r>
          </a:p>
        </p:txBody>
      </p:sp>
      <p:sp>
        <p:nvSpPr>
          <p:cNvPr id="4" name="Subtitle 2"/>
          <p:cNvSpPr txBox="1">
            <a:spLocks/>
          </p:cNvSpPr>
          <p:nvPr/>
        </p:nvSpPr>
        <p:spPr>
          <a:xfrm>
            <a:off x="3268663" y="571500"/>
            <a:ext cx="2249487" cy="1214438"/>
          </a:xfrm>
          <a:prstGeom prst="rect">
            <a:avLst/>
          </a:prstGeom>
        </p:spPr>
        <p:txBody>
          <a:bodyPr>
            <a:normAutofit/>
          </a:bodyPr>
          <a:lstStyle/>
          <a:p>
            <a:pPr algn="ctr" fontAlgn="auto">
              <a:spcBef>
                <a:spcPct val="20000"/>
              </a:spcBef>
              <a:spcAft>
                <a:spcPts val="0"/>
              </a:spcAft>
              <a:buFont typeface="Arial" pitchFamily="34" charset="0"/>
              <a:buNone/>
              <a:defRPr/>
            </a:pPr>
            <a:r>
              <a:rPr lang="de-AT" sz="2400" b="1" dirty="0">
                <a:solidFill>
                  <a:schemeClr val="tx1">
                    <a:lumMod val="50000"/>
                    <a:lumOff val="50000"/>
                  </a:schemeClr>
                </a:solidFill>
                <a:latin typeface="+mn-lt"/>
                <a:cs typeface="+mn-cs"/>
              </a:rPr>
              <a:t>Michael Dawe</a:t>
            </a:r>
          </a:p>
          <a:p>
            <a:pPr algn="ctr" fontAlgn="auto">
              <a:spcBef>
                <a:spcPct val="20000"/>
              </a:spcBef>
              <a:spcAft>
                <a:spcPts val="0"/>
              </a:spcAft>
              <a:buFont typeface="Arial" pitchFamily="34" charset="0"/>
              <a:buNone/>
              <a:defRPr/>
            </a:pPr>
            <a:r>
              <a:rPr lang="de-AT" sz="2400" dirty="0">
                <a:solidFill>
                  <a:schemeClr val="tx1">
                    <a:lumMod val="50000"/>
                    <a:lumOff val="50000"/>
                  </a:schemeClr>
                </a:solidFill>
                <a:latin typeface="+mn-lt"/>
                <a:cs typeface="+mn-cs"/>
              </a:rPr>
              <a:t>Big Huge Games</a:t>
            </a:r>
          </a:p>
        </p:txBody>
      </p:sp>
      <p:sp>
        <p:nvSpPr>
          <p:cNvPr id="5" name="Subtitle 2"/>
          <p:cNvSpPr txBox="1">
            <a:spLocks/>
          </p:cNvSpPr>
          <p:nvPr/>
        </p:nvSpPr>
        <p:spPr>
          <a:xfrm>
            <a:off x="5500688" y="571500"/>
            <a:ext cx="3214687" cy="1071563"/>
          </a:xfrm>
          <a:prstGeom prst="rect">
            <a:avLst/>
          </a:prstGeom>
        </p:spPr>
        <p:txBody>
          <a:bodyPr/>
          <a:lstStyle/>
          <a:p>
            <a:pPr algn="ctr" fontAlgn="auto">
              <a:spcBef>
                <a:spcPct val="20000"/>
              </a:spcBef>
              <a:spcAft>
                <a:spcPts val="0"/>
              </a:spcAft>
              <a:buFont typeface="Arial" pitchFamily="34" charset="0"/>
              <a:buNone/>
              <a:defRPr/>
            </a:pPr>
            <a:r>
              <a:rPr lang="de-AT" sz="2400" b="1" dirty="0">
                <a:solidFill>
                  <a:schemeClr val="tx1">
                    <a:lumMod val="50000"/>
                    <a:lumOff val="50000"/>
                  </a:schemeClr>
                </a:solidFill>
                <a:latin typeface="+mn-lt"/>
                <a:cs typeface="+mn-cs"/>
              </a:rPr>
              <a:t>David Hernandez-Cerpa</a:t>
            </a:r>
          </a:p>
          <a:p>
            <a:pPr algn="ctr" fontAlgn="auto">
              <a:spcBef>
                <a:spcPct val="20000"/>
              </a:spcBef>
              <a:spcAft>
                <a:spcPts val="0"/>
              </a:spcAft>
              <a:buFont typeface="Arial" pitchFamily="34" charset="0"/>
              <a:buNone/>
              <a:defRPr/>
            </a:pPr>
            <a:r>
              <a:rPr lang="de-AT" sz="2400" dirty="0">
                <a:solidFill>
                  <a:schemeClr val="tx1">
                    <a:lumMod val="50000"/>
                    <a:lumOff val="50000"/>
                  </a:schemeClr>
                </a:solidFill>
                <a:latin typeface="+mn-lt"/>
                <a:cs typeface="+mn-cs"/>
              </a:rPr>
              <a:t>LucasArts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de-AT" dirty="0"/>
          </a:p>
        </p:txBody>
      </p:sp>
      <p:sp>
        <p:nvSpPr>
          <p:cNvPr id="3" name="Content Placeholder 2"/>
          <p:cNvSpPr>
            <a:spLocks noGrp="1"/>
          </p:cNvSpPr>
          <p:nvPr>
            <p:ph idx="1"/>
          </p:nvPr>
        </p:nvSpPr>
        <p:spPr>
          <a:xfrm>
            <a:off x="2750331" y="2000240"/>
            <a:ext cx="3643338" cy="4125923"/>
          </a:xfrm>
        </p:spPr>
        <p:txBody>
          <a:bodyPr/>
          <a:lstStyle/>
          <a:p>
            <a:pPr marL="514350" indent="-514350">
              <a:buFont typeface="+mj-lt"/>
              <a:buAutoNum type="arabicParenR"/>
            </a:pPr>
            <a:r>
              <a:rPr lang="en-US" dirty="0" smtClean="0"/>
              <a:t>Building Blocks</a:t>
            </a:r>
          </a:p>
          <a:p>
            <a:pPr marL="514350" indent="-514350">
              <a:buFont typeface="+mj-lt"/>
              <a:buAutoNum type="arabicParenR"/>
            </a:pPr>
            <a:r>
              <a:rPr lang="en-US" dirty="0" smtClean="0"/>
              <a:t>Design Patterns</a:t>
            </a:r>
          </a:p>
          <a:p>
            <a:pPr marL="514350" indent="-514350">
              <a:buFont typeface="+mj-lt"/>
              <a:buAutoNum type="arabicParenR"/>
            </a:pPr>
            <a:r>
              <a:rPr lang="en-US" dirty="0" smtClean="0"/>
              <a:t>Script Integration</a:t>
            </a:r>
          </a:p>
          <a:p>
            <a:pPr marL="514350" indent="-514350">
              <a:buFont typeface="+mj-lt"/>
              <a:buAutoNum type="arabicParenR"/>
            </a:pPr>
            <a:r>
              <a:rPr lang="en-US" dirty="0" smtClean="0"/>
              <a:t>Debugging</a:t>
            </a:r>
          </a:p>
          <a:p>
            <a:pPr marL="514350" indent="-514350">
              <a:buFont typeface="+mj-lt"/>
              <a:buAutoNum type="arabicParenR"/>
            </a:pPr>
            <a:r>
              <a:rPr lang="en-US" dirty="0" smtClean="0"/>
              <a:t>Discussion</a:t>
            </a:r>
            <a:endParaRPr lang="de-A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000500"/>
            <a:ext cx="7772400" cy="1362075"/>
          </a:xfrm>
        </p:spPr>
        <p:txBody>
          <a:bodyPr rtlCol="0">
            <a:normAutofit/>
          </a:bodyPr>
          <a:lstStyle/>
          <a:p>
            <a:pPr eaLnBrk="1" fontAlgn="auto" hangingPunct="1">
              <a:spcAft>
                <a:spcPts val="0"/>
              </a:spcAft>
              <a:defRPr/>
            </a:pPr>
            <a:r>
              <a:rPr lang="de-AT" dirty="0" smtClean="0"/>
              <a:t>Building BLOCKS</a:t>
            </a:r>
            <a:endParaRPr lang="de-AT" dirty="0"/>
          </a:p>
        </p:txBody>
      </p:sp>
      <p:sp>
        <p:nvSpPr>
          <p:cNvPr id="5" name="Text Placeholder 4"/>
          <p:cNvSpPr>
            <a:spLocks noGrp="1"/>
          </p:cNvSpPr>
          <p:nvPr>
            <p:ph type="body" idx="1"/>
          </p:nvPr>
        </p:nvSpPr>
        <p:spPr>
          <a:xfrm>
            <a:off x="722313" y="2500313"/>
            <a:ext cx="7772400" cy="1500187"/>
          </a:xfrm>
        </p:spPr>
        <p:txBody>
          <a:bodyPr rtlCol="0">
            <a:normAutofit/>
          </a:bodyPr>
          <a:lstStyle/>
          <a:p>
            <a:pPr eaLnBrk="1" fontAlgn="auto" hangingPunct="1">
              <a:spcAft>
                <a:spcPts val="0"/>
              </a:spcAft>
              <a:buFont typeface="Arial" pitchFamily="34" charset="0"/>
              <a:buNone/>
              <a:defRPr/>
            </a:pPr>
            <a:r>
              <a:rPr lang="de-AT" dirty="0" smtClean="0"/>
              <a:t>Behavior Trees Part 1, David</a:t>
            </a:r>
            <a:endParaRPr lang="de-A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Node Types</a:t>
            </a:r>
            <a:endParaRPr lang="en-US" dirty="0"/>
          </a:p>
        </p:txBody>
      </p:sp>
      <p:sp>
        <p:nvSpPr>
          <p:cNvPr id="18434" name="Rectangle 3"/>
          <p:cNvSpPr>
            <a:spLocks noGrp="1" noChangeArrowheads="1"/>
          </p:cNvSpPr>
          <p:nvPr>
            <p:ph type="body" idx="1"/>
          </p:nvPr>
        </p:nvSpPr>
        <p:spPr/>
        <p:txBody>
          <a:bodyPr/>
          <a:lstStyle/>
          <a:p>
            <a:pPr eaLnBrk="1" hangingPunct="1">
              <a:lnSpc>
                <a:spcPct val="90000"/>
              </a:lnSpc>
            </a:pPr>
            <a:r>
              <a:rPr lang="en-US" smtClean="0"/>
              <a:t>Priority</a:t>
            </a:r>
          </a:p>
          <a:p>
            <a:pPr lvl="1" eaLnBrk="1" hangingPunct="1">
              <a:lnSpc>
                <a:spcPct val="90000"/>
              </a:lnSpc>
            </a:pPr>
            <a:r>
              <a:rPr lang="en-US" smtClean="0"/>
              <a:t>Child nodes are evaluated in order until one validates</a:t>
            </a:r>
          </a:p>
          <a:p>
            <a:pPr eaLnBrk="1" hangingPunct="1">
              <a:lnSpc>
                <a:spcPct val="90000"/>
              </a:lnSpc>
            </a:pPr>
            <a:r>
              <a:rPr lang="en-US" smtClean="0"/>
              <a:t>Sequential</a:t>
            </a:r>
          </a:p>
          <a:p>
            <a:pPr lvl="1" eaLnBrk="1" hangingPunct="1">
              <a:lnSpc>
                <a:spcPct val="90000"/>
              </a:lnSpc>
            </a:pPr>
            <a:r>
              <a:rPr lang="en-US" smtClean="0"/>
              <a:t>First child is validated and executed</a:t>
            </a:r>
          </a:p>
          <a:p>
            <a:pPr lvl="1" eaLnBrk="1" hangingPunct="1">
              <a:lnSpc>
                <a:spcPct val="90000"/>
              </a:lnSpc>
            </a:pPr>
            <a:r>
              <a:rPr lang="en-US" smtClean="0"/>
              <a:t>When it is finished, the next one is validated</a:t>
            </a:r>
          </a:p>
          <a:p>
            <a:pPr eaLnBrk="1" hangingPunct="1">
              <a:lnSpc>
                <a:spcPct val="90000"/>
              </a:lnSpc>
            </a:pPr>
            <a:r>
              <a:rPr lang="en-US" smtClean="0"/>
              <a:t>Stochastic</a:t>
            </a:r>
          </a:p>
          <a:p>
            <a:pPr lvl="1" eaLnBrk="1" hangingPunct="1">
              <a:lnSpc>
                <a:spcPct val="90000"/>
              </a:lnSpc>
            </a:pPr>
            <a:r>
              <a:rPr lang="en-US" smtClean="0"/>
              <a:t>All children are validated</a:t>
            </a:r>
          </a:p>
          <a:p>
            <a:pPr lvl="1" eaLnBrk="1" hangingPunct="1">
              <a:lnSpc>
                <a:spcPct val="90000"/>
              </a:lnSpc>
            </a:pPr>
            <a:r>
              <a:rPr lang="en-US" smtClean="0"/>
              <a:t>A random node is selected among the valid ones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rtlCol="0">
            <a:normAutofit/>
          </a:bodyPr>
          <a:lstStyle/>
          <a:p>
            <a:pPr eaLnBrk="1" fontAlgn="auto" hangingPunct="1">
              <a:spcAft>
                <a:spcPts val="0"/>
              </a:spcAft>
              <a:defRPr/>
            </a:pPr>
            <a:r>
              <a:rPr lang="en-US"/>
              <a:t>Behavior Tree Update</a:t>
            </a:r>
          </a:p>
        </p:txBody>
      </p:sp>
      <p:sp>
        <p:nvSpPr>
          <p:cNvPr id="20482" name="Line 47"/>
          <p:cNvSpPr>
            <a:spLocks noChangeShapeType="1"/>
          </p:cNvSpPr>
          <p:nvPr/>
        </p:nvSpPr>
        <p:spPr bwMode="auto">
          <a:xfrm flipH="1">
            <a:off x="3200400" y="2057400"/>
            <a:ext cx="1905000" cy="457200"/>
          </a:xfrm>
          <a:prstGeom prst="line">
            <a:avLst/>
          </a:prstGeom>
          <a:noFill/>
          <a:ln w="19050">
            <a:solidFill>
              <a:schemeClr val="folHlink"/>
            </a:solidFill>
            <a:round/>
            <a:headEnd/>
            <a:tailEnd/>
          </a:ln>
        </p:spPr>
        <p:txBody>
          <a:bodyPr/>
          <a:lstStyle/>
          <a:p>
            <a:endParaRPr lang="en-US"/>
          </a:p>
        </p:txBody>
      </p:sp>
      <p:sp>
        <p:nvSpPr>
          <p:cNvPr id="20483" name="Line 48"/>
          <p:cNvSpPr>
            <a:spLocks noChangeShapeType="1"/>
          </p:cNvSpPr>
          <p:nvPr/>
        </p:nvSpPr>
        <p:spPr bwMode="auto">
          <a:xfrm flipH="1">
            <a:off x="1828800" y="2819400"/>
            <a:ext cx="1295400" cy="533400"/>
          </a:xfrm>
          <a:prstGeom prst="line">
            <a:avLst/>
          </a:prstGeom>
          <a:noFill/>
          <a:ln w="19050">
            <a:solidFill>
              <a:schemeClr val="folHlink"/>
            </a:solidFill>
            <a:round/>
            <a:headEnd/>
            <a:tailEnd/>
          </a:ln>
          <a:effectLst/>
        </p:spPr>
        <p:txBody>
          <a:bodyPr/>
          <a:lstStyle/>
          <a:p>
            <a:endParaRPr lang="en-US"/>
          </a:p>
        </p:txBody>
      </p:sp>
      <p:sp>
        <p:nvSpPr>
          <p:cNvPr id="20484" name="Line 49"/>
          <p:cNvSpPr>
            <a:spLocks noChangeShapeType="1"/>
          </p:cNvSpPr>
          <p:nvPr/>
        </p:nvSpPr>
        <p:spPr bwMode="auto">
          <a:xfrm>
            <a:off x="3124200" y="2819400"/>
            <a:ext cx="1295400" cy="609600"/>
          </a:xfrm>
          <a:prstGeom prst="line">
            <a:avLst/>
          </a:prstGeom>
          <a:noFill/>
          <a:ln w="19050">
            <a:solidFill>
              <a:schemeClr val="folHlink"/>
            </a:solidFill>
            <a:round/>
            <a:headEnd/>
            <a:tailEnd/>
          </a:ln>
          <a:effectLst/>
        </p:spPr>
        <p:txBody>
          <a:bodyPr/>
          <a:lstStyle/>
          <a:p>
            <a:endParaRPr lang="en-US"/>
          </a:p>
        </p:txBody>
      </p:sp>
      <p:sp>
        <p:nvSpPr>
          <p:cNvPr id="20485" name="Line 50"/>
          <p:cNvSpPr>
            <a:spLocks noChangeShapeType="1"/>
          </p:cNvSpPr>
          <p:nvPr/>
        </p:nvSpPr>
        <p:spPr bwMode="auto">
          <a:xfrm flipH="1">
            <a:off x="1143000" y="3657600"/>
            <a:ext cx="685800" cy="609600"/>
          </a:xfrm>
          <a:prstGeom prst="line">
            <a:avLst/>
          </a:prstGeom>
          <a:noFill/>
          <a:ln w="19050">
            <a:solidFill>
              <a:schemeClr val="folHlink"/>
            </a:solidFill>
            <a:round/>
            <a:headEnd/>
            <a:tailEnd/>
          </a:ln>
          <a:effectLst/>
        </p:spPr>
        <p:txBody>
          <a:bodyPr/>
          <a:lstStyle/>
          <a:p>
            <a:endParaRPr lang="en-US"/>
          </a:p>
        </p:txBody>
      </p:sp>
      <p:sp>
        <p:nvSpPr>
          <p:cNvPr id="20486" name="Line 51"/>
          <p:cNvSpPr>
            <a:spLocks noChangeShapeType="1"/>
          </p:cNvSpPr>
          <p:nvPr/>
        </p:nvSpPr>
        <p:spPr bwMode="auto">
          <a:xfrm>
            <a:off x="1828800" y="3657600"/>
            <a:ext cx="533400" cy="609600"/>
          </a:xfrm>
          <a:prstGeom prst="line">
            <a:avLst/>
          </a:prstGeom>
          <a:noFill/>
          <a:ln w="19050">
            <a:solidFill>
              <a:schemeClr val="folHlink"/>
            </a:solidFill>
            <a:round/>
            <a:headEnd/>
            <a:tailEnd/>
          </a:ln>
          <a:effectLst/>
        </p:spPr>
        <p:txBody>
          <a:bodyPr/>
          <a:lstStyle/>
          <a:p>
            <a:endParaRPr lang="en-US"/>
          </a:p>
        </p:txBody>
      </p:sp>
      <p:sp>
        <p:nvSpPr>
          <p:cNvPr id="20487" name="Line 52"/>
          <p:cNvSpPr>
            <a:spLocks noChangeShapeType="1"/>
          </p:cNvSpPr>
          <p:nvPr/>
        </p:nvSpPr>
        <p:spPr bwMode="auto">
          <a:xfrm flipH="1">
            <a:off x="3429000" y="3733800"/>
            <a:ext cx="990600" cy="533400"/>
          </a:xfrm>
          <a:prstGeom prst="line">
            <a:avLst/>
          </a:prstGeom>
          <a:noFill/>
          <a:ln w="19050">
            <a:solidFill>
              <a:schemeClr val="folHlink"/>
            </a:solidFill>
            <a:round/>
            <a:headEnd/>
            <a:tailEnd/>
          </a:ln>
          <a:effectLst/>
        </p:spPr>
        <p:txBody>
          <a:bodyPr/>
          <a:lstStyle/>
          <a:p>
            <a:endParaRPr lang="en-US"/>
          </a:p>
        </p:txBody>
      </p:sp>
      <p:sp>
        <p:nvSpPr>
          <p:cNvPr id="20488" name="Line 53"/>
          <p:cNvSpPr>
            <a:spLocks noChangeShapeType="1"/>
          </p:cNvSpPr>
          <p:nvPr/>
        </p:nvSpPr>
        <p:spPr bwMode="auto">
          <a:xfrm>
            <a:off x="4419600" y="3733800"/>
            <a:ext cx="0" cy="533400"/>
          </a:xfrm>
          <a:prstGeom prst="line">
            <a:avLst/>
          </a:prstGeom>
          <a:noFill/>
          <a:ln w="19050">
            <a:solidFill>
              <a:schemeClr val="folHlink"/>
            </a:solidFill>
            <a:round/>
            <a:headEnd/>
            <a:tailEnd/>
          </a:ln>
          <a:effectLst/>
        </p:spPr>
        <p:txBody>
          <a:bodyPr/>
          <a:lstStyle/>
          <a:p>
            <a:endParaRPr lang="en-US"/>
          </a:p>
        </p:txBody>
      </p:sp>
      <p:sp>
        <p:nvSpPr>
          <p:cNvPr id="20489" name="Line 54"/>
          <p:cNvSpPr>
            <a:spLocks noChangeShapeType="1"/>
          </p:cNvSpPr>
          <p:nvPr/>
        </p:nvSpPr>
        <p:spPr bwMode="auto">
          <a:xfrm>
            <a:off x="4419600" y="3733800"/>
            <a:ext cx="990600" cy="533400"/>
          </a:xfrm>
          <a:prstGeom prst="line">
            <a:avLst/>
          </a:prstGeom>
          <a:noFill/>
          <a:ln w="19050">
            <a:solidFill>
              <a:schemeClr val="folHlink"/>
            </a:solidFill>
            <a:round/>
            <a:headEnd/>
            <a:tailEnd/>
          </a:ln>
          <a:effectLst/>
        </p:spPr>
        <p:txBody>
          <a:bodyPr/>
          <a:lstStyle/>
          <a:p>
            <a:endParaRPr lang="en-US"/>
          </a:p>
        </p:txBody>
      </p:sp>
      <p:sp>
        <p:nvSpPr>
          <p:cNvPr id="20490" name="Line 57"/>
          <p:cNvSpPr>
            <a:spLocks noChangeShapeType="1"/>
          </p:cNvSpPr>
          <p:nvPr/>
        </p:nvSpPr>
        <p:spPr bwMode="auto">
          <a:xfrm flipH="1">
            <a:off x="6248400" y="2819400"/>
            <a:ext cx="609600" cy="609600"/>
          </a:xfrm>
          <a:prstGeom prst="line">
            <a:avLst/>
          </a:prstGeom>
          <a:noFill/>
          <a:ln w="19050">
            <a:solidFill>
              <a:schemeClr val="folHlink"/>
            </a:solidFill>
            <a:round/>
            <a:headEnd/>
            <a:tailEnd/>
          </a:ln>
          <a:effectLst/>
        </p:spPr>
        <p:txBody>
          <a:bodyPr/>
          <a:lstStyle/>
          <a:p>
            <a:endParaRPr lang="en-US"/>
          </a:p>
        </p:txBody>
      </p:sp>
      <p:sp>
        <p:nvSpPr>
          <p:cNvPr id="20491" name="Line 58"/>
          <p:cNvSpPr>
            <a:spLocks noChangeShapeType="1"/>
          </p:cNvSpPr>
          <p:nvPr/>
        </p:nvSpPr>
        <p:spPr bwMode="auto">
          <a:xfrm>
            <a:off x="6858000" y="2819400"/>
            <a:ext cx="685800" cy="609600"/>
          </a:xfrm>
          <a:prstGeom prst="line">
            <a:avLst/>
          </a:prstGeom>
          <a:noFill/>
          <a:ln w="19050">
            <a:solidFill>
              <a:schemeClr val="folHlink"/>
            </a:solidFill>
            <a:round/>
            <a:headEnd/>
            <a:tailEnd/>
          </a:ln>
          <a:effectLst/>
        </p:spPr>
        <p:txBody>
          <a:bodyPr/>
          <a:lstStyle/>
          <a:p>
            <a:endParaRPr lang="en-US"/>
          </a:p>
        </p:txBody>
      </p:sp>
      <p:sp>
        <p:nvSpPr>
          <p:cNvPr id="20492" name="Line 59"/>
          <p:cNvSpPr>
            <a:spLocks noChangeShapeType="1"/>
          </p:cNvSpPr>
          <p:nvPr/>
        </p:nvSpPr>
        <p:spPr bwMode="auto">
          <a:xfrm>
            <a:off x="5105400" y="2057400"/>
            <a:ext cx="1752600" cy="457200"/>
          </a:xfrm>
          <a:prstGeom prst="line">
            <a:avLst/>
          </a:prstGeom>
          <a:noFill/>
          <a:ln w="19050">
            <a:solidFill>
              <a:schemeClr val="folHlink"/>
            </a:solidFill>
            <a:round/>
            <a:headEnd/>
            <a:tailEnd/>
          </a:ln>
          <a:effectLst/>
        </p:spPr>
        <p:txBody>
          <a:bodyPr/>
          <a:lstStyle/>
          <a:p>
            <a:endParaRPr lang="en-US"/>
          </a:p>
        </p:txBody>
      </p:sp>
      <p:sp>
        <p:nvSpPr>
          <p:cNvPr id="46140" name="AutoShape 60"/>
          <p:cNvSpPr>
            <a:spLocks noChangeArrowheads="1"/>
          </p:cNvSpPr>
          <p:nvPr/>
        </p:nvSpPr>
        <p:spPr bwMode="auto">
          <a:xfrm>
            <a:off x="4648200" y="1752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Root</a:t>
            </a:r>
          </a:p>
        </p:txBody>
      </p:sp>
      <p:sp>
        <p:nvSpPr>
          <p:cNvPr id="46141" name="AutoShape 61"/>
          <p:cNvSpPr>
            <a:spLocks noChangeArrowheads="1"/>
          </p:cNvSpPr>
          <p:nvPr/>
        </p:nvSpPr>
        <p:spPr bwMode="auto">
          <a:xfrm>
            <a:off x="6400800" y="2514600"/>
            <a:ext cx="914400" cy="304800"/>
          </a:xfrm>
          <a:prstGeom prst="roundRect">
            <a:avLst>
              <a:gd name="adj" fmla="val 16667"/>
            </a:avLst>
          </a:prstGeom>
          <a:solidFill>
            <a:srgbClr val="0066FF"/>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Idle</a:t>
            </a:r>
          </a:p>
        </p:txBody>
      </p:sp>
      <p:sp>
        <p:nvSpPr>
          <p:cNvPr id="46143" name="AutoShape 63"/>
          <p:cNvSpPr>
            <a:spLocks noChangeArrowheads="1"/>
          </p:cNvSpPr>
          <p:nvPr/>
        </p:nvSpPr>
        <p:spPr bwMode="auto">
          <a:xfrm>
            <a:off x="2667000" y="25146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Combat</a:t>
            </a:r>
          </a:p>
        </p:txBody>
      </p:sp>
      <p:sp>
        <p:nvSpPr>
          <p:cNvPr id="46144" name="AutoShape 64"/>
          <p:cNvSpPr>
            <a:spLocks noChangeArrowheads="1"/>
          </p:cNvSpPr>
          <p:nvPr/>
        </p:nvSpPr>
        <p:spPr bwMode="auto">
          <a:xfrm>
            <a:off x="7010400" y="34290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Patrol</a:t>
            </a:r>
          </a:p>
        </p:txBody>
      </p:sp>
      <p:sp>
        <p:nvSpPr>
          <p:cNvPr id="46145" name="AutoShape 65"/>
          <p:cNvSpPr>
            <a:spLocks noChangeArrowheads="1"/>
          </p:cNvSpPr>
          <p:nvPr/>
        </p:nvSpPr>
        <p:spPr bwMode="auto">
          <a:xfrm>
            <a:off x="5791200" y="34290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Use Computer</a:t>
            </a:r>
          </a:p>
        </p:txBody>
      </p:sp>
      <p:sp>
        <p:nvSpPr>
          <p:cNvPr id="46147" name="AutoShape 67"/>
          <p:cNvSpPr>
            <a:spLocks noChangeArrowheads="1"/>
          </p:cNvSpPr>
          <p:nvPr/>
        </p:nvSpPr>
        <p:spPr bwMode="auto">
          <a:xfrm>
            <a:off x="3962400" y="3429000"/>
            <a:ext cx="914400" cy="304800"/>
          </a:xfrm>
          <a:prstGeom prst="roundRect">
            <a:avLst>
              <a:gd name="adj" fmla="val 16667"/>
            </a:avLst>
          </a:prstGeom>
          <a:solidFill>
            <a:srgbClr val="FF000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Ranged</a:t>
            </a:r>
          </a:p>
        </p:txBody>
      </p:sp>
      <p:sp>
        <p:nvSpPr>
          <p:cNvPr id="46148" name="AutoShape 68"/>
          <p:cNvSpPr>
            <a:spLocks noChangeArrowheads="1"/>
          </p:cNvSpPr>
          <p:nvPr/>
        </p:nvSpPr>
        <p:spPr bwMode="auto">
          <a:xfrm>
            <a:off x="1371600" y="33528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Melee</a:t>
            </a:r>
          </a:p>
        </p:txBody>
      </p:sp>
      <p:sp>
        <p:nvSpPr>
          <p:cNvPr id="46149" name="AutoShape 69"/>
          <p:cNvSpPr>
            <a:spLocks noChangeArrowheads="1"/>
          </p:cNvSpPr>
          <p:nvPr/>
        </p:nvSpPr>
        <p:spPr bwMode="auto">
          <a:xfrm>
            <a:off x="49530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3</a:t>
            </a:r>
          </a:p>
        </p:txBody>
      </p:sp>
      <p:sp>
        <p:nvSpPr>
          <p:cNvPr id="46150" name="AutoShape 70"/>
          <p:cNvSpPr>
            <a:spLocks noChangeArrowheads="1"/>
          </p:cNvSpPr>
          <p:nvPr/>
        </p:nvSpPr>
        <p:spPr bwMode="auto">
          <a:xfrm>
            <a:off x="39624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2</a:t>
            </a:r>
          </a:p>
        </p:txBody>
      </p:sp>
      <p:sp>
        <p:nvSpPr>
          <p:cNvPr id="46151" name="AutoShape 71"/>
          <p:cNvSpPr>
            <a:spLocks noChangeArrowheads="1"/>
          </p:cNvSpPr>
          <p:nvPr/>
        </p:nvSpPr>
        <p:spPr bwMode="auto">
          <a:xfrm>
            <a:off x="29718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Weapon 1</a:t>
            </a:r>
          </a:p>
        </p:txBody>
      </p:sp>
      <p:sp>
        <p:nvSpPr>
          <p:cNvPr id="20503" name="AutoShape 72"/>
          <p:cNvSpPr>
            <a:spLocks noChangeArrowheads="1"/>
          </p:cNvSpPr>
          <p:nvPr/>
        </p:nvSpPr>
        <p:spPr bwMode="auto">
          <a:xfrm>
            <a:off x="19050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Attack</a:t>
            </a:r>
          </a:p>
        </p:txBody>
      </p:sp>
      <p:sp>
        <p:nvSpPr>
          <p:cNvPr id="20504" name="AutoShape 73"/>
          <p:cNvSpPr>
            <a:spLocks noChangeArrowheads="1"/>
          </p:cNvSpPr>
          <p:nvPr/>
        </p:nvSpPr>
        <p:spPr bwMode="auto">
          <a:xfrm>
            <a:off x="685800" y="4267200"/>
            <a:ext cx="914400" cy="304800"/>
          </a:xfrm>
          <a:prstGeom prst="roundRect">
            <a:avLst>
              <a:gd name="adj" fmla="val 16667"/>
            </a:avLst>
          </a:prstGeom>
          <a:solidFill>
            <a:srgbClr val="404040"/>
          </a:solidFill>
          <a:ln w="28575" algn="ctr">
            <a:solidFill>
              <a:schemeClr val="folHlink"/>
            </a:solidFill>
            <a:round/>
            <a:headEnd/>
            <a:tailEnd/>
          </a:ln>
          <a:effectLst/>
        </p:spPr>
        <p:txBody>
          <a:bodyPr wrap="none" anchor="ctr"/>
          <a:lstStyle/>
          <a:p>
            <a:pPr algn="ctr"/>
            <a:r>
              <a:rPr lang="en-US" sz="1200">
                <a:solidFill>
                  <a:schemeClr val="bg1"/>
                </a:solidFill>
                <a:latin typeface="Calibri" pitchFamily="34" charset="0"/>
              </a:rPr>
              <a:t>Flee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46140"/>
                                        </p:tgtEl>
                                        <p:attrNameLst>
                                          <p:attrName>stroke.color</p:attrName>
                                        </p:attrNameLst>
                                      </p:cBhvr>
                                      <p:to>
                                        <a:srgbClr val="FFFF00"/>
                                      </p:to>
                                    </p:animClr>
                                    <p:set>
                                      <p:cBhvr>
                                        <p:cTn id="7" dur="500" fill="hold"/>
                                        <p:tgtEl>
                                          <p:spTgt spid="46140"/>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6143"/>
                                        </p:tgtEl>
                                        <p:attrNameLst>
                                          <p:attrName>stroke.color</p:attrName>
                                        </p:attrNameLst>
                                      </p:cBhvr>
                                      <p:to>
                                        <a:srgbClr val="FFFF00"/>
                                      </p:to>
                                    </p:animClr>
                                    <p:set>
                                      <p:cBhvr>
                                        <p:cTn id="12" dur="500" fill="hold"/>
                                        <p:tgtEl>
                                          <p:spTgt spid="4614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46143"/>
                                        </p:tgtEl>
                                        <p:attrNameLst>
                                          <p:attrName>stroke.color</p:attrName>
                                        </p:attrNameLst>
                                      </p:cBhvr>
                                      <p:to>
                                        <a:schemeClr val="folHlink"/>
                                      </p:to>
                                    </p:animClr>
                                    <p:set>
                                      <p:cBhvr>
                                        <p:cTn id="17" dur="500" fill="hold"/>
                                        <p:tgtEl>
                                          <p:spTgt spid="46143"/>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500" fill="hold"/>
                                        <p:tgtEl>
                                          <p:spTgt spid="46141"/>
                                        </p:tgtEl>
                                        <p:attrNameLst>
                                          <p:attrName>stroke.color</p:attrName>
                                        </p:attrNameLst>
                                      </p:cBhvr>
                                      <p:to>
                                        <a:srgbClr val="FFFF00"/>
                                      </p:to>
                                    </p:animClr>
                                    <p:set>
                                      <p:cBhvr>
                                        <p:cTn id="20" dur="500" fill="hold"/>
                                        <p:tgtEl>
                                          <p:spTgt spid="46141"/>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500" fill="hold"/>
                                        <p:tgtEl>
                                          <p:spTgt spid="46145"/>
                                        </p:tgtEl>
                                        <p:attrNameLst>
                                          <p:attrName>stroke.color</p:attrName>
                                        </p:attrNameLst>
                                      </p:cBhvr>
                                      <p:to>
                                        <a:srgbClr val="FFFF00"/>
                                      </p:to>
                                    </p:animClr>
                                    <p:set>
                                      <p:cBhvr>
                                        <p:cTn id="25" dur="500" fill="hold"/>
                                        <p:tgtEl>
                                          <p:spTgt spid="46145"/>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46140"/>
                                        </p:tgtEl>
                                        <p:attrNameLst>
                                          <p:attrName>stroke.color</p:attrName>
                                        </p:attrNameLst>
                                      </p:cBhvr>
                                      <p:to>
                                        <a:srgbClr val="66FF33"/>
                                      </p:to>
                                    </p:animClr>
                                    <p:set>
                                      <p:cBhvr>
                                        <p:cTn id="30" dur="500" fill="hold"/>
                                        <p:tgtEl>
                                          <p:spTgt spid="46140"/>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46141"/>
                                        </p:tgtEl>
                                        <p:attrNameLst>
                                          <p:attrName>stroke.color</p:attrName>
                                        </p:attrNameLst>
                                      </p:cBhvr>
                                      <p:to>
                                        <a:srgbClr val="66FF33"/>
                                      </p:to>
                                    </p:animClr>
                                    <p:set>
                                      <p:cBhvr>
                                        <p:cTn id="33" dur="500" fill="hold"/>
                                        <p:tgtEl>
                                          <p:spTgt spid="46141"/>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46145"/>
                                        </p:tgtEl>
                                        <p:attrNameLst>
                                          <p:attrName>stroke.color</p:attrName>
                                        </p:attrNameLst>
                                      </p:cBhvr>
                                      <p:to>
                                        <a:srgbClr val="66FF33"/>
                                      </p:to>
                                    </p:animClr>
                                    <p:set>
                                      <p:cBhvr>
                                        <p:cTn id="36" dur="500" fill="hold"/>
                                        <p:tgtEl>
                                          <p:spTgt spid="46145"/>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500" fill="hold"/>
                                        <p:tgtEl>
                                          <p:spTgt spid="46145"/>
                                        </p:tgtEl>
                                        <p:attrNameLst>
                                          <p:attrName>stroke.color</p:attrName>
                                        </p:attrNameLst>
                                      </p:cBhvr>
                                      <p:to>
                                        <a:schemeClr val="folHlink"/>
                                      </p:to>
                                    </p:animClr>
                                    <p:set>
                                      <p:cBhvr>
                                        <p:cTn id="41" dur="500" fill="hold"/>
                                        <p:tgtEl>
                                          <p:spTgt spid="46145"/>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2" fill="hold" nodeType="clickEffect">
                                  <p:stCondLst>
                                    <p:cond delay="0"/>
                                  </p:stCondLst>
                                  <p:childTnLst>
                                    <p:animClr clrSpc="rgb" dir="cw">
                                      <p:cBhvr>
                                        <p:cTn id="45" dur="500" fill="hold"/>
                                        <p:tgtEl>
                                          <p:spTgt spid="46144"/>
                                        </p:tgtEl>
                                        <p:attrNameLst>
                                          <p:attrName>stroke.color</p:attrName>
                                        </p:attrNameLst>
                                      </p:cBhvr>
                                      <p:to>
                                        <a:srgbClr val="FFFF00"/>
                                      </p:to>
                                    </p:animClr>
                                    <p:set>
                                      <p:cBhvr>
                                        <p:cTn id="46" dur="500" fill="hold"/>
                                        <p:tgtEl>
                                          <p:spTgt spid="46144"/>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2" fill="hold" nodeType="clickEffect">
                                  <p:stCondLst>
                                    <p:cond delay="0"/>
                                  </p:stCondLst>
                                  <p:childTnLst>
                                    <p:animClr clrSpc="rgb" dir="cw">
                                      <p:cBhvr>
                                        <p:cTn id="50" dur="500" fill="hold"/>
                                        <p:tgtEl>
                                          <p:spTgt spid="46144"/>
                                        </p:tgtEl>
                                        <p:attrNameLst>
                                          <p:attrName>stroke.color</p:attrName>
                                        </p:attrNameLst>
                                      </p:cBhvr>
                                      <p:to>
                                        <a:srgbClr val="66FF33"/>
                                      </p:to>
                                    </p:animClr>
                                    <p:set>
                                      <p:cBhvr>
                                        <p:cTn id="51" dur="500" fill="hold"/>
                                        <p:tgtEl>
                                          <p:spTgt spid="46144"/>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2" fill="hold" nodeType="clickEffect">
                                  <p:stCondLst>
                                    <p:cond delay="0"/>
                                  </p:stCondLst>
                                  <p:childTnLst>
                                    <p:animClr clrSpc="rgb" dir="cw">
                                      <p:cBhvr>
                                        <p:cTn id="55" dur="500" fill="hold"/>
                                        <p:tgtEl>
                                          <p:spTgt spid="46143"/>
                                        </p:tgtEl>
                                        <p:attrNameLst>
                                          <p:attrName>stroke.color</p:attrName>
                                        </p:attrNameLst>
                                      </p:cBhvr>
                                      <p:to>
                                        <a:srgbClr val="FFFF00"/>
                                      </p:to>
                                    </p:animClr>
                                    <p:set>
                                      <p:cBhvr>
                                        <p:cTn id="56" dur="500" fill="hold"/>
                                        <p:tgtEl>
                                          <p:spTgt spid="46143"/>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2" fill="hold" nodeType="clickEffect">
                                  <p:stCondLst>
                                    <p:cond delay="0"/>
                                  </p:stCondLst>
                                  <p:childTnLst>
                                    <p:animClr clrSpc="rgb" dir="cw">
                                      <p:cBhvr>
                                        <p:cTn id="60" dur="500" fill="hold"/>
                                        <p:tgtEl>
                                          <p:spTgt spid="46148"/>
                                        </p:tgtEl>
                                        <p:attrNameLst>
                                          <p:attrName>stroke.color</p:attrName>
                                        </p:attrNameLst>
                                      </p:cBhvr>
                                      <p:to>
                                        <a:srgbClr val="FFFF00"/>
                                      </p:to>
                                    </p:animClr>
                                    <p:set>
                                      <p:cBhvr>
                                        <p:cTn id="61" dur="500" fill="hold"/>
                                        <p:tgtEl>
                                          <p:spTgt spid="46148"/>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500" fill="hold"/>
                                        <p:tgtEl>
                                          <p:spTgt spid="46148"/>
                                        </p:tgtEl>
                                        <p:attrNameLst>
                                          <p:attrName>stroke.color</p:attrName>
                                        </p:attrNameLst>
                                      </p:cBhvr>
                                      <p:to>
                                        <a:schemeClr val="folHlink"/>
                                      </p:to>
                                    </p:animClr>
                                    <p:set>
                                      <p:cBhvr>
                                        <p:cTn id="66" dur="500" fill="hold"/>
                                        <p:tgtEl>
                                          <p:spTgt spid="46148"/>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2" fill="hold" nodeType="clickEffect">
                                  <p:stCondLst>
                                    <p:cond delay="0"/>
                                  </p:stCondLst>
                                  <p:childTnLst>
                                    <p:animClr clrSpc="rgb" dir="cw">
                                      <p:cBhvr>
                                        <p:cTn id="70" dur="500" fill="hold"/>
                                        <p:tgtEl>
                                          <p:spTgt spid="46147"/>
                                        </p:tgtEl>
                                        <p:attrNameLst>
                                          <p:attrName>stroke.color</p:attrName>
                                        </p:attrNameLst>
                                      </p:cBhvr>
                                      <p:to>
                                        <a:srgbClr val="FFFF00"/>
                                      </p:to>
                                    </p:animClr>
                                    <p:set>
                                      <p:cBhvr>
                                        <p:cTn id="71" dur="500" fill="hold"/>
                                        <p:tgtEl>
                                          <p:spTgt spid="46147"/>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2" fill="hold" nodeType="clickEffect">
                                  <p:stCondLst>
                                    <p:cond delay="0"/>
                                  </p:stCondLst>
                                  <p:childTnLst>
                                    <p:animClr clrSpc="rgb" dir="cw">
                                      <p:cBhvr>
                                        <p:cTn id="75" dur="500" fill="hold"/>
                                        <p:tgtEl>
                                          <p:spTgt spid="46151"/>
                                        </p:tgtEl>
                                        <p:attrNameLst>
                                          <p:attrName>stroke.color</p:attrName>
                                        </p:attrNameLst>
                                      </p:cBhvr>
                                      <p:to>
                                        <a:srgbClr val="FFFF00"/>
                                      </p:to>
                                    </p:animClr>
                                    <p:set>
                                      <p:cBhvr>
                                        <p:cTn id="76" dur="500" fill="hold"/>
                                        <p:tgtEl>
                                          <p:spTgt spid="46151"/>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46150"/>
                                        </p:tgtEl>
                                        <p:attrNameLst>
                                          <p:attrName>stroke.color</p:attrName>
                                        </p:attrNameLst>
                                      </p:cBhvr>
                                      <p:to>
                                        <a:srgbClr val="FFFF00"/>
                                      </p:to>
                                    </p:animClr>
                                    <p:set>
                                      <p:cBhvr>
                                        <p:cTn id="79" dur="500" fill="hold"/>
                                        <p:tgtEl>
                                          <p:spTgt spid="46150"/>
                                        </p:tgtEl>
                                        <p:attrNameLst>
                                          <p:attrName>stroke.on</p:attrName>
                                        </p:attrNameLst>
                                      </p:cBhvr>
                                      <p:to>
                                        <p:strVal val="true"/>
                                      </p:to>
                                    </p:set>
                                  </p:childTnLst>
                                </p:cTn>
                              </p:par>
                              <p:par>
                                <p:cTn id="80" presetID="7" presetClass="emph" presetSubtype="2" fill="hold" nodeType="withEffect">
                                  <p:stCondLst>
                                    <p:cond delay="0"/>
                                  </p:stCondLst>
                                  <p:childTnLst>
                                    <p:animClr clrSpc="rgb" dir="cw">
                                      <p:cBhvr>
                                        <p:cTn id="81" dur="500" fill="hold"/>
                                        <p:tgtEl>
                                          <p:spTgt spid="46149"/>
                                        </p:tgtEl>
                                        <p:attrNameLst>
                                          <p:attrName>stroke.color</p:attrName>
                                        </p:attrNameLst>
                                      </p:cBhvr>
                                      <p:to>
                                        <a:srgbClr val="FFFF00"/>
                                      </p:to>
                                    </p:animClr>
                                    <p:set>
                                      <p:cBhvr>
                                        <p:cTn id="82" dur="500" fill="hold"/>
                                        <p:tgtEl>
                                          <p:spTgt spid="46149"/>
                                        </p:tgtEl>
                                        <p:attrNameLst>
                                          <p:attrName>stroke.on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7" presetClass="emph" presetSubtype="2" fill="hold" nodeType="clickEffect">
                                  <p:stCondLst>
                                    <p:cond delay="0"/>
                                  </p:stCondLst>
                                  <p:childTnLst>
                                    <p:animClr clrSpc="rgb" dir="cw">
                                      <p:cBhvr>
                                        <p:cTn id="86" dur="500" fill="hold"/>
                                        <p:tgtEl>
                                          <p:spTgt spid="46151"/>
                                        </p:tgtEl>
                                        <p:attrNameLst>
                                          <p:attrName>stroke.color</p:attrName>
                                        </p:attrNameLst>
                                      </p:cBhvr>
                                      <p:to>
                                        <a:schemeClr val="folHlink"/>
                                      </p:to>
                                    </p:animClr>
                                    <p:set>
                                      <p:cBhvr>
                                        <p:cTn id="87" dur="500" fill="hold"/>
                                        <p:tgtEl>
                                          <p:spTgt spid="46151"/>
                                        </p:tgtEl>
                                        <p:attrNameLst>
                                          <p:attrName>stroke.on</p:attrName>
                                        </p:attrNameLst>
                                      </p:cBhvr>
                                      <p:to>
                                        <p:strVal val="true"/>
                                      </p:to>
                                    </p:set>
                                  </p:childTnLst>
                                </p:cTn>
                              </p:par>
                              <p:par>
                                <p:cTn id="88" presetID="7" presetClass="emph" presetSubtype="2" fill="hold" nodeType="withEffect">
                                  <p:stCondLst>
                                    <p:cond delay="0"/>
                                  </p:stCondLst>
                                  <p:childTnLst>
                                    <p:animClr clrSpc="rgb" dir="cw">
                                      <p:cBhvr>
                                        <p:cTn id="89" dur="500" fill="hold"/>
                                        <p:tgtEl>
                                          <p:spTgt spid="46149"/>
                                        </p:tgtEl>
                                        <p:attrNameLst>
                                          <p:attrName>stroke.color</p:attrName>
                                        </p:attrNameLst>
                                      </p:cBhvr>
                                      <p:to>
                                        <a:schemeClr val="folHlink"/>
                                      </p:to>
                                    </p:animClr>
                                    <p:set>
                                      <p:cBhvr>
                                        <p:cTn id="90" dur="500" fill="hold"/>
                                        <p:tgtEl>
                                          <p:spTgt spid="46149"/>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500" fill="hold"/>
                                        <p:tgtEl>
                                          <p:spTgt spid="46141"/>
                                        </p:tgtEl>
                                        <p:attrNameLst>
                                          <p:attrName>stroke.color</p:attrName>
                                        </p:attrNameLst>
                                      </p:cBhvr>
                                      <p:to>
                                        <a:schemeClr val="folHlink"/>
                                      </p:to>
                                    </p:animClr>
                                    <p:set>
                                      <p:cBhvr>
                                        <p:cTn id="93" dur="500" fill="hold"/>
                                        <p:tgtEl>
                                          <p:spTgt spid="46141"/>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500" fill="hold"/>
                                        <p:tgtEl>
                                          <p:spTgt spid="46144"/>
                                        </p:tgtEl>
                                        <p:attrNameLst>
                                          <p:attrName>stroke.color</p:attrName>
                                        </p:attrNameLst>
                                      </p:cBhvr>
                                      <p:to>
                                        <a:schemeClr val="folHlink"/>
                                      </p:to>
                                    </p:animClr>
                                    <p:set>
                                      <p:cBhvr>
                                        <p:cTn id="96" dur="500" fill="hold"/>
                                        <p:tgtEl>
                                          <p:spTgt spid="46144"/>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46143"/>
                                        </p:tgtEl>
                                        <p:attrNameLst>
                                          <p:attrName>stroke.color</p:attrName>
                                        </p:attrNameLst>
                                      </p:cBhvr>
                                      <p:to>
                                        <a:srgbClr val="66FF33"/>
                                      </p:to>
                                    </p:animClr>
                                    <p:set>
                                      <p:cBhvr>
                                        <p:cTn id="99" dur="500" fill="hold"/>
                                        <p:tgtEl>
                                          <p:spTgt spid="46143"/>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500" fill="hold"/>
                                        <p:tgtEl>
                                          <p:spTgt spid="46147"/>
                                        </p:tgtEl>
                                        <p:attrNameLst>
                                          <p:attrName>stroke.color</p:attrName>
                                        </p:attrNameLst>
                                      </p:cBhvr>
                                      <p:to>
                                        <a:srgbClr val="66FF33"/>
                                      </p:to>
                                    </p:animClr>
                                    <p:set>
                                      <p:cBhvr>
                                        <p:cTn id="102" dur="500" fill="hold"/>
                                        <p:tgtEl>
                                          <p:spTgt spid="46147"/>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500" fill="hold"/>
                                        <p:tgtEl>
                                          <p:spTgt spid="46150"/>
                                        </p:tgtEl>
                                        <p:attrNameLst>
                                          <p:attrName>stroke.color</p:attrName>
                                        </p:attrNameLst>
                                      </p:cBhvr>
                                      <p:to>
                                        <a:srgbClr val="66FF33"/>
                                      </p:to>
                                    </p:animClr>
                                    <p:set>
                                      <p:cBhvr>
                                        <p:cTn id="105" dur="500" fill="hold"/>
                                        <p:tgtEl>
                                          <p:spTgt spid="4615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rtlCol="0">
            <a:normAutofit/>
          </a:bodyPr>
          <a:lstStyle/>
          <a:p>
            <a:pPr eaLnBrk="1" fontAlgn="auto" hangingPunct="1">
              <a:spcAft>
                <a:spcPts val="0"/>
              </a:spcAft>
              <a:defRPr/>
            </a:pPr>
            <a:r>
              <a:rPr lang="en-US"/>
              <a:t>Event-Driven Behaviors</a:t>
            </a:r>
          </a:p>
        </p:txBody>
      </p:sp>
      <p:sp>
        <p:nvSpPr>
          <p:cNvPr id="22530" name="Line 4"/>
          <p:cNvSpPr>
            <a:spLocks noChangeShapeType="1"/>
          </p:cNvSpPr>
          <p:nvPr/>
        </p:nvSpPr>
        <p:spPr bwMode="auto">
          <a:xfrm flipH="1">
            <a:off x="4191000" y="1905000"/>
            <a:ext cx="762000" cy="457200"/>
          </a:xfrm>
          <a:prstGeom prst="line">
            <a:avLst/>
          </a:prstGeom>
          <a:noFill/>
          <a:ln w="19050">
            <a:solidFill>
              <a:srgbClr val="66FF33"/>
            </a:solidFill>
            <a:round/>
            <a:headEnd/>
            <a:tailEnd/>
          </a:ln>
        </p:spPr>
        <p:txBody>
          <a:bodyPr/>
          <a:lstStyle/>
          <a:p>
            <a:endParaRPr lang="en-US"/>
          </a:p>
        </p:txBody>
      </p:sp>
      <p:sp>
        <p:nvSpPr>
          <p:cNvPr id="22531" name="Line 5"/>
          <p:cNvSpPr>
            <a:spLocks noChangeShapeType="1"/>
          </p:cNvSpPr>
          <p:nvPr/>
        </p:nvSpPr>
        <p:spPr bwMode="auto">
          <a:xfrm flipH="1">
            <a:off x="2819400" y="2667000"/>
            <a:ext cx="1295400" cy="533400"/>
          </a:xfrm>
          <a:prstGeom prst="line">
            <a:avLst/>
          </a:prstGeom>
          <a:noFill/>
          <a:ln w="19050">
            <a:solidFill>
              <a:schemeClr val="folHlink"/>
            </a:solidFill>
            <a:round/>
            <a:headEnd/>
            <a:tailEnd/>
          </a:ln>
          <a:effectLst/>
        </p:spPr>
        <p:txBody>
          <a:bodyPr/>
          <a:lstStyle/>
          <a:p>
            <a:endParaRPr lang="en-US"/>
          </a:p>
        </p:txBody>
      </p:sp>
      <p:sp>
        <p:nvSpPr>
          <p:cNvPr id="22532" name="Line 6"/>
          <p:cNvSpPr>
            <a:spLocks noChangeShapeType="1"/>
          </p:cNvSpPr>
          <p:nvPr/>
        </p:nvSpPr>
        <p:spPr bwMode="auto">
          <a:xfrm>
            <a:off x="4114800" y="2667000"/>
            <a:ext cx="1295400" cy="609600"/>
          </a:xfrm>
          <a:prstGeom prst="line">
            <a:avLst/>
          </a:prstGeom>
          <a:noFill/>
          <a:ln w="19050">
            <a:solidFill>
              <a:srgbClr val="66FF33"/>
            </a:solidFill>
            <a:round/>
            <a:headEnd/>
            <a:tailEnd/>
          </a:ln>
        </p:spPr>
        <p:txBody>
          <a:bodyPr/>
          <a:lstStyle/>
          <a:p>
            <a:endParaRPr lang="en-US"/>
          </a:p>
        </p:txBody>
      </p:sp>
      <p:sp>
        <p:nvSpPr>
          <p:cNvPr id="22533" name="Line 7"/>
          <p:cNvSpPr>
            <a:spLocks noChangeShapeType="1"/>
          </p:cNvSpPr>
          <p:nvPr/>
        </p:nvSpPr>
        <p:spPr bwMode="auto">
          <a:xfrm flipH="1">
            <a:off x="2133600" y="3505200"/>
            <a:ext cx="685800" cy="609600"/>
          </a:xfrm>
          <a:prstGeom prst="line">
            <a:avLst/>
          </a:prstGeom>
          <a:noFill/>
          <a:ln w="19050">
            <a:solidFill>
              <a:schemeClr val="folHlink"/>
            </a:solidFill>
            <a:round/>
            <a:headEnd/>
            <a:tailEnd/>
          </a:ln>
          <a:effectLst/>
        </p:spPr>
        <p:txBody>
          <a:bodyPr/>
          <a:lstStyle/>
          <a:p>
            <a:endParaRPr lang="en-US"/>
          </a:p>
        </p:txBody>
      </p:sp>
      <p:sp>
        <p:nvSpPr>
          <p:cNvPr id="22534" name="Line 8"/>
          <p:cNvSpPr>
            <a:spLocks noChangeShapeType="1"/>
          </p:cNvSpPr>
          <p:nvPr/>
        </p:nvSpPr>
        <p:spPr bwMode="auto">
          <a:xfrm>
            <a:off x="2819400" y="3505200"/>
            <a:ext cx="533400" cy="609600"/>
          </a:xfrm>
          <a:prstGeom prst="line">
            <a:avLst/>
          </a:prstGeom>
          <a:noFill/>
          <a:ln w="19050">
            <a:solidFill>
              <a:schemeClr val="folHlink"/>
            </a:solidFill>
            <a:round/>
            <a:headEnd/>
            <a:tailEnd/>
          </a:ln>
          <a:effectLst/>
        </p:spPr>
        <p:txBody>
          <a:bodyPr/>
          <a:lstStyle/>
          <a:p>
            <a:endParaRPr lang="en-US"/>
          </a:p>
        </p:txBody>
      </p:sp>
      <p:sp>
        <p:nvSpPr>
          <p:cNvPr id="22535" name="Line 9"/>
          <p:cNvSpPr>
            <a:spLocks noChangeShapeType="1"/>
          </p:cNvSpPr>
          <p:nvPr/>
        </p:nvSpPr>
        <p:spPr bwMode="auto">
          <a:xfrm flipH="1">
            <a:off x="4419600" y="3581400"/>
            <a:ext cx="990600" cy="533400"/>
          </a:xfrm>
          <a:prstGeom prst="line">
            <a:avLst/>
          </a:prstGeom>
          <a:noFill/>
          <a:ln w="19050">
            <a:solidFill>
              <a:schemeClr val="folHlink"/>
            </a:solidFill>
            <a:round/>
            <a:headEnd/>
            <a:tailEnd/>
          </a:ln>
          <a:effectLst/>
        </p:spPr>
        <p:txBody>
          <a:bodyPr/>
          <a:lstStyle/>
          <a:p>
            <a:endParaRPr lang="en-US"/>
          </a:p>
        </p:txBody>
      </p:sp>
      <p:sp>
        <p:nvSpPr>
          <p:cNvPr id="22536" name="Line 10"/>
          <p:cNvSpPr>
            <a:spLocks noChangeShapeType="1"/>
          </p:cNvSpPr>
          <p:nvPr/>
        </p:nvSpPr>
        <p:spPr bwMode="auto">
          <a:xfrm>
            <a:off x="5410200" y="3581400"/>
            <a:ext cx="0" cy="533400"/>
          </a:xfrm>
          <a:prstGeom prst="line">
            <a:avLst/>
          </a:prstGeom>
          <a:noFill/>
          <a:ln w="19050">
            <a:solidFill>
              <a:srgbClr val="66FF33"/>
            </a:solidFill>
            <a:round/>
            <a:headEnd/>
            <a:tailEnd/>
          </a:ln>
        </p:spPr>
        <p:txBody>
          <a:bodyPr/>
          <a:lstStyle/>
          <a:p>
            <a:endParaRPr lang="en-US"/>
          </a:p>
        </p:txBody>
      </p:sp>
      <p:sp>
        <p:nvSpPr>
          <p:cNvPr id="22537" name="Line 11"/>
          <p:cNvSpPr>
            <a:spLocks noChangeShapeType="1"/>
          </p:cNvSpPr>
          <p:nvPr/>
        </p:nvSpPr>
        <p:spPr bwMode="auto">
          <a:xfrm>
            <a:off x="5410200" y="3581400"/>
            <a:ext cx="990600" cy="533400"/>
          </a:xfrm>
          <a:prstGeom prst="line">
            <a:avLst/>
          </a:prstGeom>
          <a:noFill/>
          <a:ln w="19050">
            <a:solidFill>
              <a:schemeClr val="folHlink"/>
            </a:solidFill>
            <a:round/>
            <a:headEnd/>
            <a:tailEnd/>
          </a:ln>
          <a:effectLst/>
        </p:spPr>
        <p:txBody>
          <a:bodyPr/>
          <a:lstStyle/>
          <a:p>
            <a:endParaRPr lang="en-US"/>
          </a:p>
        </p:txBody>
      </p:sp>
      <p:sp>
        <p:nvSpPr>
          <p:cNvPr id="22538" name="Line 12"/>
          <p:cNvSpPr>
            <a:spLocks noChangeShapeType="1"/>
          </p:cNvSpPr>
          <p:nvPr/>
        </p:nvSpPr>
        <p:spPr bwMode="auto">
          <a:xfrm flipH="1">
            <a:off x="7239000" y="2667000"/>
            <a:ext cx="609600" cy="609600"/>
          </a:xfrm>
          <a:prstGeom prst="line">
            <a:avLst/>
          </a:prstGeom>
          <a:noFill/>
          <a:ln w="19050">
            <a:solidFill>
              <a:schemeClr val="folHlink"/>
            </a:solidFill>
            <a:round/>
            <a:headEnd/>
            <a:tailEnd/>
          </a:ln>
          <a:effectLst/>
        </p:spPr>
        <p:txBody>
          <a:bodyPr/>
          <a:lstStyle/>
          <a:p>
            <a:endParaRPr lang="en-US"/>
          </a:p>
        </p:txBody>
      </p:sp>
      <p:sp>
        <p:nvSpPr>
          <p:cNvPr id="22539" name="Line 13"/>
          <p:cNvSpPr>
            <a:spLocks noChangeShapeType="1"/>
          </p:cNvSpPr>
          <p:nvPr/>
        </p:nvSpPr>
        <p:spPr bwMode="auto">
          <a:xfrm>
            <a:off x="7848600" y="2667000"/>
            <a:ext cx="685800" cy="609600"/>
          </a:xfrm>
          <a:prstGeom prst="line">
            <a:avLst/>
          </a:prstGeom>
          <a:noFill/>
          <a:ln w="19050">
            <a:solidFill>
              <a:schemeClr val="folHlink"/>
            </a:solidFill>
            <a:round/>
            <a:headEnd/>
            <a:tailEnd/>
          </a:ln>
          <a:effectLst/>
        </p:spPr>
        <p:txBody>
          <a:bodyPr/>
          <a:lstStyle/>
          <a:p>
            <a:endParaRPr lang="en-US"/>
          </a:p>
        </p:txBody>
      </p:sp>
      <p:sp>
        <p:nvSpPr>
          <p:cNvPr id="22540" name="Line 14"/>
          <p:cNvSpPr>
            <a:spLocks noChangeShapeType="1"/>
          </p:cNvSpPr>
          <p:nvPr/>
        </p:nvSpPr>
        <p:spPr bwMode="auto">
          <a:xfrm>
            <a:off x="4953000" y="1905000"/>
            <a:ext cx="2895600" cy="457200"/>
          </a:xfrm>
          <a:prstGeom prst="line">
            <a:avLst/>
          </a:prstGeom>
          <a:noFill/>
          <a:ln w="19050">
            <a:solidFill>
              <a:schemeClr val="folHlink"/>
            </a:solidFill>
            <a:round/>
            <a:headEnd/>
            <a:tailEnd/>
          </a:ln>
          <a:effectLst/>
        </p:spPr>
        <p:txBody>
          <a:bodyPr/>
          <a:lstStyle/>
          <a:p>
            <a:endParaRPr lang="en-US"/>
          </a:p>
        </p:txBody>
      </p:sp>
      <p:sp>
        <p:nvSpPr>
          <p:cNvPr id="22541" name="AutoShape 16"/>
          <p:cNvSpPr>
            <a:spLocks noChangeArrowheads="1"/>
          </p:cNvSpPr>
          <p:nvPr/>
        </p:nvSpPr>
        <p:spPr bwMode="auto">
          <a:xfrm>
            <a:off x="7391400" y="2362200"/>
            <a:ext cx="914400" cy="304800"/>
          </a:xfrm>
          <a:prstGeom prst="roundRect">
            <a:avLst>
              <a:gd name="adj" fmla="val 16667"/>
            </a:avLst>
          </a:prstGeom>
          <a:solidFill>
            <a:srgbClr val="0066FF"/>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Idle</a:t>
            </a:r>
          </a:p>
        </p:txBody>
      </p:sp>
      <p:sp>
        <p:nvSpPr>
          <p:cNvPr id="22542" name="AutoShape 18"/>
          <p:cNvSpPr>
            <a:spLocks noChangeArrowheads="1"/>
          </p:cNvSpPr>
          <p:nvPr/>
        </p:nvSpPr>
        <p:spPr bwMode="auto">
          <a:xfrm>
            <a:off x="8001000" y="32766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Patrol</a:t>
            </a:r>
          </a:p>
        </p:txBody>
      </p:sp>
      <p:sp>
        <p:nvSpPr>
          <p:cNvPr id="22543" name="AutoShape 19"/>
          <p:cNvSpPr>
            <a:spLocks noChangeArrowheads="1"/>
          </p:cNvSpPr>
          <p:nvPr/>
        </p:nvSpPr>
        <p:spPr bwMode="auto">
          <a:xfrm>
            <a:off x="6781800" y="32766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Use Computer</a:t>
            </a:r>
          </a:p>
        </p:txBody>
      </p:sp>
      <p:sp>
        <p:nvSpPr>
          <p:cNvPr id="22544" name="AutoShape 21"/>
          <p:cNvSpPr>
            <a:spLocks noChangeArrowheads="1"/>
          </p:cNvSpPr>
          <p:nvPr/>
        </p:nvSpPr>
        <p:spPr bwMode="auto">
          <a:xfrm>
            <a:off x="2362200" y="32004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Melee</a:t>
            </a:r>
          </a:p>
        </p:txBody>
      </p:sp>
      <p:sp>
        <p:nvSpPr>
          <p:cNvPr id="22545" name="AutoShape 22"/>
          <p:cNvSpPr>
            <a:spLocks noChangeArrowheads="1"/>
          </p:cNvSpPr>
          <p:nvPr/>
        </p:nvSpPr>
        <p:spPr bwMode="auto">
          <a:xfrm>
            <a:off x="5943600" y="41148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Weapon 3</a:t>
            </a:r>
          </a:p>
        </p:txBody>
      </p:sp>
      <p:sp>
        <p:nvSpPr>
          <p:cNvPr id="22546" name="AutoShape 24"/>
          <p:cNvSpPr>
            <a:spLocks noChangeArrowheads="1"/>
          </p:cNvSpPr>
          <p:nvPr/>
        </p:nvSpPr>
        <p:spPr bwMode="auto">
          <a:xfrm>
            <a:off x="3962400" y="41148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Weapon 1</a:t>
            </a:r>
          </a:p>
        </p:txBody>
      </p:sp>
      <p:sp>
        <p:nvSpPr>
          <p:cNvPr id="22547" name="AutoShape 25"/>
          <p:cNvSpPr>
            <a:spLocks noChangeArrowheads="1"/>
          </p:cNvSpPr>
          <p:nvPr/>
        </p:nvSpPr>
        <p:spPr bwMode="auto">
          <a:xfrm>
            <a:off x="2895600" y="41148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Attack</a:t>
            </a:r>
          </a:p>
        </p:txBody>
      </p:sp>
      <p:sp>
        <p:nvSpPr>
          <p:cNvPr id="22548" name="AutoShape 26"/>
          <p:cNvSpPr>
            <a:spLocks noChangeArrowheads="1"/>
          </p:cNvSpPr>
          <p:nvPr/>
        </p:nvSpPr>
        <p:spPr bwMode="auto">
          <a:xfrm>
            <a:off x="1676400" y="41148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Flee</a:t>
            </a:r>
          </a:p>
        </p:txBody>
      </p:sp>
      <p:sp>
        <p:nvSpPr>
          <p:cNvPr id="48156" name="AutoShape 28"/>
          <p:cNvSpPr>
            <a:spLocks noChangeArrowheads="1"/>
          </p:cNvSpPr>
          <p:nvPr/>
        </p:nvSpPr>
        <p:spPr bwMode="auto">
          <a:xfrm>
            <a:off x="762000" y="3200400"/>
            <a:ext cx="914400" cy="304800"/>
          </a:xfrm>
          <a:prstGeom prst="roundRect">
            <a:avLst>
              <a:gd name="adj" fmla="val 16667"/>
            </a:avLst>
          </a:prstGeom>
          <a:solidFill>
            <a:srgbClr val="404040"/>
          </a:solidFill>
          <a:ln w="28575">
            <a:solidFill>
              <a:schemeClr val="folHlink"/>
            </a:solidFill>
            <a:round/>
            <a:headEnd/>
            <a:tailEnd/>
          </a:ln>
        </p:spPr>
        <p:txBody>
          <a:bodyPr wrap="none" anchor="ctr"/>
          <a:lstStyle/>
          <a:p>
            <a:pPr algn="ctr"/>
            <a:r>
              <a:rPr lang="en-US" sz="1200">
                <a:solidFill>
                  <a:schemeClr val="bg1"/>
                </a:solidFill>
                <a:latin typeface="Calibri" pitchFamily="34" charset="0"/>
              </a:rPr>
              <a:t>Evade</a:t>
            </a:r>
          </a:p>
        </p:txBody>
      </p:sp>
      <p:sp>
        <p:nvSpPr>
          <p:cNvPr id="22550" name="Line 29"/>
          <p:cNvSpPr>
            <a:spLocks noChangeShapeType="1"/>
          </p:cNvSpPr>
          <p:nvPr/>
        </p:nvSpPr>
        <p:spPr bwMode="auto">
          <a:xfrm flipH="1">
            <a:off x="1219200" y="1905000"/>
            <a:ext cx="3733800" cy="457200"/>
          </a:xfrm>
          <a:prstGeom prst="line">
            <a:avLst/>
          </a:prstGeom>
          <a:noFill/>
          <a:ln w="19050">
            <a:solidFill>
              <a:srgbClr val="FF0000"/>
            </a:solidFill>
            <a:round/>
            <a:headEnd/>
            <a:tailEnd/>
          </a:ln>
        </p:spPr>
        <p:txBody>
          <a:bodyPr/>
          <a:lstStyle/>
          <a:p>
            <a:endParaRPr lang="en-US"/>
          </a:p>
        </p:txBody>
      </p:sp>
      <p:sp>
        <p:nvSpPr>
          <p:cNvPr id="22551" name="Line 30"/>
          <p:cNvSpPr>
            <a:spLocks noChangeShapeType="1"/>
          </p:cNvSpPr>
          <p:nvPr/>
        </p:nvSpPr>
        <p:spPr bwMode="auto">
          <a:xfrm>
            <a:off x="1219200" y="2667000"/>
            <a:ext cx="0" cy="533400"/>
          </a:xfrm>
          <a:prstGeom prst="line">
            <a:avLst/>
          </a:prstGeom>
          <a:noFill/>
          <a:ln w="19050">
            <a:solidFill>
              <a:schemeClr val="folHlink"/>
            </a:solidFill>
            <a:round/>
            <a:headEnd/>
            <a:tailEnd/>
          </a:ln>
          <a:effectLst/>
        </p:spPr>
        <p:txBody>
          <a:bodyPr/>
          <a:lstStyle/>
          <a:p>
            <a:endParaRPr lang="en-US"/>
          </a:p>
        </p:txBody>
      </p:sp>
      <p:sp>
        <p:nvSpPr>
          <p:cNvPr id="22552" name="Line 4"/>
          <p:cNvSpPr>
            <a:spLocks noChangeShapeType="1"/>
          </p:cNvSpPr>
          <p:nvPr/>
        </p:nvSpPr>
        <p:spPr bwMode="auto">
          <a:xfrm flipH="1">
            <a:off x="4191000" y="1905000"/>
            <a:ext cx="762000" cy="457200"/>
          </a:xfrm>
          <a:prstGeom prst="line">
            <a:avLst/>
          </a:prstGeom>
          <a:noFill/>
          <a:ln w="19050">
            <a:solidFill>
              <a:srgbClr val="66FF33"/>
            </a:solidFill>
            <a:round/>
            <a:headEnd/>
            <a:tailEnd/>
          </a:ln>
        </p:spPr>
        <p:txBody>
          <a:bodyPr/>
          <a:lstStyle/>
          <a:p>
            <a:endParaRPr lang="en-US"/>
          </a:p>
        </p:txBody>
      </p:sp>
      <p:sp>
        <p:nvSpPr>
          <p:cNvPr id="22553" name="Line 29"/>
          <p:cNvSpPr>
            <a:spLocks noChangeShapeType="1"/>
          </p:cNvSpPr>
          <p:nvPr/>
        </p:nvSpPr>
        <p:spPr bwMode="auto">
          <a:xfrm flipH="1">
            <a:off x="1219200" y="1905000"/>
            <a:ext cx="3733800" cy="457200"/>
          </a:xfrm>
          <a:prstGeom prst="line">
            <a:avLst/>
          </a:prstGeom>
          <a:noFill/>
          <a:ln w="19050">
            <a:solidFill>
              <a:srgbClr val="FF0000"/>
            </a:solidFill>
            <a:round/>
            <a:headEnd/>
            <a:tailEnd/>
          </a:ln>
        </p:spPr>
        <p:txBody>
          <a:bodyPr/>
          <a:lstStyle/>
          <a:p>
            <a:endParaRPr lang="en-US"/>
          </a:p>
        </p:txBody>
      </p:sp>
      <p:sp>
        <p:nvSpPr>
          <p:cNvPr id="22554" name="Line 6"/>
          <p:cNvSpPr>
            <a:spLocks noChangeShapeType="1"/>
          </p:cNvSpPr>
          <p:nvPr/>
        </p:nvSpPr>
        <p:spPr bwMode="auto">
          <a:xfrm>
            <a:off x="4114800" y="2667000"/>
            <a:ext cx="1295400" cy="609600"/>
          </a:xfrm>
          <a:prstGeom prst="line">
            <a:avLst/>
          </a:prstGeom>
          <a:noFill/>
          <a:ln w="19050">
            <a:solidFill>
              <a:srgbClr val="66FF33"/>
            </a:solidFill>
            <a:round/>
            <a:headEnd/>
            <a:tailEnd/>
          </a:ln>
        </p:spPr>
        <p:txBody>
          <a:bodyPr/>
          <a:lstStyle/>
          <a:p>
            <a:endParaRPr lang="en-US"/>
          </a:p>
        </p:txBody>
      </p:sp>
      <p:sp>
        <p:nvSpPr>
          <p:cNvPr id="22555" name="Line 4"/>
          <p:cNvSpPr>
            <a:spLocks noChangeShapeType="1"/>
          </p:cNvSpPr>
          <p:nvPr/>
        </p:nvSpPr>
        <p:spPr bwMode="auto">
          <a:xfrm flipH="1">
            <a:off x="4191000" y="1905000"/>
            <a:ext cx="762000" cy="457200"/>
          </a:xfrm>
          <a:prstGeom prst="line">
            <a:avLst/>
          </a:prstGeom>
          <a:noFill/>
          <a:ln w="19050">
            <a:solidFill>
              <a:srgbClr val="66FF33"/>
            </a:solidFill>
            <a:round/>
            <a:headEnd/>
            <a:tailEnd/>
          </a:ln>
        </p:spPr>
        <p:txBody>
          <a:bodyPr/>
          <a:lstStyle/>
          <a:p>
            <a:endParaRPr lang="en-US"/>
          </a:p>
        </p:txBody>
      </p:sp>
      <p:sp>
        <p:nvSpPr>
          <p:cNvPr id="22556" name="Line 29"/>
          <p:cNvSpPr>
            <a:spLocks noChangeShapeType="1"/>
          </p:cNvSpPr>
          <p:nvPr/>
        </p:nvSpPr>
        <p:spPr bwMode="auto">
          <a:xfrm flipH="1">
            <a:off x="1219200" y="1905000"/>
            <a:ext cx="3733800" cy="457200"/>
          </a:xfrm>
          <a:prstGeom prst="line">
            <a:avLst/>
          </a:prstGeom>
          <a:noFill/>
          <a:ln w="19050">
            <a:solidFill>
              <a:srgbClr val="FF0000"/>
            </a:solidFill>
            <a:round/>
            <a:headEnd/>
            <a:tailEnd/>
          </a:ln>
        </p:spPr>
        <p:txBody>
          <a:bodyPr/>
          <a:lstStyle/>
          <a:p>
            <a:endParaRPr lang="en-US"/>
          </a:p>
        </p:txBody>
      </p:sp>
      <p:sp>
        <p:nvSpPr>
          <p:cNvPr id="22557" name="Line 10"/>
          <p:cNvSpPr>
            <a:spLocks noChangeShapeType="1"/>
          </p:cNvSpPr>
          <p:nvPr/>
        </p:nvSpPr>
        <p:spPr bwMode="auto">
          <a:xfrm>
            <a:off x="5410200" y="3581400"/>
            <a:ext cx="0" cy="533400"/>
          </a:xfrm>
          <a:prstGeom prst="line">
            <a:avLst/>
          </a:prstGeom>
          <a:noFill/>
          <a:ln w="19050">
            <a:solidFill>
              <a:schemeClr val="folHlink"/>
            </a:solidFill>
            <a:round/>
            <a:headEnd/>
            <a:tailEnd/>
          </a:ln>
          <a:effectLst/>
        </p:spPr>
        <p:txBody>
          <a:bodyPr/>
          <a:lstStyle/>
          <a:p>
            <a:endParaRPr lang="en-US"/>
          </a:p>
        </p:txBody>
      </p:sp>
      <p:sp>
        <p:nvSpPr>
          <p:cNvPr id="22558" name="Line 6"/>
          <p:cNvSpPr>
            <a:spLocks noChangeShapeType="1"/>
          </p:cNvSpPr>
          <p:nvPr/>
        </p:nvSpPr>
        <p:spPr bwMode="auto">
          <a:xfrm>
            <a:off x="4114800" y="2667000"/>
            <a:ext cx="1295400" cy="609600"/>
          </a:xfrm>
          <a:prstGeom prst="line">
            <a:avLst/>
          </a:prstGeom>
          <a:noFill/>
          <a:ln w="19050">
            <a:solidFill>
              <a:schemeClr val="folHlink"/>
            </a:solidFill>
            <a:round/>
            <a:headEnd/>
            <a:tailEnd/>
          </a:ln>
          <a:effectLst/>
        </p:spPr>
        <p:txBody>
          <a:bodyPr/>
          <a:lstStyle/>
          <a:p>
            <a:endParaRPr lang="en-US"/>
          </a:p>
        </p:txBody>
      </p:sp>
      <p:sp>
        <p:nvSpPr>
          <p:cNvPr id="22559" name="Line 4"/>
          <p:cNvSpPr>
            <a:spLocks noChangeShapeType="1"/>
          </p:cNvSpPr>
          <p:nvPr/>
        </p:nvSpPr>
        <p:spPr bwMode="auto">
          <a:xfrm flipH="1">
            <a:off x="4191000" y="1905000"/>
            <a:ext cx="762000" cy="457200"/>
          </a:xfrm>
          <a:prstGeom prst="line">
            <a:avLst/>
          </a:prstGeom>
          <a:noFill/>
          <a:ln w="19050">
            <a:solidFill>
              <a:schemeClr val="folHlink"/>
            </a:solidFill>
            <a:round/>
            <a:headEnd/>
            <a:tailEnd/>
          </a:ln>
          <a:effectLst/>
        </p:spPr>
        <p:txBody>
          <a:bodyPr/>
          <a:lstStyle/>
          <a:p>
            <a:endParaRPr lang="en-US"/>
          </a:p>
        </p:txBody>
      </p:sp>
      <p:sp>
        <p:nvSpPr>
          <p:cNvPr id="22560" name="Line 29"/>
          <p:cNvSpPr>
            <a:spLocks noChangeShapeType="1"/>
          </p:cNvSpPr>
          <p:nvPr/>
        </p:nvSpPr>
        <p:spPr bwMode="auto">
          <a:xfrm flipH="1">
            <a:off x="1219200" y="1905000"/>
            <a:ext cx="3733800" cy="457200"/>
          </a:xfrm>
          <a:prstGeom prst="line">
            <a:avLst/>
          </a:prstGeom>
          <a:noFill/>
          <a:ln w="19050">
            <a:solidFill>
              <a:schemeClr val="folHlink"/>
            </a:solidFill>
            <a:round/>
            <a:headEnd/>
            <a:tailEnd/>
          </a:ln>
          <a:effectLst/>
        </p:spPr>
        <p:txBody>
          <a:bodyPr/>
          <a:lstStyle/>
          <a:p>
            <a:endParaRPr lang="en-US"/>
          </a:p>
        </p:txBody>
      </p:sp>
      <p:sp>
        <p:nvSpPr>
          <p:cNvPr id="48145" name="AutoShape 17"/>
          <p:cNvSpPr>
            <a:spLocks noChangeArrowheads="1"/>
          </p:cNvSpPr>
          <p:nvPr/>
        </p:nvSpPr>
        <p:spPr bwMode="auto">
          <a:xfrm>
            <a:off x="3657600" y="2362200"/>
            <a:ext cx="914400" cy="304800"/>
          </a:xfrm>
          <a:prstGeom prst="roundRect">
            <a:avLst>
              <a:gd name="adj" fmla="val 16667"/>
            </a:avLst>
          </a:prstGeom>
          <a:solidFill>
            <a:srgbClr val="404040"/>
          </a:solidFill>
          <a:ln w="28575">
            <a:solidFill>
              <a:srgbClr val="66FF33"/>
            </a:solidFill>
            <a:round/>
            <a:headEnd/>
            <a:tailEnd/>
          </a:ln>
        </p:spPr>
        <p:txBody>
          <a:bodyPr wrap="none" anchor="ctr"/>
          <a:lstStyle/>
          <a:p>
            <a:pPr algn="ctr"/>
            <a:r>
              <a:rPr lang="en-US" sz="1200">
                <a:solidFill>
                  <a:schemeClr val="bg1"/>
                </a:solidFill>
                <a:latin typeface="Calibri" pitchFamily="34" charset="0"/>
              </a:rPr>
              <a:t>Combat</a:t>
            </a:r>
          </a:p>
        </p:txBody>
      </p:sp>
      <p:sp>
        <p:nvSpPr>
          <p:cNvPr id="48148" name="AutoShape 20"/>
          <p:cNvSpPr>
            <a:spLocks noChangeArrowheads="1"/>
          </p:cNvSpPr>
          <p:nvPr/>
        </p:nvSpPr>
        <p:spPr bwMode="auto">
          <a:xfrm>
            <a:off x="4953000" y="3276600"/>
            <a:ext cx="914400" cy="304800"/>
          </a:xfrm>
          <a:prstGeom prst="roundRect">
            <a:avLst>
              <a:gd name="adj" fmla="val 16667"/>
            </a:avLst>
          </a:prstGeom>
          <a:solidFill>
            <a:srgbClr val="FF0000"/>
          </a:solidFill>
          <a:ln w="28575">
            <a:solidFill>
              <a:srgbClr val="66FF33"/>
            </a:solidFill>
            <a:round/>
            <a:headEnd/>
            <a:tailEnd/>
          </a:ln>
        </p:spPr>
        <p:txBody>
          <a:bodyPr wrap="none" anchor="ctr"/>
          <a:lstStyle/>
          <a:p>
            <a:pPr algn="ctr"/>
            <a:r>
              <a:rPr lang="en-US" sz="1200">
                <a:solidFill>
                  <a:schemeClr val="bg1"/>
                </a:solidFill>
                <a:latin typeface="Calibri" pitchFamily="34" charset="0"/>
              </a:rPr>
              <a:t>Ranged</a:t>
            </a:r>
          </a:p>
        </p:txBody>
      </p:sp>
      <p:sp>
        <p:nvSpPr>
          <p:cNvPr id="48155" name="AutoShape 27"/>
          <p:cNvSpPr>
            <a:spLocks noChangeArrowheads="1"/>
          </p:cNvSpPr>
          <p:nvPr/>
        </p:nvSpPr>
        <p:spPr bwMode="auto">
          <a:xfrm>
            <a:off x="381000" y="2362200"/>
            <a:ext cx="1676400" cy="304800"/>
          </a:xfrm>
          <a:prstGeom prst="roundRect">
            <a:avLst>
              <a:gd name="adj" fmla="val 16667"/>
            </a:avLst>
          </a:prstGeom>
          <a:solidFill>
            <a:srgbClr val="404040"/>
          </a:solidFill>
          <a:ln w="28575">
            <a:solidFill>
              <a:srgbClr val="FF0000"/>
            </a:solidFill>
            <a:round/>
            <a:headEnd/>
            <a:tailEnd/>
          </a:ln>
        </p:spPr>
        <p:txBody>
          <a:bodyPr wrap="none" anchor="ctr"/>
          <a:lstStyle/>
          <a:p>
            <a:pPr algn="ctr"/>
            <a:r>
              <a:rPr lang="en-US" sz="1200">
                <a:solidFill>
                  <a:schemeClr val="bg1"/>
                </a:solidFill>
                <a:latin typeface="Calibri" pitchFamily="34" charset="0"/>
              </a:rPr>
              <a:t>Incoming Projectile</a:t>
            </a:r>
          </a:p>
        </p:txBody>
      </p:sp>
      <p:sp>
        <p:nvSpPr>
          <p:cNvPr id="22564" name="AutoShape 15"/>
          <p:cNvSpPr>
            <a:spLocks noChangeArrowheads="1"/>
          </p:cNvSpPr>
          <p:nvPr/>
        </p:nvSpPr>
        <p:spPr bwMode="auto">
          <a:xfrm>
            <a:off x="4495800" y="1600200"/>
            <a:ext cx="914400" cy="304800"/>
          </a:xfrm>
          <a:prstGeom prst="roundRect">
            <a:avLst>
              <a:gd name="adj" fmla="val 16667"/>
            </a:avLst>
          </a:prstGeom>
          <a:solidFill>
            <a:srgbClr val="404040"/>
          </a:solidFill>
          <a:ln w="28575">
            <a:solidFill>
              <a:srgbClr val="66FF33"/>
            </a:solidFill>
            <a:round/>
            <a:headEnd/>
            <a:tailEnd/>
          </a:ln>
        </p:spPr>
        <p:txBody>
          <a:bodyPr wrap="none" anchor="ctr"/>
          <a:lstStyle/>
          <a:p>
            <a:pPr algn="ctr"/>
            <a:r>
              <a:rPr lang="en-US" sz="1200">
                <a:solidFill>
                  <a:schemeClr val="bg1"/>
                </a:solidFill>
                <a:latin typeface="Calibri" pitchFamily="34" charset="0"/>
              </a:rPr>
              <a:t>Root</a:t>
            </a:r>
          </a:p>
        </p:txBody>
      </p:sp>
      <p:sp>
        <p:nvSpPr>
          <p:cNvPr id="5162" name="Rectangle 42"/>
          <p:cNvSpPr>
            <a:spLocks noGrp="1" noChangeArrowheads="1"/>
          </p:cNvSpPr>
          <p:nvPr>
            <p:ph type="body" idx="1"/>
          </p:nvPr>
        </p:nvSpPr>
        <p:spPr>
          <a:xfrm>
            <a:off x="457200" y="4876800"/>
            <a:ext cx="8229600" cy="1477963"/>
          </a:xfrm>
        </p:spPr>
        <p:txBody>
          <a:bodyPr/>
          <a:lstStyle/>
          <a:p>
            <a:pPr eaLnBrk="1" hangingPunct="1">
              <a:lnSpc>
                <a:spcPct val="90000"/>
              </a:lnSpc>
            </a:pPr>
            <a:r>
              <a:rPr lang="en-US" smtClean="0"/>
              <a:t>Stimulus types</a:t>
            </a:r>
          </a:p>
          <a:p>
            <a:pPr lvl="1" eaLnBrk="1" hangingPunct="1">
              <a:lnSpc>
                <a:spcPct val="90000"/>
              </a:lnSpc>
            </a:pPr>
            <a:r>
              <a:rPr lang="en-US" smtClean="0"/>
              <a:t>Disabled by event</a:t>
            </a:r>
          </a:p>
          <a:p>
            <a:pPr lvl="1" eaLnBrk="1" hangingPunct="1">
              <a:lnSpc>
                <a:spcPct val="90000"/>
              </a:lnSpc>
            </a:pPr>
            <a:r>
              <a:rPr lang="en-US" smtClean="0"/>
              <a:t>Autodisabled</a:t>
            </a:r>
          </a:p>
        </p:txBody>
      </p:sp>
      <p:sp>
        <p:nvSpPr>
          <p:cNvPr id="48151" name="AutoShape 23"/>
          <p:cNvSpPr>
            <a:spLocks noChangeArrowheads="1"/>
          </p:cNvSpPr>
          <p:nvPr/>
        </p:nvSpPr>
        <p:spPr bwMode="auto">
          <a:xfrm>
            <a:off x="4953000" y="4114800"/>
            <a:ext cx="914400" cy="304800"/>
          </a:xfrm>
          <a:prstGeom prst="roundRect">
            <a:avLst>
              <a:gd name="adj" fmla="val 16667"/>
            </a:avLst>
          </a:prstGeom>
          <a:solidFill>
            <a:srgbClr val="404040"/>
          </a:solidFill>
          <a:ln w="28575">
            <a:solidFill>
              <a:srgbClr val="66FF33"/>
            </a:solidFill>
            <a:round/>
            <a:headEnd/>
            <a:tailEnd/>
          </a:ln>
        </p:spPr>
        <p:txBody>
          <a:bodyPr wrap="none" anchor="ctr"/>
          <a:lstStyle/>
          <a:p>
            <a:pPr algn="ctr"/>
            <a:r>
              <a:rPr lang="en-US" sz="1200">
                <a:solidFill>
                  <a:schemeClr val="bg1"/>
                </a:solidFill>
                <a:latin typeface="Calibri" pitchFamily="34" charset="0"/>
              </a:rPr>
              <a:t>Weapon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48155"/>
                                        </p:tgtEl>
                                        <p:attrNameLst>
                                          <p:attrName>stroke.color</p:attrName>
                                        </p:attrNameLst>
                                      </p:cBhvr>
                                      <p:to>
                                        <a:schemeClr val="folHlink"/>
                                      </p:to>
                                    </p:animClr>
                                    <p:set>
                                      <p:cBhvr>
                                        <p:cTn id="7" dur="500" fill="hold"/>
                                        <p:tgtEl>
                                          <p:spTgt spid="48155"/>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8155"/>
                                        </p:tgtEl>
                                        <p:attrNameLst>
                                          <p:attrName>stroke.color</p:attrName>
                                        </p:attrNameLst>
                                      </p:cBhvr>
                                      <p:to>
                                        <a:srgbClr val="FFFF00"/>
                                      </p:to>
                                    </p:animClr>
                                    <p:set>
                                      <p:cBhvr>
                                        <p:cTn id="12" dur="500" fill="hold"/>
                                        <p:tgtEl>
                                          <p:spTgt spid="48155"/>
                                        </p:tgtEl>
                                        <p:attrNameLst>
                                          <p:attrName>stroke.on</p:attrName>
                                        </p:attrNameLst>
                                      </p:cBhvr>
                                      <p:to>
                                        <p:strVal val="true"/>
                                      </p:to>
                                    </p:set>
                                  </p:childTnLst>
                                </p:cTn>
                              </p:par>
                              <p:par>
                                <p:cTn id="13" presetID="7" presetClass="emph" presetSubtype="2" fill="hold" nodeType="withEffect">
                                  <p:stCondLst>
                                    <p:cond delay="0"/>
                                  </p:stCondLst>
                                  <p:childTnLst>
                                    <p:animClr clrSpc="rgb" dir="cw">
                                      <p:cBhvr>
                                        <p:cTn id="14" dur="500" fill="hold"/>
                                        <p:tgtEl>
                                          <p:spTgt spid="48156"/>
                                        </p:tgtEl>
                                        <p:attrNameLst>
                                          <p:attrName>stroke.color</p:attrName>
                                        </p:attrNameLst>
                                      </p:cBhvr>
                                      <p:to>
                                        <a:srgbClr val="FFFF00"/>
                                      </p:to>
                                    </p:animClr>
                                    <p:set>
                                      <p:cBhvr>
                                        <p:cTn id="15" dur="500" fill="hold"/>
                                        <p:tgtEl>
                                          <p:spTgt spid="48156"/>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500" fill="hold"/>
                                        <p:tgtEl>
                                          <p:spTgt spid="48145"/>
                                        </p:tgtEl>
                                        <p:attrNameLst>
                                          <p:attrName>stroke.color</p:attrName>
                                        </p:attrNameLst>
                                      </p:cBhvr>
                                      <p:to>
                                        <a:schemeClr val="folHlink"/>
                                      </p:to>
                                    </p:animClr>
                                    <p:set>
                                      <p:cBhvr>
                                        <p:cTn id="20" dur="500" fill="hold"/>
                                        <p:tgtEl>
                                          <p:spTgt spid="48145"/>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500" fill="hold"/>
                                        <p:tgtEl>
                                          <p:spTgt spid="48148"/>
                                        </p:tgtEl>
                                        <p:attrNameLst>
                                          <p:attrName>stroke.color</p:attrName>
                                        </p:attrNameLst>
                                      </p:cBhvr>
                                      <p:to>
                                        <a:schemeClr val="folHlink"/>
                                      </p:to>
                                    </p:animClr>
                                    <p:set>
                                      <p:cBhvr>
                                        <p:cTn id="23" dur="500" fill="hold"/>
                                        <p:tgtEl>
                                          <p:spTgt spid="48148"/>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48151"/>
                                        </p:tgtEl>
                                        <p:attrNameLst>
                                          <p:attrName>stroke.color</p:attrName>
                                        </p:attrNameLst>
                                      </p:cBhvr>
                                      <p:to>
                                        <a:schemeClr val="folHlink"/>
                                      </p:to>
                                    </p:animClr>
                                    <p:set>
                                      <p:cBhvr>
                                        <p:cTn id="26" dur="500" fill="hold"/>
                                        <p:tgtEl>
                                          <p:spTgt spid="48151"/>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48155"/>
                                        </p:tgtEl>
                                        <p:attrNameLst>
                                          <p:attrName>stroke.color</p:attrName>
                                        </p:attrNameLst>
                                      </p:cBhvr>
                                      <p:to>
                                        <a:srgbClr val="66FF33"/>
                                      </p:to>
                                    </p:animClr>
                                    <p:set>
                                      <p:cBhvr>
                                        <p:cTn id="29" dur="500" fill="hold"/>
                                        <p:tgtEl>
                                          <p:spTgt spid="4815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48156"/>
                                        </p:tgtEl>
                                        <p:attrNameLst>
                                          <p:attrName>stroke.color</p:attrName>
                                        </p:attrNameLst>
                                      </p:cBhvr>
                                      <p:to>
                                        <a:srgbClr val="66FF33"/>
                                      </p:to>
                                    </p:animClr>
                                    <p:set>
                                      <p:cBhvr>
                                        <p:cTn id="32" dur="500" fill="hold"/>
                                        <p:tgtEl>
                                          <p:spTgt spid="48156"/>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62">
                                            <p:txEl>
                                              <p:pRg st="0" end="0"/>
                                            </p:txEl>
                                          </p:spTgt>
                                        </p:tgtEl>
                                        <p:attrNameLst>
                                          <p:attrName>style.visibility</p:attrName>
                                        </p:attrNameLst>
                                      </p:cBhvr>
                                      <p:to>
                                        <p:strVal val="visible"/>
                                      </p:to>
                                    </p:set>
                                    <p:anim calcmode="lin" valueType="num">
                                      <p:cBhvr additive="base">
                                        <p:cTn id="37" dur="500" fill="hold"/>
                                        <p:tgtEl>
                                          <p:spTgt spid="516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6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162">
                                            <p:txEl>
                                              <p:pRg st="1" end="1"/>
                                            </p:txEl>
                                          </p:spTgt>
                                        </p:tgtEl>
                                        <p:attrNameLst>
                                          <p:attrName>style.visibility</p:attrName>
                                        </p:attrNameLst>
                                      </p:cBhvr>
                                      <p:to>
                                        <p:strVal val="visible"/>
                                      </p:to>
                                    </p:set>
                                    <p:anim calcmode="lin" valueType="num">
                                      <p:cBhvr additive="base">
                                        <p:cTn id="41" dur="500" fill="hold"/>
                                        <p:tgtEl>
                                          <p:spTgt spid="516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62">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162">
                                            <p:txEl>
                                              <p:pRg st="2" end="2"/>
                                            </p:txEl>
                                          </p:spTgt>
                                        </p:tgtEl>
                                        <p:attrNameLst>
                                          <p:attrName>style.visibility</p:attrName>
                                        </p:attrNameLst>
                                      </p:cBhvr>
                                      <p:to>
                                        <p:strVal val="visible"/>
                                      </p:to>
                                    </p:set>
                                    <p:anim calcmode="lin" valueType="num">
                                      <p:cBhvr additive="base">
                                        <p:cTn id="45" dur="500" fill="hold"/>
                                        <p:tgtEl>
                                          <p:spTgt spid="516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7" presetClass="emph" presetSubtype="2" fill="hold" nodeType="clickEffect">
                                  <p:stCondLst>
                                    <p:cond delay="0"/>
                                  </p:stCondLst>
                                  <p:childTnLst>
                                    <p:animClr clrSpc="rgb" dir="cw">
                                      <p:cBhvr>
                                        <p:cTn id="50" dur="500" fill="hold"/>
                                        <p:tgtEl>
                                          <p:spTgt spid="48155"/>
                                        </p:tgtEl>
                                        <p:attrNameLst>
                                          <p:attrName>stroke.color</p:attrName>
                                        </p:attrNameLst>
                                      </p:cBhvr>
                                      <p:to>
                                        <a:srgbClr val="FF0000"/>
                                      </p:to>
                                    </p:animClr>
                                    <p:set>
                                      <p:cBhvr>
                                        <p:cTn id="51" dur="500" fill="hold"/>
                                        <p:tgtEl>
                                          <p:spTgt spid="48155"/>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2" fill="hold" nodeType="clickEffect">
                                  <p:stCondLst>
                                    <p:cond delay="0"/>
                                  </p:stCondLst>
                                  <p:childTnLst>
                                    <p:animClr clrSpc="rgb" dir="cw">
                                      <p:cBhvr>
                                        <p:cTn id="55" dur="500" fill="hold"/>
                                        <p:tgtEl>
                                          <p:spTgt spid="48156"/>
                                        </p:tgtEl>
                                        <p:attrNameLst>
                                          <p:attrName>stroke.color</p:attrName>
                                        </p:attrNameLst>
                                      </p:cBhvr>
                                      <p:to>
                                        <a:schemeClr val="folHlink"/>
                                      </p:to>
                                    </p:animClr>
                                    <p:set>
                                      <p:cBhvr>
                                        <p:cTn id="56" dur="500" fill="hold"/>
                                        <p:tgtEl>
                                          <p:spTgt spid="48156"/>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2" fill="hold" nodeType="clickEffect">
                                  <p:stCondLst>
                                    <p:cond delay="0"/>
                                  </p:stCondLst>
                                  <p:childTnLst>
                                    <p:animClr clrSpc="rgb" dir="cw">
                                      <p:cBhvr>
                                        <p:cTn id="60" dur="500" fill="hold"/>
                                        <p:tgtEl>
                                          <p:spTgt spid="48155"/>
                                        </p:tgtEl>
                                        <p:attrNameLst>
                                          <p:attrName>stroke.color</p:attrName>
                                        </p:attrNameLst>
                                      </p:cBhvr>
                                      <p:to>
                                        <a:srgbClr val="66FF33"/>
                                      </p:to>
                                    </p:animClr>
                                    <p:set>
                                      <p:cBhvr>
                                        <p:cTn id="61" dur="500" fill="hold"/>
                                        <p:tgtEl>
                                          <p:spTgt spid="48155"/>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500" fill="hold"/>
                                        <p:tgtEl>
                                          <p:spTgt spid="48156"/>
                                        </p:tgtEl>
                                        <p:attrNameLst>
                                          <p:attrName>stroke.color</p:attrName>
                                        </p:attrNameLst>
                                      </p:cBhvr>
                                      <p:to>
                                        <a:srgbClr val="66FF33"/>
                                      </p:to>
                                    </p:animClr>
                                    <p:set>
                                      <p:cBhvr>
                                        <p:cTn id="64" dur="500" fill="hold"/>
                                        <p:tgtEl>
                                          <p:spTgt spid="48156"/>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7" presetClass="emph" presetSubtype="2" fill="hold" nodeType="clickEffect">
                                  <p:stCondLst>
                                    <p:cond delay="0"/>
                                  </p:stCondLst>
                                  <p:childTnLst>
                                    <p:animClr clrSpc="rgb" dir="cw">
                                      <p:cBhvr>
                                        <p:cTn id="68" dur="500" fill="hold"/>
                                        <p:tgtEl>
                                          <p:spTgt spid="48156"/>
                                        </p:tgtEl>
                                        <p:attrNameLst>
                                          <p:attrName>stroke.color</p:attrName>
                                        </p:attrNameLst>
                                      </p:cBhvr>
                                      <p:to>
                                        <a:schemeClr val="folHlink"/>
                                      </p:to>
                                    </p:animClr>
                                    <p:set>
                                      <p:cBhvr>
                                        <p:cTn id="69" dur="500" fill="hold"/>
                                        <p:tgtEl>
                                          <p:spTgt spid="48156"/>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500" fill="hold"/>
                                        <p:tgtEl>
                                          <p:spTgt spid="48155"/>
                                        </p:tgtEl>
                                        <p:attrNameLst>
                                          <p:attrName>stroke.color</p:attrName>
                                        </p:attrNameLst>
                                      </p:cBhvr>
                                      <p:to>
                                        <a:srgbClr val="FF0000"/>
                                      </p:to>
                                    </p:animClr>
                                    <p:set>
                                      <p:cBhvr>
                                        <p:cTn id="74" dur="500" fill="hold"/>
                                        <p:tgtEl>
                                          <p:spTgt spid="4815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1414</Words>
  <Application>Microsoft Office PowerPoint</Application>
  <PresentationFormat>On-screen Show (4:3)</PresentationFormat>
  <Paragraphs>348</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Behavior Trees: Three Ways of Cultivating Game AI</vt:lpstr>
      <vt:lpstr>Behavior Trees APPLIED!</vt:lpstr>
      <vt:lpstr>FEATURES</vt:lpstr>
      <vt:lpstr>OVERVIEW</vt:lpstr>
      <vt:lpstr>Agenda</vt:lpstr>
      <vt:lpstr>Building BLOCKS</vt:lpstr>
      <vt:lpstr>Node Types</vt:lpstr>
      <vt:lpstr>Behavior Tree Update</vt:lpstr>
      <vt:lpstr>Event-Driven Behaviors</vt:lpstr>
      <vt:lpstr>Dynamic Behaviors</vt:lpstr>
      <vt:lpstr>Dynamic Behaviors</vt:lpstr>
      <vt:lpstr>Dynamic Behaviors</vt:lpstr>
      <vt:lpstr>Dynamic Behaviors</vt:lpstr>
      <vt:lpstr>Design PATTERNS</vt:lpstr>
      <vt:lpstr>IN THE NEXT 10 MINUTES, FIND OUT...</vt:lpstr>
      <vt:lpstr>IN THE NEXT 10 MINUTES, FIND OUT...</vt:lpstr>
      <vt:lpstr>Slide 17</vt:lpstr>
      <vt:lpstr>Slide 18</vt:lpstr>
      <vt:lpstr>Slide 19</vt:lpstr>
      <vt:lpstr>Slide 20</vt:lpstr>
      <vt:lpstr>Slide 21</vt:lpstr>
      <vt:lpstr>Slide 22</vt:lpstr>
      <vt:lpstr>Slide 23</vt:lpstr>
      <vt:lpstr>Slide 24</vt:lpstr>
      <vt:lpstr>Slide 25</vt:lpstr>
      <vt:lpstr>Slide 26</vt:lpstr>
      <vt:lpstr>BT DESIGN Take AWAY</vt:lpstr>
      <vt:lpstr>SCRIPT INTEGRATION</vt:lpstr>
      <vt:lpstr>Script Integration</vt:lpstr>
      <vt:lpstr>Flexibility from script</vt:lpstr>
      <vt:lpstr>Slide 31</vt:lpstr>
      <vt:lpstr>Creating a behavior script</vt:lpstr>
      <vt:lpstr>Behavior script</vt:lpstr>
      <vt:lpstr>Creating a tree with behavior scripts</vt:lpstr>
      <vt:lpstr>Behavior tree tool</vt:lpstr>
      <vt:lpstr>Behavior tree tool</vt:lpstr>
      <vt:lpstr>Benefits of using script</vt:lpstr>
      <vt:lpstr>Common questions</vt:lpstr>
      <vt:lpstr>Keeping script fast</vt:lpstr>
      <vt:lpstr>Designer scripting</vt:lpstr>
      <vt:lpstr>DEBUGGING</vt:lpstr>
      <vt:lpstr>Debugging</vt:lpstr>
      <vt:lpstr>Debugging</vt:lpstr>
      <vt:lpstr>Behavior Trees: Three Ways of Cultivating Game AI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 Trees: Three Ways of Cultivating Game AI</dc:title>
  <dc:creator>Alex Champandard</dc:creator>
  <cp:lastModifiedBy>alexjc</cp:lastModifiedBy>
  <cp:revision>43</cp:revision>
  <dcterms:created xsi:type="dcterms:W3CDTF">2010-02-26T13:58:22Z</dcterms:created>
  <dcterms:modified xsi:type="dcterms:W3CDTF">2010-03-09T05:32:38Z</dcterms:modified>
</cp:coreProperties>
</file>