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3" r:id="rId10"/>
    <p:sldId id="294" r:id="rId11"/>
    <p:sldId id="295" r:id="rId12"/>
    <p:sldId id="296" r:id="rId13"/>
    <p:sldId id="292" r:id="rId14"/>
    <p:sldId id="297" r:id="rId15"/>
    <p:sldId id="302" r:id="rId16"/>
    <p:sldId id="298" r:id="rId17"/>
    <p:sldId id="299" r:id="rId18"/>
    <p:sldId id="303" r:id="rId19"/>
    <p:sldId id="304" r:id="rId20"/>
    <p:sldId id="300" r:id="rId21"/>
    <p:sldId id="305" r:id="rId22"/>
    <p:sldId id="301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4" r:id="rId31"/>
    <p:sldId id="337" r:id="rId32"/>
    <p:sldId id="315" r:id="rId33"/>
    <p:sldId id="316" r:id="rId34"/>
    <p:sldId id="338" r:id="rId35"/>
    <p:sldId id="317" r:id="rId36"/>
    <p:sldId id="318" r:id="rId37"/>
    <p:sldId id="319" r:id="rId38"/>
    <p:sldId id="320" r:id="rId39"/>
    <p:sldId id="322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6" r:id="rId49"/>
    <p:sldId id="332" r:id="rId50"/>
    <p:sldId id="333" r:id="rId51"/>
    <p:sldId id="334" r:id="rId52"/>
    <p:sldId id="335" r:id="rId5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6" autoAdjust="0"/>
    <p:restoredTop sz="93943" autoAdjust="0"/>
  </p:normalViewPr>
  <p:slideViewPr>
    <p:cSldViewPr snapToGrid="0" snapToObjects="1">
      <p:cViewPr varScale="1">
        <p:scale>
          <a:sx n="78" d="100"/>
          <a:sy n="78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599A35EA-E2E2-B040-B017-02C73C819571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796A373-D9A3-8945-922F-1DCC551B480B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41500" y="-1"/>
            <a:ext cx="733460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E99FD3A-69BF-3649-B76F-8B00F495132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72417" y="-10583"/>
            <a:ext cx="550369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183091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EEA36F91-B38D-6B4B-8F25-FA509C3CCD14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03333" y="-10583"/>
            <a:ext cx="3672774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704168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21ED5D8-9110-9046-B558-01290C6D66E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334250" y="-10583"/>
            <a:ext cx="184185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55035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6710C9B-6248-B04F-AAC2-4C1850B2768F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3660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836000" y="0"/>
            <a:ext cx="1836000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Buffer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211"/>
            <a:ext cx="1836000" cy="3545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Textures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508000" y="-211"/>
            <a:ext cx="1836000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GPGPU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672000" y="0"/>
            <a:ext cx="1836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>
                  <a:noFill/>
                </a:ln>
                <a:solidFill>
                  <a:schemeClr val="bg1"/>
                </a:solidFill>
              </a:rPr>
              <a:t>Shaders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344000" y="-211"/>
            <a:ext cx="1836000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8F30642-7B04-0049-8B6D-36F6604B3334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HMIN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4000" dirty="0">
                <a:solidFill>
                  <a:schemeClr val="tx1"/>
                </a:solidFill>
              </a:rPr>
              <a:t>317 – Moteur de </a:t>
            </a:r>
            <a:r>
              <a:rPr lang="fr-FR" sz="4000" dirty="0" smtClean="0">
                <a:solidFill>
                  <a:schemeClr val="tx1"/>
                </a:solidFill>
              </a:rPr>
              <a:t>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2800" i="1" dirty="0" smtClean="0">
                <a:solidFill>
                  <a:schemeClr val="tx1"/>
                </a:solidFill>
              </a:rPr>
              <a:t>GPU </a:t>
            </a:r>
            <a:r>
              <a:rPr lang="fr-FR" sz="2800" i="1" dirty="0">
                <a:solidFill>
                  <a:schemeClr val="tx1"/>
                </a:solidFill>
              </a:rPr>
              <a:t>– </a:t>
            </a:r>
            <a:r>
              <a:rPr lang="fr-FR" sz="2800" i="1" dirty="0" smtClean="0">
                <a:solidFill>
                  <a:schemeClr val="tx1"/>
                </a:solidFill>
              </a:rPr>
              <a:t>Techniques avancées</a:t>
            </a:r>
            <a:br>
              <a:rPr lang="fr-FR" sz="28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</a:t>
            </a:r>
            <a:r>
              <a:rPr lang="fr-FR" sz="2800" dirty="0">
                <a:solidFill>
                  <a:srgbClr val="7F7F7F"/>
                </a:solidFill>
              </a:rPr>
              <a:t>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76" y="3345624"/>
            <a:ext cx="6958770" cy="2104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25643" cy="552278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Le problème de cette méthode: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texel</a:t>
            </a:r>
            <a:r>
              <a:rPr lang="fr-FR" dirty="0" smtClean="0"/>
              <a:t> correspond rarement à un pixel affiché à l’écran…</a:t>
            </a:r>
          </a:p>
          <a:p>
            <a:r>
              <a:rPr lang="fr-FR" dirty="0" smtClean="0"/>
              <a:t>Deux problèmes apparaissent:</a:t>
            </a:r>
          </a:p>
          <a:p>
            <a:pPr lvl="1"/>
            <a:r>
              <a:rPr lang="fr-FR" dirty="0" smtClean="0"/>
              <a:t>Magnification</a:t>
            </a:r>
          </a:p>
          <a:p>
            <a:pPr lvl="1"/>
            <a:r>
              <a:rPr lang="fr-FR" dirty="0" err="1" smtClean="0"/>
              <a:t>Minification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filtrer ce problème:</a:t>
            </a:r>
          </a:p>
          <a:p>
            <a:pPr marL="914400" lvl="2" indent="0">
              <a:buNone/>
            </a:pPr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FCC4E-C49E-714F-9155-0B60C87CBE39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23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Multi-résolution des textures (</a:t>
            </a:r>
            <a:r>
              <a:rPr lang="fr-FR" dirty="0" err="1" smtClean="0"/>
              <a:t>mipmap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Il s’agit d’une série de textures pré-filtrés dont la résolution diminue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17A4B-DC45-D14D-84CD-F9D7B4511B2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6" y="2976034"/>
            <a:ext cx="4954200" cy="29082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67" y="2489199"/>
            <a:ext cx="3335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Appeler glTexImage2D()</a:t>
            </a:r>
          </a:p>
          <a:p>
            <a:pPr lvl="1"/>
            <a:r>
              <a:rPr lang="fr-FR" dirty="0" smtClean="0"/>
              <a:t>Avec les différents niveaux, </a:t>
            </a:r>
            <a:r>
              <a:rPr lang="fr-FR" dirty="0" err="1" smtClean="0"/>
              <a:t>w,h</a:t>
            </a:r>
            <a:r>
              <a:rPr lang="fr-FR" dirty="0" smtClean="0"/>
              <a:t> et images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OpenGl</a:t>
            </a:r>
            <a:r>
              <a:rPr lang="fr-FR" dirty="0" smtClean="0"/>
              <a:t> choisit automatiquement les niveaux de texture en fonction de la taille des pixels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667" y="4781508"/>
            <a:ext cx="424818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glTexImage2D(GL_TEXTURE_2D, 0, GL_RGBA, 32, 32, 0,</a:t>
            </a:r>
          </a:p>
          <a:p>
            <a:r>
              <a:rPr lang="fr-FR" sz="1200" dirty="0"/>
              <a:t>                GL_RGBA, GL_UNSIGNED_BYTE, mipmapImage32);</a:t>
            </a:r>
          </a:p>
          <a:p>
            <a:r>
              <a:rPr lang="fr-FR" sz="1200" dirty="0"/>
              <a:t>   glTexImage2D(GL_TEXTURE_2D, 1, GL_RGBA, 16, 16, 0,</a:t>
            </a:r>
          </a:p>
          <a:p>
            <a:r>
              <a:rPr lang="fr-FR" sz="1200" dirty="0"/>
              <a:t>                GL_RGBA, GL_UNSIGNED_BYTE, mipmapImage16);</a:t>
            </a:r>
          </a:p>
          <a:p>
            <a:r>
              <a:rPr lang="fr-FR" sz="1200" dirty="0"/>
              <a:t>   glTexImage2D(GL_TEXTURE_2D, 2, GL_RGBA, 8, 8, 0,</a:t>
            </a:r>
          </a:p>
          <a:p>
            <a:r>
              <a:rPr lang="fr-FR" sz="1200" dirty="0"/>
              <a:t>                GL_RGBA, </a:t>
            </a:r>
            <a:r>
              <a:rPr lang="fr-FR" sz="800" dirty="0"/>
              <a:t>GL_UNSIGNED_BYTE</a:t>
            </a:r>
            <a:r>
              <a:rPr lang="fr-FR" sz="1200" dirty="0"/>
              <a:t>, mipmapImage8);</a:t>
            </a:r>
          </a:p>
          <a:p>
            <a:r>
              <a:rPr lang="fr-FR" sz="1200" dirty="0"/>
              <a:t>   glTexImage2D(GL_TEXTURE_2D, 3, GL_RGBA, 4, 4, 0,</a:t>
            </a:r>
          </a:p>
          <a:p>
            <a:r>
              <a:rPr lang="fr-FR" sz="1200" dirty="0"/>
              <a:t>                GL_RGBA, GL_UNSIGNED_BYTE, mipmapImage4)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13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3317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textures sont définies entre 0.0 et 1.0</a:t>
            </a:r>
          </a:p>
          <a:p>
            <a:r>
              <a:rPr lang="fr-FR" dirty="0" smtClean="0"/>
              <a:t>Mais on peut modifier ces valeurs par:</a:t>
            </a:r>
          </a:p>
          <a:p>
            <a:pPr lvl="1"/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r>
              <a:rPr lang="fr-FR" dirty="0" smtClean="0"/>
              <a:t>Parfois</a:t>
            </a:r>
            <a:r>
              <a:rPr lang="fr-FR" dirty="0"/>
              <a:t>, il est nécessaire de répéter la texture:</a:t>
            </a:r>
          </a:p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10.0f);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10.0f);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800" dirty="0"/>
          </a:p>
          <a:p>
            <a:r>
              <a:rPr lang="fr-FR" dirty="0"/>
              <a:t>Il est également possible de combiner des couleurs avec des </a:t>
            </a:r>
            <a:r>
              <a:rPr lang="fr-FR" dirty="0" smtClean="0"/>
              <a:t>textures.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FCDCD-6FB3-FF44-A119-7D937782CA9C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88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plus d’informations sur les textures, vous référer à la doc OpenGL.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Par exemple :</a:t>
            </a:r>
          </a:p>
          <a:p>
            <a:r>
              <a:rPr lang="fr-FR" dirty="0" smtClean="0"/>
              <a:t>Génération automatique des coordonnées:</a:t>
            </a:r>
          </a:p>
          <a:p>
            <a:pPr lvl="1"/>
            <a:r>
              <a:rPr lang="fr-FR" dirty="0" err="1" smtClean="0"/>
              <a:t>glTexGen</a:t>
            </a:r>
            <a:r>
              <a:rPr lang="fr-FR" dirty="0" smtClean="0"/>
              <a:t>{</a:t>
            </a:r>
            <a:r>
              <a:rPr lang="fr-FR" dirty="0" err="1" smtClean="0"/>
              <a:t>ifd</a:t>
            </a:r>
            <a:r>
              <a:rPr lang="fr-FR" dirty="0" smtClean="0"/>
              <a:t>}[v](..)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B6-3FAF-BB43-BF94-1BAC4E8BDB17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3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contexte OpenGL gère plusieurs types de zones mémoire pour le stockage et la génération de données image.</a:t>
            </a:r>
          </a:p>
          <a:p>
            <a:endParaRPr lang="fr-FR" dirty="0"/>
          </a:p>
          <a:p>
            <a:r>
              <a:rPr lang="fr-FR" dirty="0"/>
              <a:t>Les types de buffers image sont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Buffer</a:t>
            </a:r>
          </a:p>
          <a:p>
            <a:pPr lvl="1"/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Stencil Buffer</a:t>
            </a:r>
          </a:p>
          <a:p>
            <a:pPr lvl="1"/>
            <a:r>
              <a:rPr lang="fr-FR" dirty="0" smtClean="0"/>
              <a:t>Accumulation Buffer</a:t>
            </a:r>
          </a:p>
          <a:p>
            <a:pPr lvl="1"/>
            <a:endParaRPr lang="fr-FR" dirty="0"/>
          </a:p>
          <a:p>
            <a:r>
              <a:rPr lang="fr-FR" dirty="0" smtClean="0"/>
              <a:t>Combinaison : </a:t>
            </a:r>
            <a:r>
              <a:rPr lang="fr-FR" dirty="0" err="1" smtClean="0"/>
              <a:t>framebuffers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E20D7-724E-6D4D-8C2A-0B85083D3BC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En général, le rendu s’effectue en double voire triple </a:t>
            </a:r>
            <a:r>
              <a:rPr lang="fr-FR" dirty="0" err="1"/>
              <a:t>buffering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Double-</a:t>
            </a:r>
            <a:r>
              <a:rPr lang="fr-FR" dirty="0" err="1"/>
              <a:t>buffering</a:t>
            </a:r>
            <a:r>
              <a:rPr lang="fr-FR" dirty="0"/>
              <a:t>: une image est affichée pendant que l’autre est générée, puis échange des deux images au rafraîchissement d’affichage suivant (</a:t>
            </a:r>
            <a:r>
              <a:rPr lang="fr-FR" dirty="0" err="1"/>
              <a:t>swapping</a:t>
            </a:r>
            <a:r>
              <a:rPr lang="fr-FR" dirty="0"/>
              <a:t>)</a:t>
            </a:r>
          </a:p>
          <a:p>
            <a:r>
              <a:rPr lang="fr-FR" dirty="0"/>
              <a:t>Triple-</a:t>
            </a:r>
            <a:r>
              <a:rPr lang="fr-FR" dirty="0" err="1"/>
              <a:t>buffering</a:t>
            </a:r>
            <a:r>
              <a:rPr lang="fr-FR" dirty="0"/>
              <a:t>: une image est affichée, et deux sont disponibles alternativement pour le rendu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Pourquoi </a:t>
            </a:r>
            <a:r>
              <a:rPr lang="fr-FR" dirty="0"/>
              <a:t>le double ou le triple </a:t>
            </a:r>
            <a:r>
              <a:rPr lang="fr-FR" dirty="0" err="1"/>
              <a:t>buffering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Lorsque la vue adresse directement le frame buffer, le changement d’image revient à un changement de pointeur, sans copie de l’image</a:t>
            </a:r>
          </a:p>
          <a:p>
            <a:r>
              <a:rPr lang="fr-FR" dirty="0"/>
              <a:t>En triple-</a:t>
            </a:r>
            <a:r>
              <a:rPr lang="fr-FR" dirty="0" err="1"/>
              <a:t>buffering</a:t>
            </a:r>
            <a:r>
              <a:rPr lang="fr-FR" dirty="0"/>
              <a:t>, on augmente le parallélisme en évitant l’attente de la synchronisation verticale de l’écran : le rendu s’effectue sans blocage, mais un rendu est toujours disponible pour un affichage dès que possible. En contrepartie, nécessite plus de mémoire pour le stockage des multiples buffers.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B5F53-6874-C746-88F3-C2744840E38B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Buffers</a:t>
            </a:r>
          </a:p>
          <a:p>
            <a:pPr lvl="1"/>
            <a:r>
              <a:rPr lang="fr-FR" dirty="0" smtClean="0"/>
              <a:t>Il s’agit de celui qu’on utilise pour dessiner</a:t>
            </a:r>
          </a:p>
          <a:p>
            <a:pPr lvl="1"/>
            <a:r>
              <a:rPr lang="fr-FR" dirty="0" smtClean="0"/>
              <a:t>Il contient à la fois:</a:t>
            </a:r>
          </a:p>
          <a:p>
            <a:pPr lvl="2"/>
            <a:r>
              <a:rPr lang="fr-FR" dirty="0" smtClean="0"/>
              <a:t>L’index de couleur</a:t>
            </a:r>
          </a:p>
          <a:p>
            <a:pPr lvl="2"/>
            <a:r>
              <a:rPr lang="fr-FR" dirty="0" smtClean="0"/>
              <a:t>La couleur au format RGB</a:t>
            </a:r>
          </a:p>
          <a:p>
            <a:pPr lvl="2"/>
            <a:r>
              <a:rPr lang="fr-FR" dirty="0" smtClean="0"/>
              <a:t>Les métas données éventuelle (alpha, ..)</a:t>
            </a:r>
          </a:p>
          <a:p>
            <a:pPr lvl="1"/>
            <a:r>
              <a:rPr lang="fr-FR" dirty="0" smtClean="0"/>
              <a:t>En mode stéréoscopie, ce buffer contient les informations des « deux yeux »</a:t>
            </a:r>
          </a:p>
          <a:p>
            <a:pPr lvl="1"/>
            <a:r>
              <a:rPr lang="fr-FR" dirty="0" smtClean="0"/>
              <a:t>Dans le cadre d’un système double buffer, ce buffer contient les informations de </a:t>
            </a:r>
            <a:r>
              <a:rPr lang="fr-FR" i="1" dirty="0" smtClean="0"/>
              <a:t>back</a:t>
            </a:r>
            <a:r>
              <a:rPr lang="fr-FR" dirty="0" smtClean="0"/>
              <a:t> et </a:t>
            </a:r>
            <a:r>
              <a:rPr lang="fr-FR" i="1" dirty="0" smtClean="0"/>
              <a:t>front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58EB6-67B9-2045-BBA6-E8BE5FD54007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5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Ce tampon stocke les profondeurs des pixels de l’image. </a:t>
            </a:r>
          </a:p>
          <a:p>
            <a:pPr lvl="1"/>
            <a:r>
              <a:rPr lang="fr-FR" dirty="0" smtClean="0"/>
              <a:t>La profondeur est mesuré en fonction de la distance avec la camera.</a:t>
            </a:r>
          </a:p>
          <a:p>
            <a:pPr lvl="1"/>
            <a:r>
              <a:rPr lang="fr-FR" dirty="0" smtClean="0"/>
              <a:t>Souvent appelé </a:t>
            </a:r>
            <a:r>
              <a:rPr lang="fr-FR" i="1" dirty="0" err="1" smtClean="0"/>
              <a:t>zbuffer</a:t>
            </a:r>
            <a:r>
              <a:rPr lang="fr-FR" i="1" dirty="0" smtClean="0"/>
              <a:t>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57D3FB-4E65-8B42-8C15-3641FDDBCF2F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2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Sans Z-buffer, le rendu nécessite le tri des primitives de l’arrière vers l’avant-plan pour un résultat approximativement correct (algorithme du peintre)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Algorithme du peintre : on affiche en premier lieu le fond, puis les objets à mi-distance par-dessus, et enfin les objets du premier plan.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Cas où l’algorithme du peintre est approximatif: lorsque les primitives se croisent sur l’axe de la </a:t>
            </a:r>
            <a:r>
              <a:rPr lang="fr-FR" dirty="0" smtClean="0"/>
              <a:t>profondeur</a:t>
            </a:r>
            <a:r>
              <a:rPr lang="fr-FR" dirty="0"/>
              <a:t>. Il faudrait ici découper les primitives pour un résultat correct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AEF25-1B4A-654B-99CF-19B93367B5F4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1624"/>
            <a:ext cx="5580112" cy="13963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9" y="3721555"/>
            <a:ext cx="1974503" cy="17297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15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Un Z-buffer, en revanche, stocke pour chaque pixel sa profondeur relativement à la caméra.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/>
              <a:t>Au début de chaque rendu, le Z-buffer est initialisé à une valeur constante (en général le maximum)</a:t>
            </a:r>
          </a:p>
          <a:p>
            <a:r>
              <a:rPr lang="fr-FR" sz="1600" dirty="0"/>
              <a:t>Pour chaque pixel de chaque primitive tracée, sa profondeur est comparée à la valeur déjà stockée pour ce pixel dans le Z-buffer</a:t>
            </a:r>
          </a:p>
          <a:p>
            <a:r>
              <a:rPr lang="fr-FR" sz="1600" dirty="0"/>
              <a:t>Si le nouveau pixel est plus proche, il est écrit dans le </a:t>
            </a:r>
            <a:r>
              <a:rPr lang="fr-FR" sz="1600" dirty="0" err="1" smtClean="0"/>
              <a:t>colorbuffer</a:t>
            </a:r>
            <a:r>
              <a:rPr lang="fr-FR" sz="1600" dirty="0" smtClean="0"/>
              <a:t> </a:t>
            </a:r>
            <a:r>
              <a:rPr lang="fr-FR" sz="1600" dirty="0"/>
              <a:t>et le </a:t>
            </a:r>
            <a:r>
              <a:rPr lang="fr-FR" sz="1600" dirty="0" err="1"/>
              <a:t>depth</a:t>
            </a:r>
            <a:r>
              <a:rPr lang="fr-FR" sz="1600" dirty="0"/>
              <a:t> buffer est mis à jour. Sinon, le pixel est rejeté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Note : La fonction de comparaison des pixels du </a:t>
            </a:r>
            <a:r>
              <a:rPr lang="fr-FR" sz="1600" dirty="0" err="1"/>
              <a:t>depth</a:t>
            </a:r>
            <a:r>
              <a:rPr lang="fr-FR" sz="1600" dirty="0"/>
              <a:t> buffer est paramétrable.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78679-D582-5D4F-A117-A789B40DA18F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6157"/>
            <a:ext cx="24394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Aujourd’hui, nous allons nous intéresser à un un matériel spécifique pour vos moteur de jeux: le GPU. Ce matériel ne sert pas seulement à </a:t>
            </a:r>
            <a:r>
              <a:rPr lang="fr-FR" sz="2000" dirty="0" err="1" smtClean="0"/>
              <a:t>rasteriser</a:t>
            </a:r>
            <a:r>
              <a:rPr lang="fr-FR" sz="2000" dirty="0" smtClean="0"/>
              <a:t> votre scène il sert également à …</a:t>
            </a:r>
          </a:p>
          <a:p>
            <a:pPr marL="0" indent="0" algn="just">
              <a:buNone/>
            </a:pPr>
            <a:r>
              <a:rPr lang="fr-FR" sz="2000" dirty="0" smtClean="0"/>
              <a:t>Mais avant tout, intéressons nous aux textures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6E3B63-E702-8045-9CEC-D43C57AD17D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5798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Stencil (pochoir) buffer</a:t>
            </a:r>
          </a:p>
          <a:p>
            <a:pPr lvl="1"/>
            <a:r>
              <a:rPr lang="fr-FR" dirty="0"/>
              <a:t>Zone image qui va contenir un masque de l’image générée, à l’instar d’un pochoir, et va permettre des opérations de masquage </a:t>
            </a:r>
            <a:r>
              <a:rPr lang="fr-FR" dirty="0" smtClean="0"/>
              <a:t>pendant le rendu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Usuellement 8 bits, stockés avec le Z-buffer  (format D24S8).</a:t>
            </a:r>
          </a:p>
          <a:p>
            <a:pPr lvl="1"/>
            <a:r>
              <a:rPr lang="fr-FR" dirty="0" smtClean="0"/>
              <a:t>Mêmes dimensions que le </a:t>
            </a:r>
            <a:r>
              <a:rPr lang="fr-FR" dirty="0" err="1" smtClean="0"/>
              <a:t>color</a:t>
            </a:r>
            <a:r>
              <a:rPr lang="fr-FR" dirty="0" smtClean="0"/>
              <a:t> buffer.</a:t>
            </a:r>
            <a:endParaRPr lang="fr-FR" dirty="0"/>
          </a:p>
          <a:p>
            <a:pPr lvl="1"/>
            <a:r>
              <a:rPr lang="fr-FR" dirty="0"/>
              <a:t>Usage typique : ombres, miroirs, </a:t>
            </a:r>
            <a:r>
              <a:rPr lang="fr-FR" dirty="0" err="1"/>
              <a:t>portals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67D73-D2D8-0D45-AEB2-F913B7FF113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4517"/>
            <a:ext cx="2687960" cy="2238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867" y="36410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Calcul des ombres portées en utilisant le stencil buffer (</a:t>
            </a:r>
            <a:r>
              <a:rPr lang="fr-FR" dirty="0" err="1"/>
              <a:t>shadow</a:t>
            </a:r>
            <a:r>
              <a:rPr lang="fr-FR" dirty="0"/>
              <a:t> volumes). La silhouette de l’objet est calculée relativement à la position de la lumière, et les faces du </a:t>
            </a:r>
            <a:r>
              <a:rPr lang="fr-FR" dirty="0" smtClean="0"/>
              <a:t>cône </a:t>
            </a:r>
            <a:r>
              <a:rPr lang="fr-FR" dirty="0"/>
              <a:t>d’ombre sont générées dans le stencil buffer. Le résultat de l’opération donne un masque correspondant aux pixels dans l’ombre.</a:t>
            </a:r>
          </a:p>
        </p:txBody>
      </p:sp>
    </p:spTree>
    <p:extLst>
      <p:ext uri="{BB962C8B-B14F-4D97-AF65-F5344CB8AC3E}">
        <p14:creationId xmlns:p14="http://schemas.microsoft.com/office/powerpoint/2010/main" val="34182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Accumulation Buffer</a:t>
            </a:r>
          </a:p>
          <a:p>
            <a:pPr lvl="1"/>
            <a:r>
              <a:rPr lang="fr-FR" dirty="0"/>
              <a:t>Ce tampon stocke les informations de couleur (RGBA) comme le fait le tampon de couleur.</a:t>
            </a:r>
          </a:p>
          <a:p>
            <a:pPr lvl="1"/>
            <a:r>
              <a:rPr lang="fr-FR" dirty="0"/>
              <a:t>Souvent utilisé pour accumuler les informations (composition d’images)</a:t>
            </a:r>
          </a:p>
          <a:p>
            <a:pPr lvl="2"/>
            <a:r>
              <a:rPr lang="fr-FR" dirty="0"/>
              <a:t>Utilisé dans le cadre de l’anti-</a:t>
            </a:r>
            <a:r>
              <a:rPr lang="fr-FR" dirty="0" err="1"/>
              <a:t>alising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Buffer image additionnel, permettant l’accumulation pixel à pixel d’images composites.</a:t>
            </a:r>
          </a:p>
          <a:p>
            <a:pPr lvl="1"/>
            <a:r>
              <a:rPr lang="fr-FR" dirty="0"/>
              <a:t>Dimensions  identiques au frame buffer.</a:t>
            </a:r>
          </a:p>
          <a:p>
            <a:pPr lvl="1"/>
            <a:r>
              <a:rPr lang="fr-FR" dirty="0"/>
              <a:t>En général utilisé pour les effets du type motion </a:t>
            </a:r>
            <a:r>
              <a:rPr lang="fr-FR" dirty="0" err="1"/>
              <a:t>blur</a:t>
            </a:r>
            <a:r>
              <a:rPr lang="fr-FR" dirty="0"/>
              <a:t>, profondeur de champ, anti aliasing.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Rarement (voire pas du tout) disponible sur les cartes graphiques grand public.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Noté comme obsolète depuis OpenGL 3.0.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11DD04-BCCE-9A4B-B104-AFDD2798EB98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Vider les buffers:</a:t>
            </a:r>
          </a:p>
          <a:p>
            <a:pPr lvl="1"/>
            <a:r>
              <a:rPr lang="fr-FR" dirty="0" smtClean="0"/>
              <a:t>Il s’agit d’une des opérations les plus couteuse.</a:t>
            </a:r>
          </a:p>
          <a:p>
            <a:pPr lvl="1"/>
            <a:r>
              <a:rPr lang="fr-FR" dirty="0" smtClean="0"/>
              <a:t>Cette opération peut prendre plus de temps qu’afficher les données.</a:t>
            </a:r>
          </a:p>
          <a:p>
            <a:pPr lvl="1"/>
            <a:r>
              <a:rPr lang="fr-FR" dirty="0" smtClean="0"/>
              <a:t>Nécessaire de vider les tampon un par un …</a:t>
            </a:r>
          </a:p>
          <a:p>
            <a:pPr lvl="1"/>
            <a:r>
              <a:rPr lang="fr-FR" dirty="0" smtClean="0"/>
              <a:t>.. Mais certains mécanismes sont mis en place pour palier ce problème et écrire sur toutes les mémoires en même temps.</a:t>
            </a:r>
          </a:p>
          <a:p>
            <a:pPr lvl="1"/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glClearColor</a:t>
            </a:r>
            <a:r>
              <a:rPr lang="fr-FR" i="1" dirty="0"/>
              <a:t>(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GLclampf</a:t>
            </a:r>
            <a:r>
              <a:rPr lang="fr-FR" i="1" dirty="0"/>
              <a:t> green, 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 smtClean="0"/>
              <a:t>, </a:t>
            </a:r>
            <a:r>
              <a:rPr lang="fr-FR" i="1" dirty="0" err="1" smtClean="0"/>
              <a:t>GLclampf</a:t>
            </a:r>
            <a:r>
              <a:rPr lang="fr-FR" i="1" dirty="0" smtClean="0"/>
              <a:t> </a:t>
            </a:r>
            <a:r>
              <a:rPr lang="fr-FR" i="1" dirty="0"/>
              <a:t>alpha);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glClearIndex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index);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glClearDepth</a:t>
            </a:r>
            <a:r>
              <a:rPr lang="fr-FR" i="1" dirty="0"/>
              <a:t>(</a:t>
            </a:r>
            <a:r>
              <a:rPr lang="fr-FR" i="1" dirty="0" err="1"/>
              <a:t>GLclampd</a:t>
            </a:r>
            <a:r>
              <a:rPr lang="fr-FR" i="1" dirty="0"/>
              <a:t> </a:t>
            </a:r>
            <a:r>
              <a:rPr lang="fr-FR" i="1" dirty="0" err="1"/>
              <a:t>depth</a:t>
            </a:r>
            <a:r>
              <a:rPr lang="fr-FR" i="1" dirty="0"/>
              <a:t>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glClearStencil</a:t>
            </a:r>
            <a:r>
              <a:rPr lang="fr-FR" i="1" dirty="0"/>
              <a:t>(</a:t>
            </a:r>
            <a:r>
              <a:rPr lang="fr-FR" i="1" dirty="0" err="1"/>
              <a:t>GLint</a:t>
            </a:r>
            <a:r>
              <a:rPr lang="fr-FR" i="1" dirty="0"/>
              <a:t> s);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glClearAccum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GLfloat</a:t>
            </a:r>
            <a:r>
              <a:rPr lang="fr-FR" i="1" dirty="0"/>
              <a:t> green, 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, </a:t>
            </a:r>
            <a:r>
              <a:rPr lang="fr-FR" i="1" dirty="0" err="1" smtClean="0"/>
              <a:t>GLfloat</a:t>
            </a:r>
            <a:r>
              <a:rPr lang="fr-FR" i="1" dirty="0" smtClean="0"/>
              <a:t> </a:t>
            </a:r>
            <a:r>
              <a:rPr lang="fr-FR" i="1" dirty="0"/>
              <a:t>alpha);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</a:t>
            </a:r>
            <a:r>
              <a:rPr lang="fr-FR" i="1" dirty="0"/>
              <a:t>(</a:t>
            </a:r>
            <a:r>
              <a:rPr lang="fr-FR" i="1" dirty="0" err="1"/>
              <a:t>GLbitfield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)</a:t>
            </a:r>
            <a:r>
              <a:rPr lang="fr-FR" i="1" dirty="0" smtClean="0"/>
              <a:t>; (spécifier le buffer)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A11B-CE14-794B-B22E-0EEAA60CE68A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2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Pipeline </a:t>
            </a:r>
            <a:r>
              <a:rPr lang="fr-FR" dirty="0" err="1" smtClean="0"/>
              <a:t>openGL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8A193-A419-DC46-9DCE-E3D6345A265B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12" y="821130"/>
            <a:ext cx="3512512" cy="56116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26" y="2115741"/>
            <a:ext cx="5341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Le programme </a:t>
            </a:r>
            <a:r>
              <a:rPr lang="fr-FR" dirty="0" smtClean="0"/>
              <a:t>principal remplit </a:t>
            </a:r>
            <a:r>
              <a:rPr lang="fr-FR" dirty="0"/>
              <a:t>des buffers de la mémoire géré par OpenGL avec des vertex </a:t>
            </a:r>
            <a:r>
              <a:rPr lang="fr-FR" dirty="0" err="1"/>
              <a:t>arrays</a:t>
            </a:r>
            <a:r>
              <a:rPr lang="fr-FR" dirty="0"/>
              <a:t> (des tableaux de vertex)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Ces </a:t>
            </a:r>
            <a:r>
              <a:rPr lang="fr-FR" dirty="0"/>
              <a:t>vertex sont projetés dans l'espace écran ("</a:t>
            </a:r>
            <a:r>
              <a:rPr lang="fr-FR" dirty="0" err="1"/>
              <a:t>screen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" en anglais) par les vertex </a:t>
            </a:r>
            <a:r>
              <a:rPr lang="fr-FR" dirty="0" err="1"/>
              <a:t>shaders</a:t>
            </a:r>
            <a:r>
              <a:rPr lang="fr-FR" dirty="0"/>
              <a:t>, assemblé en triangle et enfin "</a:t>
            </a:r>
            <a:r>
              <a:rPr lang="fr-FR" dirty="0" err="1"/>
              <a:t>rasterizé</a:t>
            </a:r>
            <a:r>
              <a:rPr lang="fr-FR" dirty="0"/>
              <a:t>" (</a:t>
            </a:r>
            <a:r>
              <a:rPr lang="fr-FR" dirty="0" err="1"/>
              <a:t>pixelisé</a:t>
            </a:r>
            <a:r>
              <a:rPr lang="fr-FR" dirty="0"/>
              <a:t>) en fragments de la taille d'un pixel (en gros, un fragment = un pixel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Finalement</a:t>
            </a:r>
            <a:r>
              <a:rPr lang="fr-FR" dirty="0"/>
              <a:t>, ces fragments (les pixels) se voit assigné des couleurs (par des fragments </a:t>
            </a:r>
            <a:r>
              <a:rPr lang="fr-FR" dirty="0" err="1"/>
              <a:t>shaders</a:t>
            </a:r>
            <a:r>
              <a:rPr lang="fr-FR" dirty="0"/>
              <a:t>) et sont dessinés sur le </a:t>
            </a:r>
            <a:r>
              <a:rPr lang="fr-FR" dirty="0" err="1"/>
              <a:t>framebuffer</a:t>
            </a:r>
            <a:r>
              <a:rPr lang="fr-FR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09575"/>
            <a:ext cx="6882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http://</a:t>
            </a:r>
            <a:r>
              <a:rPr lang="fr-FR" sz="1050" dirty="0" err="1"/>
              <a:t>www.fevrierdorian.com</a:t>
            </a:r>
            <a:r>
              <a:rPr lang="fr-FR" sz="1050" dirty="0"/>
              <a:t>/blog/post/2010/10/04/Une-introduction-à-l-OpenGL-Moderne-Chapitre-1%3A-Le-Pipeline-Graphique#le_pipeline_graphique</a:t>
            </a:r>
          </a:p>
        </p:txBody>
      </p:sp>
    </p:spTree>
    <p:extLst>
      <p:ext uri="{BB962C8B-B14F-4D97-AF65-F5344CB8AC3E}">
        <p14:creationId xmlns:p14="http://schemas.microsoft.com/office/powerpoint/2010/main" val="26791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4361F-5B59-3F4F-95CE-68EF9ED8BB6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6" y="1268760"/>
            <a:ext cx="8430547" cy="46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programmable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642AF-E024-1F44-9CAE-78A6C4E99F7C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4" descr="Diagram of the data flow in the Direct3D 11 programmabl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2158" y="-977284"/>
            <a:ext cx="3596471" cy="89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6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dirty="0"/>
              <a:t>Historiquement, la chaîne de traitement des primitives n’offrait pas de customisation autre que la configuration des états de rendu. L’avènement des pipelines programmables au début des années 2000 a permis d’augmenter de manière considérable la flexibilité du pipeline de rendu, au prix de quelques efforts de programmation supplémentaires: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D’abord </a:t>
            </a:r>
            <a:r>
              <a:rPr lang="fr-FR" i="1" dirty="0"/>
              <a:t>vertex</a:t>
            </a:r>
            <a:r>
              <a:rPr lang="fr-FR" dirty="0"/>
              <a:t> et </a:t>
            </a:r>
            <a:r>
              <a:rPr lang="fr-FR" i="1" dirty="0"/>
              <a:t>pixel</a:t>
            </a:r>
            <a:r>
              <a:rPr lang="fr-FR" dirty="0"/>
              <a:t> (ou fragment) </a:t>
            </a:r>
            <a:r>
              <a:rPr lang="fr-FR" i="1" dirty="0" err="1"/>
              <a:t>shaders</a:t>
            </a:r>
            <a:r>
              <a:rPr lang="fr-FR" dirty="0"/>
              <a:t>, pour le traitement des primitives au niveau du vertex et le traitement individuel des pixels générés</a:t>
            </a:r>
          </a:p>
          <a:p>
            <a:pPr algn="just"/>
            <a:r>
              <a:rPr lang="fr-FR" dirty="0"/>
              <a:t>Puis plus récemment </a:t>
            </a:r>
            <a:r>
              <a:rPr lang="fr-FR" i="1" dirty="0" err="1"/>
              <a:t>geometry</a:t>
            </a:r>
            <a:r>
              <a:rPr lang="fr-FR" dirty="0"/>
              <a:t> </a:t>
            </a:r>
            <a:r>
              <a:rPr lang="fr-FR" i="1" dirty="0" err="1"/>
              <a:t>shaders</a:t>
            </a:r>
            <a:r>
              <a:rPr lang="fr-FR" dirty="0"/>
              <a:t>, pour la génération à la volée de primitives par la carte</a:t>
            </a:r>
          </a:p>
          <a:p>
            <a:pPr algn="just"/>
            <a:r>
              <a:rPr lang="fr-FR" dirty="0"/>
              <a:t>Enfin, </a:t>
            </a:r>
            <a:r>
              <a:rPr lang="fr-FR" i="1" dirty="0" err="1"/>
              <a:t>hull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 et </a:t>
            </a:r>
            <a:r>
              <a:rPr lang="fr-FR" i="1" dirty="0" err="1"/>
              <a:t>domain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, pour la </a:t>
            </a:r>
            <a:r>
              <a:rPr lang="fr-FR" dirty="0" err="1"/>
              <a:t>tesselation</a:t>
            </a:r>
            <a:r>
              <a:rPr lang="fr-FR" dirty="0"/>
              <a:t> de polygones directement par la carte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Nous ne nous intéresserons dans cette présentation qu’à l’étude des vertex et pixel </a:t>
            </a:r>
            <a:r>
              <a:rPr lang="fr-FR" dirty="0" err="1"/>
              <a:t>shaders</a:t>
            </a:r>
            <a:r>
              <a:rPr lang="fr-FR" dirty="0"/>
              <a:t>.</a:t>
            </a:r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591BD-2AE7-5F43-8289-46DC0ECC3C4B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8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Qu’est ce qu’un </a:t>
            </a:r>
            <a:r>
              <a:rPr lang="fr-FR" dirty="0" err="1"/>
              <a:t>shader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shader</a:t>
            </a:r>
            <a:r>
              <a:rPr lang="fr-FR" dirty="0"/>
              <a:t> est un programme, compilé par le driver (soit au </a:t>
            </a:r>
            <a:r>
              <a:rPr lang="fr-FR" dirty="0" err="1"/>
              <a:t>run</a:t>
            </a:r>
            <a:r>
              <a:rPr lang="fr-FR" dirty="0"/>
              <a:t>-time, soit offline), et exécuté par la carte </a:t>
            </a:r>
            <a:r>
              <a:rPr lang="fr-FR" dirty="0" smtClean="0"/>
              <a:t>graphique (GPU).</a:t>
            </a:r>
            <a:endParaRPr lang="fr-FR" dirty="0"/>
          </a:p>
          <a:p>
            <a:endParaRPr lang="fr-FR" dirty="0"/>
          </a:p>
          <a:p>
            <a:r>
              <a:rPr lang="fr-FR" dirty="0"/>
              <a:t>Bien qu’on puisse écrire des </a:t>
            </a:r>
            <a:r>
              <a:rPr lang="fr-FR" dirty="0" err="1"/>
              <a:t>shaders</a:t>
            </a:r>
            <a:r>
              <a:rPr lang="fr-FR" dirty="0"/>
              <a:t> en assembleur, les A.P.I. de rendu supportent des langages haut-niveau, proches du C, pour l’écriture des </a:t>
            </a:r>
            <a:r>
              <a:rPr lang="fr-FR" dirty="0" err="1"/>
              <a:t>shaders</a:t>
            </a:r>
            <a:r>
              <a:rPr lang="fr-FR" dirty="0"/>
              <a:t> (Cg, HLSL, GLSL).</a:t>
            </a:r>
          </a:p>
          <a:p>
            <a:endParaRPr lang="fr-FR" dirty="0"/>
          </a:p>
          <a:p>
            <a:r>
              <a:rPr lang="fr-FR" dirty="0"/>
              <a:t>La programmation d’un </a:t>
            </a:r>
            <a:r>
              <a:rPr lang="fr-FR" dirty="0" err="1"/>
              <a:t>shader</a:t>
            </a:r>
            <a:r>
              <a:rPr lang="fr-FR" dirty="0"/>
              <a:t> est du type SIMD (Single Instruction, Multiple Data): la quasi-totalité des instructions est applicable sur des données vectorielles, de dimensions 1 à 4, en entier ou en flottants.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shader</a:t>
            </a:r>
            <a:r>
              <a:rPr lang="fr-FR" dirty="0"/>
              <a:t> est spécialisé dans un traitement bien précis. Selon le type de </a:t>
            </a:r>
            <a:r>
              <a:rPr lang="fr-FR" dirty="0" err="1"/>
              <a:t>shader</a:t>
            </a:r>
            <a:r>
              <a:rPr lang="fr-FR" dirty="0"/>
              <a:t>, les données accessibles diffèrent.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93861-0AB5-864D-84B6-194F741CCDE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61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AAC3C-FE89-0E4C-87B6-FE4324EFD39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" y="710075"/>
            <a:ext cx="7776293" cy="5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Le vertex </a:t>
            </a:r>
            <a:r>
              <a:rPr lang="fr-FR" sz="1700" dirty="0" err="1" smtClean="0"/>
              <a:t>shader</a:t>
            </a:r>
            <a:r>
              <a:rPr lang="fr-FR" sz="1700" dirty="0" smtClean="0"/>
              <a:t> calcule l’éclairage et la position des sommets (</a:t>
            </a:r>
            <a:r>
              <a:rPr lang="fr-FR" sz="1700" dirty="0" err="1" smtClean="0"/>
              <a:t>vertices</a:t>
            </a:r>
            <a:r>
              <a:rPr lang="fr-FR" sz="1700" dirty="0" smtClean="0"/>
              <a:t>) du </a:t>
            </a:r>
            <a:r>
              <a:rPr lang="fr-FR" sz="1700" dirty="0"/>
              <a:t>pipeline fixe (pré-OpenGL 3.0). Un seul vertex </a:t>
            </a:r>
            <a:r>
              <a:rPr lang="fr-FR" sz="1700" dirty="0" err="1"/>
              <a:t>shader</a:t>
            </a:r>
            <a:r>
              <a:rPr lang="fr-FR" sz="1700" dirty="0"/>
              <a:t> </a:t>
            </a:r>
            <a:r>
              <a:rPr lang="fr-FR" sz="1700" dirty="0" smtClean="0"/>
              <a:t>peut </a:t>
            </a:r>
            <a:r>
              <a:rPr lang="fr-FR" sz="1700" dirty="0"/>
              <a:t>être actif à un instant donné dans un contexte.</a:t>
            </a:r>
          </a:p>
          <a:p>
            <a:endParaRPr lang="fr-FR" sz="1700" dirty="0"/>
          </a:p>
          <a:p>
            <a:r>
              <a:rPr lang="fr-FR" sz="1700" dirty="0"/>
              <a:t>Le </a:t>
            </a:r>
            <a:r>
              <a:rPr lang="fr-FR" sz="1700" dirty="0" err="1"/>
              <a:t>shader</a:t>
            </a:r>
            <a:r>
              <a:rPr lang="fr-FR" sz="1700" dirty="0"/>
              <a:t> est exécuté pour chaque vertex d’une primitive. Il n’est pas capable de créer ou supprimer des </a:t>
            </a:r>
            <a:r>
              <a:rPr lang="fr-FR" sz="1700" dirty="0" err="1"/>
              <a:t>vertices</a:t>
            </a:r>
            <a:r>
              <a:rPr lang="fr-FR" sz="1700" dirty="0"/>
              <a:t>.</a:t>
            </a:r>
          </a:p>
          <a:p>
            <a:endParaRPr lang="fr-FR" sz="1700" dirty="0"/>
          </a:p>
          <a:p>
            <a:r>
              <a:rPr lang="fr-FR" sz="1700" dirty="0"/>
              <a:t>En entrée, le vertex </a:t>
            </a:r>
            <a:r>
              <a:rPr lang="fr-FR" sz="1700" dirty="0" err="1"/>
              <a:t>shader</a:t>
            </a:r>
            <a:r>
              <a:rPr lang="fr-FR" sz="1700" dirty="0"/>
              <a:t> a accès aux matrices de transformation et à toutes les propriétés d’un vertex : position, normale, coordonnées de texture, couleur, … Il a également accès à des variables déclarées par l’utilisateur, et initialisées depuis le CPU.</a:t>
            </a:r>
          </a:p>
          <a:p>
            <a:endParaRPr lang="fr-FR" sz="1700" dirty="0"/>
          </a:p>
          <a:p>
            <a:r>
              <a:rPr lang="fr-FR" sz="1700" dirty="0"/>
              <a:t>En sortie, le vertex </a:t>
            </a:r>
            <a:r>
              <a:rPr lang="fr-FR" sz="1700" dirty="0" err="1"/>
              <a:t>shader</a:t>
            </a:r>
            <a:r>
              <a:rPr lang="fr-FR" sz="1700" dirty="0"/>
              <a:t> fournit le vertex transformé, et ses propriétés éventuellement modifiées.</a:t>
            </a:r>
          </a:p>
          <a:p>
            <a:endParaRPr lang="fr-FR" sz="1700" dirty="0"/>
          </a:p>
          <a:p>
            <a:r>
              <a:rPr lang="fr-FR" sz="1700" dirty="0"/>
              <a:t>Exemples d’usage : transformations/projections, éclairage, </a:t>
            </a:r>
            <a:r>
              <a:rPr lang="fr-FR" sz="1700" dirty="0" err="1"/>
              <a:t>skinning</a:t>
            </a:r>
            <a:r>
              <a:rPr lang="fr-FR" sz="1700" dirty="0"/>
              <a:t>, </a:t>
            </a:r>
            <a:r>
              <a:rPr lang="fr-FR" sz="1700" dirty="0" smtClean="0"/>
              <a:t>animations</a:t>
            </a:r>
            <a:endParaRPr lang="fr-FR" sz="1700" dirty="0"/>
          </a:p>
          <a:p>
            <a:endParaRPr lang="fr-FR" sz="17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9F01-62B8-724C-920A-79241FFC8EEA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5" y="5802127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22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texture est un rectangle de données, composé de:</a:t>
            </a:r>
          </a:p>
          <a:p>
            <a:pPr lvl="1"/>
            <a:r>
              <a:rPr lang="fr-FR" dirty="0" smtClean="0"/>
              <a:t>Couleur, luminance, alpha, normales</a:t>
            </a:r>
          </a:p>
          <a:p>
            <a:pPr lvl="1"/>
            <a:r>
              <a:rPr lang="fr-FR" dirty="0" smtClean="0"/>
              <a:t>Chaque élément d’une texture est appelé : </a:t>
            </a:r>
            <a:r>
              <a:rPr lang="fr-FR" dirty="0" err="1" smtClean="0"/>
              <a:t>texel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Dans OpenGL, la longueur et la largeur d’une texture devait être une puissance de 2 ..</a:t>
            </a:r>
          </a:p>
          <a:p>
            <a:pPr lvl="1"/>
            <a:r>
              <a:rPr lang="fr-FR" dirty="0" smtClean="0"/>
              <a:t>Mais ça c’était avant ..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5D18-B530-1646-BBCC-D7061B7F5018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0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432FF-7314-9C44-A695-EE1A3DF2D06A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1" y="1466594"/>
            <a:ext cx="6847592" cy="47480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401" y="923664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Déformation sinusoïdale appliquée sur un plan à l’aide d’un vertex </a:t>
            </a:r>
            <a:r>
              <a:rPr lang="fr-FR" dirty="0" err="1"/>
              <a:t>shader</a:t>
            </a:r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5" y="4274587"/>
            <a:ext cx="2902148" cy="21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36F91-B38D-6B4B-8F25-FA509C3CCD14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01700"/>
            <a:ext cx="7581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" y="710075"/>
            <a:ext cx="7951037" cy="58307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FCB34-7A6F-D943-86A1-3B373F5C57D2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5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Le pixel </a:t>
            </a:r>
            <a:r>
              <a:rPr lang="fr-FR" dirty="0" err="1" smtClean="0"/>
              <a:t>shader</a:t>
            </a:r>
            <a:r>
              <a:rPr lang="fr-FR" dirty="0" smtClean="0"/>
              <a:t> calcule les </a:t>
            </a:r>
            <a:r>
              <a:rPr lang="fr-FR" dirty="0"/>
              <a:t>paramètres </a:t>
            </a:r>
            <a:r>
              <a:rPr lang="fr-FR" dirty="0" smtClean="0"/>
              <a:t>(</a:t>
            </a:r>
            <a:r>
              <a:rPr lang="fr-FR" dirty="0"/>
              <a:t>couleur, transparence, profondeur</a:t>
            </a:r>
            <a:r>
              <a:rPr lang="fr-FR" dirty="0" smtClean="0"/>
              <a:t>) de chaque pixel de l’image. </a:t>
            </a:r>
            <a:r>
              <a:rPr lang="fr-FR" dirty="0"/>
              <a:t>Un seul pixel </a:t>
            </a:r>
            <a:r>
              <a:rPr lang="fr-FR" dirty="0" err="1"/>
              <a:t>shader</a:t>
            </a:r>
            <a:r>
              <a:rPr lang="fr-FR" dirty="0"/>
              <a:t> au plus peut être actif à un instant donné dans un contexte.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shader</a:t>
            </a:r>
            <a:r>
              <a:rPr lang="fr-FR" dirty="0"/>
              <a:t> est exécuté pour chaque pixel de chaque primitive (sous conditions: </a:t>
            </a:r>
            <a:r>
              <a:rPr lang="fr-FR" dirty="0" err="1"/>
              <a:t>early</a:t>
            </a:r>
            <a:r>
              <a:rPr lang="fr-FR" dirty="0"/>
              <a:t> Z-test).</a:t>
            </a:r>
          </a:p>
          <a:p>
            <a:endParaRPr lang="fr-FR" dirty="0"/>
          </a:p>
          <a:p>
            <a:r>
              <a:rPr lang="fr-FR" dirty="0"/>
              <a:t>En entrée, le pixel </a:t>
            </a:r>
            <a:r>
              <a:rPr lang="fr-FR" dirty="0" err="1"/>
              <a:t>shader</a:t>
            </a:r>
            <a:r>
              <a:rPr lang="fr-FR" dirty="0"/>
              <a:t> reçoit les paramètres associées au pixel (issus du vertex </a:t>
            </a:r>
            <a:r>
              <a:rPr lang="fr-FR" dirty="0" err="1"/>
              <a:t>shader</a:t>
            </a:r>
            <a:r>
              <a:rPr lang="fr-FR" dirty="0"/>
              <a:t> et interpolés): couleur, coordonnées de texture, transparence, profondeur. Il a également accès à des variables déclarées par l’utilisateur, et initialisées depuis le CPU.</a:t>
            </a:r>
          </a:p>
          <a:p>
            <a:r>
              <a:rPr lang="fr-FR" dirty="0"/>
              <a:t>En sortie, le pixel </a:t>
            </a:r>
            <a:r>
              <a:rPr lang="fr-FR" dirty="0" err="1"/>
              <a:t>shader</a:t>
            </a:r>
            <a:r>
              <a:rPr lang="fr-FR" dirty="0"/>
              <a:t> fournit une couleur/transparence/profondeur pour le pixel traité, et peut éventuellement le supprimer.</a:t>
            </a:r>
          </a:p>
          <a:p>
            <a:endParaRPr lang="fr-FR" dirty="0"/>
          </a:p>
          <a:p>
            <a:r>
              <a:rPr lang="fr-FR" dirty="0"/>
              <a:t>Tous les effets graphiques avancés utilisent un pixel </a:t>
            </a:r>
            <a:r>
              <a:rPr lang="fr-FR" dirty="0" err="1"/>
              <a:t>shader</a:t>
            </a:r>
            <a:r>
              <a:rPr lang="fr-FR" dirty="0"/>
              <a:t> (réflexions, </a:t>
            </a:r>
            <a:r>
              <a:rPr lang="fr-FR" dirty="0" err="1"/>
              <a:t>bump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, </a:t>
            </a: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, etc..).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3EB83-37B3-1C48-A74C-688A97E73438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8779" y="5697252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4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Pixel(fragment) 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A36F91-B38D-6B4B-8F25-FA509C3CCD14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308100"/>
            <a:ext cx="7353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8C4A-CE10-864C-94E0-770A290129E7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/>
          <a:stretch/>
        </p:blipFill>
        <p:spPr bwMode="auto">
          <a:xfrm>
            <a:off x="-2123" y="3913733"/>
            <a:ext cx="2881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029230"/>
            <a:ext cx="3530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29" y="1029230"/>
            <a:ext cx="2862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305"/>
            <a:ext cx="26749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97846"/>
            <a:ext cx="30591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15" y="3702160"/>
            <a:ext cx="297021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Vers 2001, développement du GPGPU</a:t>
            </a:r>
          </a:p>
          <a:p>
            <a:pPr lvl="1"/>
            <a:r>
              <a:rPr lang="fr-FR" dirty="0"/>
              <a:t>General-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on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Utiliser l’architectures de GPU (100 de cœurs simples)</a:t>
            </a:r>
          </a:p>
          <a:p>
            <a:r>
              <a:rPr lang="fr-FR" dirty="0" smtClean="0"/>
              <a:t>Très efficace pour certaines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Deux points importants: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shaders</a:t>
            </a:r>
            <a:endParaRPr lang="fr-FR" dirty="0" smtClean="0"/>
          </a:p>
          <a:p>
            <a:pPr lvl="1"/>
            <a:r>
              <a:rPr lang="fr-FR" dirty="0" smtClean="0"/>
              <a:t>Les opérations flottantes</a:t>
            </a:r>
          </a:p>
          <a:p>
            <a:pPr lvl="1"/>
            <a:endParaRPr lang="fr-FR" dirty="0"/>
          </a:p>
          <a:p>
            <a:r>
              <a:rPr lang="fr-FR" dirty="0" smtClean="0"/>
              <a:t>Arrivé de nouveaux </a:t>
            </a:r>
            <a:r>
              <a:rPr lang="fr-FR" dirty="0" err="1" smtClean="0"/>
              <a:t>langauge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CUDA</a:t>
            </a:r>
          </a:p>
          <a:p>
            <a:pPr lvl="1"/>
            <a:r>
              <a:rPr lang="fr-FR" dirty="0" err="1" smtClean="0"/>
              <a:t>OpenCL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7BF13-9C8B-B14D-B73A-CF961BFEF8B9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19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Permet de paralléliser des applications sur de nombreuses architectures:</a:t>
            </a:r>
          </a:p>
          <a:p>
            <a:pPr lvl="2"/>
            <a:r>
              <a:rPr lang="fr-FR" dirty="0" smtClean="0"/>
              <a:t>GPU</a:t>
            </a:r>
          </a:p>
          <a:p>
            <a:pPr lvl="2"/>
            <a:r>
              <a:rPr lang="fr-FR" dirty="0" smtClean="0"/>
              <a:t>CPU</a:t>
            </a:r>
          </a:p>
          <a:p>
            <a:pPr lvl="2"/>
            <a:r>
              <a:rPr lang="fr-FR" dirty="0" err="1" smtClean="0"/>
              <a:t>Many-core</a:t>
            </a:r>
            <a:endParaRPr lang="fr-FR" dirty="0" smtClean="0"/>
          </a:p>
          <a:p>
            <a:pPr lvl="1"/>
            <a:r>
              <a:rPr lang="fr-FR" dirty="0" smtClean="0"/>
              <a:t>Support de nombreux constructeurs</a:t>
            </a:r>
          </a:p>
          <a:p>
            <a:pPr lvl="1"/>
            <a:r>
              <a:rPr lang="fr-FR" dirty="0" smtClean="0"/>
              <a:t>Un modèle extensible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DD4A1-F207-0346-A79E-38E6976906C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1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réaliser un calcul sur GPU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0FEA1-D69A-8E47-9B58-807E932EF70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22" y="1641453"/>
            <a:ext cx="6782771" cy="47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8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vs CPU</a:t>
            </a:r>
          </a:p>
          <a:p>
            <a:pPr marL="0" indent="0">
              <a:buNone/>
            </a:pPr>
            <a:r>
              <a:rPr lang="fr-FR" dirty="0" smtClean="0"/>
              <a:t>Plus de transistors sur un GPU dédié au calcul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01D45-EDB7-D44C-B89B-B9204DFC19EC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98480"/>
            <a:ext cx="769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utiliser une texture:</a:t>
            </a:r>
          </a:p>
          <a:p>
            <a:pPr lvl="1"/>
            <a:r>
              <a:rPr lang="fr-FR" dirty="0" smtClean="0"/>
              <a:t>Charger la texture</a:t>
            </a:r>
          </a:p>
          <a:p>
            <a:pPr lvl="1"/>
            <a:r>
              <a:rPr lang="fr-FR" dirty="0" smtClean="0"/>
              <a:t>Indiquer comment </a:t>
            </a:r>
            <a:r>
              <a:rPr lang="fr-FR" i="1" dirty="0" smtClean="0"/>
              <a:t>mapper </a:t>
            </a:r>
            <a:r>
              <a:rPr lang="fr-FR" dirty="0" smtClean="0"/>
              <a:t>la texture sur l’objet</a:t>
            </a:r>
          </a:p>
          <a:p>
            <a:pPr lvl="1"/>
            <a:r>
              <a:rPr lang="fr-FR" dirty="0" smtClean="0"/>
              <a:t>Activer la texture sur l’objet:</a:t>
            </a:r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glEnable</a:t>
            </a:r>
            <a:r>
              <a:rPr lang="fr-FR" dirty="0" smtClean="0"/>
              <a:t>(GL_TEXTURE_2D)</a:t>
            </a:r>
          </a:p>
          <a:p>
            <a:pPr lvl="1"/>
            <a:r>
              <a:rPr lang="fr-FR" dirty="0" smtClean="0"/>
              <a:t>Dessiner la scène</a:t>
            </a:r>
          </a:p>
          <a:p>
            <a:pPr lvl="1"/>
            <a:endParaRPr lang="fr-FR" dirty="0"/>
          </a:p>
          <a:p>
            <a:r>
              <a:rPr lang="fr-FR" dirty="0" smtClean="0"/>
              <a:t>Trois types de textures :</a:t>
            </a:r>
          </a:p>
          <a:p>
            <a:pPr lvl="1"/>
            <a:r>
              <a:rPr lang="fr-FR" dirty="0"/>
              <a:t>glTexImage1D, </a:t>
            </a:r>
            <a:r>
              <a:rPr lang="fr-FR" b="1" dirty="0"/>
              <a:t>glTexImage2D</a:t>
            </a:r>
            <a:r>
              <a:rPr lang="fr-FR" dirty="0"/>
              <a:t>, </a:t>
            </a:r>
            <a:r>
              <a:rPr lang="fr-FR" dirty="0" smtClean="0"/>
              <a:t>glTexImage3D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CCC0-B587-094F-88ED-55F446C942E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91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104540" cy="50297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Au sommet </a:t>
            </a:r>
            <a:r>
              <a:rPr lang="fr-FR" i="1" dirty="0"/>
              <a:t>application</a:t>
            </a:r>
            <a:r>
              <a:rPr lang="fr-FR" dirty="0"/>
              <a:t>, le code source du programme appelant (C, Java, Python, etc.) </a:t>
            </a:r>
            <a:r>
              <a:rPr lang="fr-FR" dirty="0" smtClean="0"/>
              <a:t>exécuté </a:t>
            </a:r>
            <a:r>
              <a:rPr lang="fr-FR" dirty="0"/>
              <a:t>par le CPU	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En dessous, le </a:t>
            </a:r>
            <a:r>
              <a:rPr lang="fr-FR" i="1" dirty="0" err="1"/>
              <a:t>framework</a:t>
            </a:r>
            <a:r>
              <a:rPr lang="fr-FR" dirty="0"/>
              <a:t> comprenant l'API (fonctions utilisables par le code source appelant) et le langage </a:t>
            </a:r>
            <a:r>
              <a:rPr lang="fr-FR" dirty="0" err="1"/>
              <a:t>OpenCL</a:t>
            </a:r>
            <a:r>
              <a:rPr lang="fr-FR" dirty="0"/>
              <a:t> permettant de développer des programmes </a:t>
            </a:r>
            <a:r>
              <a:rPr lang="fr-FR" dirty="0" smtClean="0"/>
              <a:t>exécutables </a:t>
            </a:r>
            <a:r>
              <a:rPr lang="fr-FR" dirty="0"/>
              <a:t>par le GPU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Plus bas, on trouve </a:t>
            </a:r>
            <a:r>
              <a:rPr lang="fr-FR" dirty="0"/>
              <a:t>le </a:t>
            </a:r>
            <a:r>
              <a:rPr lang="fr-FR" i="1" dirty="0" err="1"/>
              <a:t>runtime</a:t>
            </a:r>
            <a:r>
              <a:rPr lang="fr-FR" dirty="0"/>
              <a:t>, c'est-à-dire l'implémentation permettant </a:t>
            </a:r>
            <a:r>
              <a:rPr lang="fr-FR" dirty="0" smtClean="0"/>
              <a:t>d'exécuter </a:t>
            </a:r>
            <a:r>
              <a:rPr lang="fr-FR" dirty="0"/>
              <a:t>le code </a:t>
            </a:r>
            <a:r>
              <a:rPr lang="fr-FR" dirty="0" err="1"/>
              <a:t>OpenCL</a:t>
            </a:r>
            <a:r>
              <a:rPr lang="fr-FR" dirty="0"/>
              <a:t>.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Ensuite le </a:t>
            </a:r>
            <a:r>
              <a:rPr lang="fr-FR" i="1" dirty="0"/>
              <a:t>driver</a:t>
            </a:r>
            <a:r>
              <a:rPr lang="fr-FR" dirty="0"/>
              <a:t>, le pilote permettant de communiquer avec le GPU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 dernier se trouve le périphérique GPU (la carte graphique).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12C4-FFAC-5345-A195-E6D68582D19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72" y="909198"/>
            <a:ext cx="4229468" cy="52169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84" y="6166503"/>
            <a:ext cx="901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http://www-</a:t>
            </a:r>
            <a:r>
              <a:rPr lang="fr-FR" sz="1400" dirty="0" err="1"/>
              <a:t>igm.univ</a:t>
            </a:r>
            <a:r>
              <a:rPr lang="fr-FR" sz="1400" dirty="0"/>
              <a:t>-</a:t>
            </a:r>
            <a:r>
              <a:rPr lang="fr-FR" sz="1400" dirty="0" err="1"/>
              <a:t>mlv.fr</a:t>
            </a:r>
            <a:r>
              <a:rPr lang="fr-FR" sz="1400" dirty="0"/>
              <a:t>/~</a:t>
            </a:r>
            <a:r>
              <a:rPr lang="fr-FR" sz="1400" dirty="0" err="1"/>
              <a:t>dr</a:t>
            </a:r>
            <a:r>
              <a:rPr lang="fr-FR" sz="1400" dirty="0"/>
              <a:t>/XPOSE2011/</a:t>
            </a:r>
            <a:r>
              <a:rPr lang="fr-FR" sz="1400" dirty="0" err="1"/>
              <a:t>openclgpucomputing</a:t>
            </a:r>
            <a:r>
              <a:rPr lang="fr-FR" sz="1400" dirty="0"/>
              <a:t>/</a:t>
            </a:r>
            <a:r>
              <a:rPr lang="fr-FR" sz="1400" dirty="0" err="1"/>
              <a:t>comment_programmer.php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564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Principe d’</a:t>
            </a:r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Obtenir le 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Récupérer l’id de l’accélérateur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contexte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programme à partir du code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Build</a:t>
            </a:r>
            <a:r>
              <a:rPr lang="fr-FR" dirty="0" smtClean="0"/>
              <a:t> du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des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 la queue de commande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Allocation de la mémoire/ déplacement des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Déploiement des </a:t>
            </a:r>
            <a:r>
              <a:rPr lang="fr-FR" dirty="0" err="1" smtClean="0"/>
              <a:t>kernels</a:t>
            </a:r>
            <a:r>
              <a:rPr lang="fr-FR" dirty="0" smtClean="0"/>
              <a:t> pour l’exécution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Déplacement des résultats vers la mémoire hôte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Relâchement du contexte, programme, </a:t>
            </a:r>
            <a:r>
              <a:rPr lang="fr-FR" dirty="0" err="1" smtClean="0"/>
              <a:t>kernel</a:t>
            </a:r>
            <a:r>
              <a:rPr lang="fr-FR" dirty="0" smtClean="0"/>
              <a:t> et mémoire.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E4CD-57CA-1E4C-B208-688E965A27A9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336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fr-FR" dirty="0"/>
              <a:t>Obtenir le contexte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 smtClean="0"/>
              <a:t>clGetPlatformIDs</a:t>
            </a:r>
            <a:r>
              <a:rPr lang="fr-FR" dirty="0"/>
              <a:t>(1, &amp;</a:t>
            </a:r>
            <a:r>
              <a:rPr lang="fr-FR" dirty="0" err="1"/>
              <a:t>platform</a:t>
            </a:r>
            <a:r>
              <a:rPr lang="fr-FR" dirty="0"/>
              <a:t>, NULL);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Utilisé deux fois pour récupérer le nombre de dispositifs</a:t>
            </a:r>
          </a:p>
          <a:p>
            <a:pPr marL="742950" lvl="2" indent="-342900"/>
            <a:endParaRPr lang="fr-FR" dirty="0"/>
          </a:p>
          <a:p>
            <a:pPr marL="514350" lvl="1" indent="-514350">
              <a:buFont typeface="+mj-lt"/>
              <a:buAutoNum type="arabicPeriod"/>
            </a:pPr>
            <a:r>
              <a:rPr lang="fr-FR" dirty="0"/>
              <a:t>Récupérer l’id de </a:t>
            </a:r>
            <a:r>
              <a:rPr lang="fr-FR" dirty="0" smtClean="0"/>
              <a:t>l’accélérateur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/>
              <a:t>clGetDeviceIds</a:t>
            </a:r>
            <a:r>
              <a:rPr lang="fr-FR" dirty="0"/>
              <a:t>(</a:t>
            </a:r>
            <a:r>
              <a:rPr lang="fr-FR" dirty="0" err="1"/>
              <a:t>platform</a:t>
            </a:r>
            <a:r>
              <a:rPr lang="fr-FR" dirty="0"/>
              <a:t>, CL_DEVICE_TYPE_GPU, 1, &amp;</a:t>
            </a:r>
            <a:r>
              <a:rPr lang="fr-FR" dirty="0" err="1"/>
              <a:t>device</a:t>
            </a:r>
            <a:r>
              <a:rPr lang="fr-FR" dirty="0"/>
              <a:t>, NULL); </a:t>
            </a:r>
          </a:p>
          <a:p>
            <a:pPr marL="1200150" lvl="3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742950" lvl="2" indent="-342900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58DEA-7C91-BA4C-A44B-B80849C2678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37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1" indent="-514350">
              <a:buFont typeface="+mj-lt"/>
              <a:buAutoNum type="arabicPeriod" startAt="3"/>
            </a:pPr>
            <a:r>
              <a:rPr lang="fr-FR" dirty="0" smtClean="0"/>
              <a:t>Créer </a:t>
            </a:r>
            <a:r>
              <a:rPr lang="fr-FR" dirty="0"/>
              <a:t>le contexte pour le matériel</a:t>
            </a:r>
          </a:p>
          <a:p>
            <a:pPr lvl="1"/>
            <a:r>
              <a:rPr lang="fr-FR" dirty="0" smtClean="0"/>
              <a:t>Contexte: conteneur abstrait attaché au matériel</a:t>
            </a:r>
          </a:p>
          <a:p>
            <a:pPr lvl="1"/>
            <a:r>
              <a:rPr lang="fr-FR" dirty="0" smtClean="0"/>
              <a:t>Contient : </a:t>
            </a:r>
            <a:r>
              <a:rPr lang="fr-FR" dirty="0" err="1" smtClean="0"/>
              <a:t>kernels</a:t>
            </a:r>
            <a:r>
              <a:rPr lang="fr-FR" dirty="0" smtClean="0"/>
              <a:t>, objets en mémoire, liste des commandes</a:t>
            </a:r>
          </a:p>
          <a:p>
            <a:pPr lvl="2"/>
            <a:r>
              <a:rPr lang="fr-FR" dirty="0" smtClean="0"/>
              <a:t>Méthode:</a:t>
            </a:r>
          </a:p>
          <a:p>
            <a:pPr marL="1371600" lvl="3" indent="0">
              <a:buNone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clCreateContext</a:t>
            </a:r>
            <a:r>
              <a:rPr lang="fr-FR" dirty="0"/>
              <a:t>(NULL, 1, &amp;</a:t>
            </a:r>
            <a:r>
              <a:rPr lang="fr-FR" dirty="0" err="1"/>
              <a:t>device</a:t>
            </a:r>
            <a:r>
              <a:rPr lang="fr-FR" dirty="0"/>
              <a:t>, NULL, NULL,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lvl="1" indent="-514350">
              <a:buFont typeface="+mj-lt"/>
              <a:buAutoNum type="arabicPeriod" startAt="4"/>
            </a:pPr>
            <a:r>
              <a:rPr lang="fr-FR" dirty="0"/>
              <a:t>Créer le programme à partir du code source</a:t>
            </a:r>
          </a:p>
          <a:p>
            <a:pPr lvl="1"/>
            <a:r>
              <a:rPr lang="fr-FR" dirty="0" smtClean="0"/>
              <a:t>L’hôte lit le </a:t>
            </a:r>
            <a:r>
              <a:rPr lang="fr-FR" dirty="0"/>
              <a:t>fichier source </a:t>
            </a:r>
            <a:r>
              <a:rPr lang="fr-FR" dirty="0" smtClean="0"/>
              <a:t>(*</a:t>
            </a:r>
            <a:r>
              <a:rPr lang="fr-FR" i="1" dirty="0" smtClean="0"/>
              <a:t>.cl)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Il crée un </a:t>
            </a:r>
            <a:r>
              <a:rPr lang="fr-FR" i="1" dirty="0" err="1" smtClean="0"/>
              <a:t>cl_program</a:t>
            </a:r>
            <a:r>
              <a:rPr lang="fr-FR" dirty="0" smtClean="0"/>
              <a:t> attaché au contexte</a:t>
            </a:r>
          </a:p>
          <a:p>
            <a:pPr lvl="2"/>
            <a:r>
              <a:rPr lang="fr-FR" dirty="0" smtClean="0"/>
              <a:t>Méthode:</a:t>
            </a:r>
          </a:p>
          <a:p>
            <a:pPr lvl="2"/>
            <a:r>
              <a:rPr lang="fr-FR" dirty="0"/>
              <a:t>program = </a:t>
            </a:r>
            <a:r>
              <a:rPr lang="fr-FR" dirty="0" err="1"/>
              <a:t>clCreateProgramWithSource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1, (</a:t>
            </a:r>
            <a:r>
              <a:rPr lang="fr-FR" dirty="0" err="1"/>
              <a:t>const</a:t>
            </a:r>
            <a:r>
              <a:rPr lang="fr-FR" dirty="0"/>
              <a:t> char**) &amp;</a:t>
            </a:r>
            <a:r>
              <a:rPr lang="fr-FR" dirty="0" err="1"/>
              <a:t>program_buffer</a:t>
            </a:r>
            <a:r>
              <a:rPr lang="fr-FR" dirty="0"/>
              <a:t>, &amp;</a:t>
            </a:r>
            <a:r>
              <a:rPr lang="fr-FR" dirty="0" err="1"/>
              <a:t>program_size</a:t>
            </a:r>
            <a:r>
              <a:rPr lang="fr-FR" dirty="0"/>
              <a:t>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17C17D-FF51-0144-9701-6C3391B94BA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30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err="1"/>
              <a:t>Build</a:t>
            </a:r>
            <a:r>
              <a:rPr lang="fr-FR" dirty="0"/>
              <a:t> du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Compilation du programme lors de l’exécution</a:t>
            </a:r>
          </a:p>
          <a:p>
            <a:pPr lvl="2"/>
            <a:r>
              <a:rPr lang="fr-FR" dirty="0" smtClean="0"/>
              <a:t>Compile même en cas d’erreur</a:t>
            </a:r>
          </a:p>
          <a:p>
            <a:pPr lvl="2"/>
            <a:r>
              <a:rPr lang="fr-FR" dirty="0" smtClean="0"/>
              <a:t>Vérification des erreurs lors de 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clBuildProgram</a:t>
            </a:r>
            <a:r>
              <a:rPr lang="fr-FR" dirty="0"/>
              <a:t>(program, 0,..)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5"/>
            </a:pPr>
            <a:r>
              <a:rPr lang="fr-FR" dirty="0"/>
              <a:t>Création des </a:t>
            </a:r>
            <a:r>
              <a:rPr lang="fr-FR" dirty="0" err="1"/>
              <a:t>kernels</a:t>
            </a:r>
            <a:endParaRPr lang="fr-FR" dirty="0"/>
          </a:p>
          <a:p>
            <a:pPr lvl="1"/>
            <a:r>
              <a:rPr lang="fr-FR" dirty="0" smtClean="0"/>
              <a:t>Noyaux de calculs</a:t>
            </a:r>
          </a:p>
          <a:p>
            <a:pPr lvl="1"/>
            <a:r>
              <a:rPr lang="fr-FR" dirty="0" smtClean="0"/>
              <a:t>Création des </a:t>
            </a:r>
            <a:r>
              <a:rPr lang="fr-FR" i="1" dirty="0" err="1" smtClean="0"/>
              <a:t>cl_kernel</a:t>
            </a:r>
            <a:r>
              <a:rPr lang="fr-FR" i="1" dirty="0" smtClean="0"/>
              <a:t> </a:t>
            </a:r>
            <a:r>
              <a:rPr lang="fr-FR" dirty="0" smtClean="0"/>
              <a:t>à partir des programmes précédents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kernel</a:t>
            </a:r>
            <a:r>
              <a:rPr lang="fr-FR" dirty="0"/>
              <a:t> = </a:t>
            </a:r>
            <a:r>
              <a:rPr lang="fr-FR" dirty="0" err="1"/>
              <a:t>clCreateKernel</a:t>
            </a:r>
            <a:r>
              <a:rPr lang="fr-FR" dirty="0"/>
              <a:t>(program, "</a:t>
            </a:r>
            <a:r>
              <a:rPr lang="fr-FR" dirty="0" err="1"/>
              <a:t>kernel_name</a:t>
            </a:r>
            <a:r>
              <a:rPr lang="fr-FR" dirty="0"/>
              <a:t>", &amp;</a:t>
            </a:r>
            <a:r>
              <a:rPr lang="fr-FR" dirty="0" err="1"/>
              <a:t>err</a:t>
            </a:r>
            <a:r>
              <a:rPr lang="fr-FR" dirty="0"/>
              <a:t>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86C36-F388-D843-9417-6D205DF11E23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52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fr-FR" dirty="0"/>
              <a:t>Création de la queue de commande pour le </a:t>
            </a:r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Chaque queue est attaché à un matériel</a:t>
            </a:r>
          </a:p>
          <a:p>
            <a:pPr lvl="2"/>
            <a:r>
              <a:rPr lang="fr-FR" dirty="0" smtClean="0"/>
              <a:t>Méthode:</a:t>
            </a:r>
          </a:p>
          <a:p>
            <a:pPr lvl="3"/>
            <a:r>
              <a:rPr lang="fr-FR" dirty="0"/>
              <a:t>queue = </a:t>
            </a:r>
            <a:r>
              <a:rPr lang="fr-FR" dirty="0" err="1"/>
              <a:t>clCreateCommandQueue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, 0,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fr-FR" dirty="0" smtClean="0"/>
              <a:t>Allocation </a:t>
            </a:r>
            <a:r>
              <a:rPr lang="fr-FR" dirty="0"/>
              <a:t>de la mémoire/ déplacement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memObject</a:t>
            </a:r>
            <a:r>
              <a:rPr lang="fr-FR" dirty="0"/>
              <a:t> = </a:t>
            </a:r>
            <a:r>
              <a:rPr lang="fr-FR" dirty="0" err="1"/>
              <a:t>clCreateBuffer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NULL, SIZE_N, NULL, &amp;</a:t>
            </a:r>
            <a:r>
              <a:rPr lang="fr-FR" dirty="0" err="1"/>
              <a:t>err</a:t>
            </a:r>
            <a:r>
              <a:rPr lang="fr-FR" dirty="0"/>
              <a:t>) </a:t>
            </a:r>
          </a:p>
          <a:p>
            <a:pPr lvl="2"/>
            <a:r>
              <a:rPr lang="fr-FR" dirty="0" err="1" smtClean="0"/>
              <a:t>clEnqueueWriteBuffer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..., TOTAL_SIZE, </a:t>
            </a:r>
            <a:r>
              <a:rPr lang="fr-FR" dirty="0" err="1"/>
              <a:t>hostPointer</a:t>
            </a:r>
            <a:r>
              <a:rPr lang="fr-FR" dirty="0"/>
              <a:t>, ...) </a:t>
            </a:r>
            <a:endParaRPr lang="fr-FR" dirty="0" smtClean="0"/>
          </a:p>
          <a:p>
            <a:pPr lvl="1"/>
            <a:r>
              <a:rPr lang="fr-FR" dirty="0" smtClean="0"/>
              <a:t>La mémoire peut être stocké en buffer ou en images.</a:t>
            </a:r>
          </a:p>
          <a:p>
            <a:pPr lvl="2"/>
            <a:r>
              <a:rPr lang="fr-FR" dirty="0" smtClean="0"/>
              <a:t>Mémoire contigu</a:t>
            </a:r>
          </a:p>
          <a:p>
            <a:pPr lvl="2"/>
            <a:r>
              <a:rPr lang="fr-FR" dirty="0" smtClean="0"/>
              <a:t>Possibilité de lecture / écriture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A63D-2380-9F4A-A770-BF0454DD5ABF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fr-FR" dirty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cl_int</a:t>
            </a:r>
            <a:r>
              <a:rPr lang="fr-FR" dirty="0"/>
              <a:t> </a:t>
            </a:r>
            <a:r>
              <a:rPr lang="fr-FR" dirty="0" err="1"/>
              <a:t>clSetKernelArg</a:t>
            </a:r>
            <a:r>
              <a:rPr lang="fr-FR" dirty="0"/>
              <a:t> (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arg_index</a:t>
            </a:r>
            <a:r>
              <a:rPr lang="fr-FR" dirty="0"/>
              <a:t>, </a:t>
            </a:r>
            <a:r>
              <a:rPr lang="fr-FR" dirty="0" err="1"/>
              <a:t>arg_size</a:t>
            </a:r>
            <a:r>
              <a:rPr lang="fr-FR" dirty="0"/>
              <a:t>, *</a:t>
            </a:r>
            <a:r>
              <a:rPr lang="fr-FR" dirty="0" err="1"/>
              <a:t>arg_value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pPr marL="514350" indent="-514350">
              <a:buFont typeface="+mj-lt"/>
              <a:buAutoNum type="arabicPeriod" startAt="9"/>
            </a:pPr>
            <a:r>
              <a:rPr lang="fr-FR" dirty="0"/>
              <a:t>Déploiement des </a:t>
            </a:r>
            <a:r>
              <a:rPr lang="fr-FR" dirty="0" err="1"/>
              <a:t>kernels</a:t>
            </a:r>
            <a:r>
              <a:rPr lang="fr-FR" dirty="0"/>
              <a:t> pour </a:t>
            </a:r>
            <a:r>
              <a:rPr lang="fr-FR" dirty="0" smtClean="0"/>
              <a:t>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clEnqueueNDRangeKernel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1, NULL, &amp;</a:t>
            </a:r>
            <a:r>
              <a:rPr lang="fr-FR" dirty="0" err="1"/>
              <a:t>global_size</a:t>
            </a:r>
            <a:r>
              <a:rPr lang="fr-FR" dirty="0"/>
              <a:t>, &amp;</a:t>
            </a:r>
            <a:r>
              <a:rPr lang="fr-FR" dirty="0" err="1"/>
              <a:t>local_size</a:t>
            </a:r>
            <a:r>
              <a:rPr lang="fr-FR" dirty="0"/>
              <a:t>, 0, NULL, NULL);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err="1" smtClean="0"/>
              <a:t>global_size</a:t>
            </a:r>
            <a:r>
              <a:rPr lang="fr-FR" dirty="0" smtClean="0"/>
              <a:t> </a:t>
            </a:r>
            <a:r>
              <a:rPr lang="fr-FR" dirty="0"/>
              <a:t>= TOTAL_NUM_THREADS</a:t>
            </a:r>
            <a:r>
              <a:rPr lang="fr-FR" dirty="0" smtClean="0"/>
              <a:t>;</a:t>
            </a:r>
          </a:p>
          <a:p>
            <a:pPr marL="1371600" lvl="3" indent="0">
              <a:buNone/>
            </a:pPr>
            <a:r>
              <a:rPr lang="fr-FR" dirty="0" err="1" smtClean="0"/>
              <a:t>local_size</a:t>
            </a:r>
            <a:r>
              <a:rPr lang="fr-FR" dirty="0" smtClean="0"/>
              <a:t> </a:t>
            </a:r>
            <a:r>
              <a:rPr lang="fr-FR" dirty="0"/>
              <a:t>= WORKGROUP_SIZE; </a:t>
            </a:r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4F09-7DBC-A846-8D19-49203D2629F8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287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/>
              <a:t>Déplacement des résultats vers la mémoire </a:t>
            </a:r>
            <a:r>
              <a:rPr lang="fr-FR" dirty="0" smtClean="0"/>
              <a:t>hôte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clEnqueueReadBuffer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</a:t>
            </a:r>
            <a:r>
              <a:rPr lang="fr-FR" dirty="0" err="1"/>
              <a:t>blocking_read</a:t>
            </a:r>
            <a:r>
              <a:rPr lang="fr-FR" dirty="0"/>
              <a:t>, offset, TOTAL_SIZE, </a:t>
            </a:r>
            <a:r>
              <a:rPr lang="fr-FR" dirty="0" err="1"/>
              <a:t>hostPointer</a:t>
            </a:r>
            <a:r>
              <a:rPr lang="fr-FR" dirty="0"/>
              <a:t>, 0, NULL, NULL) </a:t>
            </a:r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/>
              <a:t>Relâchement du contexte, programme, </a:t>
            </a:r>
            <a:r>
              <a:rPr lang="fr-FR" dirty="0" err="1"/>
              <a:t>kernel</a:t>
            </a:r>
            <a:r>
              <a:rPr lang="fr-FR" dirty="0"/>
              <a:t> et mémoire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clReleaseMemObject</a:t>
            </a:r>
            <a:r>
              <a:rPr lang="fr-FR" dirty="0"/>
              <a:t>(</a:t>
            </a:r>
            <a:r>
              <a:rPr lang="fr-FR" dirty="0" err="1"/>
              <a:t>memObject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clReleaseKernel</a:t>
            </a:r>
            <a:r>
              <a:rPr lang="fr-FR" dirty="0"/>
              <a:t>(</a:t>
            </a:r>
            <a:r>
              <a:rPr lang="fr-FR" dirty="0" err="1"/>
              <a:t>kernel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clReleaseProgram</a:t>
            </a:r>
            <a:r>
              <a:rPr lang="fr-FR" dirty="0"/>
              <a:t>(program) </a:t>
            </a:r>
            <a:endParaRPr lang="fr-FR" dirty="0" smtClean="0"/>
          </a:p>
          <a:p>
            <a:pPr lvl="2"/>
            <a:r>
              <a:rPr lang="fr-FR" dirty="0" err="1" smtClean="0"/>
              <a:t>clReleaseContext</a:t>
            </a:r>
            <a:r>
              <a:rPr lang="fr-FR" dirty="0" smtClean="0"/>
              <a:t>(</a:t>
            </a:r>
            <a:r>
              <a:rPr lang="fr-FR" dirty="0" err="1" smtClean="0"/>
              <a:t>context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30C012-EA7C-9A4D-A02D-9FF3BC0756DE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 : somme de deux tableaux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1ED5D8-9110-9046-B558-01290C6D66E8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2" y="3011790"/>
            <a:ext cx="5197735" cy="35132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948" y="994614"/>
            <a:ext cx="83748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__kernel void </a:t>
            </a:r>
            <a:r>
              <a:rPr lang="en-US" sz="2000" dirty="0" err="1"/>
              <a:t>vector_add</a:t>
            </a:r>
            <a:r>
              <a:rPr lang="en-US" sz="2000" dirty="0"/>
              <a:t>(__global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*A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*B,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int</a:t>
            </a:r>
            <a:r>
              <a:rPr lang="en-US" sz="2000" dirty="0"/>
              <a:t> *C) </a:t>
            </a:r>
            <a:endParaRPr lang="en-US" sz="2000" dirty="0" smtClean="0"/>
          </a:p>
          <a:p>
            <a:r>
              <a:rPr lang="en-US" sz="2000" dirty="0" smtClean="0"/>
              <a:t>{ </a:t>
            </a:r>
            <a:endParaRPr lang="en-US" sz="2000" dirty="0"/>
          </a:p>
          <a:p>
            <a:r>
              <a:rPr lang="en-US" sz="2000" dirty="0"/>
              <a:t>    // Get the index of the current element to be processed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get_global_id</a:t>
            </a:r>
            <a:r>
              <a:rPr lang="en-US" sz="2000" dirty="0"/>
              <a:t>(0);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</a:t>
            </a:r>
            <a:r>
              <a:rPr lang="en-US" sz="2000" dirty="0" smtClean="0"/>
              <a:t>Perform </a:t>
            </a:r>
            <a:r>
              <a:rPr lang="en-US" sz="2000" dirty="0"/>
              <a:t>operation</a:t>
            </a:r>
          </a:p>
          <a:p>
            <a:r>
              <a:rPr lang="en-US" sz="2000" dirty="0"/>
              <a:t>    C[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B[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48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 simple (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7C602-9EB1-D548-9D4E-F0546BFFB4E1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2" y="1233096"/>
            <a:ext cx="9144000" cy="26015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9179" y="4034448"/>
            <a:ext cx="5096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Nombreuses applications possibles: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Simulations physiques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Systèmes de particules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 des tissus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Modélisation et rendu par </a:t>
            </a:r>
            <a:r>
              <a:rPr lang="fr-FR" sz="2400" dirty="0" err="1" smtClean="0"/>
              <a:t>voxels</a:t>
            </a:r>
            <a:endParaRPr lang="fr-FR" sz="2400" dirty="0" smtClean="0"/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736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77496" cy="50297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une texture 2D:</a:t>
            </a:r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b="1" dirty="0"/>
              <a:t> glTexImage2D(</a:t>
            </a:r>
            <a:r>
              <a:rPr lang="fr-FR" sz="1800" dirty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GLenum</a:t>
            </a:r>
            <a:r>
              <a:rPr lang="fr-FR" sz="1800" dirty="0" smtClean="0"/>
              <a:t> </a:t>
            </a:r>
            <a:r>
              <a:rPr lang="fr-FR" sz="1800" i="1" dirty="0" err="1"/>
              <a:t>target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 smtClean="0"/>
              <a:t>target</a:t>
            </a:r>
            <a:r>
              <a:rPr lang="fr-FR" sz="1800" dirty="0" smtClean="0"/>
              <a:t> </a:t>
            </a:r>
            <a:r>
              <a:rPr lang="fr-FR" sz="1800" dirty="0"/>
              <a:t>texture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level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 smtClean="0"/>
              <a:t>level</a:t>
            </a:r>
            <a:r>
              <a:rPr lang="fr-FR" sz="1800" dirty="0"/>
              <a:t>-of-</a:t>
            </a:r>
            <a:r>
              <a:rPr lang="fr-FR" sz="1800" dirty="0" err="1"/>
              <a:t>detail</a:t>
            </a:r>
            <a:r>
              <a:rPr lang="fr-FR" sz="1800" dirty="0"/>
              <a:t>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internalFormat</a:t>
            </a:r>
            <a:r>
              <a:rPr lang="fr-FR" sz="1800" dirty="0"/>
              <a:t>,	</a:t>
            </a:r>
            <a:r>
              <a:rPr lang="fr-FR" sz="1800" dirty="0" smtClean="0"/>
              <a:t>//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/>
              <a:t>of </a:t>
            </a:r>
            <a:r>
              <a:rPr lang="fr-FR" sz="1600" dirty="0" err="1"/>
              <a:t>color</a:t>
            </a:r>
            <a:r>
              <a:rPr lang="fr-FR" sz="1600" dirty="0"/>
              <a:t> components in the texture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width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 smtClean="0"/>
              <a:t>width</a:t>
            </a:r>
            <a:r>
              <a:rPr lang="fr-FR" sz="1800" dirty="0" smtClean="0"/>
              <a:t> </a:t>
            </a:r>
            <a:r>
              <a:rPr lang="fr-FR" sz="1800" dirty="0"/>
              <a:t>of the texture image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height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200" dirty="0" err="1" smtClean="0"/>
              <a:t>height</a:t>
            </a:r>
            <a:r>
              <a:rPr lang="fr-FR" sz="1200" dirty="0" smtClean="0"/>
              <a:t> </a:t>
            </a:r>
            <a:r>
              <a:rPr lang="fr-FR" sz="1200" dirty="0"/>
              <a:t>of the texture image, 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layers</a:t>
            </a:r>
            <a:r>
              <a:rPr lang="fr-FR" sz="1200" dirty="0"/>
              <a:t> in a texture </a:t>
            </a:r>
            <a:r>
              <a:rPr lang="fr-FR" sz="1200" dirty="0" err="1"/>
              <a:t>array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/>
              <a:t>border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/>
              <a:t>This value must </a:t>
            </a:r>
            <a:r>
              <a:rPr lang="fr-FR" sz="1800" dirty="0" err="1"/>
              <a:t>be</a:t>
            </a:r>
            <a:r>
              <a:rPr lang="fr-FR" sz="1800" dirty="0"/>
              <a:t> 0.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format</a:t>
            </a:r>
            <a:r>
              <a:rPr lang="fr-FR" sz="1800" dirty="0"/>
              <a:t>,	</a:t>
            </a:r>
            <a:r>
              <a:rPr lang="fr-FR" sz="1800" dirty="0" smtClean="0"/>
              <a:t>	//format </a:t>
            </a:r>
            <a:r>
              <a:rPr lang="fr-FR" sz="1800" dirty="0"/>
              <a:t>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type</a:t>
            </a:r>
            <a:r>
              <a:rPr lang="fr-FR" sz="1800" dirty="0"/>
              <a:t>,	</a:t>
            </a:r>
            <a:r>
              <a:rPr lang="fr-FR" sz="1800" dirty="0" smtClean="0"/>
              <a:t>		//data </a:t>
            </a:r>
            <a:r>
              <a:rPr lang="fr-FR" sz="1800" dirty="0"/>
              <a:t>type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const</a:t>
            </a:r>
            <a:r>
              <a:rPr lang="fr-FR" sz="1800" dirty="0"/>
              <a:t> </a:t>
            </a:r>
            <a:r>
              <a:rPr lang="fr-FR" sz="1800" dirty="0" err="1"/>
              <a:t>GLvoid</a:t>
            </a:r>
            <a:r>
              <a:rPr lang="fr-FR" sz="1800" dirty="0"/>
              <a:t> * </a:t>
            </a:r>
            <a:r>
              <a:rPr lang="fr-FR" sz="1800" i="1" dirty="0"/>
              <a:t>data</a:t>
            </a:r>
            <a:r>
              <a:rPr lang="fr-FR" sz="1800" b="1" dirty="0"/>
              <a:t>)</a:t>
            </a:r>
            <a:r>
              <a:rPr lang="fr-FR" sz="1800" dirty="0"/>
              <a:t>;	</a:t>
            </a:r>
            <a:r>
              <a:rPr lang="fr-FR" sz="1800" dirty="0" smtClean="0"/>
              <a:t>//pointer </a:t>
            </a:r>
            <a:r>
              <a:rPr lang="fr-FR" sz="1800" dirty="0"/>
              <a:t>to the image data in </a:t>
            </a:r>
            <a:r>
              <a:rPr lang="fr-FR" sz="1800" dirty="0" err="1"/>
              <a:t>memory</a:t>
            </a:r>
            <a:r>
              <a:rPr lang="fr-FR" sz="1800" dirty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Attention, OpenGL ne fournit pas de chargeur d’images.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B2163-DA27-1D40-8FE7-B7936F242F0F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144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aller plus loin:</a:t>
            </a:r>
          </a:p>
          <a:p>
            <a:pPr lvl="1"/>
            <a:r>
              <a:rPr lang="fr-FR" dirty="0" smtClean="0"/>
              <a:t>Documentation OpenGL</a:t>
            </a:r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www.opengl.org</a:t>
            </a:r>
            <a:r>
              <a:rPr lang="fr-FR" dirty="0"/>
              <a:t>/documentation/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OpenCL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www.khronos.org</a:t>
            </a:r>
            <a:r>
              <a:rPr lang="fr-FR" dirty="0"/>
              <a:t>/</a:t>
            </a:r>
            <a:r>
              <a:rPr lang="fr-FR" dirty="0" err="1"/>
              <a:t>registry</a:t>
            </a:r>
            <a:r>
              <a:rPr lang="fr-FR" dirty="0"/>
              <a:t>/cl/</a:t>
            </a:r>
            <a:r>
              <a:rPr lang="fr-FR" dirty="0" err="1"/>
              <a:t>sdk</a:t>
            </a:r>
            <a:r>
              <a:rPr lang="fr-FR" dirty="0"/>
              <a:t>/1.1/docs/man/</a:t>
            </a:r>
            <a:r>
              <a:rPr lang="fr-FR" dirty="0" err="1"/>
              <a:t>xhtml</a:t>
            </a:r>
            <a:r>
              <a:rPr lang="fr-FR" dirty="0"/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45BEB9-5B1B-DB4F-AD5C-E6F694244147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900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CF959-3884-8E4E-A16A-44DD36307CD3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285E8-E2F9-7246-B136-68857E125226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67" y="1024466"/>
            <a:ext cx="2811033" cy="28110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7340"/>
            <a:ext cx="2769634" cy="22301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1" y="3641118"/>
            <a:ext cx="3487044" cy="27004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67" y="4058648"/>
            <a:ext cx="2811033" cy="2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appliquer la texture à un objet: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glTexEnv</a:t>
            </a:r>
            <a:r>
              <a:rPr lang="fr-FR" dirty="0" smtClean="0"/>
              <a:t>{if}[v](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	</a:t>
            </a:r>
            <a:endParaRPr lang="fr-FR" dirty="0" smtClean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dirty="0" err="1" smtClean="0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target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400" dirty="0" smtClean="0"/>
              <a:t>texture </a:t>
            </a:r>
            <a:r>
              <a:rPr lang="fr-FR" sz="2400" dirty="0" err="1"/>
              <a:t>environment</a:t>
            </a:r>
            <a:r>
              <a:rPr lang="fr-FR" sz="240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pname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1200" dirty="0" err="1" smtClean="0"/>
              <a:t>symbolic</a:t>
            </a:r>
            <a:r>
              <a:rPr lang="fr-FR" sz="1200" dirty="0" smtClean="0"/>
              <a:t> </a:t>
            </a:r>
            <a:r>
              <a:rPr lang="fr-FR" sz="1200" dirty="0" err="1"/>
              <a:t>name</a:t>
            </a:r>
            <a:r>
              <a:rPr lang="fr-FR" sz="1200" dirty="0"/>
              <a:t> of a single-</a:t>
            </a:r>
            <a:r>
              <a:rPr lang="fr-FR" sz="1200" dirty="0" err="1"/>
              <a:t>valued</a:t>
            </a:r>
            <a:r>
              <a:rPr lang="fr-FR" sz="1200" dirty="0"/>
              <a:t> texture </a:t>
            </a:r>
            <a:r>
              <a:rPr lang="fr-FR" sz="1200" dirty="0" err="1"/>
              <a:t>environment</a:t>
            </a:r>
            <a:r>
              <a:rPr lang="fr-FR" sz="1200" dirty="0"/>
              <a:t> </a:t>
            </a:r>
            <a:r>
              <a:rPr lang="fr-FR" sz="1200" dirty="0" err="1"/>
              <a:t>parameter</a:t>
            </a:r>
            <a:r>
              <a:rPr lang="fr-FR" sz="105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GLfloat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param</a:t>
            </a:r>
            <a:r>
              <a:rPr lang="fr-FR" i="1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i="1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000" i="1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000" dirty="0" err="1"/>
              <a:t>Specifies</a:t>
            </a:r>
            <a:r>
              <a:rPr lang="fr-FR" sz="2000" dirty="0"/>
              <a:t> a single </a:t>
            </a:r>
            <a:r>
              <a:rPr lang="fr-FR" sz="2000" dirty="0" err="1"/>
              <a:t>symbolic</a:t>
            </a:r>
            <a:r>
              <a:rPr lang="fr-FR" sz="2000" dirty="0"/>
              <a:t> constant,</a:t>
            </a:r>
            <a:endParaRPr lang="fr-FR" i="1" dirty="0">
              <a:solidFill>
                <a:prstClr val="black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57150" indent="0">
              <a:buNone/>
            </a:pPr>
            <a:r>
              <a:rPr lang="fr-FR" dirty="0" smtClean="0"/>
              <a:t>Est utilisé pour spécifier comment les </a:t>
            </a:r>
            <a:r>
              <a:rPr lang="fr-FR" dirty="0" err="1" smtClean="0"/>
              <a:t>texels</a:t>
            </a:r>
            <a:r>
              <a:rPr lang="fr-FR" dirty="0" smtClean="0"/>
              <a:t> seront combiné à l’objet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6F4FCD-2640-9B46-8D83-08AC490C2F74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8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la texture chargé, il est nécessaire de l’appliquer à notre objet pour cela:</a:t>
            </a:r>
          </a:p>
          <a:p>
            <a:pPr marL="5715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glTexCoor</a:t>
            </a:r>
            <a:r>
              <a:rPr lang="fr-FR" dirty="0" smtClean="0"/>
              <a:t>{1234}{</a:t>
            </a:r>
            <a:r>
              <a:rPr lang="fr-FR" dirty="0" err="1" smtClean="0"/>
              <a:t>sidf</a:t>
            </a:r>
            <a:r>
              <a:rPr lang="fr-FR" dirty="0" smtClean="0"/>
              <a:t>}[v](</a:t>
            </a:r>
            <a:r>
              <a:rPr lang="fr-FR" dirty="0" err="1" smtClean="0"/>
              <a:t>TYPEcoords</a:t>
            </a:r>
            <a:r>
              <a:rPr lang="fr-FR" dirty="0" smtClean="0"/>
              <a:t>)</a:t>
            </a:r>
          </a:p>
          <a:p>
            <a:pPr marL="57150" indent="0">
              <a:buNone/>
            </a:pPr>
            <a:r>
              <a:rPr lang="fr-FR" dirty="0" smtClean="0"/>
              <a:t>A appliquer directement sur les sommets, par exemple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47793-232B-5141-9AE6-153DB49F727B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1" y="3853440"/>
            <a:ext cx="3819709" cy="2100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446" y="38534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1.0f);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14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triangle</a:t>
            </a:r>
          </a:p>
          <a:p>
            <a:pPr marL="800100" lvl="2" indent="0">
              <a:buNone/>
            </a:pPr>
            <a:r>
              <a:rPr lang="fr-FR" sz="1800" dirty="0" err="1"/>
              <a:t>glBindTexture</a:t>
            </a:r>
            <a:r>
              <a:rPr lang="fr-FR" sz="1800" dirty="0"/>
              <a:t>(GL_TEXTURE_2D, texture2);</a:t>
            </a:r>
          </a:p>
          <a:p>
            <a:pPr marL="800100" lvl="2" indent="0">
              <a:buNone/>
            </a:pPr>
            <a:r>
              <a:rPr lang="fr-FR" sz="1800" dirty="0" err="1"/>
              <a:t>glBegin</a:t>
            </a:r>
            <a:r>
              <a:rPr lang="fr-FR" sz="1800" dirty="0"/>
              <a:t>(GL_TRIANGLES);</a:t>
            </a:r>
          </a:p>
          <a:p>
            <a:pPr marL="800100" lvl="2" indent="0">
              <a:buNone/>
            </a:pPr>
            <a:r>
              <a:rPr lang="fr-FR" sz="1800" dirty="0"/>
              <a:t>    glTexCoord2d(0,0);      glVertex3d(1,1,-1);</a:t>
            </a:r>
          </a:p>
          <a:p>
            <a:pPr marL="800100" lvl="2" indent="0">
              <a:buNone/>
            </a:pPr>
            <a:r>
              <a:rPr lang="fr-FR" sz="1800" dirty="0"/>
              <a:t>    glTexCoord2d(1,0);      glVertex3d(-1,1,-1);</a:t>
            </a:r>
          </a:p>
          <a:p>
            <a:pPr marL="800100" lvl="2" indent="0">
              <a:buNone/>
            </a:pPr>
            <a:r>
              <a:rPr lang="fr-FR" sz="1800" dirty="0"/>
              <a:t>    glTexCoord2d(0.5,1);    glVertex3d(0,0,1);</a:t>
            </a:r>
          </a:p>
          <a:p>
            <a:pPr marL="800100" lvl="2" indent="0">
              <a:buNone/>
            </a:pPr>
            <a:r>
              <a:rPr lang="fr-FR" sz="1800" dirty="0" err="1"/>
              <a:t>glEnd</a:t>
            </a:r>
            <a:r>
              <a:rPr lang="fr-FR" sz="1800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Comme présenté dans cet exemple,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/>
              <a:t>peut utiliser  seulement une </a:t>
            </a:r>
            <a:r>
              <a:rPr lang="fr-FR" dirty="0" smtClean="0"/>
              <a:t>partie de la texture.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848B1-18AA-8E4F-9F25-0BAFB094058D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9" y="985063"/>
            <a:ext cx="2024960" cy="3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bien gérer vos textures, il faut:</a:t>
            </a:r>
          </a:p>
          <a:p>
            <a:pPr lvl="1"/>
            <a:r>
              <a:rPr lang="fr-FR" dirty="0" smtClean="0"/>
              <a:t>Les considérer comme des objets</a:t>
            </a:r>
          </a:p>
          <a:p>
            <a:pPr lvl="1"/>
            <a:r>
              <a:rPr lang="fr-FR" dirty="0" smtClean="0"/>
              <a:t>Leur donner un nom</a:t>
            </a:r>
          </a:p>
          <a:p>
            <a:pPr lvl="1"/>
            <a:r>
              <a:rPr lang="fr-FR" dirty="0" smtClean="0"/>
              <a:t>Assigner une </a:t>
            </a:r>
            <a:r>
              <a:rPr lang="fr-FR" i="1" dirty="0" smtClean="0"/>
              <a:t>image </a:t>
            </a:r>
            <a:r>
              <a:rPr lang="fr-FR" dirty="0" smtClean="0"/>
              <a:t>sur des données </a:t>
            </a:r>
            <a:r>
              <a:rPr lang="fr-FR" i="1" dirty="0" smtClean="0"/>
              <a:t>textures</a:t>
            </a:r>
          </a:p>
          <a:p>
            <a:pPr lvl="1"/>
            <a:r>
              <a:rPr lang="fr-FR" dirty="0" smtClean="0"/>
              <a:t>Paramétrer chaque texture</a:t>
            </a:r>
          </a:p>
          <a:p>
            <a:pPr lvl="1"/>
            <a:r>
              <a:rPr lang="fr-FR" dirty="0" smtClean="0"/>
              <a:t>Et lors du rendu simplement recoller la texture sur l’objet alloué</a:t>
            </a:r>
          </a:p>
          <a:p>
            <a:r>
              <a:rPr lang="fr-FR" dirty="0" smtClean="0"/>
              <a:t>Différentes fonction pour cela:</a:t>
            </a:r>
          </a:p>
          <a:p>
            <a:pPr lvl="1"/>
            <a:r>
              <a:rPr lang="fr-FR" dirty="0" err="1" smtClean="0"/>
              <a:t>glGenTextures</a:t>
            </a:r>
            <a:r>
              <a:rPr lang="fr-FR" dirty="0"/>
              <a:t>(..</a:t>
            </a:r>
            <a:r>
              <a:rPr lang="fr-FR" dirty="0" smtClean="0"/>
              <a:t>) &lt; retourne le nom de textures</a:t>
            </a:r>
          </a:p>
          <a:p>
            <a:pPr lvl="1"/>
            <a:r>
              <a:rPr lang="fr-FR" dirty="0" err="1" smtClean="0"/>
              <a:t>glIsTexture</a:t>
            </a:r>
            <a:r>
              <a:rPr lang="fr-FR" dirty="0" smtClean="0"/>
              <a:t>(..) &lt; la texture est elle assigné ?</a:t>
            </a:r>
          </a:p>
          <a:p>
            <a:pPr lvl="1"/>
            <a:r>
              <a:rPr lang="fr-FR" dirty="0" err="1" smtClean="0"/>
              <a:t>glBindTexture</a:t>
            </a:r>
            <a:r>
              <a:rPr lang="fr-FR" dirty="0" smtClean="0"/>
              <a:t>(..) </a:t>
            </a:r>
          </a:p>
          <a:p>
            <a:pPr lvl="1"/>
            <a:r>
              <a:rPr lang="fr-FR" dirty="0" err="1" smtClean="0"/>
              <a:t>glDeleteTextures</a:t>
            </a:r>
            <a:r>
              <a:rPr lang="fr-FR" dirty="0" smtClean="0"/>
              <a:t>(..) &lt; supprimer des textures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</a:t>
            </a:r>
            <a:r>
              <a:rPr lang="en-US" b="1" dirty="0" smtClean="0"/>
              <a:t>HMIN</a:t>
            </a:r>
            <a:r>
              <a:rPr lang="fr-FR" b="1" dirty="0" smtClean="0"/>
              <a:t>317 </a:t>
            </a:r>
            <a:r>
              <a:rPr lang="fr-FR" b="1" dirty="0" smtClean="0"/>
              <a:t>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CF03E-155F-1E4B-83AF-F21F75CEBC4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50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7045</TotalTime>
  <Words>3545</Words>
  <Application>Microsoft Macintosh PowerPoint</Application>
  <PresentationFormat>Présentation à l'écran (4:3)</PresentationFormat>
  <Paragraphs>574</Paragraphs>
  <Slides>52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Thème Office</vt:lpstr>
      <vt:lpstr>HMIN 317 – Moteur de Jeux GPU – Techniques avancées Université Montpellier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Pipeline programmable:</vt:lpstr>
      <vt:lpstr>Présentation PowerPoint</vt:lpstr>
      <vt:lpstr>Présentation PowerPoint</vt:lpstr>
      <vt:lpstr>Vertex shader</vt:lpstr>
      <vt:lpstr>Vertex shader</vt:lpstr>
      <vt:lpstr>Vertex shader</vt:lpstr>
      <vt:lpstr>Vertex shader summary</vt:lpstr>
      <vt:lpstr>Pixel Shader</vt:lpstr>
      <vt:lpstr>Pixel shader</vt:lpstr>
      <vt:lpstr>Pixel(fragment)  shader summary</vt:lpstr>
      <vt:lpstr>Des exemples</vt:lpstr>
      <vt:lpstr>Programmation GPU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simple : somme de deux tableaux</vt:lpstr>
      <vt:lpstr>Autre exemple simple (opencl)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462</cp:revision>
  <cp:lastPrinted>2014-05-15T11:44:15Z</cp:lastPrinted>
  <dcterms:created xsi:type="dcterms:W3CDTF">2013-05-05T09:39:59Z</dcterms:created>
  <dcterms:modified xsi:type="dcterms:W3CDTF">2017-09-28T20:02:08Z</dcterms:modified>
</cp:coreProperties>
</file>