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4"/>
  </p:notes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 Phan" initials="" lastIdx="1" clrIdx="0"/>
  <p:cmAuthor id="1" name="Khánh Thi Đặng"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62" autoAdjust="0"/>
  </p:normalViewPr>
  <p:slideViewPr>
    <p:cSldViewPr snapToGrid="0">
      <p:cViewPr varScale="1">
        <p:scale>
          <a:sx n="89" d="100"/>
          <a:sy n="89" d="100"/>
        </p:scale>
        <p:origin x="216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297fc244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297fc244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3d0fb1c6_2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3d0fb1c6_2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Có nhiều vấn đề cần giải quyết trong chương Không gian vector,</a:t>
            </a:r>
          </a:p>
          <a:p>
            <a:pPr marL="0" lvl="0" indent="0" algn="l" rtl="0">
              <a:lnSpc>
                <a:spcPct val="150000"/>
              </a:lnSpc>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đồ án chỉ xem xét trình bày một số dạng bài tính toán cơ bản.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83d0fb1c6_2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83d0fb1c6_2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e18077e8b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e18077e8b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b="1" i="0">
                <a:solidFill>
                  <a:srgbClr val="000000"/>
                </a:solidFill>
                <a:effectLst/>
                <a:latin typeface="TimesNewRomanPS-BoldMT"/>
              </a:rPr>
              <a:t>XÂY DỰNG HỆ HỖ TRỢ GIẢI TOÁN ĐẠI SỐ TUYẾN TÍNH</a:t>
            </a:r>
            <a:br>
              <a:rPr lang="vi-VN" sz="1800" b="1" i="0">
                <a:solidFill>
                  <a:srgbClr val="000000"/>
                </a:solidFill>
                <a:effectLst/>
                <a:latin typeface="TimesNewRomanPS-BoldMT"/>
              </a:rPr>
            </a:br>
            <a:r>
              <a:rPr lang="vi-VN" sz="1800" b="1" i="0">
                <a:solidFill>
                  <a:srgbClr val="000000"/>
                </a:solidFill>
                <a:effectLst/>
                <a:latin typeface="TimesNewRomanPS-BoldMT"/>
              </a:rPr>
              <a:t>TRÊN CƠ SỞ TRI THỨC GỒM CÁC MIỀN TRI THỨC PHỐI HỢP</a:t>
            </a:r>
            <a:r>
              <a:rPr lang="vi-VN"/>
              <a:t> </a:t>
            </a:r>
            <a:r>
              <a:rPr lang="en-US"/>
              <a:t>2017</a:t>
            </a:r>
            <a:br>
              <a:rPr lang="vi-VN"/>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52861b9a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52861b9a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18077e8b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18077e8b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Như An đã đề cập ở phần trên, thì cho mỗi dạng bài toán ta sẽ có từng mô hình bài toán khác nhau cũng như thuật giải khác nhau, </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T</a:t>
            </a:r>
            <a:r>
              <a:rPr lang="en" dirty="0"/>
              <a:t>ừ đó, dùng hệ suy dẫn, ta sẽ thu được kết quả mong muốn. Để dễ hiểu hơn, sau đây chúng ta sẽ đến với một ví dụ.</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e4c26fd50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e4c26fd50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Ví dụ, chúng ta sẽ phân tích bài toán dạng 2: </a:t>
            </a:r>
            <a:r>
              <a:rPr lang="en" dirty="0">
                <a:solidFill>
                  <a:srgbClr val="38761D"/>
                </a:solidFill>
                <a:latin typeface="Nunito"/>
                <a:ea typeface="Nunito"/>
                <a:cs typeface="Nunito"/>
                <a:sym typeface="Nunito"/>
              </a:rPr>
              <a:t>Xác định tính độc lập và phụ thuộc tuyến tính</a:t>
            </a: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Đầu tiên, bài toán chung của dạng này là: cần, </a:t>
            </a:r>
            <a:r>
              <a:rPr lang="en" sz="1100" dirty="0">
                <a:solidFill>
                  <a:srgbClr val="0000FF"/>
                </a:solidFill>
                <a:latin typeface="Nunito"/>
                <a:ea typeface="Nunito"/>
                <a:cs typeface="Nunito"/>
                <a:sym typeface="Nunito"/>
              </a:rPr>
              <a:t>Kiểm tra tính độc lập và phụ thuộc tuyến tính của tập hợp vector u</a:t>
            </a:r>
            <a:r>
              <a:rPr lang="en" sz="1100" baseline="-25000" dirty="0">
                <a:solidFill>
                  <a:srgbClr val="0000FF"/>
                </a:solidFill>
                <a:latin typeface="Nunito"/>
                <a:ea typeface="Nunito"/>
                <a:cs typeface="Nunito"/>
                <a:sym typeface="Nunito"/>
              </a:rPr>
              <a:t>1</a:t>
            </a:r>
            <a:r>
              <a:rPr lang="en" sz="1100" dirty="0">
                <a:solidFill>
                  <a:srgbClr val="0000FF"/>
                </a:solidFill>
                <a:latin typeface="Nunito"/>
                <a:ea typeface="Nunito"/>
                <a:cs typeface="Nunito"/>
                <a:sym typeface="Nunito"/>
              </a:rPr>
              <a:t>, u</a:t>
            </a:r>
            <a:r>
              <a:rPr lang="en" sz="1100" baseline="-25000" dirty="0">
                <a:solidFill>
                  <a:srgbClr val="0000FF"/>
                </a:solidFill>
                <a:latin typeface="Nunito"/>
                <a:ea typeface="Nunito"/>
                <a:cs typeface="Nunito"/>
                <a:sym typeface="Nunito"/>
              </a:rPr>
              <a:t>2</a:t>
            </a:r>
            <a:r>
              <a:rPr lang="en" sz="1100" dirty="0">
                <a:solidFill>
                  <a:srgbClr val="0000FF"/>
                </a:solidFill>
                <a:latin typeface="Nunito"/>
                <a:ea typeface="Nunito"/>
                <a:cs typeface="Nunito"/>
                <a:sym typeface="Nunito"/>
              </a:rPr>
              <a:t>, u</a:t>
            </a:r>
            <a:r>
              <a:rPr lang="en" sz="1100" baseline="-25000" dirty="0">
                <a:solidFill>
                  <a:srgbClr val="0000FF"/>
                </a:solidFill>
                <a:latin typeface="Nunito"/>
                <a:ea typeface="Nunito"/>
                <a:cs typeface="Nunito"/>
                <a:sym typeface="Nunito"/>
              </a:rPr>
              <a:t>3</a:t>
            </a:r>
            <a:r>
              <a:rPr lang="en" sz="1100" dirty="0">
                <a:solidFill>
                  <a:srgbClr val="0000FF"/>
                </a:solidFill>
                <a:latin typeface="Nunito"/>
                <a:ea typeface="Nunito"/>
                <a:cs typeface="Nunito"/>
                <a:sym typeface="Nunito"/>
              </a:rPr>
              <a:t>,..., u</a:t>
            </a:r>
            <a:r>
              <a:rPr lang="en" sz="1100" baseline="-25000" dirty="0">
                <a:solidFill>
                  <a:srgbClr val="0000FF"/>
                </a:solidFill>
                <a:latin typeface="Nunito"/>
                <a:ea typeface="Nunito"/>
                <a:cs typeface="Nunito"/>
                <a:sym typeface="Nunito"/>
              </a:rPr>
              <a:t>n</a:t>
            </a:r>
            <a:endParaRPr lang="vi-VN" dirty="0"/>
          </a:p>
          <a:p>
            <a:pPr marL="0" lvl="0" indent="0" algn="l" rtl="0">
              <a:spcBef>
                <a:spcPts val="0"/>
              </a:spcBef>
              <a:spcAft>
                <a:spcPts val="0"/>
              </a:spcAft>
              <a:buNone/>
            </a:pPr>
            <a:r>
              <a:rPr lang="vi-VN" dirty="0"/>
              <a:t>Tiếp theo, chúng ta dùng mô hình bài toán Object, Facts, Goal, trong đó, </a:t>
            </a:r>
            <a:endParaRPr lang="en-US" dirty="0"/>
          </a:p>
          <a:p>
            <a:pPr marL="171450" lvl="0" indent="-171450" algn="l" rtl="0">
              <a:spcBef>
                <a:spcPts val="0"/>
              </a:spcBef>
              <a:spcAft>
                <a:spcPts val="0"/>
              </a:spcAft>
            </a:pPr>
            <a:r>
              <a:rPr lang="vi-VN" dirty="0"/>
              <a:t>O là các đối tượng cần trong bài toán, </a:t>
            </a:r>
            <a:endParaRPr lang="en-US" dirty="0"/>
          </a:p>
          <a:p>
            <a:pPr marL="171450" lvl="0" indent="-171450" algn="l" rtl="0">
              <a:spcBef>
                <a:spcPts val="0"/>
              </a:spcBef>
              <a:spcAft>
                <a:spcPts val="0"/>
              </a:spcAft>
            </a:pPr>
            <a:r>
              <a:rPr lang="vi-VN" dirty="0"/>
              <a:t>Facts là </a:t>
            </a:r>
            <a:r>
              <a:rPr lang="vi-VN" dirty="0">
                <a:solidFill>
                  <a:schemeClr val="dk1"/>
                </a:solidFill>
              </a:rPr>
              <a:t>dữ kiện đề bài cho, là các vector u1,u2,…,un, giả sử đặt tập hợp này là M, số phần tử của M sẽ là n, và </a:t>
            </a:r>
            <a:endParaRPr lang="en-US" dirty="0">
              <a:solidFill>
                <a:schemeClr val="dk1"/>
              </a:solidFill>
            </a:endParaRPr>
          </a:p>
          <a:p>
            <a:pPr marL="171450" lvl="0" indent="-171450" algn="l" rtl="0">
              <a:spcBef>
                <a:spcPts val="0"/>
              </a:spcBef>
              <a:spcAft>
                <a:spcPts val="0"/>
              </a:spcAft>
            </a:pPr>
            <a:r>
              <a:rPr lang="vi-VN" dirty="0">
                <a:solidFill>
                  <a:schemeClr val="dk1"/>
                </a:solidFill>
              </a:rPr>
              <a:t>Goal là các từ khóa và mục tiêu cần giải quyết, ở đây là </a:t>
            </a:r>
            <a:r>
              <a:rPr lang="en" sz="1100" dirty="0">
                <a:solidFill>
                  <a:srgbClr val="000000"/>
                </a:solidFill>
                <a:latin typeface="Nunito"/>
                <a:ea typeface="Nunito"/>
                <a:cs typeface="Nunito"/>
                <a:sym typeface="Nunito"/>
              </a:rPr>
              <a:t>Kiểm tra, tập M này là đltt hay pttt</a:t>
            </a: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Vậy từ tri thức đã thu thập ở trên, chúng ta có các bước thuật giải cho bài toán này như sau:</a:t>
            </a:r>
            <a:endParaRPr dirty="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6102856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6102856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Tiếp đến, chúng ta sẽ xây dựng luật suy diễn dựa trên các quan hệ ở mô hình tri thức và thuật giải, ta có các bước giải sau:</a:t>
            </a:r>
          </a:p>
          <a:p>
            <a:pPr marL="0" lvl="0" indent="0" algn="l" rtl="0">
              <a:spcBef>
                <a:spcPts val="0"/>
              </a:spcBef>
              <a:spcAft>
                <a:spcPts val="0"/>
              </a:spcAft>
              <a:buNone/>
            </a:pPr>
            <a:endParaRPr dirty="0"/>
          </a:p>
          <a:p>
            <a:pPr marL="171450" lvl="0" indent="-171450" algn="l" rtl="0">
              <a:spcBef>
                <a:spcPts val="0"/>
              </a:spcBef>
              <a:spcAft>
                <a:spcPts val="0"/>
              </a:spcAft>
            </a:pPr>
            <a:r>
              <a:rPr lang="en" dirty="0"/>
              <a:t>S1: từ các vector u, ta lập được ma trận A, đồng thời có số chiều của A</a:t>
            </a:r>
            <a:endParaRPr dirty="0"/>
          </a:p>
          <a:p>
            <a:pPr marL="171450" lvl="0" indent="-171450" algn="l" rtl="0">
              <a:spcBef>
                <a:spcPts val="0"/>
              </a:spcBef>
              <a:spcAft>
                <a:spcPts val="0"/>
              </a:spcAft>
            </a:pPr>
            <a:r>
              <a:rPr lang="en" dirty="0"/>
              <a:t>S2: từ các dữ kiện vừa có, dùng luật biến đổi ma trận bậc thang là các phép toán sơ cấp trên dòng, ta có được dạng ma trận bậc thang của A, và hạng của nó là rank(A)</a:t>
            </a:r>
            <a:endParaRPr dirty="0"/>
          </a:p>
          <a:p>
            <a:pPr marL="171450" lvl="0" indent="-171450" algn="l" rtl="0">
              <a:spcBef>
                <a:spcPts val="0"/>
              </a:spcBef>
              <a:spcAft>
                <a:spcPts val="0"/>
              </a:spcAft>
            </a:pPr>
            <a:r>
              <a:rPr lang="en" dirty="0"/>
              <a:t>S3: kết hợp các dữ kiện, và dựa vào bước B4 của thuật giải ta suy được tập các vector đã cho là đltt hay pttt</a:t>
            </a:r>
          </a:p>
          <a:p>
            <a:pPr marL="0" lvl="0" indent="0" algn="l" rtl="0">
              <a:spcBef>
                <a:spcPts val="0"/>
              </a:spcBef>
              <a:spcAft>
                <a:spcPts val="0"/>
              </a:spcAft>
              <a:buNone/>
            </a:pPr>
            <a:endParaRPr dirty="0"/>
          </a:p>
          <a:p>
            <a:pPr marL="0" lvl="0" indent="0" algn="l" rtl="0">
              <a:spcBef>
                <a:spcPts val="0"/>
              </a:spcBef>
              <a:spcAft>
                <a:spcPts val="0"/>
              </a:spcAft>
              <a:buNone/>
            </a:pPr>
            <a:r>
              <a:rPr lang="en" dirty="0"/>
              <a:t>Tương tự, nếu ta làm dạng 3 là kiểm tra cơ sở, ta chỉ cần thêm bước kết hợp các dữ kiện theo trường hợp dltt hoặc pttt để suy luận kết quả có là cơ sở hay ko.</a:t>
            </a:r>
          </a:p>
          <a:p>
            <a:pPr marL="0" lvl="0" indent="0" algn="l" rtl="0">
              <a:spcBef>
                <a:spcPts val="0"/>
              </a:spcBef>
              <a:spcAft>
                <a:spcPts val="0"/>
              </a:spcAft>
              <a:buNone/>
            </a:pPr>
            <a:endParaRPr dirty="0"/>
          </a:p>
          <a:p>
            <a:pPr marL="0" lvl="0" indent="0" algn="l" rtl="0">
              <a:spcBef>
                <a:spcPts val="0"/>
              </a:spcBef>
              <a:spcAft>
                <a:spcPts val="0"/>
              </a:spcAft>
              <a:buNone/>
            </a:pPr>
            <a:r>
              <a:rPr lang="en" dirty="0"/>
              <a:t>Kế đến là phần demo và kết quả</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5eb42a39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5eb42a39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6102856c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6102856c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Với dạng 2 ở trên, thì đây một số hình ảnh trong chương trình, </a:t>
            </a: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Đầu tiên là nhận đề bài và phân tích bài toán để xác định được dạng bài toán và dữ liệu đề cho.</a:t>
            </a:r>
            <a:endParaRPr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Sau đó là lời giải chi tiết theo từng bước. [demo]</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52861b9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52861b9a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Trong kỷ nguyên công nghệ như hiện nay, ngày càng nhiều hệ thống thông minh ra đời, phục vụ cho những nhu cầu khác nhau của con người. </a:t>
            </a:r>
          </a:p>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Nunito"/>
                <a:ea typeface="Nunito"/>
                <a:cs typeface="Nunito"/>
                <a:sym typeface="Nunito"/>
              </a:rPr>
              <a:t>Một trong những nhu cầu quan trọng chính là nhu cầu học tập, nhu cầu trong lĩnh vực giáo dục. </a:t>
            </a:r>
          </a:p>
          <a:p>
            <a:pPr marL="0" lvl="0" indent="0" algn="just" rtl="0">
              <a:lnSpc>
                <a:spcPct val="115000"/>
              </a:lnSpc>
              <a:spcBef>
                <a:spcPts val="0"/>
              </a:spcBef>
              <a:spcAft>
                <a:spcPts val="0"/>
              </a:spcAft>
              <a:buClr>
                <a:schemeClr val="dk1"/>
              </a:buClr>
              <a:buSzPts val="1100"/>
              <a:buFont typeface="Arial"/>
              <a:buNone/>
            </a:pPr>
            <a:r>
              <a:rPr lang="vi-VN" sz="1800" b="0" i="0" u="none" strike="noStrike">
                <a:solidFill>
                  <a:srgbClr val="000000"/>
                </a:solidFill>
                <a:effectLst/>
                <a:latin typeface="Nunito" pitchFamily="2" charset="0"/>
              </a:rPr>
              <a:t>Yêu cầu đặt ra cho các hệ thống này là làm sao để máy tính có thể có trí tuệ, tri thức giống như con người, các bước giải giống cách suy nghĩ và lập luận của con người. </a:t>
            </a:r>
            <a:endParaRPr>
              <a:solidFill>
                <a:schemeClr val="dk1"/>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6102856c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6102856c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Tập </a:t>
            </a:r>
            <a:r>
              <a:rPr lang="en-US" dirty="0" err="1"/>
              <a:t>thử</a:t>
            </a:r>
            <a:r>
              <a:rPr lang="en-US" dirty="0"/>
              <a:t> </a:t>
            </a:r>
            <a:r>
              <a:rPr lang="en-US" dirty="0" err="1"/>
              <a:t>nghiệm</a:t>
            </a:r>
            <a:r>
              <a:rPr lang="en-US" dirty="0"/>
              <a:t> mà </a:t>
            </a:r>
            <a:r>
              <a:rPr lang="en-US" dirty="0" err="1"/>
              <a:t>nhóm</a:t>
            </a:r>
            <a:r>
              <a:rPr lang="en-US" dirty="0"/>
              <a:t> </a:t>
            </a:r>
            <a:r>
              <a:rPr lang="en-US" dirty="0" err="1"/>
              <a:t>thu</a:t>
            </a:r>
            <a:r>
              <a:rPr lang="en-US" dirty="0"/>
              <a:t> </a:t>
            </a:r>
            <a:r>
              <a:rPr lang="en-US" dirty="0" err="1"/>
              <a:t>thập</a:t>
            </a:r>
            <a:r>
              <a:rPr lang="en-US" dirty="0"/>
              <a:t> </a:t>
            </a:r>
            <a:r>
              <a:rPr lang="en-US" dirty="0" err="1"/>
              <a:t>được</a:t>
            </a:r>
            <a:r>
              <a:rPr lang="en-US" dirty="0"/>
              <a:t> bao </a:t>
            </a:r>
            <a:r>
              <a:rPr lang="en-US" dirty="0" err="1"/>
              <a:t>gồm</a:t>
            </a:r>
            <a:r>
              <a:rPr lang="en-US" dirty="0"/>
              <a:t> 20 </a:t>
            </a:r>
            <a:r>
              <a:rPr lang="en-US" dirty="0" err="1"/>
              <a:t>bài</a:t>
            </a:r>
            <a:r>
              <a:rPr lang="en-US" dirty="0"/>
              <a:t> </a:t>
            </a:r>
            <a:r>
              <a:rPr lang="en-US" dirty="0" err="1"/>
              <a:t>được</a:t>
            </a:r>
            <a:r>
              <a:rPr lang="en-US" dirty="0"/>
              <a:t> </a:t>
            </a:r>
            <a:r>
              <a:rPr lang="en-US" dirty="0" err="1"/>
              <a:t>phân</a:t>
            </a:r>
            <a:r>
              <a:rPr lang="en-US" dirty="0"/>
              <a:t> </a:t>
            </a:r>
            <a:r>
              <a:rPr lang="vi-VN" sz="1800" b="0" i="0" u="none" strike="noStrike" dirty="0">
                <a:solidFill>
                  <a:srgbClr val="000000"/>
                </a:solidFill>
                <a:effectLst/>
                <a:latin typeface="Nunito" pitchFamily="2" charset="0"/>
              </a:rPr>
              <a:t>theo từng dạng và cấp độ</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đơn</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giản</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và</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phức</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tạp</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được</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đánh</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giá</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dựa</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vào</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số</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chiều</a:t>
            </a:r>
            <a:r>
              <a:rPr lang="en-US" sz="1800" b="0" i="0" u="none" strike="noStrike" dirty="0">
                <a:solidFill>
                  <a:srgbClr val="000000"/>
                </a:solidFill>
                <a:effectLst/>
                <a:latin typeface="Nunito" pitchFamily="2" charset="0"/>
              </a:rPr>
              <a:t> của ma </a:t>
            </a:r>
            <a:r>
              <a:rPr lang="en-US" sz="1800" b="0" i="0" u="none" strike="noStrike" dirty="0" err="1">
                <a:solidFill>
                  <a:srgbClr val="000000"/>
                </a:solidFill>
                <a:effectLst/>
                <a:latin typeface="Nunito" pitchFamily="2" charset="0"/>
              </a:rPr>
              <a:t>trận</a:t>
            </a:r>
            <a:endParaRPr lang="en-US" sz="1800" b="0" i="0" u="none" strike="noStrike" dirty="0">
              <a:solidFill>
                <a:srgbClr val="000000"/>
              </a:solidFill>
              <a:effectLst/>
              <a:latin typeface="Nunito" pitchFamily="2" charset="0"/>
            </a:endParaRPr>
          </a:p>
          <a:p>
            <a:pPr marL="0" lvl="0" indent="0" algn="l" rtl="0">
              <a:spcBef>
                <a:spcPts val="0"/>
              </a:spcBef>
              <a:spcAft>
                <a:spcPts val="0"/>
              </a:spcAft>
              <a:buNone/>
            </a:pPr>
            <a:endParaRPr lang="en-US" sz="1800" b="0" i="0" u="none" strike="noStrike" dirty="0">
              <a:solidFill>
                <a:srgbClr val="000000"/>
              </a:solidFill>
              <a:effectLst/>
              <a:latin typeface="Nunito" pitchFamily="2" charset="0"/>
            </a:endParaRPr>
          </a:p>
          <a:p>
            <a:pPr marL="0" lvl="0" indent="0" algn="l" rtl="0">
              <a:spcBef>
                <a:spcPts val="0"/>
              </a:spcBef>
              <a:spcAft>
                <a:spcPts val="0"/>
              </a:spcAft>
              <a:buNone/>
            </a:pPr>
            <a:r>
              <a:rPr lang="en-US" sz="1800" b="0" i="0" u="none" strike="noStrike" dirty="0" err="1">
                <a:solidFill>
                  <a:srgbClr val="000000"/>
                </a:solidFill>
                <a:effectLst/>
                <a:latin typeface="Nunito" pitchFamily="2" charset="0"/>
              </a:rPr>
              <a:t>Kết</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quả</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thu</a:t>
            </a:r>
            <a:r>
              <a:rPr lang="en-US" sz="1800" b="0" i="0" u="none" strike="noStrike" dirty="0">
                <a:solidFill>
                  <a:srgbClr val="000000"/>
                </a:solidFill>
                <a:effectLst/>
                <a:latin typeface="Nunito" pitchFamily="2" charset="0"/>
              </a:rPr>
              <a:t> về </a:t>
            </a:r>
            <a:r>
              <a:rPr lang="en-US" sz="1800" b="0" i="0" u="none" strike="noStrike" dirty="0" err="1">
                <a:solidFill>
                  <a:srgbClr val="000000"/>
                </a:solidFill>
                <a:effectLst/>
                <a:latin typeface="Nunito" pitchFamily="2" charset="0"/>
              </a:rPr>
              <a:t>khá</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khả</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quan</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điều</a:t>
            </a:r>
            <a:r>
              <a:rPr lang="en-US" sz="1800" b="0" i="0" u="none" strike="noStrike" dirty="0">
                <a:solidFill>
                  <a:srgbClr val="000000"/>
                </a:solidFill>
                <a:effectLst/>
                <a:latin typeface="Nunito" pitchFamily="2" charset="0"/>
              </a:rPr>
              <a:t> này là </a:t>
            </a:r>
            <a:r>
              <a:rPr lang="en-US" sz="1800" b="0" i="0" u="none" strike="noStrike" dirty="0" err="1">
                <a:solidFill>
                  <a:srgbClr val="000000"/>
                </a:solidFill>
                <a:effectLst/>
                <a:latin typeface="Nunito" pitchFamily="2" charset="0"/>
              </a:rPr>
              <a:t>hiển</a:t>
            </a:r>
            <a:r>
              <a:rPr lang="en-US" sz="1800" b="0" i="0" u="none" strike="noStrike" dirty="0">
                <a:solidFill>
                  <a:srgbClr val="000000"/>
                </a:solidFill>
                <a:effectLst/>
                <a:latin typeface="Nunito" pitchFamily="2" charset="0"/>
              </a:rPr>
              <a:t> nhiên, về tri </a:t>
            </a:r>
            <a:r>
              <a:rPr lang="en-US" sz="1800" b="0" i="0" u="none" strike="noStrike" dirty="0" err="1">
                <a:solidFill>
                  <a:srgbClr val="000000"/>
                </a:solidFill>
                <a:effectLst/>
                <a:latin typeface="Nunito" pitchFamily="2" charset="0"/>
              </a:rPr>
              <a:t>thức</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giáo</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dục</a:t>
            </a:r>
            <a:r>
              <a:rPr lang="en-US" sz="1800" b="0" i="0" u="none" strike="noStrike" dirty="0">
                <a:solidFill>
                  <a:srgbClr val="000000"/>
                </a:solidFill>
                <a:effectLst/>
                <a:latin typeface="Nunito" pitchFamily="2" charset="0"/>
              </a:rPr>
              <a:t> thì </a:t>
            </a:r>
            <a:r>
              <a:rPr lang="en-US" sz="1800" b="0" i="0" u="none" strike="noStrike" dirty="0" err="1">
                <a:solidFill>
                  <a:srgbClr val="000000"/>
                </a:solidFill>
                <a:effectLst/>
                <a:latin typeface="Nunito" pitchFamily="2" charset="0"/>
              </a:rPr>
              <a:t>chúng</a:t>
            </a:r>
            <a:r>
              <a:rPr lang="en-US" sz="1800" b="0" i="0" u="none" strike="noStrike" dirty="0">
                <a:solidFill>
                  <a:srgbClr val="000000"/>
                </a:solidFill>
                <a:effectLst/>
                <a:latin typeface="Nunito" pitchFamily="2" charset="0"/>
              </a:rPr>
              <a:t> ta </a:t>
            </a:r>
            <a:r>
              <a:rPr lang="en-US" sz="1800" b="0" i="0" u="none" strike="noStrike" dirty="0" err="1">
                <a:solidFill>
                  <a:srgbClr val="000000"/>
                </a:solidFill>
                <a:effectLst/>
                <a:latin typeface="Nunito" pitchFamily="2" charset="0"/>
              </a:rPr>
              <a:t>sẽ</a:t>
            </a:r>
            <a:r>
              <a:rPr lang="en-US" sz="1800" b="0" i="0" u="none" strike="noStrike" dirty="0">
                <a:solidFill>
                  <a:srgbClr val="000000"/>
                </a:solidFill>
                <a:effectLst/>
                <a:latin typeface="Nunito" pitchFamily="2" charset="0"/>
              </a:rPr>
              <a:t> cần tinh </a:t>
            </a:r>
            <a:r>
              <a:rPr lang="en-US" sz="1800" b="0" i="0" u="none" strike="noStrike" dirty="0" err="1">
                <a:solidFill>
                  <a:srgbClr val="000000"/>
                </a:solidFill>
                <a:effectLst/>
                <a:latin typeface="Nunito" pitchFamily="2" charset="0"/>
              </a:rPr>
              <a:t>chính</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xác</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cao</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nhất</a:t>
            </a:r>
            <a:r>
              <a:rPr lang="en-US" sz="1800" b="0" i="0" u="none" strike="noStrike" dirty="0">
                <a:solidFill>
                  <a:srgbClr val="000000"/>
                </a:solidFill>
                <a:effectLst/>
                <a:latin typeface="Nunito" pitchFamily="2" charset="0"/>
              </a:rPr>
              <a:t> có </a:t>
            </a:r>
            <a:r>
              <a:rPr lang="en-US" sz="1800" b="0" i="0" u="none" strike="noStrike" dirty="0" err="1">
                <a:solidFill>
                  <a:srgbClr val="000000"/>
                </a:solidFill>
                <a:effectLst/>
                <a:latin typeface="Nunito" pitchFamily="2" charset="0"/>
              </a:rPr>
              <a:t>thể</a:t>
            </a:r>
            <a:endParaRPr lang="en-US" sz="1800" b="0" i="0" u="none" strike="noStrike" dirty="0">
              <a:solidFill>
                <a:srgbClr val="000000"/>
              </a:solidFill>
              <a:effectLst/>
              <a:latin typeface="Nunito" pitchFamily="2" charset="0"/>
            </a:endParaRPr>
          </a:p>
          <a:p>
            <a:pPr marL="0" lvl="0" indent="0" algn="l" rtl="0">
              <a:spcBef>
                <a:spcPts val="0"/>
              </a:spcBef>
              <a:spcAft>
                <a:spcPts val="0"/>
              </a:spcAft>
              <a:buNone/>
            </a:pPr>
            <a:endParaRPr lang="en-US" sz="1800" b="0" i="0" u="none" strike="noStrike" dirty="0">
              <a:solidFill>
                <a:srgbClr val="000000"/>
              </a:solidFill>
              <a:effectLst/>
              <a:latin typeface="Nunito" pitchFamily="2" charset="0"/>
            </a:endParaRPr>
          </a:p>
          <a:p>
            <a:pPr marL="4572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Nunito" pitchFamily="2" charset="0"/>
              </a:rPr>
              <a:t>Hệ thống không giới hạn chiều mà ma trận có thể nhập vào.</a:t>
            </a:r>
          </a:p>
          <a:p>
            <a:pPr marL="4572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Nunito" pitchFamily="2" charset="0"/>
              </a:rPr>
              <a:t>Hệ thống trình bày từng bước giải, rõ ràng và mạch lạc.</a:t>
            </a:r>
          </a:p>
          <a:p>
            <a:pPr marL="4572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Nunito" pitchFamily="2" charset="0"/>
              </a:rPr>
              <a:t>Có thể trích xuất được thông tin ma trận từ đề bài đầu vào dưới dạng Rules base</a:t>
            </a:r>
          </a:p>
          <a:p>
            <a:pPr marL="4572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Nunito" pitchFamily="2" charset="0"/>
              </a:rPr>
              <a:t>Hệ thống có thể cho thấy sự liên kết giữa các mô hình tri thức.</a:t>
            </a:r>
          </a:p>
          <a:p>
            <a:pPr marL="0" lvl="0" indent="0" algn="l" rtl="0">
              <a:spcBef>
                <a:spcPts val="0"/>
              </a:spcBef>
              <a:spcAft>
                <a:spcPts val="0"/>
              </a:spcAft>
              <a:buNone/>
            </a:pPr>
            <a:endParaRPr lang="en-US" sz="1800" b="0" i="0" u="none" strike="noStrike" dirty="0">
              <a:solidFill>
                <a:srgbClr val="000000"/>
              </a:solidFill>
              <a:effectLst/>
              <a:latin typeface="Nunito" pitchFamily="2" charset="0"/>
            </a:endParaRPr>
          </a:p>
          <a:p>
            <a:pPr marL="0" lvl="0" indent="0" algn="l" rtl="0">
              <a:spcBef>
                <a:spcPts val="0"/>
              </a:spcBef>
              <a:spcAft>
                <a:spcPts val="0"/>
              </a:spcAft>
              <a:buNone/>
            </a:pPr>
            <a:endParaRPr lang="en-US" sz="1800" b="0" i="0" u="none" strike="noStrike" dirty="0">
              <a:solidFill>
                <a:srgbClr val="000000"/>
              </a:solidFill>
              <a:effectLst/>
              <a:latin typeface="Nunito" pitchFamily="2" charset="0"/>
            </a:endParaRPr>
          </a:p>
          <a:p>
            <a:pPr marL="0" lvl="0" indent="0" algn="l" rtl="0">
              <a:spcBef>
                <a:spcPts val="0"/>
              </a:spcBef>
              <a:spcAft>
                <a:spcPts val="0"/>
              </a:spcAft>
              <a:buNone/>
            </a:pPr>
            <a:r>
              <a:rPr lang="en-US" sz="1800" b="0" i="0" u="none" strike="noStrike" dirty="0">
                <a:solidFill>
                  <a:srgbClr val="000000"/>
                </a:solidFill>
                <a:effectLst/>
                <a:latin typeface="Nunito" pitchFamily="2" charset="0"/>
              </a:rPr>
              <a:t>Hướng </a:t>
            </a:r>
            <a:r>
              <a:rPr lang="en-US" sz="1800" b="0" i="0" u="none" strike="noStrike" dirty="0" err="1">
                <a:solidFill>
                  <a:srgbClr val="000000"/>
                </a:solidFill>
                <a:effectLst/>
                <a:latin typeface="Nunito" pitchFamily="2" charset="0"/>
              </a:rPr>
              <a:t>phát</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triển</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tiếp</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theo</a:t>
            </a:r>
            <a:r>
              <a:rPr lang="en-US" sz="1800" b="0" i="0" u="none" strike="noStrike" dirty="0">
                <a:solidFill>
                  <a:srgbClr val="000000"/>
                </a:solidFill>
                <a:effectLst/>
                <a:latin typeface="Nunito" pitchFamily="2" charset="0"/>
              </a:rPr>
              <a:t> của </a:t>
            </a:r>
            <a:r>
              <a:rPr lang="en-US" sz="1800" b="0" i="0" u="none" strike="noStrike" dirty="0" err="1">
                <a:solidFill>
                  <a:srgbClr val="000000"/>
                </a:solidFill>
                <a:effectLst/>
                <a:latin typeface="Nunito" pitchFamily="2" charset="0"/>
              </a:rPr>
              <a:t>đề</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tài</a:t>
            </a:r>
            <a:r>
              <a:rPr lang="en-US" sz="1800" b="0" i="0" u="none" strike="noStrike" dirty="0">
                <a:solidFill>
                  <a:srgbClr val="000000"/>
                </a:solidFill>
                <a:effectLst/>
                <a:latin typeface="Nunito" pitchFamily="2" charset="0"/>
              </a:rPr>
              <a:t> này đó là </a:t>
            </a: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dirty="0">
                <a:solidFill>
                  <a:srgbClr val="000000"/>
                </a:solidFill>
                <a:effectLst/>
                <a:latin typeface="Nunito" pitchFamily="2" charset="0"/>
              </a:rPr>
              <a:t>giải </a:t>
            </a:r>
            <a:r>
              <a:rPr lang="en-US" sz="1800" b="0" i="0" u="none" strike="noStrike" dirty="0" err="1">
                <a:solidFill>
                  <a:srgbClr val="000000"/>
                </a:solidFill>
                <a:effectLst/>
                <a:latin typeface="Nunito" pitchFamily="2" charset="0"/>
              </a:rPr>
              <a:t>quyết</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một</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số</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bài</a:t>
            </a:r>
            <a:r>
              <a:rPr lang="en-US" sz="1800" b="0" i="0" u="none" strike="noStrike" dirty="0">
                <a:solidFill>
                  <a:srgbClr val="000000"/>
                </a:solidFill>
                <a:effectLst/>
                <a:latin typeface="Nunito" pitchFamily="2" charset="0"/>
              </a:rPr>
              <a:t> tập </a:t>
            </a:r>
            <a:r>
              <a:rPr lang="en-US" sz="1800" b="0" i="0" u="none" strike="noStrike" dirty="0" err="1">
                <a:solidFill>
                  <a:srgbClr val="000000"/>
                </a:solidFill>
                <a:effectLst/>
                <a:latin typeface="Nunito" pitchFamily="2" charset="0"/>
              </a:rPr>
              <a:t>dạng</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khác</a:t>
            </a:r>
            <a:endParaRPr lang="en-US" sz="1800" b="0" i="0" u="none" strike="noStrike" dirty="0">
              <a:solidFill>
                <a:srgbClr val="000000"/>
              </a:solidFill>
              <a:effectLst/>
              <a:latin typeface="Nunito" pitchFamily="2"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vi-VN" sz="1800" b="0" i="0" u="none" strike="noStrike" dirty="0">
                <a:solidFill>
                  <a:srgbClr val="000000"/>
                </a:solidFill>
                <a:effectLst/>
                <a:latin typeface="Nunito" pitchFamily="2" charset="0"/>
              </a:rPr>
              <a:t>Thêm chức năng tra cứu tri thức theo chương.</a:t>
            </a:r>
            <a:endParaRPr lang="en-US" sz="1800" b="0" i="0" u="none" strike="noStrike" dirty="0">
              <a:solidFill>
                <a:srgbClr val="000000"/>
              </a:solidFill>
              <a:effectLst/>
              <a:latin typeface="Nunito" pitchFamily="2"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dirty="0">
                <a:solidFill>
                  <a:srgbClr val="000000"/>
                </a:solidFill>
                <a:effectLst/>
                <a:latin typeface="Nunito" pitchFamily="2" charset="0"/>
              </a:rPr>
              <a:t>Làm UI </a:t>
            </a:r>
            <a:r>
              <a:rPr lang="en-US" sz="1800" b="0" i="0" u="none" strike="noStrike" dirty="0" err="1">
                <a:solidFill>
                  <a:srgbClr val="000000"/>
                </a:solidFill>
                <a:effectLst/>
                <a:latin typeface="Nunito" pitchFamily="2" charset="0"/>
              </a:rPr>
              <a:t>cho</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ứng</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dụng</a:t>
            </a:r>
            <a:r>
              <a:rPr lang="en-US" sz="1800" b="0" i="0" u="none" strike="noStrike" dirty="0">
                <a:solidFill>
                  <a:srgbClr val="000000"/>
                </a:solidFill>
                <a:effectLst/>
                <a:latin typeface="Nunito" pitchFamily="2" charset="0"/>
              </a:rPr>
              <a:t> để thân </a:t>
            </a:r>
            <a:r>
              <a:rPr lang="en-US" sz="1800" b="0" i="0" u="none" strike="noStrike" dirty="0" err="1">
                <a:solidFill>
                  <a:srgbClr val="000000"/>
                </a:solidFill>
                <a:effectLst/>
                <a:latin typeface="Nunito" pitchFamily="2" charset="0"/>
              </a:rPr>
              <a:t>thiện</a:t>
            </a:r>
            <a:r>
              <a:rPr lang="en-US" sz="1800" b="0" i="0" u="none" strike="noStrike" dirty="0">
                <a:solidFill>
                  <a:srgbClr val="000000"/>
                </a:solidFill>
                <a:effectLst/>
                <a:latin typeface="Nunito" pitchFamily="2" charset="0"/>
              </a:rPr>
              <a:t> hơn với </a:t>
            </a:r>
            <a:r>
              <a:rPr lang="en-US" sz="1800" b="0" i="0" u="none" strike="noStrike" dirty="0" err="1">
                <a:solidFill>
                  <a:srgbClr val="000000"/>
                </a:solidFill>
                <a:effectLst/>
                <a:latin typeface="Nunito" pitchFamily="2" charset="0"/>
              </a:rPr>
              <a:t>người</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dùng</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6102856c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6102856c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Nunito" pitchFamily="2" charset="0"/>
              </a:rPr>
              <a:t>Vậy </a:t>
            </a:r>
            <a:r>
              <a:rPr lang="en-US" sz="1800" b="0" i="0" u="none" strike="noStrike" dirty="0" err="1">
                <a:solidFill>
                  <a:srgbClr val="000000"/>
                </a:solidFill>
                <a:effectLst/>
                <a:latin typeface="Nunito" pitchFamily="2" charset="0"/>
              </a:rPr>
              <a:t>mô</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hình</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Hệ</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thống</a:t>
            </a:r>
            <a:r>
              <a:rPr lang="en-US" sz="1800" b="0" i="0" u="none" strike="noStrike" dirty="0">
                <a:solidFill>
                  <a:srgbClr val="000000"/>
                </a:solidFill>
                <a:effectLst/>
                <a:latin typeface="Nunito" pitchFamily="2" charset="0"/>
              </a:rPr>
              <a:t> giải </a:t>
            </a:r>
            <a:r>
              <a:rPr lang="en-US" sz="1800" b="0" i="0" u="none" strike="noStrike" dirty="0" err="1">
                <a:solidFill>
                  <a:srgbClr val="000000"/>
                </a:solidFill>
                <a:effectLst/>
                <a:latin typeface="Nunito" pitchFamily="2" charset="0"/>
              </a:rPr>
              <a:t>bài</a:t>
            </a:r>
            <a:r>
              <a:rPr lang="en-US" sz="1800" b="0" i="0" u="none" strike="noStrike" dirty="0">
                <a:solidFill>
                  <a:srgbClr val="000000"/>
                </a:solidFill>
                <a:effectLst/>
                <a:latin typeface="Nunito" pitchFamily="2" charset="0"/>
              </a:rPr>
              <a:t> tập vector mà </a:t>
            </a:r>
            <a:r>
              <a:rPr lang="en-US" sz="1800" b="0" i="0" u="none" strike="noStrike" dirty="0" err="1">
                <a:solidFill>
                  <a:srgbClr val="000000"/>
                </a:solidFill>
                <a:effectLst/>
                <a:latin typeface="Nunito" pitchFamily="2" charset="0"/>
              </a:rPr>
              <a:t>nhóm</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đề</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xuất</a:t>
            </a:r>
            <a:r>
              <a:rPr lang="en-US" sz="1800" b="0" i="0" u="none" strike="noStrike" dirty="0">
                <a:solidFill>
                  <a:srgbClr val="000000"/>
                </a:solidFill>
                <a:effectLst/>
                <a:latin typeface="Nunito" pitchFamily="2" charset="0"/>
              </a:rPr>
              <a:t> có </a:t>
            </a:r>
          </a:p>
          <a:p>
            <a:pPr marL="4572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Nunito" pitchFamily="2" charset="0"/>
              </a:rPr>
              <a:t>Hệ thống không giới hạn chiều mà ma trận có thể nhập vào.</a:t>
            </a:r>
          </a:p>
          <a:p>
            <a:pPr marL="4572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Nunito" pitchFamily="2" charset="0"/>
              </a:rPr>
              <a:t>Hệ thống trình bày từng bước giải, rõ ràng và mạch lạc.</a:t>
            </a:r>
          </a:p>
          <a:p>
            <a:pPr marL="4572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Nunito" pitchFamily="2" charset="0"/>
              </a:rPr>
              <a:t>Có thể trích xuất được thông tin </a:t>
            </a:r>
            <a:r>
              <a:rPr lang="en-US" sz="1800" b="0" i="0" u="none" strike="noStrike" dirty="0">
                <a:solidFill>
                  <a:srgbClr val="000000"/>
                </a:solidFill>
                <a:effectLst/>
                <a:latin typeface="Nunito" pitchFamily="2" charset="0"/>
              </a:rPr>
              <a:t>vector, </a:t>
            </a:r>
            <a:r>
              <a:rPr lang="en-US" sz="1800" b="0" i="0" u="none" strike="noStrike" dirty="0" err="1">
                <a:solidFill>
                  <a:srgbClr val="000000"/>
                </a:solidFill>
                <a:effectLst/>
                <a:latin typeface="Nunito" pitchFamily="2" charset="0"/>
              </a:rPr>
              <a:t>không</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gian</a:t>
            </a:r>
            <a:r>
              <a:rPr lang="en-US" sz="1800" b="0" i="0" u="none" strike="noStrike" dirty="0">
                <a:solidFill>
                  <a:srgbClr val="000000"/>
                </a:solidFill>
                <a:effectLst/>
                <a:latin typeface="Nunito" pitchFamily="2" charset="0"/>
              </a:rPr>
              <a:t>, </a:t>
            </a:r>
            <a:r>
              <a:rPr lang="vi-VN" sz="1800" b="0" i="0" u="none" strike="noStrike" dirty="0">
                <a:solidFill>
                  <a:srgbClr val="000000"/>
                </a:solidFill>
                <a:effectLst/>
                <a:latin typeface="Nunito" pitchFamily="2" charset="0"/>
              </a:rPr>
              <a:t>ma trận từ đề bài đầu vào dưới dạng Rules base</a:t>
            </a:r>
          </a:p>
          <a:p>
            <a:pPr marL="4572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Nunito" pitchFamily="2" charset="0"/>
              </a:rPr>
              <a:t>Hệ thống có thể cho thấy sự liên kết giữa các mô hình tri thức.</a:t>
            </a:r>
          </a:p>
          <a:p>
            <a:pPr marL="0" lvl="0" indent="0" algn="l" rtl="0">
              <a:spcBef>
                <a:spcPts val="0"/>
              </a:spcBef>
              <a:spcAft>
                <a:spcPts val="0"/>
              </a:spcAft>
              <a:buNone/>
            </a:pPr>
            <a:endParaRPr lang="en-US" sz="1800" b="0" i="0" u="none" strike="noStrike" dirty="0">
              <a:solidFill>
                <a:srgbClr val="000000"/>
              </a:solidFill>
              <a:effectLst/>
              <a:latin typeface="Nunito" pitchFamily="2" charset="0"/>
            </a:endParaRPr>
          </a:p>
          <a:p>
            <a:pPr marL="0" lvl="0" indent="0" algn="l" rtl="0">
              <a:spcBef>
                <a:spcPts val="0"/>
              </a:spcBef>
              <a:spcAft>
                <a:spcPts val="0"/>
              </a:spcAft>
              <a:buNone/>
            </a:pPr>
            <a:r>
              <a:rPr lang="en-US" sz="1800" b="0" i="0" u="none" strike="noStrike" dirty="0" err="1">
                <a:solidFill>
                  <a:srgbClr val="000000"/>
                </a:solidFill>
                <a:effectLst/>
                <a:latin typeface="Nunito" pitchFamily="2" charset="0"/>
              </a:rPr>
              <a:t>Một</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số</a:t>
            </a:r>
            <a:r>
              <a:rPr lang="en-US" sz="1800" b="0" i="0" u="none" strike="noStrike" dirty="0">
                <a:solidFill>
                  <a:srgbClr val="000000"/>
                </a:solidFill>
                <a:effectLst/>
                <a:latin typeface="Nunito" pitchFamily="2" charset="0"/>
              </a:rPr>
              <a:t> hướng </a:t>
            </a:r>
            <a:r>
              <a:rPr lang="en-US" sz="1800" b="0" i="0" u="none" strike="noStrike" dirty="0" err="1">
                <a:solidFill>
                  <a:srgbClr val="000000"/>
                </a:solidFill>
                <a:effectLst/>
                <a:latin typeface="Nunito" pitchFamily="2" charset="0"/>
              </a:rPr>
              <a:t>phát</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triển</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tiếp</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theo</a:t>
            </a:r>
            <a:r>
              <a:rPr lang="en-US" sz="1800" b="0" i="0" u="none" strike="noStrike" dirty="0">
                <a:solidFill>
                  <a:srgbClr val="000000"/>
                </a:solidFill>
                <a:effectLst/>
                <a:latin typeface="Nunito" pitchFamily="2" charset="0"/>
              </a:rPr>
              <a:t> của </a:t>
            </a:r>
            <a:r>
              <a:rPr lang="en-US" sz="1800" b="0" i="0" u="none" strike="noStrike" dirty="0" err="1">
                <a:solidFill>
                  <a:srgbClr val="000000"/>
                </a:solidFill>
                <a:effectLst/>
                <a:latin typeface="Nunito" pitchFamily="2" charset="0"/>
              </a:rPr>
              <a:t>đề</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tài</a:t>
            </a:r>
            <a:r>
              <a:rPr lang="en-US" sz="1800" b="0" i="0" u="none" strike="noStrike" dirty="0">
                <a:solidFill>
                  <a:srgbClr val="000000"/>
                </a:solidFill>
                <a:effectLst/>
                <a:latin typeface="Nunito" pitchFamily="2" charset="0"/>
              </a:rPr>
              <a:t> này đó là </a:t>
            </a: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dirty="0" err="1">
                <a:solidFill>
                  <a:srgbClr val="000000"/>
                </a:solidFill>
                <a:effectLst/>
                <a:latin typeface="Nunito" pitchFamily="2" charset="0"/>
              </a:rPr>
              <a:t>Tiếp</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tục</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cải</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thiện</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hệ</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thống</a:t>
            </a:r>
            <a:r>
              <a:rPr lang="en-US" sz="1800" b="0" i="0" u="none" strike="noStrike" dirty="0">
                <a:solidFill>
                  <a:srgbClr val="000000"/>
                </a:solidFill>
                <a:effectLst/>
                <a:latin typeface="Nunito" pitchFamily="2" charset="0"/>
              </a:rPr>
              <a:t> ở </a:t>
            </a:r>
            <a:r>
              <a:rPr lang="en-US" sz="1800" b="0" i="0" u="none" strike="noStrike" dirty="0" err="1">
                <a:solidFill>
                  <a:srgbClr val="000000"/>
                </a:solidFill>
                <a:effectLst/>
                <a:latin typeface="Nunito" pitchFamily="2" charset="0"/>
              </a:rPr>
              <a:t>khâu</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phân</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tích</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đề</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bài</a:t>
            </a:r>
            <a:r>
              <a:rPr lang="en-US" sz="1800" b="0" i="0" u="none" strike="noStrike" dirty="0">
                <a:solidFill>
                  <a:srgbClr val="000000"/>
                </a:solidFill>
                <a:effectLst/>
                <a:latin typeface="Nunito" pitchFamily="2" charset="0"/>
              </a:rPr>
              <a:t> như là NLP để học </a:t>
            </a:r>
            <a:r>
              <a:rPr lang="en-US" sz="1800" b="0" i="0" u="none" strike="noStrike" dirty="0" err="1">
                <a:solidFill>
                  <a:srgbClr val="000000"/>
                </a:solidFill>
                <a:effectLst/>
                <a:latin typeface="Nunito" pitchFamily="2" charset="0"/>
              </a:rPr>
              <a:t>tổng</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quát</a:t>
            </a:r>
            <a:r>
              <a:rPr lang="en-US" sz="1800" b="0" i="0" u="none" strike="noStrike" dirty="0">
                <a:solidFill>
                  <a:srgbClr val="000000"/>
                </a:solidFill>
                <a:effectLst/>
                <a:latin typeface="Nunito" pitchFamily="2" charset="0"/>
              </a:rPr>
              <a:t>, input </a:t>
            </a:r>
            <a:r>
              <a:rPr lang="en-US" sz="1800" b="0" i="0" u="none" strike="noStrike" dirty="0" err="1">
                <a:solidFill>
                  <a:srgbClr val="000000"/>
                </a:solidFill>
                <a:effectLst/>
                <a:latin typeface="Nunito" pitchFamily="2" charset="0"/>
              </a:rPr>
              <a:t>đa</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dạng</a:t>
            </a:r>
            <a:r>
              <a:rPr lang="en-US" sz="1800" b="0" i="0" u="none" strike="noStrike" dirty="0">
                <a:solidFill>
                  <a:srgbClr val="000000"/>
                </a:solidFill>
                <a:effectLst/>
                <a:latin typeface="Nunito" pitchFamily="2" charset="0"/>
              </a:rPr>
              <a:t> hơn, </a:t>
            </a:r>
            <a:r>
              <a:rPr lang="en-US" sz="1800" b="0" i="0" u="none" strike="noStrike" dirty="0" err="1">
                <a:solidFill>
                  <a:srgbClr val="000000"/>
                </a:solidFill>
                <a:effectLst/>
                <a:latin typeface="Nunito" pitchFamily="2" charset="0"/>
              </a:rPr>
              <a:t>đưa</a:t>
            </a:r>
            <a:r>
              <a:rPr lang="en-US" sz="1800" b="0" i="0" u="none" strike="noStrike" dirty="0">
                <a:solidFill>
                  <a:srgbClr val="000000"/>
                </a:solidFill>
                <a:effectLst/>
                <a:latin typeface="Nunito" pitchFamily="2" charset="0"/>
              </a:rPr>
              <a:t> ra </a:t>
            </a:r>
            <a:r>
              <a:rPr lang="en-US" sz="1800" b="0" i="0" u="none" strike="noStrike" dirty="0" err="1">
                <a:solidFill>
                  <a:srgbClr val="000000"/>
                </a:solidFill>
                <a:effectLst/>
                <a:latin typeface="Nunito" pitchFamily="2" charset="0"/>
              </a:rPr>
              <a:t>mô</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hình</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bài</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toán</a:t>
            </a:r>
            <a:r>
              <a:rPr lang="en-US" sz="1800" b="0" i="0" u="none" strike="noStrike" dirty="0">
                <a:solidFill>
                  <a:srgbClr val="000000"/>
                </a:solidFill>
                <a:effectLst/>
                <a:latin typeface="Nunito" pitchFamily="2" charset="0"/>
              </a:rPr>
              <a:t> giải </a:t>
            </a:r>
            <a:r>
              <a:rPr lang="en-US" sz="1800" b="0" i="0" u="none" strike="noStrike" dirty="0" err="1">
                <a:solidFill>
                  <a:srgbClr val="000000"/>
                </a:solidFill>
                <a:effectLst/>
                <a:latin typeface="Nunito" pitchFamily="2" charset="0"/>
              </a:rPr>
              <a:t>quyết</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một</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số</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bài</a:t>
            </a:r>
            <a:r>
              <a:rPr lang="en-US" sz="1800" b="0" i="0" u="none" strike="noStrike" dirty="0">
                <a:solidFill>
                  <a:srgbClr val="000000"/>
                </a:solidFill>
                <a:effectLst/>
                <a:latin typeface="Nunito" pitchFamily="2" charset="0"/>
              </a:rPr>
              <a:t> tập </a:t>
            </a:r>
            <a:r>
              <a:rPr lang="en-US" sz="1800" b="0" i="0" u="none" strike="noStrike" dirty="0" err="1">
                <a:solidFill>
                  <a:srgbClr val="000000"/>
                </a:solidFill>
                <a:effectLst/>
                <a:latin typeface="Nunito" pitchFamily="2" charset="0"/>
              </a:rPr>
              <a:t>dạng</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khác</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vd</a:t>
            </a:r>
            <a:r>
              <a:rPr lang="en-US" sz="1800" b="0" i="0" u="none" strike="noStrike" dirty="0">
                <a:solidFill>
                  <a:srgbClr val="000000"/>
                </a:solidFill>
                <a:effectLst/>
                <a:latin typeface="Nunito" pitchFamily="2" charset="0"/>
              </a:rPr>
              <a:t> như </a:t>
            </a:r>
            <a:r>
              <a:rPr lang="en-US" sz="1800" b="0" i="0" u="none" strike="noStrike" dirty="0" err="1">
                <a:solidFill>
                  <a:srgbClr val="000000"/>
                </a:solidFill>
                <a:effectLst/>
                <a:latin typeface="Nunito" pitchFamily="2" charset="0"/>
              </a:rPr>
              <a:t>các</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dạng</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chứng</a:t>
            </a:r>
            <a:r>
              <a:rPr lang="en-US" sz="1800" b="0" i="0" u="none" strike="noStrike" dirty="0">
                <a:solidFill>
                  <a:srgbClr val="000000"/>
                </a:solidFill>
                <a:effectLst/>
                <a:latin typeface="Nunito" pitchFamily="2" charset="0"/>
              </a:rPr>
              <a:t> mình, tìm </a:t>
            </a:r>
            <a:r>
              <a:rPr lang="en-US" sz="1800" b="0" i="0" u="none" strike="noStrike" dirty="0" err="1">
                <a:solidFill>
                  <a:srgbClr val="000000"/>
                </a:solidFill>
                <a:effectLst/>
                <a:latin typeface="Nunito" pitchFamily="2" charset="0"/>
              </a:rPr>
              <a:t>điều</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kiện</a:t>
            </a:r>
            <a:r>
              <a:rPr lang="en-US" sz="1800" b="0" i="0" u="none" strike="noStrike" dirty="0">
                <a:solidFill>
                  <a:srgbClr val="000000"/>
                </a:solidFill>
                <a:effectLst/>
                <a:latin typeface="Nunito" pitchFamily="2" charset="0"/>
              </a:rPr>
              <a:t> để </a:t>
            </a:r>
            <a:r>
              <a:rPr lang="en-US" sz="1800" b="0" i="0" u="none" strike="noStrike" dirty="0" err="1">
                <a:solidFill>
                  <a:srgbClr val="000000"/>
                </a:solidFill>
                <a:effectLst/>
                <a:latin typeface="Nunito" pitchFamily="2" charset="0"/>
              </a:rPr>
              <a:t>thỏa</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yêu</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cầu</a:t>
            </a:r>
            <a:endParaRPr lang="en-US" sz="1800" b="0" i="0" u="none" strike="noStrike" dirty="0">
              <a:solidFill>
                <a:srgbClr val="000000"/>
              </a:solidFill>
              <a:effectLst/>
              <a:latin typeface="Nunito" pitchFamily="2"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vi-VN" sz="1800" b="0" i="0" u="none" strike="noStrike" dirty="0">
                <a:solidFill>
                  <a:srgbClr val="000000"/>
                </a:solidFill>
                <a:effectLst/>
                <a:latin typeface="Nunito" pitchFamily="2" charset="0"/>
              </a:rPr>
              <a:t>Thêm chức năng tra cứu tri thức theo chương.</a:t>
            </a:r>
            <a:endParaRPr lang="en-US" sz="1800" b="0" i="0" u="none" strike="noStrike" dirty="0">
              <a:solidFill>
                <a:srgbClr val="000000"/>
              </a:solidFill>
              <a:effectLst/>
              <a:latin typeface="Nunito" pitchFamily="2"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dirty="0" err="1">
                <a:solidFill>
                  <a:srgbClr val="000000"/>
                </a:solidFill>
                <a:effectLst/>
                <a:latin typeface="Nunito" pitchFamily="2" charset="0"/>
              </a:rPr>
              <a:t>Tạo</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giao</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diện</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cho</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ứng</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dụng</a:t>
            </a:r>
            <a:r>
              <a:rPr lang="en-US" sz="1800" b="0" i="0" u="none" strike="noStrike" dirty="0">
                <a:solidFill>
                  <a:srgbClr val="000000"/>
                </a:solidFill>
                <a:effectLst/>
                <a:latin typeface="Nunito" pitchFamily="2" charset="0"/>
              </a:rPr>
              <a:t> để thân </a:t>
            </a:r>
            <a:r>
              <a:rPr lang="en-US" sz="1800" b="0" i="0" u="none" strike="noStrike" dirty="0" err="1">
                <a:solidFill>
                  <a:srgbClr val="000000"/>
                </a:solidFill>
                <a:effectLst/>
                <a:latin typeface="Nunito" pitchFamily="2" charset="0"/>
              </a:rPr>
              <a:t>thiện</a:t>
            </a:r>
            <a:r>
              <a:rPr lang="en-US" sz="1800" b="0" i="0" u="none" strike="noStrike" dirty="0">
                <a:solidFill>
                  <a:srgbClr val="000000"/>
                </a:solidFill>
                <a:effectLst/>
                <a:latin typeface="Nunito" pitchFamily="2" charset="0"/>
              </a:rPr>
              <a:t> hơn với </a:t>
            </a:r>
            <a:r>
              <a:rPr lang="en-US" sz="1800" b="0" i="0" u="none" strike="noStrike" dirty="0" err="1">
                <a:solidFill>
                  <a:srgbClr val="000000"/>
                </a:solidFill>
                <a:effectLst/>
                <a:latin typeface="Nunito" pitchFamily="2" charset="0"/>
              </a:rPr>
              <a:t>người</a:t>
            </a:r>
            <a:r>
              <a:rPr lang="en-US" sz="1800" b="0" i="0" u="none" strike="noStrike" dirty="0">
                <a:solidFill>
                  <a:srgbClr val="000000"/>
                </a:solidFill>
                <a:effectLst/>
                <a:latin typeface="Nunito" pitchFamily="2" charset="0"/>
              </a:rPr>
              <a:t> dung, như là chatbot </a:t>
            </a:r>
            <a:r>
              <a:rPr lang="en-US" sz="1800" b="0" i="0" u="none" strike="noStrike" dirty="0" err="1">
                <a:solidFill>
                  <a:srgbClr val="000000"/>
                </a:solidFill>
                <a:effectLst/>
                <a:latin typeface="Nunito" pitchFamily="2" charset="0"/>
              </a:rPr>
              <a:t>hoặc</a:t>
            </a:r>
            <a:r>
              <a:rPr lang="en-US" sz="1800" b="0" i="0" u="none" strike="noStrike" dirty="0">
                <a:solidFill>
                  <a:srgbClr val="000000"/>
                </a:solidFill>
                <a:effectLst/>
                <a:latin typeface="Nunito" pitchFamily="2" charset="0"/>
              </a:rPr>
              <a:t> web </a:t>
            </a:r>
            <a:r>
              <a:rPr lang="en-US" sz="1800" b="0" i="0" u="none" strike="noStrike" dirty="0" err="1">
                <a:solidFill>
                  <a:srgbClr val="000000"/>
                </a:solidFill>
                <a:effectLst/>
                <a:latin typeface="Nunito" pitchFamily="2" charset="0"/>
              </a:rPr>
              <a:t>hỗ</a:t>
            </a:r>
            <a:r>
              <a:rPr lang="en-US" sz="1800" b="0" i="0" u="none" strike="noStrike" dirty="0">
                <a:solidFill>
                  <a:srgbClr val="000000"/>
                </a:solidFill>
                <a:effectLst/>
                <a:latin typeface="Nunito" pitchFamily="2" charset="0"/>
              </a:rPr>
              <a:t> </a:t>
            </a:r>
            <a:r>
              <a:rPr lang="en-US" sz="1800" b="0" i="0" u="none" strike="noStrike" dirty="0" err="1">
                <a:solidFill>
                  <a:srgbClr val="000000"/>
                </a:solidFill>
                <a:effectLst/>
                <a:latin typeface="Nunito" pitchFamily="2" charset="0"/>
              </a:rPr>
              <a:t>trợ</a:t>
            </a:r>
            <a:r>
              <a:rPr lang="en-US" sz="1800" b="0" i="0" u="none" strike="noStrike" dirty="0">
                <a:solidFill>
                  <a:srgbClr val="000000"/>
                </a:solidFill>
                <a:effectLst/>
                <a:latin typeface="Nunito" pitchFamily="2" charset="0"/>
              </a:rPr>
              <a:t> học tập.</a:t>
            </a:r>
            <a:endParaRPr dirty="0"/>
          </a:p>
        </p:txBody>
      </p:sp>
    </p:spTree>
    <p:extLst>
      <p:ext uri="{BB962C8B-B14F-4D97-AF65-F5344CB8AC3E}">
        <p14:creationId xmlns:p14="http://schemas.microsoft.com/office/powerpoint/2010/main" val="1587675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e18077e8b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e18077e8b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3d0fb1c6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3d0fb1c6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b="1">
                <a:solidFill>
                  <a:schemeClr val="dk1"/>
                </a:solidFill>
                <a:latin typeface="Nunito"/>
                <a:ea typeface="Nunito"/>
                <a:cs typeface="Nunito"/>
                <a:sym typeface="Nunito"/>
              </a:rPr>
              <a:t>Đại số tuyến tính</a:t>
            </a:r>
            <a:r>
              <a:rPr lang="en">
                <a:solidFill>
                  <a:schemeClr val="dk1"/>
                </a:solidFill>
                <a:latin typeface="Nunito"/>
                <a:ea typeface="Nunito"/>
                <a:cs typeface="Nunito"/>
                <a:sym typeface="Nunito"/>
              </a:rPr>
              <a:t> là môn học đại cương, đóng vai trò quan trọng đối với các ngành Khoa học tự nhiên. </a:t>
            </a:r>
          </a:p>
          <a:p>
            <a:pPr marL="0" lvl="0" indent="0" algn="just" rtl="0">
              <a:lnSpc>
                <a:spcPct val="115000"/>
              </a:lnSpc>
              <a:spcBef>
                <a:spcPts val="0"/>
              </a:spcBef>
              <a:spcAft>
                <a:spcPts val="0"/>
              </a:spcAft>
              <a:buNone/>
            </a:pPr>
            <a:r>
              <a:rPr lang="en">
                <a:solidFill>
                  <a:schemeClr val="dk1"/>
                </a:solidFill>
                <a:latin typeface="Nunito"/>
                <a:ea typeface="Nunito"/>
                <a:cs typeface="Nunito"/>
                <a:sym typeface="Nunito"/>
              </a:rPr>
              <a:t>Trong Đại số tuyến tính, kiến thức được chia thành ba nội dung lớn: Ma trận, Hệ phương trình tuyến tính, Không gian Vector. </a:t>
            </a:r>
          </a:p>
          <a:p>
            <a:pPr marL="0" lvl="0" indent="0" algn="just" rtl="0">
              <a:lnSpc>
                <a:spcPct val="115000"/>
              </a:lnSpc>
              <a:spcBef>
                <a:spcPts val="0"/>
              </a:spcBef>
              <a:spcAft>
                <a:spcPts val="0"/>
              </a:spcAft>
              <a:buNone/>
            </a:pPr>
            <a:r>
              <a:rPr lang="en">
                <a:solidFill>
                  <a:schemeClr val="dk1"/>
                </a:solidFill>
                <a:latin typeface="Nunito"/>
                <a:ea typeface="Nunito"/>
                <a:cs typeface="Nunito"/>
                <a:sym typeface="Nunito"/>
              </a:rPr>
              <a:t>Miền tri thức Không gian Vector tuy sử dụng các kiến thức về Ma trận và Hệ phương trình tuyến tính, nhưng lại có nhiều dạng bài tập khác nhau, gây khó khăn cho sinh viên. </a:t>
            </a:r>
            <a:endParaRPr>
              <a:solidFill>
                <a:schemeClr val="dk1"/>
              </a:solidFill>
              <a:latin typeface="Nunito"/>
              <a:ea typeface="Nunito"/>
              <a:cs typeface="Nunito"/>
              <a:sym typeface="Nunito"/>
            </a:endParaRPr>
          </a:p>
          <a:p>
            <a:pPr marL="0" lvl="0" indent="0" algn="just" rtl="0">
              <a:lnSpc>
                <a:spcPct val="115000"/>
              </a:lnSpc>
              <a:spcBef>
                <a:spcPts val="0"/>
              </a:spcBef>
              <a:spcAft>
                <a:spcPts val="0"/>
              </a:spcAft>
              <a:buNone/>
            </a:pPr>
            <a:endParaRPr>
              <a:solidFill>
                <a:schemeClr val="dk1"/>
              </a:solidFill>
              <a:latin typeface="Nunito"/>
              <a:ea typeface="Nunito"/>
              <a:cs typeface="Nunito"/>
              <a:sym typeface="Nunito"/>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297fc24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297fc24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69999" lvl="0" indent="-298450" algn="l" rtl="0">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Chỉ giải bài toán tính độc lập, phụ thuộc tuyến tính đối với ma trận có số chiều tối đa là (3x3)</a:t>
            </a:r>
            <a:endParaRPr>
              <a:solidFill>
                <a:schemeClr val="dk1"/>
              </a:solidFill>
              <a:latin typeface="Nunito"/>
              <a:ea typeface="Nunito"/>
              <a:cs typeface="Nunito"/>
              <a:sym typeface="Nunito"/>
            </a:endParaRPr>
          </a:p>
          <a:p>
            <a:pPr marL="269999" lvl="0" indent="-298450" algn="l" rtl="0">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Mất phí để xem được chi tiết lời giải.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3d0fb1c6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3d0fb1c6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9999" lvl="0" indent="-298450" algn="l" rtl="0">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Ưu điểm: Bài giải dạng tính tổ hợp tuyến tính có hướng dẫn giải, chi tiết từng bước, có nhận xét cụ thể.</a:t>
            </a:r>
            <a:endParaRPr>
              <a:solidFill>
                <a:schemeClr val="dk1"/>
              </a:solidFill>
              <a:latin typeface="Nunito"/>
              <a:ea typeface="Nunito"/>
              <a:cs typeface="Nunito"/>
              <a:sym typeface="Nunito"/>
            </a:endParaRPr>
          </a:p>
          <a:p>
            <a:pPr marL="179999" lvl="0" indent="-298450" algn="l" rtl="0">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Bài giải dạng tìm độc lập tuyến tính không có bước giải chi tiết, không giải thích kết quả.</a:t>
            </a:r>
          </a:p>
          <a:p>
            <a:pPr marL="179999" marR="0" lvl="0" indent="-298450" algn="l" defTabSz="914400" rtl="0" eaLnBrk="1" fontAlgn="auto" latinLnBrk="0" hangingPunct="1">
              <a:lnSpc>
                <a:spcPct val="100000"/>
              </a:lnSpc>
              <a:spcBef>
                <a:spcPts val="0"/>
              </a:spcBef>
              <a:spcAft>
                <a:spcPts val="0"/>
              </a:spcAft>
              <a:buClr>
                <a:schemeClr val="dk1"/>
              </a:buClr>
              <a:buSzPts val="1100"/>
              <a:buFont typeface="Nunito"/>
              <a:buChar char="-"/>
              <a:tabLst/>
              <a:defRPr/>
            </a:pPr>
            <a:r>
              <a:rPr lang="vi-VN">
                <a:solidFill>
                  <a:schemeClr val="dk1"/>
                </a:solidFill>
                <a:latin typeface="Nunito"/>
                <a:ea typeface="Nunito"/>
                <a:cs typeface="Nunito"/>
                <a:sym typeface="Nunito"/>
              </a:rPr>
              <a:t>Chỉ giải được bài tập cho ma trận có số chiều tối đa là (4x4).</a:t>
            </a:r>
          </a:p>
          <a:p>
            <a:pPr marL="179999" lvl="0" indent="-298450" algn="l" rtl="0">
              <a:spcBef>
                <a:spcPts val="0"/>
              </a:spcBef>
              <a:spcAft>
                <a:spcPts val="0"/>
              </a:spcAft>
              <a:buClr>
                <a:schemeClr val="dk1"/>
              </a:buClr>
              <a:buSzPts val="1100"/>
              <a:buFont typeface="Nunito"/>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52861b9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52861b9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dirty="0">
                <a:solidFill>
                  <a:schemeClr val="dk1"/>
                </a:solidFill>
                <a:latin typeface="Nunito"/>
                <a:ea typeface="Nunito"/>
                <a:cs typeface="Nunito"/>
                <a:sym typeface="Nunito"/>
              </a:rPr>
              <a:t>Đồ án này sẽ tiến hành thu thập tri thức Không gian vector và các tri thức liên quan, từ đó đề xuất mô hình biểu diễn phù hợp. </a:t>
            </a:r>
          </a:p>
          <a:p>
            <a:pPr marL="0" lvl="0" indent="0" algn="just" rtl="0">
              <a:lnSpc>
                <a:spcPct val="115000"/>
              </a:lnSpc>
              <a:spcBef>
                <a:spcPts val="0"/>
              </a:spcBef>
              <a:spcAft>
                <a:spcPts val="0"/>
              </a:spcAft>
              <a:buClr>
                <a:schemeClr val="dk1"/>
              </a:buClr>
              <a:buSzPts val="1100"/>
              <a:buFont typeface="Arial"/>
              <a:buNone/>
            </a:pPr>
            <a:r>
              <a:rPr lang="en" dirty="0">
                <a:solidFill>
                  <a:schemeClr val="dk1"/>
                </a:solidFill>
                <a:latin typeface="Nunito"/>
                <a:ea typeface="Nunito"/>
                <a:cs typeface="Nunito"/>
                <a:sym typeface="Nunito"/>
              </a:rPr>
              <a:t>Sau đó, tiến hành xây dựng hệ thống giải bài tập tự động, dựa trên những tri thức đã thu thập và biểu diễn.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52d46f8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52d46f8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Nunito"/>
                <a:ea typeface="Nunito"/>
                <a:cs typeface="Nunito"/>
                <a:sym typeface="Nunito"/>
              </a:rPr>
              <a:t>Hệ thống cần được thiết kế để giải một số dạng bài toán trong chương Không gian vector, có thể cho lời giải từng bước và tương tự như cách giải của người học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3d0fb1c6_2_1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3d0fb1c6_2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18077e8b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18077e8b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438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transition spd="med">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699" y="2074274"/>
            <a:ext cx="8520600" cy="73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dirty="0"/>
              <a:t>HỆ THỐNG GIẢI BÀI TẬP</a:t>
            </a:r>
            <a:br>
              <a:rPr lang="en" sz="3000" dirty="0"/>
            </a:br>
            <a:r>
              <a:rPr lang="en" sz="3000" dirty="0"/>
              <a:t>KHÔNG GIAN VECTOR</a:t>
            </a:r>
            <a:endParaRPr sz="3000" dirty="0"/>
          </a:p>
        </p:txBody>
      </p:sp>
      <p:sp>
        <p:nvSpPr>
          <p:cNvPr id="57" name="Google Shape;57;p13"/>
          <p:cNvSpPr txBox="1">
            <a:spLocks noGrp="1"/>
          </p:cNvSpPr>
          <p:nvPr>
            <p:ph type="subTitle" idx="1"/>
          </p:nvPr>
        </p:nvSpPr>
        <p:spPr>
          <a:xfrm>
            <a:off x="311700" y="2977626"/>
            <a:ext cx="8520600" cy="18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accent2"/>
                </a:solidFill>
                <a:latin typeface="Nunito"/>
                <a:ea typeface="Nunito"/>
                <a:cs typeface="Nunito"/>
                <a:sym typeface="Nunito"/>
              </a:rPr>
              <a:t>NHÓM 07</a:t>
            </a:r>
            <a:endParaRPr sz="2000" b="1" dirty="0">
              <a:solidFill>
                <a:schemeClr val="accent2"/>
              </a:solidFill>
              <a:latin typeface="Nunito"/>
              <a:ea typeface="Nunito"/>
              <a:cs typeface="Nunito"/>
              <a:sym typeface="Nunito"/>
            </a:endParaRPr>
          </a:p>
          <a:p>
            <a:pPr marL="0" lvl="0" indent="0" algn="ctr" rtl="0">
              <a:lnSpc>
                <a:spcPct val="115000"/>
              </a:lnSpc>
              <a:spcBef>
                <a:spcPts val="1600"/>
              </a:spcBef>
              <a:spcAft>
                <a:spcPts val="0"/>
              </a:spcAft>
              <a:buNone/>
            </a:pPr>
            <a:r>
              <a:rPr lang="en" sz="1600" dirty="0">
                <a:solidFill>
                  <a:schemeClr val="accent2"/>
                </a:solidFill>
                <a:latin typeface="Nunito"/>
                <a:ea typeface="Nunito"/>
                <a:cs typeface="Nunito"/>
                <a:sym typeface="Nunito"/>
              </a:rPr>
              <a:t>Phan Thị Thùy An 		20C29002</a:t>
            </a:r>
            <a:br>
              <a:rPr lang="en" sz="1600" dirty="0">
                <a:solidFill>
                  <a:schemeClr val="accent2"/>
                </a:solidFill>
                <a:latin typeface="Nunito"/>
                <a:ea typeface="Nunito"/>
                <a:cs typeface="Nunito"/>
                <a:sym typeface="Nunito"/>
              </a:rPr>
            </a:br>
            <a:r>
              <a:rPr lang="en" sz="1600" dirty="0">
                <a:solidFill>
                  <a:schemeClr val="accent2"/>
                </a:solidFill>
                <a:latin typeface="Nunito"/>
                <a:ea typeface="Nunito"/>
                <a:cs typeface="Nunito"/>
                <a:sym typeface="Nunito"/>
              </a:rPr>
              <a:t>Đinh Thị Nữ		20C29013</a:t>
            </a:r>
            <a:br>
              <a:rPr lang="en" sz="1600" dirty="0">
                <a:solidFill>
                  <a:schemeClr val="accent2"/>
                </a:solidFill>
                <a:latin typeface="Nunito"/>
                <a:ea typeface="Nunito"/>
                <a:cs typeface="Nunito"/>
                <a:sym typeface="Nunito"/>
              </a:rPr>
            </a:br>
            <a:r>
              <a:rPr lang="en" sz="1600" dirty="0">
                <a:solidFill>
                  <a:schemeClr val="accent2"/>
                </a:solidFill>
                <a:latin typeface="Nunito"/>
                <a:ea typeface="Nunito"/>
                <a:cs typeface="Nunito"/>
                <a:sym typeface="Nunito"/>
              </a:rPr>
              <a:t>Lý Phi Long		20C29028</a:t>
            </a:r>
            <a:br>
              <a:rPr lang="en" sz="1600" dirty="0">
                <a:solidFill>
                  <a:schemeClr val="accent2"/>
                </a:solidFill>
                <a:latin typeface="Nunito"/>
                <a:ea typeface="Nunito"/>
                <a:cs typeface="Nunito"/>
                <a:sym typeface="Nunito"/>
              </a:rPr>
            </a:br>
            <a:r>
              <a:rPr lang="en" sz="1600" dirty="0">
                <a:solidFill>
                  <a:schemeClr val="accent2"/>
                </a:solidFill>
                <a:latin typeface="Nunito"/>
                <a:ea typeface="Nunito"/>
                <a:cs typeface="Nunito"/>
                <a:sym typeface="Nunito"/>
              </a:rPr>
              <a:t>Đặng Khánh Thi		20C29038</a:t>
            </a:r>
            <a:endParaRPr sz="1600" dirty="0">
              <a:solidFill>
                <a:schemeClr val="accent2"/>
              </a:solidFill>
              <a:latin typeface="Nunito"/>
              <a:ea typeface="Nunito"/>
              <a:cs typeface="Nunito"/>
              <a:sym typeface="Nunito"/>
            </a:endParaRPr>
          </a:p>
        </p:txBody>
      </p:sp>
      <p:sp>
        <p:nvSpPr>
          <p:cNvPr id="58" name="Google Shape;58;p13"/>
          <p:cNvSpPr txBox="1"/>
          <p:nvPr/>
        </p:nvSpPr>
        <p:spPr>
          <a:xfrm>
            <a:off x="311700" y="244250"/>
            <a:ext cx="88323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2"/>
                </a:solidFill>
                <a:latin typeface="Nunito"/>
                <a:ea typeface="Nunito"/>
                <a:cs typeface="Nunito"/>
                <a:sym typeface="Nunito"/>
              </a:rPr>
              <a:t>TRƯỜNG ĐẠI HỌC TỰ NHIÊN - ĐHQG TP.HCM</a:t>
            </a:r>
            <a:endParaRPr>
              <a:solidFill>
                <a:schemeClr val="dk2"/>
              </a:solidFill>
              <a:latin typeface="Nunito"/>
              <a:ea typeface="Nunito"/>
              <a:cs typeface="Nunito"/>
              <a:sym typeface="Nunito"/>
            </a:endParaRPr>
          </a:p>
          <a:p>
            <a:pPr marL="0" lvl="0" indent="0" algn="l" rtl="0">
              <a:lnSpc>
                <a:spcPct val="115000"/>
              </a:lnSpc>
              <a:spcBef>
                <a:spcPts val="0"/>
              </a:spcBef>
              <a:spcAft>
                <a:spcPts val="0"/>
              </a:spcAft>
              <a:buNone/>
            </a:pPr>
            <a:r>
              <a:rPr lang="en">
                <a:solidFill>
                  <a:schemeClr val="dk2"/>
                </a:solidFill>
                <a:latin typeface="Nunito"/>
                <a:ea typeface="Nunito"/>
                <a:cs typeface="Nunito"/>
                <a:sym typeface="Nunito"/>
              </a:rPr>
              <a:t>KHOA TOÁN - TIN HỌC</a:t>
            </a:r>
            <a:endParaRPr>
              <a:solidFill>
                <a:schemeClr val="dk2"/>
              </a:solidFill>
              <a:latin typeface="Nunito"/>
              <a:ea typeface="Nunito"/>
              <a:cs typeface="Nunito"/>
              <a:sym typeface="Nunito"/>
            </a:endParaRPr>
          </a:p>
        </p:txBody>
      </p:sp>
      <p:sp>
        <p:nvSpPr>
          <p:cNvPr id="59" name="Google Shape;59;p13"/>
          <p:cNvSpPr txBox="1"/>
          <p:nvPr/>
        </p:nvSpPr>
        <p:spPr>
          <a:xfrm>
            <a:off x="3071999" y="871082"/>
            <a:ext cx="3000000" cy="1007938"/>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dirty="0">
                <a:solidFill>
                  <a:schemeClr val="accent5"/>
                </a:solidFill>
                <a:latin typeface="Nunito"/>
                <a:ea typeface="Nunito"/>
                <a:cs typeface="Nunito"/>
                <a:sym typeface="Nunito"/>
              </a:rPr>
              <a:t>TS. Nguyễn Đình Hiển</a:t>
            </a:r>
            <a:endParaRPr dirty="0">
              <a:solidFill>
                <a:schemeClr val="accent5"/>
              </a:solidFill>
              <a:latin typeface="Nunito"/>
              <a:ea typeface="Nunito"/>
              <a:cs typeface="Nunito"/>
              <a:sym typeface="Nunito"/>
            </a:endParaRPr>
          </a:p>
          <a:p>
            <a:pPr marL="0" lvl="0" indent="0" algn="ctr" rtl="0">
              <a:lnSpc>
                <a:spcPct val="150000"/>
              </a:lnSpc>
              <a:spcBef>
                <a:spcPts val="0"/>
              </a:spcBef>
              <a:spcAft>
                <a:spcPts val="300"/>
              </a:spcAft>
              <a:buNone/>
            </a:pPr>
            <a:r>
              <a:rPr lang="en" sz="2000" b="1" dirty="0">
                <a:solidFill>
                  <a:schemeClr val="accent5"/>
                </a:solidFill>
                <a:latin typeface="Nunito"/>
                <a:ea typeface="Nunito"/>
                <a:cs typeface="Nunito"/>
                <a:sym typeface="Nunito"/>
              </a:rPr>
              <a:t>BIỂU DIỄN TRI THỨC</a:t>
            </a:r>
            <a:endParaRPr b="1" dirty="0">
              <a:solidFill>
                <a:schemeClr val="accent5"/>
              </a:solidFill>
              <a:latin typeface="Nunito"/>
              <a:ea typeface="Nunito"/>
              <a:cs typeface="Nunito"/>
              <a:sym typeface="Nunito"/>
            </a:endParaRPr>
          </a:p>
        </p:txBody>
      </p:sp>
      <p:sp>
        <p:nvSpPr>
          <p:cNvPr id="60" name="Google Shape;60;p13"/>
          <p:cNvSpPr txBox="1"/>
          <p:nvPr/>
        </p:nvSpPr>
        <p:spPr>
          <a:xfrm>
            <a:off x="6993600" y="4774200"/>
            <a:ext cx="21504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dirty="0">
                <a:solidFill>
                  <a:schemeClr val="tx1">
                    <a:lumMod val="50000"/>
                  </a:schemeClr>
                </a:solidFill>
                <a:latin typeface="Nunito"/>
                <a:ea typeface="Nunito"/>
                <a:cs typeface="Nunito"/>
                <a:sym typeface="Nunito"/>
              </a:rPr>
              <a:t>24/07/2021</a:t>
            </a:r>
            <a:endParaRPr sz="1200" dirty="0">
              <a:solidFill>
                <a:schemeClr val="tx1">
                  <a:lumMod val="50000"/>
                </a:schemeClr>
              </a:solidFill>
              <a:latin typeface="Nunito"/>
              <a:ea typeface="Nunito"/>
              <a:cs typeface="Nunito"/>
              <a:sym typeface="Nunito"/>
            </a:endParaRPr>
          </a:p>
        </p:txBody>
      </p:sp>
      <p:sp>
        <p:nvSpPr>
          <p:cNvPr id="61" name="Google Shape;61;p13"/>
          <p:cNvSpPr txBox="1"/>
          <p:nvPr/>
        </p:nvSpPr>
        <p:spPr>
          <a:xfrm>
            <a:off x="4351500" y="244250"/>
            <a:ext cx="4480800" cy="400200"/>
          </a:xfrm>
          <a:prstGeom prst="rect">
            <a:avLst/>
          </a:prstGeom>
          <a:noFill/>
          <a:ln>
            <a:noFill/>
          </a:ln>
        </p:spPr>
        <p:txBody>
          <a:bodyPr spcFirstLastPara="1" wrap="square" lIns="91425" tIns="91425" rIns="91425" bIns="91425" anchor="t" anchorCtr="0">
            <a:spAutoFit/>
          </a:bodyPr>
          <a:lstStyle/>
          <a:p>
            <a:pPr marL="0" lvl="0" indent="0" algn="r" rtl="0">
              <a:lnSpc>
                <a:spcPct val="150000"/>
              </a:lnSpc>
              <a:spcBef>
                <a:spcPts val="0"/>
              </a:spcBef>
              <a:spcAft>
                <a:spcPts val="0"/>
              </a:spcAft>
              <a:buNone/>
            </a:pPr>
            <a:r>
              <a:rPr lang="en">
                <a:solidFill>
                  <a:schemeClr val="dk2"/>
                </a:solidFill>
                <a:latin typeface="Nunito"/>
                <a:ea typeface="Nunito"/>
                <a:cs typeface="Nunito"/>
                <a:sym typeface="Nunito"/>
              </a:rPr>
              <a:t>CAO HỌC KHÓA 30 - KHOA HỌC DỮ LIỆU</a:t>
            </a:r>
            <a:endParaRPr/>
          </a:p>
        </p:txBody>
      </p:sp>
      <p:sp>
        <p:nvSpPr>
          <p:cNvPr id="2" name="TextBox 1">
            <a:extLst>
              <a:ext uri="{FF2B5EF4-FFF2-40B4-BE49-F238E27FC236}">
                <a16:creationId xmlns:a16="http://schemas.microsoft.com/office/drawing/2014/main" id="{F349181F-8E54-452B-A2FD-43F1821A94D4}"/>
              </a:ext>
            </a:extLst>
          </p:cNvPr>
          <p:cNvSpPr txBox="1"/>
          <p:nvPr/>
        </p:nvSpPr>
        <p:spPr>
          <a:xfrm>
            <a:off x="3576917" y="4812656"/>
            <a:ext cx="1990165" cy="292388"/>
          </a:xfrm>
          <a:prstGeom prst="rect">
            <a:avLst/>
          </a:prstGeom>
          <a:noFill/>
        </p:spPr>
        <p:txBody>
          <a:bodyPr wrap="square" rtlCol="0">
            <a:spAutoFit/>
          </a:bodyPr>
          <a:lstStyle/>
          <a:p>
            <a:pPr algn="ctr"/>
            <a:r>
              <a:rPr lang="en-US" sz="1300" dirty="0">
                <a:solidFill>
                  <a:schemeClr val="bg2"/>
                </a:solidFill>
                <a:latin typeface="Nunito" pitchFamily="2" charset="0"/>
              </a:rPr>
              <a:t>Slides: 20</a:t>
            </a:r>
          </a:p>
        </p:txBody>
      </p:sp>
    </p:spTree>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THU THẬP TRI THỨC</a:t>
            </a:r>
            <a:endParaRPr/>
          </a:p>
        </p:txBody>
      </p:sp>
      <p:sp>
        <p:nvSpPr>
          <p:cNvPr id="192" name="Google Shape;1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5" name="Google Shape;193;p22">
            <a:extLst>
              <a:ext uri="{FF2B5EF4-FFF2-40B4-BE49-F238E27FC236}">
                <a16:creationId xmlns:a16="http://schemas.microsoft.com/office/drawing/2014/main" id="{ABA1BE98-AF7A-45B7-A4D3-7CEDE245645A}"/>
              </a:ext>
            </a:extLst>
          </p:cNvPr>
          <p:cNvPicPr preferRelativeResize="0"/>
          <p:nvPr/>
        </p:nvPicPr>
        <p:blipFill rotWithShape="1">
          <a:blip r:embed="rId3">
            <a:alphaModFix/>
          </a:blip>
          <a:srcRect l="912" t="2156" r="1756"/>
          <a:stretch/>
        </p:blipFill>
        <p:spPr>
          <a:xfrm>
            <a:off x="676656" y="1103376"/>
            <a:ext cx="7723632" cy="3887724"/>
          </a:xfrm>
          <a:prstGeom prst="rect">
            <a:avLst/>
          </a:prstGeom>
          <a:noFill/>
          <a:ln>
            <a:solidFill>
              <a:schemeClr val="bg2">
                <a:lumMod val="50000"/>
              </a:schemeClr>
            </a:solidFill>
          </a:ln>
        </p:spPr>
      </p:pic>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THU THẬP TRI THỨC</a:t>
            </a:r>
            <a:endParaRPr/>
          </a:p>
        </p:txBody>
      </p:sp>
      <p:sp>
        <p:nvSpPr>
          <p:cNvPr id="199" name="Google Shape;19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7" name="Google Shape;200;p23">
            <a:extLst>
              <a:ext uri="{FF2B5EF4-FFF2-40B4-BE49-F238E27FC236}">
                <a16:creationId xmlns:a16="http://schemas.microsoft.com/office/drawing/2014/main" id="{E620C01C-82D9-4820-BF15-EFE6AB0CC62A}"/>
              </a:ext>
            </a:extLst>
          </p:cNvPr>
          <p:cNvSpPr txBox="1">
            <a:spLocks/>
          </p:cNvSpPr>
          <p:nvPr/>
        </p:nvSpPr>
        <p:spPr>
          <a:xfrm>
            <a:off x="311700" y="1282075"/>
            <a:ext cx="85206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marL="0" indent="0">
              <a:lnSpc>
                <a:spcPct val="150000"/>
              </a:lnSpc>
              <a:buFont typeface="Proxima Nova"/>
              <a:buNone/>
            </a:pPr>
            <a:r>
              <a:rPr lang="vi-VN" b="1">
                <a:solidFill>
                  <a:srgbClr val="000000"/>
                </a:solidFill>
                <a:latin typeface="Nunito"/>
                <a:ea typeface="Nunito"/>
                <a:cs typeface="Nunito"/>
                <a:sym typeface="Nunito"/>
              </a:rPr>
              <a:t>Một số dạng bài toán trong miền tri thức Không gian vector</a:t>
            </a:r>
          </a:p>
          <a:p>
            <a:pPr>
              <a:lnSpc>
                <a:spcPct val="150000"/>
              </a:lnSpc>
            </a:pPr>
            <a:r>
              <a:rPr lang="vi-VN">
                <a:latin typeface="Nunito"/>
                <a:ea typeface="Nunito"/>
                <a:cs typeface="Nunito"/>
                <a:sym typeface="Nunito"/>
              </a:rPr>
              <a:t>Kiểm tra tổ hợp tuyến tính</a:t>
            </a:r>
          </a:p>
          <a:p>
            <a:pPr>
              <a:lnSpc>
                <a:spcPct val="150000"/>
              </a:lnSpc>
            </a:pPr>
            <a:r>
              <a:rPr lang="vi-VN">
                <a:latin typeface="Nunito"/>
                <a:ea typeface="Nunito"/>
                <a:cs typeface="Nunito"/>
                <a:sym typeface="Nunito"/>
              </a:rPr>
              <a:t>Xác định tính độc lập và phụ thuộc tuyến tính</a:t>
            </a:r>
          </a:p>
          <a:p>
            <a:pPr>
              <a:lnSpc>
                <a:spcPct val="150000"/>
              </a:lnSpc>
            </a:pPr>
            <a:r>
              <a:rPr lang="vi-VN">
                <a:latin typeface="Nunito"/>
                <a:ea typeface="Nunito"/>
                <a:cs typeface="Nunito"/>
                <a:sym typeface="Nunito"/>
              </a:rPr>
              <a:t>Kiểm tra cơ sở của không gian vector</a:t>
            </a:r>
          </a:p>
          <a:p>
            <a:pPr>
              <a:lnSpc>
                <a:spcPct val="150000"/>
              </a:lnSpc>
            </a:pPr>
            <a:r>
              <a:rPr lang="vi-VN">
                <a:latin typeface="Nunito"/>
                <a:ea typeface="Nunito"/>
                <a:cs typeface="Nunito"/>
                <a:sym typeface="Nunito"/>
              </a:rPr>
              <a:t>Tìm cơ sở cho không gian sinh bởi một tập hợp</a:t>
            </a:r>
          </a:p>
          <a:p>
            <a:pPr marL="0" indent="0">
              <a:lnSpc>
                <a:spcPct val="150000"/>
              </a:lnSpc>
              <a:spcBef>
                <a:spcPts val="1200"/>
              </a:spcBef>
              <a:buFont typeface="Proxima Nova"/>
              <a:buNone/>
            </a:pPr>
            <a:endParaRPr lang="vi-VN" b="1">
              <a:solidFill>
                <a:srgbClr val="000000"/>
              </a:solidFill>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THU THẬP TRI THỨC</a:t>
            </a:r>
            <a:endParaRPr/>
          </a:p>
        </p:txBody>
      </p:sp>
      <p:sp>
        <p:nvSpPr>
          <p:cNvPr id="206" name="Google Shape;20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207" name="Google Shape;20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a:solidFill>
                  <a:srgbClr val="000000"/>
                </a:solidFill>
                <a:latin typeface="Nunito"/>
                <a:ea typeface="Nunito"/>
                <a:cs typeface="Nunito"/>
                <a:sym typeface="Nunito"/>
              </a:rPr>
              <a:t>Một số dạng bài toán trong miền tri thức Không gian vector</a:t>
            </a:r>
            <a:endParaRPr>
              <a:latin typeface="Nunito"/>
              <a:ea typeface="Nunito"/>
              <a:cs typeface="Nunito"/>
              <a:sym typeface="Nunito"/>
            </a:endParaRPr>
          </a:p>
          <a:p>
            <a:pPr marL="0" lvl="0" indent="0" algn="l" rtl="0">
              <a:lnSpc>
                <a:spcPct val="150000"/>
              </a:lnSpc>
              <a:spcBef>
                <a:spcPts val="0"/>
              </a:spcBef>
              <a:spcAft>
                <a:spcPts val="0"/>
              </a:spcAft>
              <a:buNone/>
            </a:pPr>
            <a:endParaRPr b="1">
              <a:solidFill>
                <a:srgbClr val="000000"/>
              </a:solidFill>
              <a:latin typeface="Nunito"/>
              <a:ea typeface="Nunito"/>
              <a:cs typeface="Nunito"/>
              <a:sym typeface="Nunito"/>
            </a:endParaRPr>
          </a:p>
        </p:txBody>
      </p:sp>
      <p:pic>
        <p:nvPicPr>
          <p:cNvPr id="208" name="Google Shape;208;p24"/>
          <p:cNvPicPr preferRelativeResize="0"/>
          <p:nvPr/>
        </p:nvPicPr>
        <p:blipFill rotWithShape="1">
          <a:blip r:embed="rId3">
            <a:alphaModFix/>
          </a:blip>
          <a:srcRect b="1238"/>
          <a:stretch/>
        </p:blipFill>
        <p:spPr>
          <a:xfrm>
            <a:off x="831550" y="1623950"/>
            <a:ext cx="7480900" cy="31492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MÔ HÌNH TRI THỨC</a:t>
            </a:r>
            <a:endParaRPr/>
          </a:p>
        </p:txBody>
      </p:sp>
      <p:sp>
        <p:nvSpPr>
          <p:cNvPr id="215" name="Google Shape;21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8" name="Google Shape;214;p25">
            <a:extLst>
              <a:ext uri="{FF2B5EF4-FFF2-40B4-BE49-F238E27FC236}">
                <a16:creationId xmlns:a16="http://schemas.microsoft.com/office/drawing/2014/main" id="{46862D3A-C587-408D-883A-6CA4885EE7C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228600" algn="l" rtl="0">
              <a:spcBef>
                <a:spcPts val="0"/>
              </a:spcBef>
              <a:spcAft>
                <a:spcPts val="0"/>
              </a:spcAft>
              <a:buNone/>
            </a:pPr>
            <a:r>
              <a:rPr lang="en">
                <a:solidFill>
                  <a:srgbClr val="000000"/>
                </a:solidFill>
                <a:latin typeface="Nunito"/>
                <a:ea typeface="Nunito"/>
                <a:cs typeface="Nunito"/>
                <a:sym typeface="Nunito"/>
              </a:rPr>
              <a:t>Miền tri thức “Không gian vector” được biểu diễn theo dạng </a:t>
            </a:r>
            <a:r>
              <a:rPr lang="en" b="1">
                <a:solidFill>
                  <a:srgbClr val="000000"/>
                </a:solidFill>
                <a:latin typeface="Nunito"/>
                <a:ea typeface="Nunito"/>
                <a:cs typeface="Nunito"/>
                <a:sym typeface="Nunito"/>
              </a:rPr>
              <a:t>mô hình tri thức quan hệ </a:t>
            </a:r>
            <a:r>
              <a:rPr lang="en">
                <a:solidFill>
                  <a:srgbClr val="000000"/>
                </a:solidFill>
                <a:latin typeface="Nunito"/>
                <a:ea typeface="Nunito"/>
                <a:cs typeface="Nunito"/>
                <a:sym typeface="Nunito"/>
              </a:rPr>
              <a:t>như sau:</a:t>
            </a:r>
            <a:endParaRPr>
              <a:solidFill>
                <a:srgbClr val="000000"/>
              </a:solidFill>
              <a:latin typeface="Nunito"/>
              <a:ea typeface="Nunito"/>
              <a:cs typeface="Nunito"/>
              <a:sym typeface="Nunito"/>
            </a:endParaRPr>
          </a:p>
          <a:p>
            <a:pPr marL="0" lvl="0" indent="0" algn="ctr" rtl="0">
              <a:spcBef>
                <a:spcPts val="0"/>
              </a:spcBef>
              <a:spcAft>
                <a:spcPts val="0"/>
              </a:spcAft>
              <a:buNone/>
            </a:pPr>
            <a:r>
              <a:rPr lang="en" sz="2400">
                <a:solidFill>
                  <a:srgbClr val="000000"/>
                </a:solidFill>
                <a:latin typeface="Impact"/>
                <a:ea typeface="Impact"/>
                <a:cs typeface="Impact"/>
                <a:sym typeface="Impact"/>
              </a:rPr>
              <a:t>(C, R, Rules)</a:t>
            </a:r>
            <a:endParaRPr sz="2400">
              <a:solidFill>
                <a:srgbClr val="000000"/>
              </a:solidFill>
              <a:latin typeface="Impact"/>
              <a:ea typeface="Impact"/>
              <a:cs typeface="Impact"/>
              <a:sym typeface="Impact"/>
            </a:endParaRPr>
          </a:p>
          <a:p>
            <a:pPr marL="0" lvl="0" indent="0" algn="l" rtl="0">
              <a:spcBef>
                <a:spcPts val="0"/>
              </a:spcBef>
              <a:spcAft>
                <a:spcPts val="0"/>
              </a:spcAft>
              <a:buNone/>
            </a:pPr>
            <a:r>
              <a:rPr lang="en">
                <a:solidFill>
                  <a:srgbClr val="000000"/>
                </a:solidFill>
                <a:latin typeface="Nunito"/>
                <a:ea typeface="Nunito"/>
                <a:cs typeface="Nunito"/>
                <a:sym typeface="Nunito"/>
              </a:rPr>
              <a:t>Trong đó:</a:t>
            </a:r>
            <a:endParaRPr>
              <a:solidFill>
                <a:srgbClr val="000000"/>
              </a:solidFill>
              <a:latin typeface="Nunito"/>
              <a:ea typeface="Nunito"/>
              <a:cs typeface="Nunito"/>
              <a:sym typeface="Nunito"/>
            </a:endParaRPr>
          </a:p>
          <a:p>
            <a:pPr marL="0" lvl="0" indent="0" algn="l" rtl="0">
              <a:spcBef>
                <a:spcPts val="0"/>
              </a:spcBef>
              <a:spcAft>
                <a:spcPts val="1200"/>
              </a:spcAft>
              <a:buNone/>
            </a:pPr>
            <a:endParaRPr>
              <a:solidFill>
                <a:srgbClr val="000000"/>
              </a:solidFill>
              <a:latin typeface="Nunito"/>
              <a:ea typeface="Nunito"/>
              <a:cs typeface="Nunito"/>
              <a:sym typeface="Nunito"/>
            </a:endParaRPr>
          </a:p>
        </p:txBody>
      </p:sp>
      <p:pic>
        <p:nvPicPr>
          <p:cNvPr id="9" name="Google Shape;216;p25">
            <a:extLst>
              <a:ext uri="{FF2B5EF4-FFF2-40B4-BE49-F238E27FC236}">
                <a16:creationId xmlns:a16="http://schemas.microsoft.com/office/drawing/2014/main" id="{7A7E8CC3-0BD4-419B-88AE-29AC49246DDB}"/>
              </a:ext>
            </a:extLst>
          </p:cNvPr>
          <p:cNvPicPr preferRelativeResize="0"/>
          <p:nvPr/>
        </p:nvPicPr>
        <p:blipFill>
          <a:blip r:embed="rId3">
            <a:alphaModFix/>
          </a:blip>
          <a:stretch>
            <a:fillRect/>
          </a:stretch>
        </p:blipFill>
        <p:spPr>
          <a:xfrm>
            <a:off x="423475" y="2666100"/>
            <a:ext cx="8408825" cy="1920546"/>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MÔ HÌNH TRI THỨC</a:t>
            </a:r>
            <a:endParaRPr/>
          </a:p>
        </p:txBody>
      </p:sp>
      <p:sp>
        <p:nvSpPr>
          <p:cNvPr id="222" name="Google Shape;22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26" name="Google Shape;226;p26"/>
          <p:cNvSpPr txBox="1"/>
          <p:nvPr/>
        </p:nvSpPr>
        <p:spPr>
          <a:xfrm>
            <a:off x="3072000" y="954150"/>
            <a:ext cx="3000000" cy="55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400">
                <a:latin typeface="Impact"/>
                <a:ea typeface="Impact"/>
                <a:cs typeface="Impact"/>
                <a:sym typeface="Impact"/>
              </a:rPr>
              <a:t>(C, R, Rules)</a:t>
            </a:r>
            <a:endParaRPr/>
          </a:p>
        </p:txBody>
      </p:sp>
      <p:pic>
        <p:nvPicPr>
          <p:cNvPr id="8" name="Google Shape;223;p26">
            <a:extLst>
              <a:ext uri="{FF2B5EF4-FFF2-40B4-BE49-F238E27FC236}">
                <a16:creationId xmlns:a16="http://schemas.microsoft.com/office/drawing/2014/main" id="{9E73B583-A7AE-46D8-958B-A89C8756B9BC}"/>
              </a:ext>
            </a:extLst>
          </p:cNvPr>
          <p:cNvPicPr preferRelativeResize="0"/>
          <p:nvPr/>
        </p:nvPicPr>
        <p:blipFill>
          <a:blip r:embed="rId3">
            <a:alphaModFix/>
          </a:blip>
          <a:stretch>
            <a:fillRect/>
          </a:stretch>
        </p:blipFill>
        <p:spPr>
          <a:xfrm>
            <a:off x="191558" y="1607075"/>
            <a:ext cx="3982592" cy="1929350"/>
          </a:xfrm>
          <a:prstGeom prst="rect">
            <a:avLst/>
          </a:prstGeom>
          <a:noFill/>
          <a:ln w="28575" cap="flat" cmpd="sng">
            <a:solidFill>
              <a:schemeClr val="dk2"/>
            </a:solidFill>
            <a:prstDash val="solid"/>
            <a:round/>
            <a:headEnd type="none" w="sm" len="sm"/>
            <a:tailEnd type="none" w="sm" len="sm"/>
          </a:ln>
        </p:spPr>
      </p:pic>
      <p:pic>
        <p:nvPicPr>
          <p:cNvPr id="9" name="Google Shape;224;p26">
            <a:extLst>
              <a:ext uri="{FF2B5EF4-FFF2-40B4-BE49-F238E27FC236}">
                <a16:creationId xmlns:a16="http://schemas.microsoft.com/office/drawing/2014/main" id="{378F46FD-E788-48DF-8E13-120517B433A1}"/>
              </a:ext>
            </a:extLst>
          </p:cNvPr>
          <p:cNvPicPr preferRelativeResize="0"/>
          <p:nvPr/>
        </p:nvPicPr>
        <p:blipFill>
          <a:blip r:embed="rId4">
            <a:alphaModFix/>
          </a:blip>
          <a:stretch>
            <a:fillRect/>
          </a:stretch>
        </p:blipFill>
        <p:spPr>
          <a:xfrm>
            <a:off x="4365200" y="1607087"/>
            <a:ext cx="4587276" cy="1929332"/>
          </a:xfrm>
          <a:prstGeom prst="rect">
            <a:avLst/>
          </a:prstGeom>
          <a:noFill/>
          <a:ln w="28575" cap="flat" cmpd="sng">
            <a:solidFill>
              <a:schemeClr val="dk2"/>
            </a:solidFill>
            <a:prstDash val="solid"/>
            <a:round/>
            <a:headEnd type="none" w="sm" len="sm"/>
            <a:tailEnd type="none" w="sm" len="sm"/>
          </a:ln>
        </p:spPr>
      </p:pic>
      <p:pic>
        <p:nvPicPr>
          <p:cNvPr id="10" name="Google Shape;225;p26">
            <a:extLst>
              <a:ext uri="{FF2B5EF4-FFF2-40B4-BE49-F238E27FC236}">
                <a16:creationId xmlns:a16="http://schemas.microsoft.com/office/drawing/2014/main" id="{D31748B6-9457-4493-B99A-F889781EF376}"/>
              </a:ext>
            </a:extLst>
          </p:cNvPr>
          <p:cNvPicPr preferRelativeResize="0"/>
          <p:nvPr/>
        </p:nvPicPr>
        <p:blipFill>
          <a:blip r:embed="rId5">
            <a:alphaModFix/>
          </a:blip>
          <a:stretch>
            <a:fillRect/>
          </a:stretch>
        </p:blipFill>
        <p:spPr>
          <a:xfrm>
            <a:off x="1248963" y="3713250"/>
            <a:ext cx="6646076" cy="1204326"/>
          </a:xfrm>
          <a:prstGeom prst="rect">
            <a:avLst/>
          </a:prstGeom>
          <a:noFill/>
          <a:ln w="28575" cap="flat" cmpd="sng">
            <a:solidFill>
              <a:schemeClr val="dk2"/>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t>CÁC VẤN ĐỀ VÀ THUẬT GIẢI TƯƠNG ỨNG</a:t>
            </a:r>
            <a:endParaRPr sz="2800"/>
          </a:p>
        </p:txBody>
      </p:sp>
      <p:sp>
        <p:nvSpPr>
          <p:cNvPr id="232" name="Google Shape;23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b="1">
                <a:latin typeface="Nunito"/>
                <a:ea typeface="Nunito"/>
                <a:cs typeface="Nunito"/>
                <a:sym typeface="Nunito"/>
              </a:rPr>
              <a:t>Dạng 1: </a:t>
            </a:r>
            <a:r>
              <a:rPr lang="en">
                <a:latin typeface="Nunito"/>
                <a:ea typeface="Nunito"/>
                <a:cs typeface="Nunito"/>
                <a:sym typeface="Nunito"/>
              </a:rPr>
              <a:t>Kiểm tra tổ hợp tuyến tính</a:t>
            </a:r>
            <a:endParaRPr>
              <a:latin typeface="Nunito"/>
              <a:ea typeface="Nunito"/>
              <a:cs typeface="Nunito"/>
              <a:sym typeface="Nunito"/>
            </a:endParaRPr>
          </a:p>
          <a:p>
            <a:pPr marL="457200" lvl="0" indent="-342900" algn="l" rtl="0">
              <a:lnSpc>
                <a:spcPct val="150000"/>
              </a:lnSpc>
              <a:spcBef>
                <a:spcPts val="0"/>
              </a:spcBef>
              <a:spcAft>
                <a:spcPts val="0"/>
              </a:spcAft>
              <a:buSzPts val="1800"/>
              <a:buChar char="●"/>
            </a:pPr>
            <a:r>
              <a:rPr lang="en" b="1">
                <a:latin typeface="Nunito"/>
                <a:ea typeface="Nunito"/>
                <a:cs typeface="Nunito"/>
                <a:sym typeface="Nunito"/>
              </a:rPr>
              <a:t>Dạng 2: </a:t>
            </a:r>
            <a:r>
              <a:rPr lang="en">
                <a:latin typeface="Nunito"/>
                <a:ea typeface="Nunito"/>
                <a:cs typeface="Nunito"/>
                <a:sym typeface="Nunito"/>
              </a:rPr>
              <a:t>Xác định tính độc lập và phụ thuộc tuyến tính</a:t>
            </a:r>
            <a:endParaRPr>
              <a:latin typeface="Nunito"/>
              <a:ea typeface="Nunito"/>
              <a:cs typeface="Nunito"/>
              <a:sym typeface="Nunito"/>
            </a:endParaRPr>
          </a:p>
          <a:p>
            <a:pPr marL="457200" lvl="0" indent="-342900" algn="l" rtl="0">
              <a:lnSpc>
                <a:spcPct val="150000"/>
              </a:lnSpc>
              <a:spcBef>
                <a:spcPts val="0"/>
              </a:spcBef>
              <a:spcAft>
                <a:spcPts val="0"/>
              </a:spcAft>
              <a:buSzPts val="1800"/>
              <a:buChar char="●"/>
            </a:pPr>
            <a:r>
              <a:rPr lang="en" b="1">
                <a:latin typeface="Nunito"/>
                <a:ea typeface="Nunito"/>
                <a:cs typeface="Nunito"/>
                <a:sym typeface="Nunito"/>
              </a:rPr>
              <a:t>Dạng 3: </a:t>
            </a:r>
            <a:r>
              <a:rPr lang="en">
                <a:latin typeface="Nunito"/>
                <a:ea typeface="Nunito"/>
                <a:cs typeface="Nunito"/>
                <a:sym typeface="Nunito"/>
              </a:rPr>
              <a:t>Kiểm tra cơ sở của không gian vector</a:t>
            </a:r>
            <a:endParaRPr>
              <a:latin typeface="Nunito"/>
              <a:ea typeface="Nunito"/>
              <a:cs typeface="Nunito"/>
              <a:sym typeface="Nunito"/>
            </a:endParaRPr>
          </a:p>
          <a:p>
            <a:pPr marL="457200" lvl="0" indent="-342900" algn="l" rtl="0">
              <a:lnSpc>
                <a:spcPct val="150000"/>
              </a:lnSpc>
              <a:spcBef>
                <a:spcPts val="0"/>
              </a:spcBef>
              <a:spcAft>
                <a:spcPts val="0"/>
              </a:spcAft>
              <a:buSzPts val="1800"/>
              <a:buChar char="●"/>
            </a:pPr>
            <a:r>
              <a:rPr lang="en" b="1">
                <a:latin typeface="Nunito"/>
                <a:ea typeface="Nunito"/>
                <a:cs typeface="Nunito"/>
                <a:sym typeface="Nunito"/>
              </a:rPr>
              <a:t>Dạng 4: </a:t>
            </a:r>
            <a:r>
              <a:rPr lang="en">
                <a:latin typeface="Nunito"/>
                <a:ea typeface="Nunito"/>
                <a:cs typeface="Nunito"/>
                <a:sym typeface="Nunito"/>
              </a:rPr>
              <a:t>Tìm cơ sở cho không gian sinh bởi một tập hợp</a:t>
            </a:r>
            <a:endParaRPr>
              <a:latin typeface="Nunito"/>
              <a:ea typeface="Nunito"/>
              <a:cs typeface="Nunito"/>
              <a:sym typeface="Nunito"/>
            </a:endParaRPr>
          </a:p>
        </p:txBody>
      </p:sp>
      <p:sp>
        <p:nvSpPr>
          <p:cNvPr id="233" name="Google Shape;23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t>CÁC VẤN ĐỀ VÀ THUẬT GIẢI TƯƠNG ỨNG</a:t>
            </a:r>
            <a:endParaRPr sz="2800"/>
          </a:p>
        </p:txBody>
      </p:sp>
      <p:sp>
        <p:nvSpPr>
          <p:cNvPr id="239" name="Google Shape;239;p28"/>
          <p:cNvSpPr txBox="1">
            <a:spLocks noGrp="1"/>
          </p:cNvSpPr>
          <p:nvPr>
            <p:ph type="body" idx="1"/>
          </p:nvPr>
        </p:nvSpPr>
        <p:spPr>
          <a:xfrm>
            <a:off x="311700" y="1073550"/>
            <a:ext cx="8520600" cy="4037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dirty="0">
                <a:solidFill>
                  <a:srgbClr val="38761D"/>
                </a:solidFill>
                <a:latin typeface="Nunito"/>
                <a:ea typeface="Nunito"/>
                <a:cs typeface="Nunito"/>
                <a:sym typeface="Nunito"/>
              </a:rPr>
              <a:t>Dạng 2:</a:t>
            </a:r>
            <a:r>
              <a:rPr lang="en" dirty="0">
                <a:solidFill>
                  <a:srgbClr val="38761D"/>
                </a:solidFill>
                <a:latin typeface="Nunito"/>
                <a:ea typeface="Nunito"/>
                <a:cs typeface="Nunito"/>
                <a:sym typeface="Nunito"/>
              </a:rPr>
              <a:t> Xác định tính độc lập và phụ thuộc tuyến tính</a:t>
            </a:r>
            <a:endParaRPr dirty="0">
              <a:solidFill>
                <a:srgbClr val="38761D"/>
              </a:solidFill>
              <a:latin typeface="Nunito"/>
              <a:ea typeface="Nunito"/>
              <a:cs typeface="Nunito"/>
              <a:sym typeface="Nunito"/>
            </a:endParaRPr>
          </a:p>
          <a:p>
            <a:pPr marL="228600" lvl="0" indent="0" algn="l" rtl="0">
              <a:lnSpc>
                <a:spcPct val="150000"/>
              </a:lnSpc>
              <a:spcBef>
                <a:spcPts val="800"/>
              </a:spcBef>
              <a:spcAft>
                <a:spcPts val="0"/>
              </a:spcAft>
              <a:buNone/>
            </a:pPr>
            <a:r>
              <a:rPr lang="en" sz="1400" b="1" dirty="0">
                <a:solidFill>
                  <a:srgbClr val="000000"/>
                </a:solidFill>
                <a:latin typeface="Nunito"/>
                <a:ea typeface="Nunito"/>
                <a:cs typeface="Nunito"/>
                <a:sym typeface="Nunito"/>
              </a:rPr>
              <a:t>BÀI TOÁN: </a:t>
            </a:r>
            <a:r>
              <a:rPr lang="en" sz="1400" dirty="0">
                <a:solidFill>
                  <a:srgbClr val="0000FF"/>
                </a:solidFill>
                <a:latin typeface="Nunito"/>
                <a:ea typeface="Nunito"/>
                <a:cs typeface="Nunito"/>
                <a:sym typeface="Nunito"/>
              </a:rPr>
              <a:t>Kiểm tra tính độc lập và phụ thuộc tuyến tính của tập hợp vector u</a:t>
            </a:r>
            <a:r>
              <a:rPr lang="en" sz="1400" baseline="-25000" dirty="0">
                <a:solidFill>
                  <a:srgbClr val="0000FF"/>
                </a:solidFill>
                <a:latin typeface="Nunito"/>
                <a:ea typeface="Nunito"/>
                <a:cs typeface="Nunito"/>
                <a:sym typeface="Nunito"/>
              </a:rPr>
              <a:t>1</a:t>
            </a:r>
            <a:r>
              <a:rPr lang="en" sz="1400" dirty="0">
                <a:solidFill>
                  <a:srgbClr val="0000FF"/>
                </a:solidFill>
                <a:latin typeface="Nunito"/>
                <a:ea typeface="Nunito"/>
                <a:cs typeface="Nunito"/>
                <a:sym typeface="Nunito"/>
              </a:rPr>
              <a:t>, u</a:t>
            </a:r>
            <a:r>
              <a:rPr lang="en" sz="1400" baseline="-25000" dirty="0">
                <a:solidFill>
                  <a:srgbClr val="0000FF"/>
                </a:solidFill>
                <a:latin typeface="Nunito"/>
                <a:ea typeface="Nunito"/>
                <a:cs typeface="Nunito"/>
                <a:sym typeface="Nunito"/>
              </a:rPr>
              <a:t>2</a:t>
            </a:r>
            <a:r>
              <a:rPr lang="en" sz="1400" dirty="0">
                <a:solidFill>
                  <a:srgbClr val="0000FF"/>
                </a:solidFill>
                <a:latin typeface="Nunito"/>
                <a:ea typeface="Nunito"/>
                <a:cs typeface="Nunito"/>
                <a:sym typeface="Nunito"/>
              </a:rPr>
              <a:t>, u</a:t>
            </a:r>
            <a:r>
              <a:rPr lang="en" sz="1400" baseline="-25000" dirty="0">
                <a:solidFill>
                  <a:srgbClr val="0000FF"/>
                </a:solidFill>
                <a:latin typeface="Nunito"/>
                <a:ea typeface="Nunito"/>
                <a:cs typeface="Nunito"/>
                <a:sym typeface="Nunito"/>
              </a:rPr>
              <a:t>3</a:t>
            </a:r>
            <a:r>
              <a:rPr lang="en" sz="1400" dirty="0">
                <a:solidFill>
                  <a:srgbClr val="0000FF"/>
                </a:solidFill>
                <a:latin typeface="Nunito"/>
                <a:ea typeface="Nunito"/>
                <a:cs typeface="Nunito"/>
                <a:sym typeface="Nunito"/>
              </a:rPr>
              <a:t>,..., u</a:t>
            </a:r>
            <a:r>
              <a:rPr lang="en" sz="1400" baseline="-25000" dirty="0">
                <a:solidFill>
                  <a:srgbClr val="0000FF"/>
                </a:solidFill>
                <a:latin typeface="Nunito"/>
                <a:ea typeface="Nunito"/>
                <a:cs typeface="Nunito"/>
                <a:sym typeface="Nunito"/>
              </a:rPr>
              <a:t>n</a:t>
            </a:r>
            <a:endParaRPr sz="1400" b="1" dirty="0">
              <a:solidFill>
                <a:srgbClr val="0000FF"/>
              </a:solidFill>
              <a:latin typeface="Nunito"/>
              <a:ea typeface="Nunito"/>
              <a:cs typeface="Nunito"/>
              <a:sym typeface="Nunito"/>
            </a:endParaRPr>
          </a:p>
          <a:p>
            <a:pPr marL="228600" lvl="0" indent="0" algn="l" rtl="0">
              <a:lnSpc>
                <a:spcPct val="150000"/>
              </a:lnSpc>
              <a:spcBef>
                <a:spcPts val="0"/>
              </a:spcBef>
              <a:spcAft>
                <a:spcPts val="0"/>
              </a:spcAft>
              <a:buNone/>
            </a:pPr>
            <a:r>
              <a:rPr lang="en" sz="1400" b="1" dirty="0">
                <a:solidFill>
                  <a:srgbClr val="000000"/>
                </a:solidFill>
                <a:latin typeface="Nunito"/>
                <a:ea typeface="Nunito"/>
                <a:cs typeface="Nunito"/>
                <a:sym typeface="Nunito"/>
              </a:rPr>
              <a:t>MÔ HÌNH BÀI TOÁN: 		(O, Facts, Goal)</a:t>
            </a:r>
            <a:endParaRPr sz="1400" b="1" dirty="0">
              <a:solidFill>
                <a:srgbClr val="000000"/>
              </a:solidFill>
              <a:latin typeface="Nunito"/>
              <a:ea typeface="Nunito"/>
              <a:cs typeface="Nunito"/>
              <a:sym typeface="Nunito"/>
            </a:endParaRPr>
          </a:p>
          <a:p>
            <a:pPr marL="228600" lvl="0" indent="0" algn="l" rtl="0">
              <a:spcBef>
                <a:spcPts val="0"/>
              </a:spcBef>
              <a:spcAft>
                <a:spcPts val="0"/>
              </a:spcAft>
              <a:buNone/>
            </a:pPr>
            <a:r>
              <a:rPr lang="en" sz="1400" dirty="0">
                <a:solidFill>
                  <a:srgbClr val="000000"/>
                </a:solidFill>
                <a:latin typeface="Nunito"/>
                <a:ea typeface="Nunito"/>
                <a:cs typeface="Nunito"/>
                <a:sym typeface="Nunito"/>
              </a:rPr>
              <a:t>	O = { u</a:t>
            </a:r>
            <a:r>
              <a:rPr lang="en" sz="1400" baseline="-25000" dirty="0">
                <a:solidFill>
                  <a:srgbClr val="000000"/>
                </a:solidFill>
                <a:latin typeface="Nunito"/>
                <a:ea typeface="Nunito"/>
                <a:cs typeface="Nunito"/>
                <a:sym typeface="Nunito"/>
              </a:rPr>
              <a:t>1</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2</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3</a:t>
            </a:r>
            <a:r>
              <a:rPr lang="en" sz="1400" dirty="0">
                <a:solidFill>
                  <a:srgbClr val="000000"/>
                </a:solidFill>
                <a:latin typeface="Nunito"/>
                <a:ea typeface="Nunito"/>
                <a:cs typeface="Nunito"/>
                <a:sym typeface="Nunito"/>
              </a:rPr>
              <a:t>, …, u</a:t>
            </a:r>
            <a:r>
              <a:rPr lang="en" sz="1400" baseline="-25000" dirty="0">
                <a:solidFill>
                  <a:srgbClr val="000000"/>
                </a:solidFill>
                <a:latin typeface="Nunito"/>
                <a:ea typeface="Nunito"/>
                <a:cs typeface="Nunito"/>
                <a:sym typeface="Nunito"/>
              </a:rPr>
              <a:t>n </a:t>
            </a:r>
            <a:r>
              <a:rPr lang="en" sz="1400" dirty="0">
                <a:solidFill>
                  <a:srgbClr val="000000"/>
                </a:solidFill>
                <a:latin typeface="Nunito"/>
                <a:ea typeface="Nunito"/>
                <a:cs typeface="Nunito"/>
                <a:sym typeface="Nunito"/>
              </a:rPr>
              <a:t>: VECTOR }</a:t>
            </a:r>
            <a:endParaRPr sz="1400" dirty="0">
              <a:solidFill>
                <a:srgbClr val="000000"/>
              </a:solidFill>
              <a:latin typeface="Nunito"/>
              <a:ea typeface="Nunito"/>
              <a:cs typeface="Nunito"/>
              <a:sym typeface="Nunito"/>
            </a:endParaRPr>
          </a:p>
          <a:p>
            <a:pPr marL="228600" lvl="0" indent="0" algn="l" rtl="0">
              <a:spcBef>
                <a:spcPts val="0"/>
              </a:spcBef>
              <a:spcAft>
                <a:spcPts val="0"/>
              </a:spcAft>
              <a:buNone/>
            </a:pPr>
            <a:r>
              <a:rPr lang="en" sz="1400" dirty="0">
                <a:solidFill>
                  <a:srgbClr val="000000"/>
                </a:solidFill>
                <a:latin typeface="Nunito"/>
                <a:ea typeface="Nunito"/>
                <a:cs typeface="Nunito"/>
                <a:sym typeface="Nunito"/>
              </a:rPr>
              <a:t>	Facts = { M = {u</a:t>
            </a:r>
            <a:r>
              <a:rPr lang="en" sz="1400" baseline="-25000" dirty="0">
                <a:solidFill>
                  <a:srgbClr val="000000"/>
                </a:solidFill>
                <a:latin typeface="Nunito"/>
                <a:ea typeface="Nunito"/>
                <a:cs typeface="Nunito"/>
                <a:sym typeface="Nunito"/>
              </a:rPr>
              <a:t>1</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2</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3</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n</a:t>
            </a:r>
            <a:r>
              <a:rPr lang="en" sz="1400" dirty="0">
                <a:solidFill>
                  <a:srgbClr val="000000"/>
                </a:solidFill>
                <a:latin typeface="Nunito"/>
                <a:ea typeface="Nunito"/>
                <a:cs typeface="Nunito"/>
                <a:sym typeface="Nunito"/>
              </a:rPr>
              <a:t>} , |M| = n }</a:t>
            </a:r>
            <a:endParaRPr sz="1400" dirty="0">
              <a:solidFill>
                <a:srgbClr val="000000"/>
              </a:solidFill>
              <a:latin typeface="Nunito"/>
              <a:ea typeface="Nunito"/>
              <a:cs typeface="Nunito"/>
              <a:sym typeface="Nunito"/>
            </a:endParaRPr>
          </a:p>
          <a:p>
            <a:pPr marL="228600" lvl="0" indent="0" algn="l" rtl="0">
              <a:spcBef>
                <a:spcPts val="0"/>
              </a:spcBef>
              <a:spcAft>
                <a:spcPts val="0"/>
              </a:spcAft>
              <a:buNone/>
            </a:pPr>
            <a:r>
              <a:rPr lang="en" sz="1400" dirty="0">
                <a:solidFill>
                  <a:srgbClr val="000000"/>
                </a:solidFill>
                <a:latin typeface="Nunito"/>
                <a:ea typeface="Nunito"/>
                <a:cs typeface="Nunito"/>
                <a:sym typeface="Nunito"/>
              </a:rPr>
              <a:t>	Goal = { “Kiểm tra”,  “M độc lập tuyến tính”, “M phụ thuộc tuyến tính” }</a:t>
            </a:r>
            <a:endParaRPr sz="1400" b="1" dirty="0">
              <a:solidFill>
                <a:srgbClr val="000000"/>
              </a:solidFill>
              <a:latin typeface="Nunito"/>
              <a:ea typeface="Nunito"/>
              <a:cs typeface="Nunito"/>
              <a:sym typeface="Nunito"/>
            </a:endParaRPr>
          </a:p>
          <a:p>
            <a:pPr marL="228600" lvl="0" indent="0" algn="l" rtl="0">
              <a:lnSpc>
                <a:spcPct val="150000"/>
              </a:lnSpc>
              <a:spcBef>
                <a:spcPts val="1000"/>
              </a:spcBef>
              <a:spcAft>
                <a:spcPts val="0"/>
              </a:spcAft>
              <a:buNone/>
            </a:pPr>
            <a:r>
              <a:rPr lang="en" sz="1400" b="1" dirty="0">
                <a:solidFill>
                  <a:srgbClr val="000000"/>
                </a:solidFill>
                <a:latin typeface="Nunito"/>
                <a:ea typeface="Nunito"/>
                <a:cs typeface="Nunito"/>
                <a:sym typeface="Nunito"/>
              </a:rPr>
              <a:t>THUẬT GIẢI</a:t>
            </a:r>
            <a:endParaRPr sz="1400" u="sng" dirty="0">
              <a:solidFill>
                <a:srgbClr val="000000"/>
              </a:solidFill>
              <a:latin typeface="Nunito"/>
              <a:ea typeface="Nunito"/>
              <a:cs typeface="Nunito"/>
              <a:sym typeface="Nunito"/>
            </a:endParaRPr>
          </a:p>
          <a:p>
            <a:pPr marL="685800" lvl="0" indent="0" algn="l" rtl="0">
              <a:spcBef>
                <a:spcPts val="0"/>
              </a:spcBef>
              <a:spcAft>
                <a:spcPts val="0"/>
              </a:spcAft>
              <a:buNone/>
            </a:pPr>
            <a:r>
              <a:rPr lang="en" sz="1400" u="sng" dirty="0">
                <a:solidFill>
                  <a:srgbClr val="000000"/>
                </a:solidFill>
                <a:latin typeface="Nunito"/>
                <a:ea typeface="Nunito"/>
                <a:cs typeface="Nunito"/>
                <a:sym typeface="Nunito"/>
              </a:rPr>
              <a:t>Bước 1</a:t>
            </a:r>
            <a:r>
              <a:rPr lang="en" sz="1400" dirty="0">
                <a:solidFill>
                  <a:srgbClr val="000000"/>
                </a:solidFill>
                <a:latin typeface="Nunito"/>
                <a:ea typeface="Nunito"/>
                <a:cs typeface="Nunito"/>
                <a:sym typeface="Nunito"/>
              </a:rPr>
              <a:t>: Đặt A = (u</a:t>
            </a:r>
            <a:r>
              <a:rPr lang="en" sz="1400" baseline="-25000" dirty="0">
                <a:solidFill>
                  <a:srgbClr val="000000"/>
                </a:solidFill>
                <a:latin typeface="Nunito"/>
                <a:ea typeface="Nunito"/>
                <a:cs typeface="Nunito"/>
                <a:sym typeface="Nunito"/>
              </a:rPr>
              <a:t>1</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2</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3</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m</a:t>
            </a:r>
            <a:r>
              <a:rPr lang="en" sz="1400" dirty="0">
                <a:solidFill>
                  <a:srgbClr val="000000"/>
                </a:solidFill>
                <a:latin typeface="Nunito"/>
                <a:ea typeface="Nunito"/>
                <a:cs typeface="Nunito"/>
                <a:sym typeface="Nunito"/>
              </a:rPr>
              <a:t>)</a:t>
            </a:r>
            <a:r>
              <a:rPr lang="en" sz="1400" baseline="30000" dirty="0">
                <a:solidFill>
                  <a:srgbClr val="000000"/>
                </a:solidFill>
                <a:latin typeface="Nunito"/>
                <a:ea typeface="Nunito"/>
                <a:cs typeface="Nunito"/>
                <a:sym typeface="Nunito"/>
              </a:rPr>
              <a:t>T</a:t>
            </a:r>
            <a:endParaRPr sz="1400" dirty="0">
              <a:solidFill>
                <a:srgbClr val="000000"/>
              </a:solidFill>
              <a:latin typeface="Nunito"/>
              <a:ea typeface="Nunito"/>
              <a:cs typeface="Nunito"/>
              <a:sym typeface="Nunito"/>
            </a:endParaRPr>
          </a:p>
          <a:p>
            <a:pPr marL="685800" lvl="0" indent="0" algn="l" rtl="0">
              <a:spcBef>
                <a:spcPts val="0"/>
              </a:spcBef>
              <a:spcAft>
                <a:spcPts val="0"/>
              </a:spcAft>
              <a:buNone/>
            </a:pPr>
            <a:r>
              <a:rPr lang="en" sz="1400" u="sng" dirty="0">
                <a:solidFill>
                  <a:srgbClr val="000000"/>
                </a:solidFill>
                <a:latin typeface="Nunito"/>
                <a:ea typeface="Nunito"/>
                <a:cs typeface="Nunito"/>
                <a:sym typeface="Nunito"/>
              </a:rPr>
              <a:t>Bước 2</a:t>
            </a:r>
            <a:r>
              <a:rPr lang="en" sz="1400" dirty="0">
                <a:solidFill>
                  <a:srgbClr val="000000"/>
                </a:solidFill>
                <a:latin typeface="Nunito"/>
                <a:ea typeface="Nunito"/>
                <a:cs typeface="Nunito"/>
                <a:sym typeface="Nunito"/>
              </a:rPr>
              <a:t>: Đưa A về dạng bậc thanh hoặc dạng chính tắc theo dòng.</a:t>
            </a:r>
            <a:endParaRPr sz="1400" dirty="0">
              <a:solidFill>
                <a:srgbClr val="000000"/>
              </a:solidFill>
              <a:latin typeface="Nunito"/>
              <a:ea typeface="Nunito"/>
              <a:cs typeface="Nunito"/>
              <a:sym typeface="Nunito"/>
            </a:endParaRPr>
          </a:p>
          <a:p>
            <a:pPr marL="685800" lvl="0" indent="0" algn="l" rtl="0">
              <a:spcBef>
                <a:spcPts val="0"/>
              </a:spcBef>
              <a:spcAft>
                <a:spcPts val="0"/>
              </a:spcAft>
              <a:buNone/>
            </a:pPr>
            <a:r>
              <a:rPr lang="en" sz="1400" u="sng" dirty="0">
                <a:solidFill>
                  <a:srgbClr val="000000"/>
                </a:solidFill>
                <a:latin typeface="Nunito"/>
                <a:ea typeface="Nunito"/>
                <a:cs typeface="Nunito"/>
                <a:sym typeface="Nunito"/>
              </a:rPr>
              <a:t>Bước 3</a:t>
            </a:r>
            <a:r>
              <a:rPr lang="en" sz="1400" dirty="0">
                <a:solidFill>
                  <a:srgbClr val="000000"/>
                </a:solidFill>
                <a:latin typeface="Nunito"/>
                <a:ea typeface="Nunito"/>
                <a:cs typeface="Nunito"/>
                <a:sym typeface="Nunito"/>
              </a:rPr>
              <a:t>: Xác định hạng của A là số dòng khác 0 của ma trận bậc thang của A.</a:t>
            </a:r>
            <a:endParaRPr sz="1400" dirty="0">
              <a:solidFill>
                <a:srgbClr val="000000"/>
              </a:solidFill>
              <a:latin typeface="Nunito"/>
              <a:ea typeface="Nunito"/>
              <a:cs typeface="Nunito"/>
              <a:sym typeface="Nunito"/>
            </a:endParaRPr>
          </a:p>
          <a:p>
            <a:pPr marL="685800" lvl="0" indent="0" algn="l" rtl="0">
              <a:spcBef>
                <a:spcPts val="0"/>
              </a:spcBef>
              <a:spcAft>
                <a:spcPts val="0"/>
              </a:spcAft>
              <a:buNone/>
            </a:pPr>
            <a:r>
              <a:rPr lang="en" sz="1400" u="sng" dirty="0">
                <a:solidFill>
                  <a:srgbClr val="000000"/>
                </a:solidFill>
                <a:latin typeface="Nunito"/>
                <a:ea typeface="Nunito"/>
                <a:cs typeface="Nunito"/>
                <a:sym typeface="Nunito"/>
              </a:rPr>
              <a:t>Bước 4</a:t>
            </a:r>
            <a:r>
              <a:rPr lang="en" sz="1400" dirty="0">
                <a:solidFill>
                  <a:srgbClr val="000000"/>
                </a:solidFill>
                <a:latin typeface="Nunito"/>
                <a:ea typeface="Nunito"/>
                <a:cs typeface="Nunito"/>
                <a:sym typeface="Nunito"/>
              </a:rPr>
              <a:t>: Kiểm tra điều kiện:</a:t>
            </a:r>
            <a:endParaRPr sz="1400" dirty="0">
              <a:solidFill>
                <a:srgbClr val="000000"/>
              </a:solidFill>
              <a:latin typeface="Nunito"/>
              <a:ea typeface="Nunito"/>
              <a:cs typeface="Nunito"/>
              <a:sym typeface="Nunito"/>
            </a:endParaRPr>
          </a:p>
          <a:p>
            <a:pPr marL="1371600" lvl="0" indent="-317500">
              <a:buClr>
                <a:srgbClr val="000000"/>
              </a:buClr>
              <a:buSzPts val="1400"/>
              <a:buFont typeface="Nunito"/>
              <a:buChar char="●"/>
            </a:pPr>
            <a:r>
              <a:rPr lang="en" sz="1400" dirty="0">
                <a:solidFill>
                  <a:srgbClr val="000000"/>
                </a:solidFill>
                <a:latin typeface="Nunito"/>
                <a:ea typeface="Nunito"/>
                <a:cs typeface="Nunito"/>
                <a:sym typeface="Nunito"/>
              </a:rPr>
              <a:t>Nếu rank(A) = |M| thì M độc lập tuyến tính.</a:t>
            </a:r>
            <a:endParaRPr sz="1400" dirty="0">
              <a:solidFill>
                <a:srgbClr val="000000"/>
              </a:solidFill>
              <a:latin typeface="Nunito"/>
              <a:ea typeface="Nunito"/>
              <a:cs typeface="Nunito"/>
              <a:sym typeface="Nunito"/>
            </a:endParaRPr>
          </a:p>
          <a:p>
            <a:pPr marL="1371600" lvl="0" indent="-317500">
              <a:buClr>
                <a:srgbClr val="000000"/>
              </a:buClr>
              <a:buSzPts val="1400"/>
              <a:buFont typeface="Nunito"/>
              <a:buChar char="●"/>
            </a:pPr>
            <a:r>
              <a:rPr lang="en" sz="1400" dirty="0">
                <a:solidFill>
                  <a:srgbClr val="000000"/>
                </a:solidFill>
                <a:latin typeface="Nunito"/>
                <a:ea typeface="Nunito"/>
                <a:cs typeface="Nunito"/>
                <a:sym typeface="Nunito"/>
              </a:rPr>
              <a:t>Nếu rank(A) &lt; |M| thì M phụ thuộc tuyến tính.</a:t>
            </a:r>
            <a:endParaRPr dirty="0">
              <a:latin typeface="Nunito"/>
              <a:ea typeface="Nunito"/>
              <a:cs typeface="Nunito"/>
              <a:sym typeface="Nunito"/>
            </a:endParaRPr>
          </a:p>
        </p:txBody>
      </p:sp>
      <p:sp>
        <p:nvSpPr>
          <p:cNvPr id="240" name="Google Shape;24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animEffect transition="in" filter="fade">
                                      <p:cBhvr>
                                        <p:cTn id="7" dur="500"/>
                                        <p:tgtEl>
                                          <p:spTgt spid="2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xEl>
                                              <p:pRg st="1" end="1"/>
                                            </p:txEl>
                                          </p:spTgt>
                                        </p:tgtEl>
                                        <p:attrNameLst>
                                          <p:attrName>style.visibility</p:attrName>
                                        </p:attrNameLst>
                                      </p:cBhvr>
                                      <p:to>
                                        <p:strVal val="visible"/>
                                      </p:to>
                                    </p:set>
                                    <p:animEffect transition="in" filter="fade">
                                      <p:cBhvr>
                                        <p:cTn id="12" dur="500"/>
                                        <p:tgtEl>
                                          <p:spTgt spid="2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xEl>
                                              <p:pRg st="2" end="2"/>
                                            </p:txEl>
                                          </p:spTgt>
                                        </p:tgtEl>
                                        <p:attrNameLst>
                                          <p:attrName>style.visibility</p:attrName>
                                        </p:attrNameLst>
                                      </p:cBhvr>
                                      <p:to>
                                        <p:strVal val="visible"/>
                                      </p:to>
                                    </p:set>
                                    <p:animEffect transition="in" filter="fade">
                                      <p:cBhvr>
                                        <p:cTn id="17" dur="500"/>
                                        <p:tgtEl>
                                          <p:spTgt spid="2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9">
                                            <p:txEl>
                                              <p:pRg st="3" end="3"/>
                                            </p:txEl>
                                          </p:spTgt>
                                        </p:tgtEl>
                                        <p:attrNameLst>
                                          <p:attrName>style.visibility</p:attrName>
                                        </p:attrNameLst>
                                      </p:cBhvr>
                                      <p:to>
                                        <p:strVal val="visible"/>
                                      </p:to>
                                    </p:set>
                                    <p:animEffect transition="in" filter="fade">
                                      <p:cBhvr>
                                        <p:cTn id="22" dur="500"/>
                                        <p:tgtEl>
                                          <p:spTgt spid="2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9">
                                            <p:txEl>
                                              <p:pRg st="4" end="4"/>
                                            </p:txEl>
                                          </p:spTgt>
                                        </p:tgtEl>
                                        <p:attrNameLst>
                                          <p:attrName>style.visibility</p:attrName>
                                        </p:attrNameLst>
                                      </p:cBhvr>
                                      <p:to>
                                        <p:strVal val="visible"/>
                                      </p:to>
                                    </p:set>
                                    <p:animEffect transition="in" filter="fade">
                                      <p:cBhvr>
                                        <p:cTn id="27" dur="500"/>
                                        <p:tgtEl>
                                          <p:spTgt spid="2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xEl>
                                              <p:pRg st="5" end="5"/>
                                            </p:txEl>
                                          </p:spTgt>
                                        </p:tgtEl>
                                        <p:attrNameLst>
                                          <p:attrName>style.visibility</p:attrName>
                                        </p:attrNameLst>
                                      </p:cBhvr>
                                      <p:to>
                                        <p:strVal val="visible"/>
                                      </p:to>
                                    </p:set>
                                    <p:animEffect transition="in" filter="fade">
                                      <p:cBhvr>
                                        <p:cTn id="32" dur="500"/>
                                        <p:tgtEl>
                                          <p:spTgt spid="2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9">
                                            <p:txEl>
                                              <p:pRg st="6" end="6"/>
                                            </p:txEl>
                                          </p:spTgt>
                                        </p:tgtEl>
                                        <p:attrNameLst>
                                          <p:attrName>style.visibility</p:attrName>
                                        </p:attrNameLst>
                                      </p:cBhvr>
                                      <p:to>
                                        <p:strVal val="visible"/>
                                      </p:to>
                                    </p:set>
                                    <p:animEffect transition="in" filter="fade">
                                      <p:cBhvr>
                                        <p:cTn id="37" dur="500"/>
                                        <p:tgtEl>
                                          <p:spTgt spid="239">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9">
                                            <p:txEl>
                                              <p:pRg st="7" end="7"/>
                                            </p:txEl>
                                          </p:spTgt>
                                        </p:tgtEl>
                                        <p:attrNameLst>
                                          <p:attrName>style.visibility</p:attrName>
                                        </p:attrNameLst>
                                      </p:cBhvr>
                                      <p:to>
                                        <p:strVal val="visible"/>
                                      </p:to>
                                    </p:set>
                                    <p:animEffect transition="in" filter="fade">
                                      <p:cBhvr>
                                        <p:cTn id="40" dur="500"/>
                                        <p:tgtEl>
                                          <p:spTgt spid="239">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39">
                                            <p:txEl>
                                              <p:pRg st="8" end="8"/>
                                            </p:txEl>
                                          </p:spTgt>
                                        </p:tgtEl>
                                        <p:attrNameLst>
                                          <p:attrName>style.visibility</p:attrName>
                                        </p:attrNameLst>
                                      </p:cBhvr>
                                      <p:to>
                                        <p:strVal val="visible"/>
                                      </p:to>
                                    </p:set>
                                    <p:animEffect transition="in" filter="fade">
                                      <p:cBhvr>
                                        <p:cTn id="43" dur="500"/>
                                        <p:tgtEl>
                                          <p:spTgt spid="239">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39">
                                            <p:txEl>
                                              <p:pRg st="9" end="9"/>
                                            </p:txEl>
                                          </p:spTgt>
                                        </p:tgtEl>
                                        <p:attrNameLst>
                                          <p:attrName>style.visibility</p:attrName>
                                        </p:attrNameLst>
                                      </p:cBhvr>
                                      <p:to>
                                        <p:strVal val="visible"/>
                                      </p:to>
                                    </p:set>
                                    <p:animEffect transition="in" filter="fade">
                                      <p:cBhvr>
                                        <p:cTn id="46" dur="500"/>
                                        <p:tgtEl>
                                          <p:spTgt spid="239">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39">
                                            <p:txEl>
                                              <p:pRg st="10" end="10"/>
                                            </p:txEl>
                                          </p:spTgt>
                                        </p:tgtEl>
                                        <p:attrNameLst>
                                          <p:attrName>style.visibility</p:attrName>
                                        </p:attrNameLst>
                                      </p:cBhvr>
                                      <p:to>
                                        <p:strVal val="visible"/>
                                      </p:to>
                                    </p:set>
                                    <p:animEffect transition="in" filter="fade">
                                      <p:cBhvr>
                                        <p:cTn id="49" dur="500"/>
                                        <p:tgtEl>
                                          <p:spTgt spid="239">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39">
                                            <p:txEl>
                                              <p:pRg st="11" end="11"/>
                                            </p:txEl>
                                          </p:spTgt>
                                        </p:tgtEl>
                                        <p:attrNameLst>
                                          <p:attrName>style.visibility</p:attrName>
                                        </p:attrNameLst>
                                      </p:cBhvr>
                                      <p:to>
                                        <p:strVal val="visible"/>
                                      </p:to>
                                    </p:set>
                                    <p:animEffect transition="in" filter="fade">
                                      <p:cBhvr>
                                        <p:cTn id="52" dur="500"/>
                                        <p:tgtEl>
                                          <p:spTgt spid="239">
                                            <p:txEl>
                                              <p:pRg st="11" end="1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39">
                                            <p:txEl>
                                              <p:pRg st="12" end="12"/>
                                            </p:txEl>
                                          </p:spTgt>
                                        </p:tgtEl>
                                        <p:attrNameLst>
                                          <p:attrName>style.visibility</p:attrName>
                                        </p:attrNameLst>
                                      </p:cBhvr>
                                      <p:to>
                                        <p:strVal val="visible"/>
                                      </p:to>
                                    </p:set>
                                    <p:animEffect transition="in" filter="fade">
                                      <p:cBhvr>
                                        <p:cTn id="55" dur="500"/>
                                        <p:tgtEl>
                                          <p:spTgt spid="2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t>CÁC VẤN ĐỀ VÀ THUẬT GIẢI TƯƠNG ỨNG</a:t>
            </a:r>
            <a:endParaRPr sz="2800"/>
          </a:p>
        </p:txBody>
      </p:sp>
      <p:sp>
        <p:nvSpPr>
          <p:cNvPr id="246" name="Google Shape;246;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dirty="0">
                <a:solidFill>
                  <a:srgbClr val="38761D"/>
                </a:solidFill>
                <a:latin typeface="Nunito"/>
                <a:ea typeface="Nunito"/>
                <a:cs typeface="Nunito"/>
                <a:sym typeface="Nunito"/>
              </a:rPr>
              <a:t>Dạng 2:</a:t>
            </a:r>
            <a:r>
              <a:rPr lang="en" dirty="0">
                <a:solidFill>
                  <a:srgbClr val="38761D"/>
                </a:solidFill>
                <a:latin typeface="Nunito"/>
                <a:ea typeface="Nunito"/>
                <a:cs typeface="Nunito"/>
                <a:sym typeface="Nunito"/>
              </a:rPr>
              <a:t> Xác định tính độc lập và phụ thuộc tuyến tính</a:t>
            </a:r>
            <a:endParaRPr dirty="0">
              <a:solidFill>
                <a:srgbClr val="38761D"/>
              </a:solidFill>
              <a:latin typeface="Nunito"/>
              <a:ea typeface="Nunito"/>
              <a:cs typeface="Nunito"/>
              <a:sym typeface="Nunito"/>
            </a:endParaRPr>
          </a:p>
          <a:p>
            <a:pPr marL="228600" lvl="0" indent="0" algn="l" rtl="0">
              <a:lnSpc>
                <a:spcPct val="150000"/>
              </a:lnSpc>
              <a:spcBef>
                <a:spcPts val="1200"/>
              </a:spcBef>
              <a:spcAft>
                <a:spcPts val="0"/>
              </a:spcAft>
              <a:buNone/>
            </a:pPr>
            <a:r>
              <a:rPr lang="en" sz="1400" b="1" dirty="0">
                <a:solidFill>
                  <a:srgbClr val="000000"/>
                </a:solidFill>
                <a:latin typeface="Nunito"/>
                <a:ea typeface="Nunito"/>
                <a:cs typeface="Nunito"/>
                <a:sym typeface="Nunito"/>
              </a:rPr>
              <a:t>BƯỚC GIẢI: </a:t>
            </a:r>
            <a:endParaRPr sz="1400" b="1" dirty="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400" dirty="0">
                <a:solidFill>
                  <a:srgbClr val="000000"/>
                </a:solidFill>
                <a:latin typeface="Nunito"/>
                <a:ea typeface="Nunito"/>
                <a:cs typeface="Nunito"/>
                <a:sym typeface="Nunito"/>
              </a:rPr>
              <a:t>S1: {u</a:t>
            </a:r>
            <a:r>
              <a:rPr lang="en" sz="1400" baseline="-25000" dirty="0">
                <a:solidFill>
                  <a:srgbClr val="000000"/>
                </a:solidFill>
                <a:latin typeface="Nunito"/>
                <a:ea typeface="Nunito"/>
                <a:cs typeface="Nunito"/>
                <a:sym typeface="Nunito"/>
              </a:rPr>
              <a:t>1</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2</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3</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m</a:t>
            </a:r>
            <a:r>
              <a:rPr lang="en" sz="1400" dirty="0">
                <a:solidFill>
                  <a:srgbClr val="000000"/>
                </a:solidFill>
                <a:latin typeface="Nunito"/>
                <a:ea typeface="Nunito"/>
                <a:cs typeface="Nunito"/>
                <a:sym typeface="Nunito"/>
              </a:rPr>
              <a:t>} ⇒ {</a:t>
            </a:r>
            <a:r>
              <a:rPr lang="en" sz="1400" dirty="0">
                <a:solidFill>
                  <a:srgbClr val="674EA7"/>
                </a:solidFill>
                <a:latin typeface="Nunito"/>
                <a:ea typeface="Nunito"/>
                <a:cs typeface="Nunito"/>
                <a:sym typeface="Nunito"/>
              </a:rPr>
              <a:t>ma trận A, dim(A)</a:t>
            </a:r>
            <a:r>
              <a:rPr lang="en" sz="1400" dirty="0">
                <a:solidFill>
                  <a:srgbClr val="000000"/>
                </a:solidFill>
                <a:latin typeface="Nunito"/>
                <a:ea typeface="Nunito"/>
                <a:cs typeface="Nunito"/>
                <a:sym typeface="Nunito"/>
              </a:rPr>
              <a:t>}</a:t>
            </a:r>
            <a:endParaRPr sz="1400" dirty="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400" dirty="0">
                <a:solidFill>
                  <a:srgbClr val="000000"/>
                </a:solidFill>
                <a:latin typeface="Nunito"/>
                <a:ea typeface="Nunito"/>
                <a:cs typeface="Nunito"/>
                <a:sym typeface="Nunito"/>
              </a:rPr>
              <a:t>S2: {u</a:t>
            </a:r>
            <a:r>
              <a:rPr lang="en" sz="1400" baseline="-25000" dirty="0">
                <a:solidFill>
                  <a:srgbClr val="000000"/>
                </a:solidFill>
                <a:latin typeface="Nunito"/>
                <a:ea typeface="Nunito"/>
                <a:cs typeface="Nunito"/>
                <a:sym typeface="Nunito"/>
              </a:rPr>
              <a:t>1</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2</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3</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m</a:t>
            </a:r>
            <a:r>
              <a:rPr lang="en" sz="1400" dirty="0">
                <a:solidFill>
                  <a:srgbClr val="000000"/>
                </a:solidFill>
                <a:latin typeface="Nunito"/>
                <a:ea typeface="Nunito"/>
                <a:cs typeface="Nunito"/>
                <a:sym typeface="Nunito"/>
              </a:rPr>
              <a:t>; </a:t>
            </a:r>
            <a:r>
              <a:rPr lang="en" sz="1400" dirty="0">
                <a:solidFill>
                  <a:srgbClr val="674EA7"/>
                </a:solidFill>
                <a:latin typeface="Nunito"/>
                <a:ea typeface="Nunito"/>
                <a:cs typeface="Nunito"/>
                <a:sym typeface="Nunito"/>
              </a:rPr>
              <a:t>ma trận A, dim(A)</a:t>
            </a:r>
            <a:r>
              <a:rPr lang="en" sz="1400" dirty="0">
                <a:solidFill>
                  <a:srgbClr val="000000"/>
                </a:solidFill>
                <a:latin typeface="Nunito"/>
                <a:ea typeface="Nunito"/>
                <a:cs typeface="Nunito"/>
                <a:sym typeface="Nunito"/>
              </a:rPr>
              <a:t>} ⇒ {</a:t>
            </a:r>
            <a:r>
              <a:rPr lang="en" sz="1400" dirty="0">
                <a:solidFill>
                  <a:srgbClr val="45818E"/>
                </a:solidFill>
                <a:latin typeface="Nunito"/>
                <a:ea typeface="Nunito"/>
                <a:cs typeface="Nunito"/>
                <a:sym typeface="Nunito"/>
              </a:rPr>
              <a:t>ma trận bậc thang của A, rank(A)</a:t>
            </a:r>
            <a:r>
              <a:rPr lang="en" sz="1400" dirty="0">
                <a:solidFill>
                  <a:srgbClr val="000000"/>
                </a:solidFill>
                <a:latin typeface="Nunito"/>
                <a:ea typeface="Nunito"/>
                <a:cs typeface="Nunito"/>
                <a:sym typeface="Nunito"/>
              </a:rPr>
              <a:t>}</a:t>
            </a:r>
            <a:endParaRPr sz="1400" dirty="0">
              <a:solidFill>
                <a:srgbClr val="000000"/>
              </a:solidFill>
              <a:latin typeface="Nunito"/>
              <a:ea typeface="Nunito"/>
              <a:cs typeface="Nunito"/>
              <a:sym typeface="Nunito"/>
            </a:endParaRPr>
          </a:p>
          <a:p>
            <a:pPr marL="457200" lvl="0" indent="0" algn="l" rtl="0">
              <a:lnSpc>
                <a:spcPct val="150000"/>
              </a:lnSpc>
              <a:spcBef>
                <a:spcPts val="0"/>
              </a:spcBef>
              <a:spcAft>
                <a:spcPts val="0"/>
              </a:spcAft>
              <a:buNone/>
            </a:pPr>
            <a:r>
              <a:rPr lang="en" sz="1400" dirty="0">
                <a:solidFill>
                  <a:srgbClr val="000000"/>
                </a:solidFill>
                <a:latin typeface="Nunito"/>
                <a:ea typeface="Nunito"/>
                <a:cs typeface="Nunito"/>
                <a:sym typeface="Nunito"/>
              </a:rPr>
              <a:t>S3: {u</a:t>
            </a:r>
            <a:r>
              <a:rPr lang="en" sz="1400" baseline="-25000" dirty="0">
                <a:solidFill>
                  <a:srgbClr val="000000"/>
                </a:solidFill>
                <a:latin typeface="Nunito"/>
                <a:ea typeface="Nunito"/>
                <a:cs typeface="Nunito"/>
                <a:sym typeface="Nunito"/>
              </a:rPr>
              <a:t>1</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2</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3</a:t>
            </a:r>
            <a:r>
              <a:rPr lang="en" sz="1400" dirty="0">
                <a:solidFill>
                  <a:srgbClr val="000000"/>
                </a:solidFill>
                <a:latin typeface="Nunito"/>
                <a:ea typeface="Nunito"/>
                <a:cs typeface="Nunito"/>
                <a:sym typeface="Nunito"/>
              </a:rPr>
              <a:t>,.., u</a:t>
            </a:r>
            <a:r>
              <a:rPr lang="en" sz="1400" baseline="-25000" dirty="0">
                <a:solidFill>
                  <a:srgbClr val="000000"/>
                </a:solidFill>
                <a:latin typeface="Nunito"/>
                <a:ea typeface="Nunito"/>
                <a:cs typeface="Nunito"/>
                <a:sym typeface="Nunito"/>
              </a:rPr>
              <a:t>m</a:t>
            </a:r>
            <a:r>
              <a:rPr lang="en" sz="1400" dirty="0">
                <a:solidFill>
                  <a:srgbClr val="000000"/>
                </a:solidFill>
                <a:latin typeface="Nunito"/>
                <a:ea typeface="Nunito"/>
                <a:cs typeface="Nunito"/>
                <a:sym typeface="Nunito"/>
              </a:rPr>
              <a:t>; </a:t>
            </a:r>
            <a:r>
              <a:rPr lang="en" sz="1400" dirty="0">
                <a:solidFill>
                  <a:srgbClr val="674EA7"/>
                </a:solidFill>
                <a:latin typeface="Nunito"/>
                <a:ea typeface="Nunito"/>
                <a:cs typeface="Nunito"/>
                <a:sym typeface="Nunito"/>
              </a:rPr>
              <a:t>ma trận A, dim(A)</a:t>
            </a:r>
            <a:r>
              <a:rPr lang="en" sz="1400" dirty="0">
                <a:solidFill>
                  <a:srgbClr val="000000"/>
                </a:solidFill>
                <a:latin typeface="Nunito"/>
                <a:ea typeface="Nunito"/>
                <a:cs typeface="Nunito"/>
                <a:sym typeface="Nunito"/>
              </a:rPr>
              <a:t>; </a:t>
            </a:r>
            <a:r>
              <a:rPr lang="en" sz="1400" dirty="0">
                <a:solidFill>
                  <a:srgbClr val="45818E"/>
                </a:solidFill>
                <a:latin typeface="Nunito"/>
                <a:ea typeface="Nunito"/>
                <a:cs typeface="Nunito"/>
                <a:sym typeface="Nunito"/>
              </a:rPr>
              <a:t>ma trận bậc thang của A, rank(A)</a:t>
            </a:r>
            <a:r>
              <a:rPr lang="en" sz="1400" dirty="0">
                <a:solidFill>
                  <a:srgbClr val="000000"/>
                </a:solidFill>
                <a:latin typeface="Nunito"/>
                <a:ea typeface="Nunito"/>
                <a:cs typeface="Nunito"/>
                <a:sym typeface="Nunito"/>
              </a:rPr>
              <a:t>} ⇒ {</a:t>
            </a:r>
            <a:r>
              <a:rPr lang="en" sz="1400" dirty="0">
                <a:solidFill>
                  <a:srgbClr val="BF9000"/>
                </a:solidFill>
                <a:latin typeface="Nunito"/>
                <a:ea typeface="Nunito"/>
                <a:cs typeface="Nunito"/>
                <a:sym typeface="Nunito"/>
              </a:rPr>
              <a:t>Độc lập tuyến tính</a:t>
            </a:r>
            <a:r>
              <a:rPr lang="en" sz="1400" dirty="0">
                <a:solidFill>
                  <a:srgbClr val="000000"/>
                </a:solidFill>
                <a:latin typeface="Nunito"/>
                <a:ea typeface="Nunito"/>
                <a:cs typeface="Nunito"/>
                <a:sym typeface="Nunito"/>
              </a:rPr>
              <a:t> hoặc </a:t>
            </a:r>
            <a:r>
              <a:rPr lang="en" sz="1400" dirty="0">
                <a:solidFill>
                  <a:srgbClr val="B45F06"/>
                </a:solidFill>
                <a:latin typeface="Nunito"/>
                <a:ea typeface="Nunito"/>
                <a:cs typeface="Nunito"/>
                <a:sym typeface="Nunito"/>
              </a:rPr>
              <a:t>Phụ thuộc tuyến tính</a:t>
            </a:r>
            <a:r>
              <a:rPr lang="en" sz="1400" dirty="0">
                <a:solidFill>
                  <a:srgbClr val="000000"/>
                </a:solidFill>
                <a:latin typeface="Nunito"/>
                <a:ea typeface="Nunito"/>
                <a:cs typeface="Nunito"/>
                <a:sym typeface="Nunito"/>
              </a:rPr>
              <a:t>}</a:t>
            </a:r>
            <a:endParaRPr dirty="0">
              <a:latin typeface="Nunito"/>
              <a:ea typeface="Nunito"/>
              <a:cs typeface="Nunito"/>
              <a:sym typeface="Nunito"/>
            </a:endParaRPr>
          </a:p>
        </p:txBody>
      </p:sp>
      <p:sp>
        <p:nvSpPr>
          <p:cNvPr id="247" name="Google Shape;24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xEl>
                                              <p:pRg st="2" end="2"/>
                                            </p:txEl>
                                          </p:spTgt>
                                        </p:tgtEl>
                                        <p:attrNameLst>
                                          <p:attrName>style.visibility</p:attrName>
                                        </p:attrNameLst>
                                      </p:cBhvr>
                                      <p:to>
                                        <p:strVal val="visible"/>
                                      </p:to>
                                    </p:set>
                                    <p:animEffect transition="in" filter="fade">
                                      <p:cBhvr>
                                        <p:cTn id="7" dur="500"/>
                                        <p:tgtEl>
                                          <p:spTgt spid="24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xEl>
                                              <p:pRg st="3" end="3"/>
                                            </p:txEl>
                                          </p:spTgt>
                                        </p:tgtEl>
                                        <p:attrNameLst>
                                          <p:attrName>style.visibility</p:attrName>
                                        </p:attrNameLst>
                                      </p:cBhvr>
                                      <p:to>
                                        <p:strVal val="visible"/>
                                      </p:to>
                                    </p:set>
                                    <p:animEffect transition="in" filter="fade">
                                      <p:cBhvr>
                                        <p:cTn id="12" dur="500"/>
                                        <p:tgtEl>
                                          <p:spTgt spid="24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6">
                                            <p:txEl>
                                              <p:pRg st="4" end="4"/>
                                            </p:txEl>
                                          </p:spTgt>
                                        </p:tgtEl>
                                        <p:attrNameLst>
                                          <p:attrName>style.visibility</p:attrName>
                                        </p:attrNameLst>
                                      </p:cBhvr>
                                      <p:to>
                                        <p:strVal val="visible"/>
                                      </p:to>
                                    </p:set>
                                    <p:animEffect transition="in" filter="fade">
                                      <p:cBhvr>
                                        <p:cTn id="17" dur="500"/>
                                        <p:tgtEl>
                                          <p:spTgt spid="2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a:spLocks noGrp="1"/>
          </p:cNvSpPr>
          <p:nvPr>
            <p:ph type="title"/>
          </p:nvPr>
        </p:nvSpPr>
        <p:spPr>
          <a:xfrm>
            <a:off x="311700" y="1581750"/>
            <a:ext cx="8520600" cy="1980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500"/>
              <a:t>DEMO</a:t>
            </a:r>
            <a:endParaRPr sz="4500"/>
          </a:p>
          <a:p>
            <a:pPr marL="0" lvl="0" indent="0" algn="ctr" rtl="0">
              <a:spcBef>
                <a:spcPts val="0"/>
              </a:spcBef>
              <a:spcAft>
                <a:spcPts val="0"/>
              </a:spcAft>
              <a:buNone/>
            </a:pPr>
            <a:r>
              <a:rPr lang="en" sz="4500"/>
              <a:t>THỬ NGHIỆM &amp; KẾT QUẢ</a:t>
            </a:r>
            <a:endParaRPr sz="450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t>THỬ NGHIỆM</a:t>
            </a:r>
            <a:endParaRPr sz="2800"/>
          </a:p>
        </p:txBody>
      </p:sp>
      <p:sp>
        <p:nvSpPr>
          <p:cNvPr id="259" name="Google Shape;25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b="1" dirty="0">
                <a:solidFill>
                  <a:srgbClr val="38761D"/>
                </a:solidFill>
                <a:latin typeface="Nunito"/>
                <a:ea typeface="Nunito"/>
                <a:cs typeface="Nunito"/>
                <a:sym typeface="Nunito"/>
              </a:rPr>
              <a:t>Dạng 2:</a:t>
            </a:r>
            <a:r>
              <a:rPr lang="en" dirty="0">
                <a:solidFill>
                  <a:srgbClr val="38761D"/>
                </a:solidFill>
                <a:latin typeface="Nunito"/>
                <a:ea typeface="Nunito"/>
                <a:cs typeface="Nunito"/>
                <a:sym typeface="Nunito"/>
              </a:rPr>
              <a:t> Xác định tính độc lập và phụ thuộc tuyến tính</a:t>
            </a:r>
            <a:endParaRPr dirty="0">
              <a:solidFill>
                <a:srgbClr val="38761D"/>
              </a:solidFill>
              <a:latin typeface="Nunito"/>
              <a:ea typeface="Nunito"/>
              <a:cs typeface="Nunito"/>
              <a:sym typeface="Nunito"/>
            </a:endParaRPr>
          </a:p>
          <a:p>
            <a:pPr marL="0" lvl="0" indent="0" algn="l" rtl="0">
              <a:lnSpc>
                <a:spcPct val="150000"/>
              </a:lnSpc>
              <a:spcBef>
                <a:spcPts val="1200"/>
              </a:spcBef>
              <a:spcAft>
                <a:spcPts val="1200"/>
              </a:spcAft>
              <a:buNone/>
            </a:pPr>
            <a:endParaRPr dirty="0">
              <a:latin typeface="Nunito"/>
              <a:ea typeface="Nunito"/>
              <a:cs typeface="Nunito"/>
              <a:sym typeface="Nunito"/>
            </a:endParaRPr>
          </a:p>
        </p:txBody>
      </p:sp>
      <p:sp>
        <p:nvSpPr>
          <p:cNvPr id="260" name="Google Shape;26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61" name="Google Shape;261;p31"/>
          <p:cNvPicPr preferRelativeResize="0"/>
          <p:nvPr/>
        </p:nvPicPr>
        <p:blipFill>
          <a:blip r:embed="rId3">
            <a:alphaModFix/>
          </a:blip>
          <a:stretch>
            <a:fillRect/>
          </a:stretch>
        </p:blipFill>
        <p:spPr>
          <a:xfrm>
            <a:off x="457200" y="1758400"/>
            <a:ext cx="8229600" cy="1362075"/>
          </a:xfrm>
          <a:prstGeom prst="rect">
            <a:avLst/>
          </a:prstGeom>
          <a:noFill/>
          <a:ln w="19050" cap="flat" cmpd="sng">
            <a:solidFill>
              <a:schemeClr val="lt2"/>
            </a:solidFill>
            <a:prstDash val="solid"/>
            <a:round/>
            <a:headEnd type="none" w="sm" len="sm"/>
            <a:tailEnd type="none" w="sm" len="sm"/>
          </a:ln>
        </p:spPr>
      </p:pic>
      <p:pic>
        <p:nvPicPr>
          <p:cNvPr id="262" name="Google Shape;262;p31"/>
          <p:cNvPicPr preferRelativeResize="0"/>
          <p:nvPr/>
        </p:nvPicPr>
        <p:blipFill rotWithShape="1">
          <a:blip r:embed="rId4">
            <a:alphaModFix/>
          </a:blip>
          <a:srcRect b="69121"/>
          <a:stretch/>
        </p:blipFill>
        <p:spPr>
          <a:xfrm>
            <a:off x="768025" y="3270350"/>
            <a:ext cx="3676650" cy="1179400"/>
          </a:xfrm>
          <a:prstGeom prst="rect">
            <a:avLst/>
          </a:prstGeom>
          <a:noFill/>
          <a:ln w="19050" cap="flat" cmpd="sng">
            <a:solidFill>
              <a:schemeClr val="lt2"/>
            </a:solidFill>
            <a:prstDash val="solid"/>
            <a:round/>
            <a:headEnd type="none" w="sm" len="sm"/>
            <a:tailEnd type="none" w="sm" len="sm"/>
          </a:ln>
        </p:spPr>
      </p:pic>
      <p:pic>
        <p:nvPicPr>
          <p:cNvPr id="263" name="Google Shape;263;p31"/>
          <p:cNvPicPr preferRelativeResize="0"/>
          <p:nvPr/>
        </p:nvPicPr>
        <p:blipFill rotWithShape="1">
          <a:blip r:embed="rId4">
            <a:alphaModFix/>
          </a:blip>
          <a:srcRect l="754" t="30084"/>
          <a:stretch/>
        </p:blipFill>
        <p:spPr>
          <a:xfrm>
            <a:off x="4638663" y="2386325"/>
            <a:ext cx="3648788" cy="2670500"/>
          </a:xfrm>
          <a:prstGeom prst="rect">
            <a:avLst/>
          </a:prstGeom>
          <a:noFill/>
          <a:ln w="19050" cap="flat" cmpd="sng">
            <a:solidFill>
              <a:schemeClr val="lt2"/>
            </a:solidFill>
            <a:prstDash val="solid"/>
            <a:round/>
            <a:headEnd type="none" w="sm" len="sm"/>
            <a:tailEnd type="none" w="sm" len="sm"/>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500"/>
                                        <p:tgtEl>
                                          <p:spTgt spid="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500"/>
                                        <p:tgtEl>
                                          <p:spTgt spid="2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3"/>
                                        </p:tgtEl>
                                        <p:attrNameLst>
                                          <p:attrName>style.visibility</p:attrName>
                                        </p:attrNameLst>
                                      </p:cBhvr>
                                      <p:to>
                                        <p:strVal val="visible"/>
                                      </p:to>
                                    </p:set>
                                    <p:animEffect transition="in" filter="fade">
                                      <p:cBhvr>
                                        <p:cTn id="22"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25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GIỚI THIỆU ĐỀ TÀI</a:t>
            </a:r>
            <a:endParaRPr/>
          </a:p>
        </p:txBody>
      </p:sp>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74" name="Google Shape;74;p15"/>
          <p:cNvPicPr preferRelativeResize="0"/>
          <p:nvPr/>
        </p:nvPicPr>
        <p:blipFill>
          <a:blip r:embed="rId3">
            <a:alphaModFix/>
          </a:blip>
          <a:stretch>
            <a:fillRect/>
          </a:stretch>
        </p:blipFill>
        <p:spPr>
          <a:xfrm>
            <a:off x="1284031" y="1186815"/>
            <a:ext cx="6575937" cy="3287980"/>
          </a:xfrm>
          <a:prstGeom prst="rect">
            <a:avLst/>
          </a:prstGeom>
          <a:noFill/>
          <a:ln>
            <a:noFill/>
          </a:ln>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a:t>KẾT QUẢ THỬ NGHIỆM</a:t>
            </a:r>
            <a:endParaRPr sz="2800"/>
          </a:p>
        </p:txBody>
      </p:sp>
      <p:sp>
        <p:nvSpPr>
          <p:cNvPr id="269" name="Google Shape;269;p32"/>
          <p:cNvSpPr txBox="1">
            <a:spLocks noGrp="1"/>
          </p:cNvSpPr>
          <p:nvPr>
            <p:ph type="body" idx="1"/>
          </p:nvPr>
        </p:nvSpPr>
        <p:spPr>
          <a:xfrm>
            <a:off x="311700" y="1152475"/>
            <a:ext cx="8520600" cy="3786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Nunito"/>
              <a:buChar char="-"/>
            </a:pPr>
            <a:r>
              <a:rPr lang="en" dirty="0">
                <a:latin typeface="Nunito"/>
                <a:ea typeface="Nunito"/>
                <a:cs typeface="Nunito"/>
                <a:sym typeface="Nunito"/>
              </a:rPr>
              <a:t>Tập thử nghiệm</a:t>
            </a:r>
            <a:endParaRPr dirty="0">
              <a:latin typeface="Nunito"/>
              <a:ea typeface="Nunito"/>
              <a:cs typeface="Nunito"/>
              <a:sym typeface="Nunito"/>
            </a:endParaRPr>
          </a:p>
          <a:p>
            <a:pPr marL="0" lvl="0" indent="0" algn="l" rtl="0">
              <a:lnSpc>
                <a:spcPct val="150000"/>
              </a:lnSpc>
              <a:spcBef>
                <a:spcPts val="1200"/>
              </a:spcBef>
              <a:spcAft>
                <a:spcPts val="0"/>
              </a:spcAft>
              <a:buNone/>
            </a:pPr>
            <a:endParaRPr sz="900" dirty="0">
              <a:latin typeface="Nunito"/>
              <a:ea typeface="Nunito"/>
              <a:cs typeface="Nunito"/>
              <a:sym typeface="Nunito"/>
            </a:endParaRPr>
          </a:p>
          <a:p>
            <a:pPr marL="0" lvl="0" indent="0" algn="l" rtl="0">
              <a:lnSpc>
                <a:spcPct val="150000"/>
              </a:lnSpc>
              <a:spcBef>
                <a:spcPts val="1200"/>
              </a:spcBef>
              <a:spcAft>
                <a:spcPts val="0"/>
              </a:spcAft>
              <a:buNone/>
            </a:pPr>
            <a:endParaRPr sz="900" dirty="0">
              <a:latin typeface="Nunito"/>
              <a:ea typeface="Nunito"/>
              <a:cs typeface="Nunito"/>
              <a:sym typeface="Nunito"/>
            </a:endParaRPr>
          </a:p>
          <a:p>
            <a:pPr marL="0" lvl="0" indent="0" algn="l" rtl="0">
              <a:lnSpc>
                <a:spcPct val="150000"/>
              </a:lnSpc>
              <a:spcBef>
                <a:spcPts val="1200"/>
              </a:spcBef>
              <a:spcAft>
                <a:spcPts val="0"/>
              </a:spcAft>
              <a:buNone/>
            </a:pPr>
            <a:endParaRPr dirty="0">
              <a:latin typeface="Nunito"/>
              <a:ea typeface="Nunito"/>
              <a:cs typeface="Nunito"/>
              <a:sym typeface="Nunito"/>
            </a:endParaRPr>
          </a:p>
          <a:p>
            <a:pPr marL="0" lvl="0" indent="0" algn="l" rtl="0">
              <a:lnSpc>
                <a:spcPct val="150000"/>
              </a:lnSpc>
              <a:spcBef>
                <a:spcPts val="1200"/>
              </a:spcBef>
              <a:spcAft>
                <a:spcPts val="1200"/>
              </a:spcAft>
              <a:buNone/>
            </a:pPr>
            <a:endParaRPr dirty="0">
              <a:latin typeface="Nunito"/>
              <a:ea typeface="Nunito"/>
              <a:cs typeface="Nunito"/>
              <a:sym typeface="Nunito"/>
            </a:endParaRPr>
          </a:p>
        </p:txBody>
      </p:sp>
      <p:sp>
        <p:nvSpPr>
          <p:cNvPr id="270" name="Google Shape;27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3" name="Google Shape;273;p32"/>
          <p:cNvSpPr txBox="1">
            <a:spLocks noGrp="1"/>
          </p:cNvSpPr>
          <p:nvPr>
            <p:ph type="body" idx="1"/>
          </p:nvPr>
        </p:nvSpPr>
        <p:spPr>
          <a:xfrm>
            <a:off x="311700" y="3026900"/>
            <a:ext cx="8520600" cy="19125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Nunito"/>
              <a:buChar char="-"/>
            </a:pPr>
            <a:r>
              <a:rPr lang="en" dirty="0">
                <a:latin typeface="Nunito"/>
                <a:ea typeface="Nunito"/>
                <a:cs typeface="Nunito"/>
                <a:sym typeface="Nunito"/>
              </a:rPr>
              <a:t>Kết quả</a:t>
            </a:r>
            <a:endParaRPr dirty="0">
              <a:latin typeface="Nunito"/>
              <a:ea typeface="Nunito"/>
              <a:cs typeface="Nunito"/>
              <a:sym typeface="Nunito"/>
            </a:endParaRPr>
          </a:p>
        </p:txBody>
      </p:sp>
      <p:pic>
        <p:nvPicPr>
          <p:cNvPr id="3" name="Picture 2">
            <a:extLst>
              <a:ext uri="{FF2B5EF4-FFF2-40B4-BE49-F238E27FC236}">
                <a16:creationId xmlns:a16="http://schemas.microsoft.com/office/drawing/2014/main" id="{372ACE74-4C38-4B0B-9A19-B3830B9FAB42}"/>
              </a:ext>
            </a:extLst>
          </p:cNvPr>
          <p:cNvPicPr>
            <a:picLocks noChangeAspect="1"/>
          </p:cNvPicPr>
          <p:nvPr/>
        </p:nvPicPr>
        <p:blipFill>
          <a:blip r:embed="rId3"/>
          <a:stretch>
            <a:fillRect/>
          </a:stretch>
        </p:blipFill>
        <p:spPr>
          <a:xfrm>
            <a:off x="768984" y="3493060"/>
            <a:ext cx="3803016" cy="1505023"/>
          </a:xfrm>
          <a:prstGeom prst="rect">
            <a:avLst/>
          </a:prstGeom>
        </p:spPr>
      </p:pic>
      <p:pic>
        <p:nvPicPr>
          <p:cNvPr id="1026" name="Picture 2">
            <a:extLst>
              <a:ext uri="{FF2B5EF4-FFF2-40B4-BE49-F238E27FC236}">
                <a16:creationId xmlns:a16="http://schemas.microsoft.com/office/drawing/2014/main" id="{43099ADA-035D-448E-8C1E-6233F2798A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984" y="1629598"/>
            <a:ext cx="4696305" cy="15050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fade">
                                      <p:cBhvr>
                                        <p:cTn id="7" dur="500"/>
                                        <p:tgtEl>
                                          <p:spTgt spid="26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3">
                                            <p:txEl>
                                              <p:pRg st="0" end="0"/>
                                            </p:txEl>
                                          </p:spTgt>
                                        </p:tgtEl>
                                        <p:attrNameLst>
                                          <p:attrName>style.visibility</p:attrName>
                                        </p:attrNameLst>
                                      </p:cBhvr>
                                      <p:to>
                                        <p:strVal val="visible"/>
                                      </p:to>
                                    </p:set>
                                    <p:animEffect transition="in" filter="fade">
                                      <p:cBhvr>
                                        <p:cTn id="15" dur="500"/>
                                        <p:tgtEl>
                                          <p:spTgt spid="27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build="p"/>
      <p:bldP spid="27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title"/>
          </p:nvPr>
        </p:nvSpPr>
        <p:spPr>
          <a:xfrm>
            <a:off x="311700" y="445025"/>
            <a:ext cx="870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dirty="0"/>
              <a:t>KẾT LUẬN</a:t>
            </a:r>
            <a:endParaRPr sz="2800" dirty="0"/>
          </a:p>
        </p:txBody>
      </p:sp>
      <p:sp>
        <p:nvSpPr>
          <p:cNvPr id="269" name="Google Shape;269;p32"/>
          <p:cNvSpPr txBox="1">
            <a:spLocks noGrp="1"/>
          </p:cNvSpPr>
          <p:nvPr>
            <p:ph type="body" idx="1"/>
          </p:nvPr>
        </p:nvSpPr>
        <p:spPr>
          <a:xfrm>
            <a:off x="197732" y="1152474"/>
            <a:ext cx="8748536" cy="3991025"/>
          </a:xfrm>
          <a:prstGeom prst="rect">
            <a:avLst/>
          </a:prstGeom>
        </p:spPr>
        <p:txBody>
          <a:bodyPr spcFirstLastPara="1" wrap="square" lIns="91425" tIns="91425" rIns="91425" bIns="91425" anchor="t" anchorCtr="0">
            <a:normAutofit fontScale="92500" lnSpcReduction="10000"/>
          </a:bodyPr>
          <a:lstStyle/>
          <a:p>
            <a:pPr marL="114300" indent="0" algn="just" fontAlgn="base">
              <a:lnSpc>
                <a:spcPct val="160000"/>
              </a:lnSpc>
              <a:buNone/>
            </a:pPr>
            <a:r>
              <a:rPr lang="en-US" sz="1900" b="1" dirty="0" err="1">
                <a:solidFill>
                  <a:srgbClr val="C00000"/>
                </a:solidFill>
                <a:latin typeface="Nunito" pitchFamily="2" charset="0"/>
              </a:rPr>
              <a:t>Hệ</a:t>
            </a:r>
            <a:r>
              <a:rPr lang="en-US" sz="1900" b="1" dirty="0">
                <a:solidFill>
                  <a:srgbClr val="C00000"/>
                </a:solidFill>
                <a:latin typeface="Nunito" pitchFamily="2" charset="0"/>
              </a:rPr>
              <a:t> </a:t>
            </a:r>
            <a:r>
              <a:rPr lang="en-US" sz="1900" b="1" dirty="0" err="1">
                <a:solidFill>
                  <a:srgbClr val="C00000"/>
                </a:solidFill>
                <a:latin typeface="Nunito" pitchFamily="2" charset="0"/>
              </a:rPr>
              <a:t>thống</a:t>
            </a:r>
            <a:r>
              <a:rPr lang="en-US" sz="1900" b="1" dirty="0">
                <a:solidFill>
                  <a:srgbClr val="C00000"/>
                </a:solidFill>
                <a:latin typeface="Nunito" pitchFamily="2" charset="0"/>
              </a:rPr>
              <a:t> giải </a:t>
            </a:r>
            <a:r>
              <a:rPr lang="en-US" sz="1900" b="1" dirty="0" err="1">
                <a:solidFill>
                  <a:srgbClr val="C00000"/>
                </a:solidFill>
                <a:latin typeface="Nunito" pitchFamily="2" charset="0"/>
              </a:rPr>
              <a:t>bài</a:t>
            </a:r>
            <a:r>
              <a:rPr lang="en-US" sz="1900" b="1" dirty="0">
                <a:solidFill>
                  <a:srgbClr val="C00000"/>
                </a:solidFill>
                <a:latin typeface="Nunito" pitchFamily="2" charset="0"/>
              </a:rPr>
              <a:t> tập </a:t>
            </a:r>
            <a:r>
              <a:rPr lang="en-US" sz="1900" b="1" dirty="0" err="1">
                <a:solidFill>
                  <a:srgbClr val="C00000"/>
                </a:solidFill>
                <a:latin typeface="Nunito" pitchFamily="2" charset="0"/>
              </a:rPr>
              <a:t>không</a:t>
            </a:r>
            <a:r>
              <a:rPr lang="en-US" sz="1900" b="1" dirty="0">
                <a:solidFill>
                  <a:srgbClr val="C00000"/>
                </a:solidFill>
                <a:latin typeface="Nunito" pitchFamily="2" charset="0"/>
              </a:rPr>
              <a:t> </a:t>
            </a:r>
            <a:r>
              <a:rPr lang="en-US" sz="1900" b="1" dirty="0" err="1">
                <a:solidFill>
                  <a:srgbClr val="C00000"/>
                </a:solidFill>
                <a:latin typeface="Nunito" pitchFamily="2" charset="0"/>
              </a:rPr>
              <a:t>gian</a:t>
            </a:r>
            <a:r>
              <a:rPr lang="en-US" sz="1900" b="1" dirty="0">
                <a:solidFill>
                  <a:srgbClr val="C00000"/>
                </a:solidFill>
                <a:latin typeface="Nunito" pitchFamily="2" charset="0"/>
              </a:rPr>
              <a:t> vector</a:t>
            </a:r>
          </a:p>
          <a:p>
            <a:pPr algn="just" fontAlgn="base">
              <a:lnSpc>
                <a:spcPct val="160000"/>
              </a:lnSpc>
              <a:buFont typeface="Arial" panose="020B0604020202020204" pitchFamily="34" charset="0"/>
              <a:buChar char="•"/>
            </a:pPr>
            <a:r>
              <a:rPr lang="en-US" dirty="0">
                <a:solidFill>
                  <a:srgbClr val="000000"/>
                </a:solidFill>
                <a:latin typeface="Nunito" pitchFamily="2" charset="0"/>
              </a:rPr>
              <a:t>K</a:t>
            </a:r>
            <a:r>
              <a:rPr lang="vi-VN" dirty="0">
                <a:solidFill>
                  <a:srgbClr val="000000"/>
                </a:solidFill>
                <a:latin typeface="Nunito" pitchFamily="2" charset="0"/>
              </a:rPr>
              <a:t>hông giới hạn chiều mà ma trận có thể nhập vào.</a:t>
            </a:r>
          </a:p>
          <a:p>
            <a:pPr algn="just" fontAlgn="base">
              <a:lnSpc>
                <a:spcPct val="160000"/>
              </a:lnSpc>
              <a:buFont typeface="Arial" panose="020B0604020202020204" pitchFamily="34" charset="0"/>
              <a:buChar char="•"/>
            </a:pPr>
            <a:r>
              <a:rPr lang="en-US" dirty="0">
                <a:solidFill>
                  <a:srgbClr val="000000"/>
                </a:solidFill>
                <a:latin typeface="Nunito" pitchFamily="2" charset="0"/>
              </a:rPr>
              <a:t>T</a:t>
            </a:r>
            <a:r>
              <a:rPr lang="vi-VN" dirty="0">
                <a:solidFill>
                  <a:srgbClr val="000000"/>
                </a:solidFill>
                <a:latin typeface="Nunito" pitchFamily="2" charset="0"/>
              </a:rPr>
              <a:t>rình bày từng bước giải</a:t>
            </a:r>
            <a:r>
              <a:rPr lang="en-US" dirty="0">
                <a:solidFill>
                  <a:srgbClr val="000000"/>
                </a:solidFill>
                <a:latin typeface="Nunito" pitchFamily="2" charset="0"/>
              </a:rPr>
              <a:t> chi </a:t>
            </a:r>
            <a:r>
              <a:rPr lang="en-US" dirty="0" err="1">
                <a:solidFill>
                  <a:srgbClr val="000000"/>
                </a:solidFill>
                <a:latin typeface="Nunito" pitchFamily="2" charset="0"/>
              </a:rPr>
              <a:t>tiết</a:t>
            </a:r>
            <a:r>
              <a:rPr lang="vi-VN" dirty="0">
                <a:solidFill>
                  <a:srgbClr val="000000"/>
                </a:solidFill>
                <a:latin typeface="Nunito" pitchFamily="2" charset="0"/>
              </a:rPr>
              <a:t>.</a:t>
            </a:r>
          </a:p>
          <a:p>
            <a:pPr algn="just" fontAlgn="base">
              <a:lnSpc>
                <a:spcPct val="160000"/>
              </a:lnSpc>
              <a:buFont typeface="Arial" panose="020B0604020202020204" pitchFamily="34" charset="0"/>
              <a:buChar char="•"/>
            </a:pPr>
            <a:r>
              <a:rPr lang="vi-VN" dirty="0">
                <a:solidFill>
                  <a:srgbClr val="000000"/>
                </a:solidFill>
                <a:latin typeface="Nunito" pitchFamily="2" charset="0"/>
              </a:rPr>
              <a:t>Có thể trích xuất được thông tin </a:t>
            </a:r>
            <a:r>
              <a:rPr lang="en-US" dirty="0" err="1">
                <a:solidFill>
                  <a:srgbClr val="000000"/>
                </a:solidFill>
                <a:latin typeface="Nunito" pitchFamily="2" charset="0"/>
              </a:rPr>
              <a:t>dữ</a:t>
            </a:r>
            <a:r>
              <a:rPr lang="en-US" dirty="0">
                <a:solidFill>
                  <a:srgbClr val="000000"/>
                </a:solidFill>
                <a:latin typeface="Nunito" pitchFamily="2" charset="0"/>
              </a:rPr>
              <a:t> </a:t>
            </a:r>
            <a:r>
              <a:rPr lang="en-US" dirty="0" err="1">
                <a:solidFill>
                  <a:srgbClr val="000000"/>
                </a:solidFill>
                <a:latin typeface="Nunito" pitchFamily="2" charset="0"/>
              </a:rPr>
              <a:t>liệu</a:t>
            </a:r>
            <a:r>
              <a:rPr lang="en-US" dirty="0">
                <a:solidFill>
                  <a:srgbClr val="000000"/>
                </a:solidFill>
                <a:latin typeface="Nunito" pitchFamily="2" charset="0"/>
              </a:rPr>
              <a:t> cần </a:t>
            </a:r>
            <a:r>
              <a:rPr lang="en-US" dirty="0" err="1">
                <a:solidFill>
                  <a:srgbClr val="000000"/>
                </a:solidFill>
                <a:latin typeface="Nunito" pitchFamily="2" charset="0"/>
              </a:rPr>
              <a:t>thiết</a:t>
            </a:r>
            <a:r>
              <a:rPr lang="en-US" dirty="0">
                <a:solidFill>
                  <a:srgbClr val="000000"/>
                </a:solidFill>
                <a:latin typeface="Nunito" pitchFamily="2" charset="0"/>
              </a:rPr>
              <a:t> </a:t>
            </a:r>
            <a:r>
              <a:rPr lang="vi-VN" dirty="0">
                <a:solidFill>
                  <a:srgbClr val="000000"/>
                </a:solidFill>
                <a:latin typeface="Nunito" pitchFamily="2" charset="0"/>
              </a:rPr>
              <a:t>từ đề bài</a:t>
            </a:r>
            <a:r>
              <a:rPr lang="en-US" dirty="0">
                <a:solidFill>
                  <a:srgbClr val="000000"/>
                </a:solidFill>
                <a:latin typeface="Nunito" pitchFamily="2" charset="0"/>
              </a:rPr>
              <a:t>, </a:t>
            </a:r>
            <a:r>
              <a:rPr lang="en-US" dirty="0" err="1">
                <a:solidFill>
                  <a:srgbClr val="000000"/>
                </a:solidFill>
                <a:latin typeface="Nunito" pitchFamily="2" charset="0"/>
              </a:rPr>
              <a:t>nhưng</a:t>
            </a:r>
            <a:r>
              <a:rPr lang="en-US" dirty="0">
                <a:solidFill>
                  <a:srgbClr val="000000"/>
                </a:solidFill>
                <a:latin typeface="Nunito" pitchFamily="2" charset="0"/>
              </a:rPr>
              <a:t> chưa </a:t>
            </a:r>
            <a:r>
              <a:rPr lang="en-US" dirty="0" err="1">
                <a:solidFill>
                  <a:srgbClr val="000000"/>
                </a:solidFill>
                <a:latin typeface="Nunito" pitchFamily="2" charset="0"/>
              </a:rPr>
              <a:t>thông</a:t>
            </a:r>
            <a:r>
              <a:rPr lang="en-US" dirty="0">
                <a:solidFill>
                  <a:srgbClr val="000000"/>
                </a:solidFill>
                <a:latin typeface="Nunito" pitchFamily="2" charset="0"/>
              </a:rPr>
              <a:t> </a:t>
            </a:r>
            <a:r>
              <a:rPr lang="en-US" dirty="0" err="1">
                <a:solidFill>
                  <a:srgbClr val="000000"/>
                </a:solidFill>
                <a:latin typeface="Nunito" pitchFamily="2" charset="0"/>
              </a:rPr>
              <a:t>minh</a:t>
            </a:r>
            <a:r>
              <a:rPr lang="en-US" dirty="0">
                <a:solidFill>
                  <a:srgbClr val="000000"/>
                </a:solidFill>
                <a:latin typeface="Nunito" pitchFamily="2" charset="0"/>
              </a:rPr>
              <a:t>.</a:t>
            </a:r>
            <a:endParaRPr lang="vi-VN" dirty="0">
              <a:solidFill>
                <a:srgbClr val="000000"/>
              </a:solidFill>
              <a:latin typeface="Nunito" pitchFamily="2" charset="0"/>
            </a:endParaRPr>
          </a:p>
          <a:p>
            <a:pPr algn="just" fontAlgn="base">
              <a:lnSpc>
                <a:spcPct val="160000"/>
              </a:lnSpc>
              <a:buFont typeface="Arial" panose="020B0604020202020204" pitchFamily="34" charset="0"/>
              <a:buChar char="•"/>
            </a:pPr>
            <a:r>
              <a:rPr lang="en-US" dirty="0">
                <a:solidFill>
                  <a:srgbClr val="000000"/>
                </a:solidFill>
                <a:latin typeface="Nunito" pitchFamily="2" charset="0"/>
              </a:rPr>
              <a:t>Cho </a:t>
            </a:r>
            <a:r>
              <a:rPr lang="vi-VN" dirty="0">
                <a:solidFill>
                  <a:srgbClr val="000000"/>
                </a:solidFill>
                <a:latin typeface="Nunito" pitchFamily="2" charset="0"/>
              </a:rPr>
              <a:t>thấy sự liên kết giữa các mô hình tri thức.</a:t>
            </a:r>
            <a:endParaRPr lang="en-US" dirty="0">
              <a:solidFill>
                <a:srgbClr val="000000"/>
              </a:solidFill>
              <a:latin typeface="Nunito" pitchFamily="2" charset="0"/>
            </a:endParaRPr>
          </a:p>
          <a:p>
            <a:pPr algn="just" fontAlgn="base">
              <a:lnSpc>
                <a:spcPct val="160000"/>
              </a:lnSpc>
              <a:buFont typeface="Arial" panose="020B0604020202020204" pitchFamily="34" charset="0"/>
              <a:buChar char="•"/>
            </a:pPr>
            <a:endParaRPr lang="en-US" sz="600" dirty="0">
              <a:solidFill>
                <a:srgbClr val="000000"/>
              </a:solidFill>
              <a:latin typeface="Nunito" pitchFamily="2" charset="0"/>
            </a:endParaRPr>
          </a:p>
          <a:p>
            <a:pPr marL="114300" indent="0" algn="just" fontAlgn="base">
              <a:lnSpc>
                <a:spcPct val="160000"/>
              </a:lnSpc>
              <a:buNone/>
            </a:pPr>
            <a:r>
              <a:rPr lang="en-US" sz="1900" b="1" dirty="0">
                <a:solidFill>
                  <a:srgbClr val="C00000"/>
                </a:solidFill>
                <a:latin typeface="Nunito" pitchFamily="2" charset="0"/>
              </a:rPr>
              <a:t>Hướng </a:t>
            </a:r>
            <a:r>
              <a:rPr lang="en-US" sz="1900" b="1" dirty="0" err="1">
                <a:solidFill>
                  <a:srgbClr val="C00000"/>
                </a:solidFill>
                <a:latin typeface="Nunito" pitchFamily="2" charset="0"/>
              </a:rPr>
              <a:t>phát</a:t>
            </a:r>
            <a:r>
              <a:rPr lang="en-US" sz="1900" b="1" dirty="0">
                <a:solidFill>
                  <a:srgbClr val="C00000"/>
                </a:solidFill>
                <a:latin typeface="Nunito" pitchFamily="2" charset="0"/>
              </a:rPr>
              <a:t> </a:t>
            </a:r>
            <a:r>
              <a:rPr lang="en-US" sz="1900" b="1" dirty="0" err="1">
                <a:solidFill>
                  <a:srgbClr val="C00000"/>
                </a:solidFill>
                <a:latin typeface="Nunito" pitchFamily="2" charset="0"/>
              </a:rPr>
              <a:t>triển</a:t>
            </a:r>
            <a:endParaRPr lang="en-US" sz="1900" b="1" dirty="0">
              <a:solidFill>
                <a:srgbClr val="C00000"/>
              </a:solidFill>
              <a:latin typeface="Nunito" pitchFamily="2" charset="0"/>
            </a:endParaRPr>
          </a:p>
          <a:p>
            <a:pPr lvl="0" indent="-298450" fontAlgn="base">
              <a:lnSpc>
                <a:spcPct val="160000"/>
              </a:lnSpc>
              <a:buClr>
                <a:srgbClr val="000000"/>
              </a:buClr>
              <a:buSzPts val="1100"/>
              <a:buFont typeface="Arial" panose="020B0604020202020204" pitchFamily="34" charset="0"/>
              <a:buChar char="•"/>
              <a:defRPr/>
            </a:pPr>
            <a:r>
              <a:rPr lang="en-US" dirty="0" err="1">
                <a:solidFill>
                  <a:srgbClr val="000000"/>
                </a:solidFill>
                <a:latin typeface="Nunito" pitchFamily="2" charset="0"/>
              </a:rPr>
              <a:t>Cải</a:t>
            </a:r>
            <a:r>
              <a:rPr lang="en-US" dirty="0">
                <a:solidFill>
                  <a:srgbClr val="000000"/>
                </a:solidFill>
                <a:latin typeface="Nunito" pitchFamily="2" charset="0"/>
              </a:rPr>
              <a:t> </a:t>
            </a:r>
            <a:r>
              <a:rPr lang="en-US" dirty="0" err="1">
                <a:solidFill>
                  <a:srgbClr val="000000"/>
                </a:solidFill>
                <a:latin typeface="Nunito" pitchFamily="2" charset="0"/>
              </a:rPr>
              <a:t>thiện</a:t>
            </a:r>
            <a:r>
              <a:rPr lang="en-US" dirty="0">
                <a:solidFill>
                  <a:srgbClr val="000000"/>
                </a:solidFill>
                <a:latin typeface="Nunito" pitchFamily="2" charset="0"/>
              </a:rPr>
              <a:t> </a:t>
            </a:r>
            <a:r>
              <a:rPr lang="en-US" dirty="0" err="1">
                <a:solidFill>
                  <a:srgbClr val="000000"/>
                </a:solidFill>
                <a:latin typeface="Nunito" pitchFamily="2" charset="0"/>
              </a:rPr>
              <a:t>hệ</a:t>
            </a:r>
            <a:r>
              <a:rPr lang="en-US" dirty="0">
                <a:solidFill>
                  <a:srgbClr val="000000"/>
                </a:solidFill>
                <a:latin typeface="Nunito" pitchFamily="2" charset="0"/>
              </a:rPr>
              <a:t> </a:t>
            </a:r>
            <a:r>
              <a:rPr lang="en-US" dirty="0" err="1">
                <a:solidFill>
                  <a:srgbClr val="000000"/>
                </a:solidFill>
                <a:latin typeface="Nunito" pitchFamily="2" charset="0"/>
              </a:rPr>
              <a:t>thống</a:t>
            </a:r>
            <a:r>
              <a:rPr lang="en-US" dirty="0">
                <a:solidFill>
                  <a:srgbClr val="000000"/>
                </a:solidFill>
                <a:latin typeface="Nunito" pitchFamily="2" charset="0"/>
              </a:rPr>
              <a:t>, g</a:t>
            </a:r>
            <a:r>
              <a:rPr lang="vi-VN" dirty="0">
                <a:solidFill>
                  <a:srgbClr val="000000"/>
                </a:solidFill>
                <a:latin typeface="Nunito" pitchFamily="2" charset="0"/>
              </a:rPr>
              <a:t>iải quyết một số bài tập dạng khác</a:t>
            </a:r>
            <a:r>
              <a:rPr lang="en-US" dirty="0">
                <a:solidFill>
                  <a:srgbClr val="000000"/>
                </a:solidFill>
                <a:latin typeface="Nunito" pitchFamily="2" charset="0"/>
              </a:rPr>
              <a:t>.</a:t>
            </a:r>
            <a:endParaRPr lang="vi-VN" dirty="0">
              <a:solidFill>
                <a:srgbClr val="000000"/>
              </a:solidFill>
              <a:latin typeface="Nunito" pitchFamily="2" charset="0"/>
            </a:endParaRPr>
          </a:p>
          <a:p>
            <a:pPr lvl="0" indent="-298450" fontAlgn="base">
              <a:lnSpc>
                <a:spcPct val="160000"/>
              </a:lnSpc>
              <a:buClr>
                <a:srgbClr val="000000"/>
              </a:buClr>
              <a:buSzPts val="1100"/>
              <a:buFont typeface="Arial" panose="020B0604020202020204" pitchFamily="34" charset="0"/>
              <a:buChar char="•"/>
              <a:defRPr/>
            </a:pPr>
            <a:r>
              <a:rPr lang="vi-VN" dirty="0">
                <a:solidFill>
                  <a:srgbClr val="000000"/>
                </a:solidFill>
                <a:latin typeface="Nunito" pitchFamily="2" charset="0"/>
              </a:rPr>
              <a:t>Thêm chức năng tra cứu tri thức theo chương</a:t>
            </a:r>
            <a:r>
              <a:rPr lang="en-US" dirty="0">
                <a:solidFill>
                  <a:srgbClr val="000000"/>
                </a:solidFill>
                <a:latin typeface="Nunito" pitchFamily="2" charset="0"/>
              </a:rPr>
              <a:t>/</a:t>
            </a:r>
            <a:r>
              <a:rPr lang="en-US" dirty="0" err="1">
                <a:solidFill>
                  <a:srgbClr val="000000"/>
                </a:solidFill>
                <a:latin typeface="Nunito" pitchFamily="2" charset="0"/>
              </a:rPr>
              <a:t>bài</a:t>
            </a:r>
            <a:r>
              <a:rPr lang="vi-VN" dirty="0">
                <a:solidFill>
                  <a:srgbClr val="000000"/>
                </a:solidFill>
                <a:latin typeface="Nunito" pitchFamily="2" charset="0"/>
              </a:rPr>
              <a:t>.</a:t>
            </a:r>
          </a:p>
          <a:p>
            <a:pPr lvl="0" indent="-298450" fontAlgn="base">
              <a:lnSpc>
                <a:spcPct val="160000"/>
              </a:lnSpc>
              <a:buClr>
                <a:srgbClr val="000000"/>
              </a:buClr>
              <a:buSzPts val="1100"/>
              <a:buFont typeface="Arial" panose="020B0604020202020204" pitchFamily="34" charset="0"/>
              <a:buChar char="•"/>
              <a:defRPr/>
            </a:pPr>
            <a:r>
              <a:rPr lang="en-US" dirty="0" err="1">
                <a:solidFill>
                  <a:srgbClr val="000000"/>
                </a:solidFill>
                <a:latin typeface="Nunito" pitchFamily="2" charset="0"/>
              </a:rPr>
              <a:t>Tạo</a:t>
            </a:r>
            <a:r>
              <a:rPr lang="vi-VN" dirty="0">
                <a:solidFill>
                  <a:srgbClr val="000000"/>
                </a:solidFill>
                <a:latin typeface="Nunito" pitchFamily="2" charset="0"/>
              </a:rPr>
              <a:t> </a:t>
            </a:r>
            <a:r>
              <a:rPr lang="en-US" dirty="0" err="1">
                <a:solidFill>
                  <a:srgbClr val="000000"/>
                </a:solidFill>
                <a:latin typeface="Nunito" pitchFamily="2" charset="0"/>
              </a:rPr>
              <a:t>giao</a:t>
            </a:r>
            <a:r>
              <a:rPr lang="en-US" dirty="0">
                <a:solidFill>
                  <a:srgbClr val="000000"/>
                </a:solidFill>
                <a:latin typeface="Nunito" pitchFamily="2" charset="0"/>
              </a:rPr>
              <a:t> </a:t>
            </a:r>
            <a:r>
              <a:rPr lang="en-US" dirty="0" err="1">
                <a:solidFill>
                  <a:srgbClr val="000000"/>
                </a:solidFill>
                <a:latin typeface="Nunito" pitchFamily="2" charset="0"/>
              </a:rPr>
              <a:t>diện</a:t>
            </a:r>
            <a:r>
              <a:rPr lang="vi-VN" dirty="0">
                <a:solidFill>
                  <a:srgbClr val="000000"/>
                </a:solidFill>
                <a:latin typeface="Nunito" pitchFamily="2" charset="0"/>
              </a:rPr>
              <a:t> </a:t>
            </a:r>
            <a:r>
              <a:rPr lang="en-US" dirty="0">
                <a:solidFill>
                  <a:srgbClr val="000000"/>
                </a:solidFill>
                <a:latin typeface="Nunito" pitchFamily="2" charset="0"/>
              </a:rPr>
              <a:t>thân </a:t>
            </a:r>
            <a:r>
              <a:rPr lang="en-US" dirty="0" err="1">
                <a:solidFill>
                  <a:srgbClr val="000000"/>
                </a:solidFill>
                <a:latin typeface="Nunito" pitchFamily="2" charset="0"/>
              </a:rPr>
              <a:t>thiện</a:t>
            </a:r>
            <a:r>
              <a:rPr lang="en-US" dirty="0">
                <a:solidFill>
                  <a:srgbClr val="000000"/>
                </a:solidFill>
                <a:latin typeface="Nunito" pitchFamily="2" charset="0"/>
              </a:rPr>
              <a:t> </a:t>
            </a:r>
            <a:r>
              <a:rPr lang="vi-VN" dirty="0">
                <a:solidFill>
                  <a:srgbClr val="000000"/>
                </a:solidFill>
                <a:latin typeface="Nunito" pitchFamily="2" charset="0"/>
              </a:rPr>
              <a:t>với người d</a:t>
            </a:r>
            <a:r>
              <a:rPr lang="en-US" dirty="0">
                <a:solidFill>
                  <a:srgbClr val="000000"/>
                </a:solidFill>
                <a:latin typeface="Nunito" pitchFamily="2" charset="0"/>
              </a:rPr>
              <a:t>ù</a:t>
            </a:r>
            <a:r>
              <a:rPr lang="vi-VN" dirty="0">
                <a:solidFill>
                  <a:srgbClr val="000000"/>
                </a:solidFill>
                <a:latin typeface="Nunito" pitchFamily="2" charset="0"/>
              </a:rPr>
              <a:t>ng</a:t>
            </a:r>
            <a:r>
              <a:rPr lang="en-US" dirty="0">
                <a:solidFill>
                  <a:srgbClr val="000000"/>
                </a:solidFill>
                <a:latin typeface="Nunito" pitchFamily="2" charset="0"/>
              </a:rPr>
              <a:t>.</a:t>
            </a:r>
            <a:endParaRPr lang="vi-VN" dirty="0"/>
          </a:p>
        </p:txBody>
      </p:sp>
      <p:sp>
        <p:nvSpPr>
          <p:cNvPr id="270" name="Google Shape;27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492930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animEffect transition="in" filter="fade">
                                      <p:cBhvr>
                                        <p:cTn id="7" dur="500"/>
                                        <p:tgtEl>
                                          <p:spTgt spid="2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9">
                                            <p:txEl>
                                              <p:pRg st="1" end="1"/>
                                            </p:txEl>
                                          </p:spTgt>
                                        </p:tgtEl>
                                        <p:attrNameLst>
                                          <p:attrName>style.visibility</p:attrName>
                                        </p:attrNameLst>
                                      </p:cBhvr>
                                      <p:to>
                                        <p:strVal val="visible"/>
                                      </p:to>
                                    </p:set>
                                    <p:animEffect transition="in" filter="fade">
                                      <p:cBhvr>
                                        <p:cTn id="12" dur="500"/>
                                        <p:tgtEl>
                                          <p:spTgt spid="2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9">
                                            <p:txEl>
                                              <p:pRg st="2" end="2"/>
                                            </p:txEl>
                                          </p:spTgt>
                                        </p:tgtEl>
                                        <p:attrNameLst>
                                          <p:attrName>style.visibility</p:attrName>
                                        </p:attrNameLst>
                                      </p:cBhvr>
                                      <p:to>
                                        <p:strVal val="visible"/>
                                      </p:to>
                                    </p:set>
                                    <p:animEffect transition="in" filter="fade">
                                      <p:cBhvr>
                                        <p:cTn id="17" dur="500"/>
                                        <p:tgtEl>
                                          <p:spTgt spid="2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9">
                                            <p:txEl>
                                              <p:pRg st="3" end="3"/>
                                            </p:txEl>
                                          </p:spTgt>
                                        </p:tgtEl>
                                        <p:attrNameLst>
                                          <p:attrName>style.visibility</p:attrName>
                                        </p:attrNameLst>
                                      </p:cBhvr>
                                      <p:to>
                                        <p:strVal val="visible"/>
                                      </p:to>
                                    </p:set>
                                    <p:animEffect transition="in" filter="fade">
                                      <p:cBhvr>
                                        <p:cTn id="22" dur="500"/>
                                        <p:tgtEl>
                                          <p:spTgt spid="2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9">
                                            <p:txEl>
                                              <p:pRg st="4" end="4"/>
                                            </p:txEl>
                                          </p:spTgt>
                                        </p:tgtEl>
                                        <p:attrNameLst>
                                          <p:attrName>style.visibility</p:attrName>
                                        </p:attrNameLst>
                                      </p:cBhvr>
                                      <p:to>
                                        <p:strVal val="visible"/>
                                      </p:to>
                                    </p:set>
                                    <p:animEffect transition="in" filter="fade">
                                      <p:cBhvr>
                                        <p:cTn id="27" dur="500"/>
                                        <p:tgtEl>
                                          <p:spTgt spid="2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9">
                                            <p:txEl>
                                              <p:pRg st="6" end="6"/>
                                            </p:txEl>
                                          </p:spTgt>
                                        </p:tgtEl>
                                        <p:attrNameLst>
                                          <p:attrName>style.visibility</p:attrName>
                                        </p:attrNameLst>
                                      </p:cBhvr>
                                      <p:to>
                                        <p:strVal val="visible"/>
                                      </p:to>
                                    </p:set>
                                    <p:animEffect transition="in" filter="fade">
                                      <p:cBhvr>
                                        <p:cTn id="32" dur="500"/>
                                        <p:tgtEl>
                                          <p:spTgt spid="26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9">
                                            <p:txEl>
                                              <p:pRg st="7" end="7"/>
                                            </p:txEl>
                                          </p:spTgt>
                                        </p:tgtEl>
                                        <p:attrNameLst>
                                          <p:attrName>style.visibility</p:attrName>
                                        </p:attrNameLst>
                                      </p:cBhvr>
                                      <p:to>
                                        <p:strVal val="visible"/>
                                      </p:to>
                                    </p:set>
                                    <p:animEffect transition="in" filter="fade">
                                      <p:cBhvr>
                                        <p:cTn id="37" dur="500"/>
                                        <p:tgtEl>
                                          <p:spTgt spid="26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9">
                                            <p:txEl>
                                              <p:pRg st="8" end="8"/>
                                            </p:txEl>
                                          </p:spTgt>
                                        </p:tgtEl>
                                        <p:attrNameLst>
                                          <p:attrName>style.visibility</p:attrName>
                                        </p:attrNameLst>
                                      </p:cBhvr>
                                      <p:to>
                                        <p:strVal val="visible"/>
                                      </p:to>
                                    </p:set>
                                    <p:animEffect transition="in" filter="fade">
                                      <p:cBhvr>
                                        <p:cTn id="42" dur="500"/>
                                        <p:tgtEl>
                                          <p:spTgt spid="26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9">
                                            <p:txEl>
                                              <p:pRg st="9" end="9"/>
                                            </p:txEl>
                                          </p:spTgt>
                                        </p:tgtEl>
                                        <p:attrNameLst>
                                          <p:attrName>style.visibility</p:attrName>
                                        </p:attrNameLst>
                                      </p:cBhvr>
                                      <p:to>
                                        <p:strVal val="visible"/>
                                      </p:to>
                                    </p:set>
                                    <p:animEffect transition="in" filter="fade">
                                      <p:cBhvr>
                                        <p:cTn id="47" dur="500"/>
                                        <p:tgtEl>
                                          <p:spTgt spid="26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490250" y="526350"/>
            <a:ext cx="83091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Cám ơn thầy và các bạn đã chú ý lắng nghe!</a:t>
            </a:r>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25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GIỚI THIỆU ĐỀ TÀI</a:t>
            </a:r>
            <a:endParaRPr/>
          </a:p>
        </p:txBody>
      </p:sp>
      <p:sp>
        <p:nvSpPr>
          <p:cNvPr id="80" name="Google Shape;8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8" name="Rectangle: Rounded Corners 17">
            <a:extLst>
              <a:ext uri="{FF2B5EF4-FFF2-40B4-BE49-F238E27FC236}">
                <a16:creationId xmlns:a16="http://schemas.microsoft.com/office/drawing/2014/main" id="{150BAE3D-2391-455C-B081-58A1D6FEBD61}"/>
              </a:ext>
            </a:extLst>
          </p:cNvPr>
          <p:cNvSpPr/>
          <p:nvPr/>
        </p:nvSpPr>
        <p:spPr>
          <a:xfrm>
            <a:off x="4779325" y="3215142"/>
            <a:ext cx="2231136" cy="585216"/>
          </a:xfrm>
          <a:prstGeom prst="roundRect">
            <a:avLst/>
          </a:prstGeom>
          <a:solidFill>
            <a:srgbClr val="00B0F0">
              <a:alpha val="3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9" name="Google Shape;81;p16">
            <a:extLst>
              <a:ext uri="{FF2B5EF4-FFF2-40B4-BE49-F238E27FC236}">
                <a16:creationId xmlns:a16="http://schemas.microsoft.com/office/drawing/2014/main" id="{5A67F529-415D-43A7-9B76-B56ECC60D003}"/>
              </a:ext>
            </a:extLst>
          </p:cNvPr>
          <p:cNvCxnSpPr>
            <a:stCxn id="27" idx="6"/>
            <a:endCxn id="30" idx="2"/>
          </p:cNvCxnSpPr>
          <p:nvPr/>
        </p:nvCxnSpPr>
        <p:spPr>
          <a:xfrm>
            <a:off x="3990625" y="2571750"/>
            <a:ext cx="702000" cy="936000"/>
          </a:xfrm>
          <a:prstGeom prst="bentConnector3">
            <a:avLst>
              <a:gd name="adj1" fmla="val 50011"/>
            </a:avLst>
          </a:prstGeom>
          <a:noFill/>
          <a:ln w="38100" cap="flat" cmpd="sng">
            <a:solidFill>
              <a:schemeClr val="accent3"/>
            </a:solidFill>
            <a:prstDash val="solid"/>
            <a:round/>
            <a:headEnd type="none" w="sm" len="sm"/>
            <a:tailEnd type="none" w="sm" len="sm"/>
          </a:ln>
        </p:spPr>
      </p:cxnSp>
      <p:cxnSp>
        <p:nvCxnSpPr>
          <p:cNvPr id="20" name="Google Shape;84;p16">
            <a:extLst>
              <a:ext uri="{FF2B5EF4-FFF2-40B4-BE49-F238E27FC236}">
                <a16:creationId xmlns:a16="http://schemas.microsoft.com/office/drawing/2014/main" id="{C8CF386F-A1BD-4725-AB68-E4147288EEBB}"/>
              </a:ext>
            </a:extLst>
          </p:cNvPr>
          <p:cNvCxnSpPr>
            <a:stCxn id="27" idx="6"/>
            <a:endCxn id="24" idx="2"/>
          </p:cNvCxnSpPr>
          <p:nvPr/>
        </p:nvCxnSpPr>
        <p:spPr>
          <a:xfrm rot="10800000" flipH="1">
            <a:off x="3990625" y="1635750"/>
            <a:ext cx="702300" cy="936000"/>
          </a:xfrm>
          <a:prstGeom prst="bentConnector3">
            <a:avLst>
              <a:gd name="adj1" fmla="val 49995"/>
            </a:avLst>
          </a:prstGeom>
          <a:noFill/>
          <a:ln w="38100" cap="flat" cmpd="sng">
            <a:solidFill>
              <a:schemeClr val="accent3"/>
            </a:solidFill>
            <a:prstDash val="solid"/>
            <a:round/>
            <a:headEnd type="none" w="sm" len="sm"/>
            <a:tailEnd type="none" w="sm" len="sm"/>
          </a:ln>
        </p:spPr>
      </p:cxnSp>
      <p:cxnSp>
        <p:nvCxnSpPr>
          <p:cNvPr id="21" name="Google Shape;86;p16">
            <a:extLst>
              <a:ext uri="{FF2B5EF4-FFF2-40B4-BE49-F238E27FC236}">
                <a16:creationId xmlns:a16="http://schemas.microsoft.com/office/drawing/2014/main" id="{7100B802-4F47-4967-A4C8-3675BE03654F}"/>
              </a:ext>
            </a:extLst>
          </p:cNvPr>
          <p:cNvCxnSpPr/>
          <p:nvPr/>
        </p:nvCxnSpPr>
        <p:spPr>
          <a:xfrm>
            <a:off x="3990625" y="2571750"/>
            <a:ext cx="701700" cy="5100"/>
          </a:xfrm>
          <a:prstGeom prst="bentConnector3">
            <a:avLst>
              <a:gd name="adj1" fmla="val 50000"/>
            </a:avLst>
          </a:prstGeom>
          <a:noFill/>
          <a:ln w="38100" cap="flat" cmpd="sng">
            <a:solidFill>
              <a:schemeClr val="accent3"/>
            </a:solidFill>
            <a:prstDash val="solid"/>
            <a:round/>
            <a:headEnd type="none" w="sm" len="sm"/>
            <a:tailEnd type="none" w="sm" len="sm"/>
          </a:ln>
        </p:spPr>
      </p:cxnSp>
      <p:grpSp>
        <p:nvGrpSpPr>
          <p:cNvPr id="22" name="Google Shape;87;p16">
            <a:extLst>
              <a:ext uri="{FF2B5EF4-FFF2-40B4-BE49-F238E27FC236}">
                <a16:creationId xmlns:a16="http://schemas.microsoft.com/office/drawing/2014/main" id="{D4142267-1D2A-41CA-8ED5-AC38AA067051}"/>
              </a:ext>
            </a:extLst>
          </p:cNvPr>
          <p:cNvGrpSpPr/>
          <p:nvPr/>
        </p:nvGrpSpPr>
        <p:grpSpPr>
          <a:xfrm>
            <a:off x="4692850" y="1476150"/>
            <a:ext cx="1356300" cy="319200"/>
            <a:chOff x="3650050" y="1476150"/>
            <a:chExt cx="1356300" cy="319200"/>
          </a:xfrm>
        </p:grpSpPr>
        <p:sp>
          <p:nvSpPr>
            <p:cNvPr id="23" name="Google Shape;88;p16">
              <a:extLst>
                <a:ext uri="{FF2B5EF4-FFF2-40B4-BE49-F238E27FC236}">
                  <a16:creationId xmlns:a16="http://schemas.microsoft.com/office/drawing/2014/main" id="{D23BCDD8-EACB-4A09-AC91-1EF50F694498}"/>
                </a:ext>
              </a:extLst>
            </p:cNvPr>
            <p:cNvSpPr/>
            <p:nvPr/>
          </p:nvSpPr>
          <p:spPr>
            <a:xfrm>
              <a:off x="3824050" y="1476150"/>
              <a:ext cx="11823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D3D3D"/>
                  </a:solidFill>
                  <a:latin typeface="Nunito"/>
                  <a:ea typeface="Nunito"/>
                  <a:cs typeface="Nunito"/>
                  <a:sym typeface="Nunito"/>
                </a:rPr>
                <a:t>Ma trận</a:t>
              </a:r>
              <a:endParaRPr sz="1800">
                <a:solidFill>
                  <a:srgbClr val="3D3D3D"/>
                </a:solidFill>
                <a:latin typeface="Nunito"/>
                <a:ea typeface="Nunito"/>
                <a:cs typeface="Nunito"/>
                <a:sym typeface="Nunito"/>
              </a:endParaRPr>
            </a:p>
          </p:txBody>
        </p:sp>
        <p:sp>
          <p:nvSpPr>
            <p:cNvPr id="24" name="Google Shape;85;p16">
              <a:extLst>
                <a:ext uri="{FF2B5EF4-FFF2-40B4-BE49-F238E27FC236}">
                  <a16:creationId xmlns:a16="http://schemas.microsoft.com/office/drawing/2014/main" id="{D3F32E30-04CF-48E2-B13D-BA1161FD96C2}"/>
                </a:ext>
              </a:extLst>
            </p:cNvPr>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Nunito"/>
                <a:ea typeface="Nunito"/>
                <a:cs typeface="Nunito"/>
                <a:sym typeface="Nunito"/>
              </a:endParaRPr>
            </a:p>
          </p:txBody>
        </p:sp>
      </p:grpSp>
      <p:grpSp>
        <p:nvGrpSpPr>
          <p:cNvPr id="25" name="Google Shape;89;p16">
            <a:extLst>
              <a:ext uri="{FF2B5EF4-FFF2-40B4-BE49-F238E27FC236}">
                <a16:creationId xmlns:a16="http://schemas.microsoft.com/office/drawing/2014/main" id="{C80573A6-A7CA-4619-8304-2C7E3AD09FCC}"/>
              </a:ext>
            </a:extLst>
          </p:cNvPr>
          <p:cNvGrpSpPr/>
          <p:nvPr/>
        </p:nvGrpSpPr>
        <p:grpSpPr>
          <a:xfrm>
            <a:off x="1493975" y="2412150"/>
            <a:ext cx="2496650" cy="319200"/>
            <a:chOff x="462375" y="2412150"/>
            <a:chExt cx="2496650" cy="319200"/>
          </a:xfrm>
        </p:grpSpPr>
        <p:sp>
          <p:nvSpPr>
            <p:cNvPr id="26" name="Google Shape;90;p16">
              <a:extLst>
                <a:ext uri="{FF2B5EF4-FFF2-40B4-BE49-F238E27FC236}">
                  <a16:creationId xmlns:a16="http://schemas.microsoft.com/office/drawing/2014/main" id="{DCE803A0-6862-43B0-A1D1-E901B5D4002D}"/>
                </a:ext>
              </a:extLst>
            </p:cNvPr>
            <p:cNvSpPr/>
            <p:nvPr/>
          </p:nvSpPr>
          <p:spPr>
            <a:xfrm>
              <a:off x="462375" y="2412150"/>
              <a:ext cx="23166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b="1">
                  <a:solidFill>
                    <a:srgbClr val="3D3D3D"/>
                  </a:solidFill>
                  <a:latin typeface="Nunito"/>
                  <a:ea typeface="Nunito"/>
                  <a:cs typeface="Nunito"/>
                  <a:sym typeface="Nunito"/>
                </a:rPr>
                <a:t>Đại số tuyến tính</a:t>
              </a:r>
              <a:endParaRPr sz="2000" b="1">
                <a:solidFill>
                  <a:srgbClr val="3D3D3D"/>
                </a:solidFill>
                <a:latin typeface="Nunito"/>
                <a:ea typeface="Nunito"/>
                <a:cs typeface="Nunito"/>
                <a:sym typeface="Nunito"/>
              </a:endParaRPr>
            </a:p>
          </p:txBody>
        </p:sp>
        <p:sp>
          <p:nvSpPr>
            <p:cNvPr id="27" name="Google Shape;82;p16">
              <a:extLst>
                <a:ext uri="{FF2B5EF4-FFF2-40B4-BE49-F238E27FC236}">
                  <a16:creationId xmlns:a16="http://schemas.microsoft.com/office/drawing/2014/main" id="{BD5029FE-FDF8-42D5-B1D6-E0787BB719BA}"/>
                </a:ext>
              </a:extLst>
            </p:cNvPr>
            <p:cNvSpPr/>
            <p:nvPr/>
          </p:nvSpPr>
          <p:spPr>
            <a:xfrm>
              <a:off x="2785025"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Nunito"/>
                <a:ea typeface="Nunito"/>
                <a:cs typeface="Nunito"/>
                <a:sym typeface="Nunito"/>
              </a:endParaRPr>
            </a:p>
          </p:txBody>
        </p:sp>
      </p:grpSp>
      <p:grpSp>
        <p:nvGrpSpPr>
          <p:cNvPr id="28" name="Google Shape;91;p16">
            <a:extLst>
              <a:ext uri="{FF2B5EF4-FFF2-40B4-BE49-F238E27FC236}">
                <a16:creationId xmlns:a16="http://schemas.microsoft.com/office/drawing/2014/main" id="{6A929DE2-7BF1-401E-BC22-CE2DD651DAE7}"/>
              </a:ext>
            </a:extLst>
          </p:cNvPr>
          <p:cNvGrpSpPr/>
          <p:nvPr/>
        </p:nvGrpSpPr>
        <p:grpSpPr>
          <a:xfrm>
            <a:off x="4692773" y="3348150"/>
            <a:ext cx="2957243" cy="319200"/>
            <a:chOff x="3650055" y="3348150"/>
            <a:chExt cx="2215495" cy="319200"/>
          </a:xfrm>
        </p:grpSpPr>
        <p:sp>
          <p:nvSpPr>
            <p:cNvPr id="29" name="Google Shape;92;p16">
              <a:extLst>
                <a:ext uri="{FF2B5EF4-FFF2-40B4-BE49-F238E27FC236}">
                  <a16:creationId xmlns:a16="http://schemas.microsoft.com/office/drawing/2014/main" id="{AB327038-0075-4425-B12A-63EC06DF339D}"/>
                </a:ext>
              </a:extLst>
            </p:cNvPr>
            <p:cNvSpPr/>
            <p:nvPr/>
          </p:nvSpPr>
          <p:spPr>
            <a:xfrm>
              <a:off x="3824050" y="3348150"/>
              <a:ext cx="20415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D3D3D"/>
                  </a:solidFill>
                  <a:latin typeface="Nunito"/>
                  <a:ea typeface="Nunito"/>
                  <a:cs typeface="Nunito"/>
                  <a:sym typeface="Nunito"/>
                </a:rPr>
                <a:t>Không gian vector</a:t>
              </a:r>
              <a:endParaRPr sz="1800">
                <a:solidFill>
                  <a:srgbClr val="3D3D3D"/>
                </a:solidFill>
                <a:latin typeface="Nunito"/>
                <a:ea typeface="Nunito"/>
                <a:cs typeface="Nunito"/>
                <a:sym typeface="Nunito"/>
              </a:endParaRPr>
            </a:p>
          </p:txBody>
        </p:sp>
        <p:sp>
          <p:nvSpPr>
            <p:cNvPr id="30" name="Google Shape;83;p16">
              <a:extLst>
                <a:ext uri="{FF2B5EF4-FFF2-40B4-BE49-F238E27FC236}">
                  <a16:creationId xmlns:a16="http://schemas.microsoft.com/office/drawing/2014/main" id="{188E33A3-3B2F-4A39-A99D-058310F9AA0B}"/>
                </a:ext>
              </a:extLst>
            </p:cNvPr>
            <p:cNvSpPr/>
            <p:nvPr/>
          </p:nvSpPr>
          <p:spPr>
            <a:xfrm>
              <a:off x="3650055" y="3420750"/>
              <a:ext cx="130500" cy="174000"/>
            </a:xfrm>
            <a:prstGeom prst="ellipse">
              <a:avLst/>
            </a:prstGeom>
            <a:solidFill>
              <a:srgbClr val="4141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Nunito"/>
                <a:ea typeface="Nunito"/>
                <a:cs typeface="Nunito"/>
                <a:sym typeface="Nunito"/>
              </a:endParaRPr>
            </a:p>
          </p:txBody>
        </p:sp>
      </p:grpSp>
      <p:sp>
        <p:nvSpPr>
          <p:cNvPr id="31" name="Google Shape;93;p16">
            <a:extLst>
              <a:ext uri="{FF2B5EF4-FFF2-40B4-BE49-F238E27FC236}">
                <a16:creationId xmlns:a16="http://schemas.microsoft.com/office/drawing/2014/main" id="{0677C3C5-0FE2-48AF-AEA7-5FA2269FB3BD}"/>
              </a:ext>
            </a:extLst>
          </p:cNvPr>
          <p:cNvSpPr/>
          <p:nvPr/>
        </p:nvSpPr>
        <p:spPr>
          <a:xfrm>
            <a:off x="4692325" y="24847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4;p16">
            <a:extLst>
              <a:ext uri="{FF2B5EF4-FFF2-40B4-BE49-F238E27FC236}">
                <a16:creationId xmlns:a16="http://schemas.microsoft.com/office/drawing/2014/main" id="{6FBA9425-1744-4009-BF02-DF2E076253FE}"/>
              </a:ext>
            </a:extLst>
          </p:cNvPr>
          <p:cNvSpPr/>
          <p:nvPr/>
        </p:nvSpPr>
        <p:spPr>
          <a:xfrm>
            <a:off x="4866325" y="2412150"/>
            <a:ext cx="2372700" cy="3192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D3D3D"/>
                </a:solidFill>
                <a:latin typeface="Nunito"/>
                <a:ea typeface="Nunito"/>
                <a:cs typeface="Nunito"/>
                <a:sym typeface="Nunito"/>
              </a:rPr>
              <a:t>Hệ phương trình tuyến tính</a:t>
            </a:r>
            <a:endParaRPr sz="1800">
              <a:solidFill>
                <a:srgbClr val="3D3D3D"/>
              </a:solidFill>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par>
                                <p:cTn id="16" presetID="22" presetClass="entr" presetSubtype="8"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left)">
                                      <p:cBhvr>
                                        <p:cTn id="28" dur="500"/>
                                        <p:tgtEl>
                                          <p:spTgt spid="3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outHorizont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1"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GIỚI THIỆU ĐỀ TÀI</a:t>
            </a:r>
            <a:endParaRPr dirty="0"/>
          </a:p>
        </p:txBody>
      </p:sp>
      <p:sp>
        <p:nvSpPr>
          <p:cNvPr id="100" name="Google Shape;10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5" name="Google Shape;101;p17">
            <a:extLst>
              <a:ext uri="{FF2B5EF4-FFF2-40B4-BE49-F238E27FC236}">
                <a16:creationId xmlns:a16="http://schemas.microsoft.com/office/drawing/2014/main" id="{7F9E9871-A447-4133-AAB5-AD377F73BBE9}"/>
              </a:ext>
            </a:extLst>
          </p:cNvPr>
          <p:cNvPicPr preferRelativeResize="0"/>
          <p:nvPr/>
        </p:nvPicPr>
        <p:blipFill rotWithShape="1">
          <a:blip r:embed="rId3">
            <a:alphaModFix/>
          </a:blip>
          <a:srcRect l="18939" t="17817" r="27231"/>
          <a:stretch/>
        </p:blipFill>
        <p:spPr>
          <a:xfrm>
            <a:off x="372659" y="1078685"/>
            <a:ext cx="3458755" cy="2920291"/>
          </a:xfrm>
          <a:prstGeom prst="rect">
            <a:avLst/>
          </a:prstGeom>
          <a:noFill/>
          <a:ln w="38100">
            <a:solidFill>
              <a:schemeClr val="bg2"/>
            </a:solidFill>
          </a:ln>
        </p:spPr>
      </p:pic>
      <p:pic>
        <p:nvPicPr>
          <p:cNvPr id="6" name="Picture 5">
            <a:extLst>
              <a:ext uri="{FF2B5EF4-FFF2-40B4-BE49-F238E27FC236}">
                <a16:creationId xmlns:a16="http://schemas.microsoft.com/office/drawing/2014/main" id="{B57554FB-7936-46AB-9076-E1AE69711551}"/>
              </a:ext>
            </a:extLst>
          </p:cNvPr>
          <p:cNvPicPr>
            <a:picLocks noChangeAspect="1"/>
          </p:cNvPicPr>
          <p:nvPr/>
        </p:nvPicPr>
        <p:blipFill rotWithShape="1">
          <a:blip r:embed="rId4"/>
          <a:srcRect l="2176" t="3318" r="755"/>
          <a:stretch/>
        </p:blipFill>
        <p:spPr>
          <a:xfrm>
            <a:off x="4377735" y="1075477"/>
            <a:ext cx="4321257" cy="3687308"/>
          </a:xfrm>
          <a:prstGeom prst="rect">
            <a:avLst/>
          </a:prstGeom>
          <a:ln w="38100">
            <a:solidFill>
              <a:schemeClr val="bg2"/>
            </a:solidFill>
          </a:ln>
        </p:spPr>
      </p:pic>
      <p:pic>
        <p:nvPicPr>
          <p:cNvPr id="7" name="Picture 6">
            <a:extLst>
              <a:ext uri="{FF2B5EF4-FFF2-40B4-BE49-F238E27FC236}">
                <a16:creationId xmlns:a16="http://schemas.microsoft.com/office/drawing/2014/main" id="{70A84240-19C9-4B6D-9515-60812E6FAC4C}"/>
              </a:ext>
            </a:extLst>
          </p:cNvPr>
          <p:cNvPicPr>
            <a:picLocks noChangeAspect="1"/>
          </p:cNvPicPr>
          <p:nvPr/>
        </p:nvPicPr>
        <p:blipFill>
          <a:blip r:embed="rId5"/>
          <a:stretch>
            <a:fillRect/>
          </a:stretch>
        </p:blipFill>
        <p:spPr>
          <a:xfrm>
            <a:off x="372659" y="2425678"/>
            <a:ext cx="3458755" cy="2337107"/>
          </a:xfrm>
          <a:prstGeom prst="rect">
            <a:avLst/>
          </a:prstGeom>
          <a:ln w="38100">
            <a:solidFill>
              <a:schemeClr val="bg2"/>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GIỚI THIỆU ĐỀ TÀI</a:t>
            </a:r>
            <a:endParaRPr/>
          </a:p>
        </p:txBody>
      </p:sp>
      <p:sp>
        <p:nvSpPr>
          <p:cNvPr id="107" name="Google Shape;10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6" name="Google Shape;108;p18">
            <a:extLst>
              <a:ext uri="{FF2B5EF4-FFF2-40B4-BE49-F238E27FC236}">
                <a16:creationId xmlns:a16="http://schemas.microsoft.com/office/drawing/2014/main" id="{E6D73F60-45F8-4A3F-8464-7D4BC44A150D}"/>
              </a:ext>
            </a:extLst>
          </p:cNvPr>
          <p:cNvPicPr preferRelativeResize="0"/>
          <p:nvPr/>
        </p:nvPicPr>
        <p:blipFill>
          <a:blip r:embed="rId3">
            <a:alphaModFix/>
          </a:blip>
          <a:stretch>
            <a:fillRect/>
          </a:stretch>
        </p:blipFill>
        <p:spPr>
          <a:xfrm>
            <a:off x="4097550" y="1156384"/>
            <a:ext cx="4876846" cy="3238501"/>
          </a:xfrm>
          <a:prstGeom prst="rect">
            <a:avLst/>
          </a:prstGeom>
          <a:noFill/>
          <a:ln w="38100">
            <a:solidFill>
              <a:schemeClr val="bg2"/>
            </a:solidFill>
          </a:ln>
        </p:spPr>
      </p:pic>
      <p:pic>
        <p:nvPicPr>
          <p:cNvPr id="7" name="Google Shape;109;p18">
            <a:extLst>
              <a:ext uri="{FF2B5EF4-FFF2-40B4-BE49-F238E27FC236}">
                <a16:creationId xmlns:a16="http://schemas.microsoft.com/office/drawing/2014/main" id="{876C487A-C753-45A5-884E-C46FF9A31C41}"/>
              </a:ext>
            </a:extLst>
          </p:cNvPr>
          <p:cNvPicPr preferRelativeResize="0"/>
          <p:nvPr/>
        </p:nvPicPr>
        <p:blipFill>
          <a:blip r:embed="rId4">
            <a:alphaModFix/>
          </a:blip>
          <a:stretch>
            <a:fillRect/>
          </a:stretch>
        </p:blipFill>
        <p:spPr>
          <a:xfrm>
            <a:off x="311700" y="1583167"/>
            <a:ext cx="3642462" cy="2384933"/>
          </a:xfrm>
          <a:prstGeom prst="rect">
            <a:avLst/>
          </a:prstGeom>
          <a:noFill/>
          <a:ln w="38100">
            <a:solidFill>
              <a:schemeClr val="bg2"/>
            </a:solid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GIỚI THIỆU ĐỀ TÀI</a:t>
            </a:r>
            <a:endParaRPr/>
          </a:p>
        </p:txBody>
      </p:sp>
      <p:sp>
        <p:nvSpPr>
          <p:cNvPr id="116" name="Google Shape;11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32" name="Google Shape;115;p19">
            <a:extLst>
              <a:ext uri="{FF2B5EF4-FFF2-40B4-BE49-F238E27FC236}">
                <a16:creationId xmlns:a16="http://schemas.microsoft.com/office/drawing/2014/main" id="{5D8A791B-F935-49A3-B147-A1071666963F}"/>
              </a:ext>
            </a:extLst>
          </p:cNvPr>
          <p:cNvSpPr txBox="1">
            <a:spLocks/>
          </p:cNvSpPr>
          <p:nvPr/>
        </p:nvSpPr>
        <p:spPr>
          <a:xfrm>
            <a:off x="311700" y="1083424"/>
            <a:ext cx="8520600" cy="3801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pPr marL="114300" indent="0">
              <a:lnSpc>
                <a:spcPct val="150000"/>
              </a:lnSpc>
              <a:buFont typeface="Proxima Nova"/>
              <a:buNone/>
            </a:pPr>
            <a:r>
              <a:rPr lang="en-US" b="1" dirty="0" err="1">
                <a:latin typeface="Nunito"/>
                <a:ea typeface="Nunito"/>
                <a:cs typeface="Nunito"/>
                <a:sym typeface="Nunito"/>
              </a:rPr>
              <a:t>Bài</a:t>
            </a:r>
            <a:r>
              <a:rPr lang="en-US" b="1" dirty="0">
                <a:latin typeface="Nunito"/>
                <a:ea typeface="Nunito"/>
                <a:cs typeface="Nunito"/>
                <a:sym typeface="Nunito"/>
              </a:rPr>
              <a:t> </a:t>
            </a:r>
            <a:r>
              <a:rPr lang="en-US" b="1" dirty="0" err="1">
                <a:latin typeface="Nunito"/>
                <a:ea typeface="Nunito"/>
                <a:cs typeface="Nunito"/>
                <a:sym typeface="Nunito"/>
              </a:rPr>
              <a:t>toán</a:t>
            </a:r>
            <a:r>
              <a:rPr lang="en-US" dirty="0">
                <a:latin typeface="Nunito"/>
                <a:ea typeface="Nunito"/>
                <a:cs typeface="Nunito"/>
                <a:sym typeface="Nunito"/>
              </a:rPr>
              <a:t>: </a:t>
            </a:r>
            <a:r>
              <a:rPr lang="en-US" dirty="0" err="1">
                <a:solidFill>
                  <a:srgbClr val="0000FF"/>
                </a:solidFill>
                <a:latin typeface="Nunito"/>
                <a:ea typeface="Nunito"/>
                <a:cs typeface="Nunito"/>
                <a:sym typeface="Nunito"/>
              </a:rPr>
              <a:t>Hệ</a:t>
            </a:r>
            <a:r>
              <a:rPr lang="en-US" dirty="0">
                <a:solidFill>
                  <a:srgbClr val="0000FF"/>
                </a:solidFill>
                <a:latin typeface="Nunito"/>
                <a:ea typeface="Nunito"/>
                <a:cs typeface="Nunito"/>
                <a:sym typeface="Nunito"/>
              </a:rPr>
              <a:t> </a:t>
            </a:r>
            <a:r>
              <a:rPr lang="en-US" dirty="0" err="1">
                <a:solidFill>
                  <a:srgbClr val="0000FF"/>
                </a:solidFill>
                <a:latin typeface="Nunito"/>
                <a:ea typeface="Nunito"/>
                <a:cs typeface="Nunito"/>
                <a:sym typeface="Nunito"/>
              </a:rPr>
              <a:t>thống</a:t>
            </a:r>
            <a:r>
              <a:rPr lang="en-US" dirty="0">
                <a:solidFill>
                  <a:srgbClr val="0000FF"/>
                </a:solidFill>
                <a:latin typeface="Nunito"/>
                <a:ea typeface="Nunito"/>
                <a:cs typeface="Nunito"/>
                <a:sym typeface="Nunito"/>
              </a:rPr>
              <a:t> giải </a:t>
            </a:r>
            <a:r>
              <a:rPr lang="en-US" dirty="0" err="1">
                <a:solidFill>
                  <a:srgbClr val="0000FF"/>
                </a:solidFill>
                <a:latin typeface="Nunito"/>
                <a:ea typeface="Nunito"/>
                <a:cs typeface="Nunito"/>
                <a:sym typeface="Nunito"/>
              </a:rPr>
              <a:t>bài</a:t>
            </a:r>
            <a:r>
              <a:rPr lang="en-US" dirty="0">
                <a:solidFill>
                  <a:srgbClr val="0000FF"/>
                </a:solidFill>
                <a:latin typeface="Nunito"/>
                <a:ea typeface="Nunito"/>
                <a:cs typeface="Nunito"/>
                <a:sym typeface="Nunito"/>
              </a:rPr>
              <a:t> tập </a:t>
            </a:r>
            <a:r>
              <a:rPr lang="en-US" dirty="0" err="1">
                <a:solidFill>
                  <a:srgbClr val="0000FF"/>
                </a:solidFill>
                <a:latin typeface="Nunito"/>
                <a:ea typeface="Nunito"/>
                <a:cs typeface="Nunito"/>
                <a:sym typeface="Nunito"/>
              </a:rPr>
              <a:t>không</a:t>
            </a:r>
            <a:r>
              <a:rPr lang="en-US" dirty="0">
                <a:solidFill>
                  <a:srgbClr val="0000FF"/>
                </a:solidFill>
                <a:latin typeface="Nunito"/>
                <a:ea typeface="Nunito"/>
                <a:cs typeface="Nunito"/>
                <a:sym typeface="Nunito"/>
              </a:rPr>
              <a:t> </a:t>
            </a:r>
            <a:r>
              <a:rPr lang="en-US" dirty="0" err="1">
                <a:solidFill>
                  <a:srgbClr val="0000FF"/>
                </a:solidFill>
                <a:latin typeface="Nunito"/>
                <a:ea typeface="Nunito"/>
                <a:cs typeface="Nunito"/>
                <a:sym typeface="Nunito"/>
              </a:rPr>
              <a:t>gian</a:t>
            </a:r>
            <a:r>
              <a:rPr lang="en-US" dirty="0">
                <a:solidFill>
                  <a:srgbClr val="0000FF"/>
                </a:solidFill>
                <a:latin typeface="Nunito"/>
                <a:ea typeface="Nunito"/>
                <a:cs typeface="Nunito"/>
                <a:sym typeface="Nunito"/>
              </a:rPr>
              <a:t> vector</a:t>
            </a:r>
          </a:p>
          <a:p>
            <a:pPr marL="114300" indent="0">
              <a:lnSpc>
                <a:spcPct val="150000"/>
              </a:lnSpc>
              <a:buFont typeface="Proxima Nova"/>
              <a:buNone/>
            </a:pPr>
            <a:r>
              <a:rPr lang="en-US" b="1" dirty="0" err="1">
                <a:latin typeface="Nunito"/>
                <a:ea typeface="Nunito"/>
                <a:cs typeface="Nunito"/>
                <a:sym typeface="Nunito"/>
              </a:rPr>
              <a:t>Miền</a:t>
            </a:r>
            <a:r>
              <a:rPr lang="en-US" b="1" dirty="0">
                <a:latin typeface="Nunito"/>
                <a:ea typeface="Nunito"/>
                <a:cs typeface="Nunito"/>
                <a:sym typeface="Nunito"/>
              </a:rPr>
              <a:t> tri </a:t>
            </a:r>
            <a:r>
              <a:rPr lang="en-US" b="1" dirty="0" err="1">
                <a:latin typeface="Nunito"/>
                <a:ea typeface="Nunito"/>
                <a:cs typeface="Nunito"/>
                <a:sym typeface="Nunito"/>
              </a:rPr>
              <a:t>thức</a:t>
            </a:r>
            <a:r>
              <a:rPr lang="en-US" dirty="0">
                <a:latin typeface="Nunito"/>
                <a:ea typeface="Nunito"/>
                <a:cs typeface="Nunito"/>
                <a:sym typeface="Nunito"/>
              </a:rPr>
              <a:t>: </a:t>
            </a:r>
            <a:r>
              <a:rPr lang="en-US" dirty="0" err="1">
                <a:solidFill>
                  <a:srgbClr val="0000FF"/>
                </a:solidFill>
                <a:latin typeface="Nunito"/>
                <a:ea typeface="Nunito"/>
                <a:cs typeface="Nunito"/>
                <a:sym typeface="Nunito"/>
              </a:rPr>
              <a:t>Đại</a:t>
            </a:r>
            <a:r>
              <a:rPr lang="en-US" dirty="0">
                <a:solidFill>
                  <a:srgbClr val="0000FF"/>
                </a:solidFill>
                <a:latin typeface="Nunito"/>
                <a:ea typeface="Nunito"/>
                <a:cs typeface="Nunito"/>
                <a:sym typeface="Nunito"/>
              </a:rPr>
              <a:t> </a:t>
            </a:r>
            <a:r>
              <a:rPr lang="en-US" dirty="0" err="1">
                <a:solidFill>
                  <a:srgbClr val="0000FF"/>
                </a:solidFill>
                <a:latin typeface="Nunito"/>
                <a:ea typeface="Nunito"/>
                <a:cs typeface="Nunito"/>
                <a:sym typeface="Nunito"/>
              </a:rPr>
              <a:t>số</a:t>
            </a:r>
            <a:r>
              <a:rPr lang="en-US" dirty="0">
                <a:solidFill>
                  <a:srgbClr val="0000FF"/>
                </a:solidFill>
                <a:latin typeface="Nunito"/>
                <a:ea typeface="Nunito"/>
                <a:cs typeface="Nunito"/>
                <a:sym typeface="Nunito"/>
              </a:rPr>
              <a:t> </a:t>
            </a:r>
            <a:r>
              <a:rPr lang="en-US" dirty="0" err="1">
                <a:solidFill>
                  <a:srgbClr val="0000FF"/>
                </a:solidFill>
                <a:latin typeface="Nunito"/>
                <a:ea typeface="Nunito"/>
                <a:cs typeface="Nunito"/>
                <a:sym typeface="Nunito"/>
              </a:rPr>
              <a:t>tuyến</a:t>
            </a:r>
            <a:r>
              <a:rPr lang="en-US" dirty="0">
                <a:solidFill>
                  <a:srgbClr val="0000FF"/>
                </a:solidFill>
                <a:latin typeface="Nunito"/>
                <a:ea typeface="Nunito"/>
                <a:cs typeface="Nunito"/>
                <a:sym typeface="Nunito"/>
              </a:rPr>
              <a:t> </a:t>
            </a:r>
            <a:r>
              <a:rPr lang="en-US" dirty="0" err="1">
                <a:solidFill>
                  <a:srgbClr val="0000FF"/>
                </a:solidFill>
                <a:latin typeface="Nunito"/>
                <a:ea typeface="Nunito"/>
                <a:cs typeface="Nunito"/>
                <a:sym typeface="Nunito"/>
              </a:rPr>
              <a:t>tính</a:t>
            </a:r>
            <a:r>
              <a:rPr lang="en-US" dirty="0">
                <a:solidFill>
                  <a:srgbClr val="0000FF"/>
                </a:solidFill>
                <a:latin typeface="Nunito"/>
                <a:ea typeface="Nunito"/>
                <a:cs typeface="Nunito"/>
                <a:sym typeface="Nunito"/>
              </a:rPr>
              <a:t> - </a:t>
            </a:r>
            <a:r>
              <a:rPr lang="en-US" dirty="0" err="1">
                <a:solidFill>
                  <a:srgbClr val="0000FF"/>
                </a:solidFill>
                <a:latin typeface="Nunito"/>
                <a:ea typeface="Nunito"/>
                <a:cs typeface="Nunito"/>
                <a:sym typeface="Nunito"/>
              </a:rPr>
              <a:t>Không</a:t>
            </a:r>
            <a:r>
              <a:rPr lang="en-US" dirty="0">
                <a:solidFill>
                  <a:srgbClr val="0000FF"/>
                </a:solidFill>
                <a:latin typeface="Nunito"/>
                <a:ea typeface="Nunito"/>
                <a:cs typeface="Nunito"/>
                <a:sym typeface="Nunito"/>
              </a:rPr>
              <a:t> </a:t>
            </a:r>
            <a:r>
              <a:rPr lang="en-US" dirty="0" err="1">
                <a:solidFill>
                  <a:srgbClr val="0000FF"/>
                </a:solidFill>
                <a:latin typeface="Nunito"/>
                <a:ea typeface="Nunito"/>
                <a:cs typeface="Nunito"/>
                <a:sym typeface="Nunito"/>
              </a:rPr>
              <a:t>gian</a:t>
            </a:r>
            <a:r>
              <a:rPr lang="en-US" dirty="0">
                <a:solidFill>
                  <a:srgbClr val="0000FF"/>
                </a:solidFill>
                <a:latin typeface="Nunito"/>
                <a:ea typeface="Nunito"/>
                <a:cs typeface="Nunito"/>
                <a:sym typeface="Nunito"/>
              </a:rPr>
              <a:t> Vector</a:t>
            </a:r>
            <a:endParaRPr lang="en-US" dirty="0">
              <a:latin typeface="Nunito"/>
              <a:ea typeface="Nunito"/>
              <a:cs typeface="Nunito"/>
              <a:sym typeface="Nunito"/>
            </a:endParaRPr>
          </a:p>
        </p:txBody>
      </p:sp>
      <p:grpSp>
        <p:nvGrpSpPr>
          <p:cNvPr id="33" name="Google Shape;117;p19">
            <a:extLst>
              <a:ext uri="{FF2B5EF4-FFF2-40B4-BE49-F238E27FC236}">
                <a16:creationId xmlns:a16="http://schemas.microsoft.com/office/drawing/2014/main" id="{08AFC0A3-D653-4733-879F-1B587D17FA14}"/>
              </a:ext>
            </a:extLst>
          </p:cNvPr>
          <p:cNvGrpSpPr/>
          <p:nvPr/>
        </p:nvGrpSpPr>
        <p:grpSpPr>
          <a:xfrm>
            <a:off x="839866" y="2976055"/>
            <a:ext cx="2688795" cy="1174659"/>
            <a:chOff x="323513" y="1986800"/>
            <a:chExt cx="2952125" cy="1289700"/>
          </a:xfrm>
        </p:grpSpPr>
        <p:sp>
          <p:nvSpPr>
            <p:cNvPr id="34" name="Google Shape;118;p19">
              <a:extLst>
                <a:ext uri="{FF2B5EF4-FFF2-40B4-BE49-F238E27FC236}">
                  <a16:creationId xmlns:a16="http://schemas.microsoft.com/office/drawing/2014/main" id="{3CFEFAFF-ACBC-467E-965B-09984B7F1ADE}"/>
                </a:ext>
              </a:extLst>
            </p:cNvPr>
            <p:cNvSpPr txBox="1"/>
            <p:nvPr/>
          </p:nvSpPr>
          <p:spPr>
            <a:xfrm>
              <a:off x="323513" y="1986800"/>
              <a:ext cx="2124000" cy="1289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b="1">
                  <a:latin typeface="Nunito"/>
                  <a:ea typeface="Nunito"/>
                  <a:cs typeface="Nunito"/>
                  <a:sym typeface="Nunito"/>
                </a:rPr>
                <a:t>Thu thập tri thức</a:t>
              </a:r>
              <a:r>
                <a:rPr lang="en" sz="1100">
                  <a:latin typeface="Nunito"/>
                  <a:ea typeface="Nunito"/>
                  <a:cs typeface="Nunito"/>
                  <a:sym typeface="Nunito"/>
                </a:rPr>
                <a:t>.</a:t>
              </a:r>
              <a:endParaRPr sz="1100" b="1">
                <a:latin typeface="Nunito"/>
                <a:ea typeface="Nunito"/>
                <a:cs typeface="Nunito"/>
                <a:sym typeface="Nunito"/>
              </a:endParaRPr>
            </a:p>
          </p:txBody>
        </p:sp>
        <p:cxnSp>
          <p:nvCxnSpPr>
            <p:cNvPr id="35" name="Google Shape;119;p19">
              <a:extLst>
                <a:ext uri="{FF2B5EF4-FFF2-40B4-BE49-F238E27FC236}">
                  <a16:creationId xmlns:a16="http://schemas.microsoft.com/office/drawing/2014/main" id="{CF6C57E4-1364-4DA4-B637-B8AB1BC54CB1}"/>
                </a:ext>
              </a:extLst>
            </p:cNvPr>
            <p:cNvCxnSpPr/>
            <p:nvPr/>
          </p:nvCxnSpPr>
          <p:spPr>
            <a:xfrm rot="10800000">
              <a:off x="2642038" y="2647950"/>
              <a:ext cx="633600" cy="0"/>
            </a:xfrm>
            <a:prstGeom prst="straightConnector1">
              <a:avLst/>
            </a:prstGeom>
            <a:noFill/>
            <a:ln w="9525" cap="flat" cmpd="sng">
              <a:solidFill>
                <a:srgbClr val="307BF3"/>
              </a:solidFill>
              <a:prstDash val="solid"/>
              <a:round/>
              <a:headEnd type="none" w="sm" len="sm"/>
              <a:tailEnd type="oval" w="med" len="med"/>
            </a:ln>
          </p:spPr>
        </p:cxnSp>
      </p:grpSp>
      <p:grpSp>
        <p:nvGrpSpPr>
          <p:cNvPr id="36" name="Google Shape;120;p19">
            <a:extLst>
              <a:ext uri="{FF2B5EF4-FFF2-40B4-BE49-F238E27FC236}">
                <a16:creationId xmlns:a16="http://schemas.microsoft.com/office/drawing/2014/main" id="{24126D95-878C-474C-92CB-DBDCE4279D4A}"/>
              </a:ext>
            </a:extLst>
          </p:cNvPr>
          <p:cNvGrpSpPr/>
          <p:nvPr/>
        </p:nvGrpSpPr>
        <p:grpSpPr>
          <a:xfrm>
            <a:off x="5290331" y="2132244"/>
            <a:ext cx="3288580" cy="1174659"/>
            <a:chOff x="5209838" y="1060350"/>
            <a:chExt cx="3610650" cy="1289700"/>
          </a:xfrm>
        </p:grpSpPr>
        <p:sp>
          <p:nvSpPr>
            <p:cNvPr id="37" name="Google Shape;121;p19">
              <a:extLst>
                <a:ext uri="{FF2B5EF4-FFF2-40B4-BE49-F238E27FC236}">
                  <a16:creationId xmlns:a16="http://schemas.microsoft.com/office/drawing/2014/main" id="{73846605-D7DD-4687-A063-F779AA930DE5}"/>
                </a:ext>
              </a:extLst>
            </p:cNvPr>
            <p:cNvSpPr txBox="1"/>
            <p:nvPr/>
          </p:nvSpPr>
          <p:spPr>
            <a:xfrm>
              <a:off x="6696488" y="10603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Nunito"/>
                  <a:ea typeface="Nunito"/>
                  <a:cs typeface="Nunito"/>
                  <a:sym typeface="Nunito"/>
                </a:rPr>
                <a:t>Xây dựng thuật giải</a:t>
              </a:r>
              <a:endParaRPr sz="1100" b="1">
                <a:latin typeface="Nunito"/>
                <a:ea typeface="Nunito"/>
                <a:cs typeface="Nunito"/>
                <a:sym typeface="Nunito"/>
              </a:endParaRPr>
            </a:p>
          </p:txBody>
        </p:sp>
        <p:cxnSp>
          <p:nvCxnSpPr>
            <p:cNvPr id="38" name="Google Shape;122;p19">
              <a:extLst>
                <a:ext uri="{FF2B5EF4-FFF2-40B4-BE49-F238E27FC236}">
                  <a16:creationId xmlns:a16="http://schemas.microsoft.com/office/drawing/2014/main" id="{DA6CB028-2AC8-4EFA-ABFA-A7305D97717F}"/>
                </a:ext>
              </a:extLst>
            </p:cNvPr>
            <p:cNvCxnSpPr/>
            <p:nvPr/>
          </p:nvCxnSpPr>
          <p:spPr>
            <a:xfrm>
              <a:off x="5209838" y="1705200"/>
              <a:ext cx="1286700" cy="0"/>
            </a:xfrm>
            <a:prstGeom prst="straightConnector1">
              <a:avLst/>
            </a:prstGeom>
            <a:noFill/>
            <a:ln w="9525" cap="flat" cmpd="sng">
              <a:solidFill>
                <a:srgbClr val="0944A1"/>
              </a:solidFill>
              <a:prstDash val="solid"/>
              <a:round/>
              <a:headEnd type="none" w="sm" len="sm"/>
              <a:tailEnd type="oval" w="med" len="med"/>
            </a:ln>
          </p:spPr>
        </p:cxnSp>
      </p:grpSp>
      <p:grpSp>
        <p:nvGrpSpPr>
          <p:cNvPr id="39" name="Google Shape;123;p19">
            <a:extLst>
              <a:ext uri="{FF2B5EF4-FFF2-40B4-BE49-F238E27FC236}">
                <a16:creationId xmlns:a16="http://schemas.microsoft.com/office/drawing/2014/main" id="{E287B231-AFD2-49FE-8BB8-FE72BB6CE35D}"/>
              </a:ext>
            </a:extLst>
          </p:cNvPr>
          <p:cNvGrpSpPr/>
          <p:nvPr/>
        </p:nvGrpSpPr>
        <p:grpSpPr>
          <a:xfrm>
            <a:off x="5290331" y="3917503"/>
            <a:ext cx="3288580" cy="1174659"/>
            <a:chOff x="5209838" y="3020450"/>
            <a:chExt cx="3610650" cy="1289700"/>
          </a:xfrm>
        </p:grpSpPr>
        <p:sp>
          <p:nvSpPr>
            <p:cNvPr id="40" name="Google Shape;124;p19">
              <a:extLst>
                <a:ext uri="{FF2B5EF4-FFF2-40B4-BE49-F238E27FC236}">
                  <a16:creationId xmlns:a16="http://schemas.microsoft.com/office/drawing/2014/main" id="{41ACDC62-9A75-4A06-96D5-FDA130F48BC0}"/>
                </a:ext>
              </a:extLst>
            </p:cNvPr>
            <p:cNvSpPr txBox="1"/>
            <p:nvPr/>
          </p:nvSpPr>
          <p:spPr>
            <a:xfrm>
              <a:off x="6696488" y="3020450"/>
              <a:ext cx="2124000" cy="128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latin typeface="Nunito"/>
                  <a:ea typeface="Nunito"/>
                  <a:cs typeface="Nunito"/>
                  <a:sym typeface="Nunito"/>
                </a:rPr>
                <a:t>Mô hình biểu diễn</a:t>
              </a:r>
              <a:endParaRPr sz="1100" b="1">
                <a:latin typeface="Nunito"/>
                <a:ea typeface="Nunito"/>
                <a:cs typeface="Nunito"/>
                <a:sym typeface="Nunito"/>
              </a:endParaRPr>
            </a:p>
          </p:txBody>
        </p:sp>
        <p:cxnSp>
          <p:nvCxnSpPr>
            <p:cNvPr id="41" name="Google Shape;125;p19">
              <a:extLst>
                <a:ext uri="{FF2B5EF4-FFF2-40B4-BE49-F238E27FC236}">
                  <a16:creationId xmlns:a16="http://schemas.microsoft.com/office/drawing/2014/main" id="{B9D2702C-2EED-48CF-A7E0-5F7C72E01594}"/>
                </a:ext>
              </a:extLst>
            </p:cNvPr>
            <p:cNvCxnSpPr/>
            <p:nvPr/>
          </p:nvCxnSpPr>
          <p:spPr>
            <a:xfrm>
              <a:off x="5209838" y="3648300"/>
              <a:ext cx="1286700" cy="0"/>
            </a:xfrm>
            <a:prstGeom prst="straightConnector1">
              <a:avLst/>
            </a:prstGeom>
            <a:noFill/>
            <a:ln w="9525" cap="flat" cmpd="sng">
              <a:solidFill>
                <a:srgbClr val="0D5DDF"/>
              </a:solidFill>
              <a:prstDash val="solid"/>
              <a:round/>
              <a:headEnd type="none" w="sm" len="sm"/>
              <a:tailEnd type="oval" w="med" len="med"/>
            </a:ln>
          </p:spPr>
        </p:cxnSp>
      </p:grpSp>
      <p:grpSp>
        <p:nvGrpSpPr>
          <p:cNvPr id="42" name="Google Shape;126;p19">
            <a:extLst>
              <a:ext uri="{FF2B5EF4-FFF2-40B4-BE49-F238E27FC236}">
                <a16:creationId xmlns:a16="http://schemas.microsoft.com/office/drawing/2014/main" id="{37E33160-63DC-4452-AFBD-153B37792681}"/>
              </a:ext>
            </a:extLst>
          </p:cNvPr>
          <p:cNvGrpSpPr/>
          <p:nvPr/>
        </p:nvGrpSpPr>
        <p:grpSpPr>
          <a:xfrm>
            <a:off x="2969954" y="1829963"/>
            <a:ext cx="3474551" cy="3452476"/>
            <a:chOff x="2662213" y="676344"/>
            <a:chExt cx="3814835" cy="3790597"/>
          </a:xfrm>
        </p:grpSpPr>
        <p:sp>
          <p:nvSpPr>
            <p:cNvPr id="43" name="Google Shape;127;p19">
              <a:extLst>
                <a:ext uri="{FF2B5EF4-FFF2-40B4-BE49-F238E27FC236}">
                  <a16:creationId xmlns:a16="http://schemas.microsoft.com/office/drawing/2014/main" id="{960A78F2-0F65-492D-AF67-961DF5C7D022}"/>
                </a:ext>
              </a:extLst>
            </p:cNvPr>
            <p:cNvSpPr/>
            <p:nvPr/>
          </p:nvSpPr>
          <p:spPr>
            <a:xfrm rot="3600185">
              <a:off x="3169983" y="1184511"/>
              <a:ext cx="2774659" cy="2774659"/>
            </a:xfrm>
            <a:prstGeom prst="blockArc">
              <a:avLst>
                <a:gd name="adj1" fmla="val 12622480"/>
                <a:gd name="adj2" fmla="val 19781569"/>
                <a:gd name="adj3" fmla="val 20773"/>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p19">
              <a:extLst>
                <a:ext uri="{FF2B5EF4-FFF2-40B4-BE49-F238E27FC236}">
                  <a16:creationId xmlns:a16="http://schemas.microsoft.com/office/drawing/2014/main" id="{30D131BE-EFD5-4095-972B-094E7A7B5865}"/>
                </a:ext>
              </a:extLst>
            </p:cNvPr>
            <p:cNvSpPr/>
            <p:nvPr/>
          </p:nvSpPr>
          <p:spPr>
            <a:xfrm rot="10800000">
              <a:off x="3183490" y="1163229"/>
              <a:ext cx="2774700" cy="2774700"/>
            </a:xfrm>
            <a:prstGeom prst="blockArc">
              <a:avLst>
                <a:gd name="adj1" fmla="val 12622480"/>
                <a:gd name="adj2" fmla="val 19662822"/>
                <a:gd name="adj3" fmla="val 20729"/>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p19">
              <a:extLst>
                <a:ext uri="{FF2B5EF4-FFF2-40B4-BE49-F238E27FC236}">
                  <a16:creationId xmlns:a16="http://schemas.microsoft.com/office/drawing/2014/main" id="{0581EC42-3F37-4E8F-976F-27A077A4A842}"/>
                </a:ext>
              </a:extLst>
            </p:cNvPr>
            <p:cNvSpPr/>
            <p:nvPr/>
          </p:nvSpPr>
          <p:spPr>
            <a:xfrm rot="-3600185">
              <a:off x="3194618" y="1184114"/>
              <a:ext cx="2774659" cy="2774659"/>
            </a:xfrm>
            <a:prstGeom prst="blockArc">
              <a:avLst>
                <a:gd name="adj1" fmla="val 12622480"/>
                <a:gd name="adj2" fmla="val 19703271"/>
                <a:gd name="adj3" fmla="val 20851"/>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130;p19">
              <a:extLst>
                <a:ext uri="{FF2B5EF4-FFF2-40B4-BE49-F238E27FC236}">
                  <a16:creationId xmlns:a16="http://schemas.microsoft.com/office/drawing/2014/main" id="{BCB0B6A4-FD89-4E87-A3A4-A404E284E3F7}"/>
                </a:ext>
              </a:extLst>
            </p:cNvPr>
            <p:cNvGrpSpPr/>
            <p:nvPr/>
          </p:nvGrpSpPr>
          <p:grpSpPr>
            <a:xfrm rot="-7200165">
              <a:off x="3337679" y="2826785"/>
              <a:ext cx="585011" cy="585536"/>
              <a:chOff x="1967628" y="812211"/>
              <a:chExt cx="588000" cy="588000"/>
            </a:xfrm>
          </p:grpSpPr>
          <p:sp>
            <p:nvSpPr>
              <p:cNvPr id="56" name="Google Shape;131;p19">
                <a:extLst>
                  <a:ext uri="{FF2B5EF4-FFF2-40B4-BE49-F238E27FC236}">
                    <a16:creationId xmlns:a16="http://schemas.microsoft.com/office/drawing/2014/main" id="{2AC9B5C1-A05F-4BF0-A272-8F60E3C65F32}"/>
                  </a:ext>
                </a:extLst>
              </p:cNvPr>
              <p:cNvSpPr/>
              <p:nvPr/>
            </p:nvSpPr>
            <p:spPr>
              <a:xfrm rot="39023">
                <a:off x="1970909" y="815492"/>
                <a:ext cx="581437" cy="581437"/>
              </a:xfrm>
              <a:prstGeom prst="pie">
                <a:avLst>
                  <a:gd name="adj1" fmla="val 6190354"/>
                  <a:gd name="adj2" fmla="val 14996165"/>
                </a:avLst>
              </a:prstGeom>
              <a:solidFill>
                <a:srgbClr val="307BF3"/>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2;p19">
                <a:extLst>
                  <a:ext uri="{FF2B5EF4-FFF2-40B4-BE49-F238E27FC236}">
                    <a16:creationId xmlns:a16="http://schemas.microsoft.com/office/drawing/2014/main" id="{C1BDC9CC-258B-4FFC-9813-C124F8F2B1A1}"/>
                  </a:ext>
                </a:extLst>
              </p:cNvPr>
              <p:cNvSpPr/>
              <p:nvPr/>
            </p:nvSpPr>
            <p:spPr>
              <a:xfrm rot="10800000">
                <a:off x="1970875" y="815525"/>
                <a:ext cx="581400" cy="581400"/>
              </a:xfrm>
              <a:prstGeom prst="pie">
                <a:avLst>
                  <a:gd name="adj1" fmla="val 4028252"/>
                  <a:gd name="adj2" fmla="val 17183677"/>
                </a:avLst>
              </a:prstGeom>
              <a:solidFill>
                <a:srgbClr val="307B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33;p19">
              <a:extLst>
                <a:ext uri="{FF2B5EF4-FFF2-40B4-BE49-F238E27FC236}">
                  <a16:creationId xmlns:a16="http://schemas.microsoft.com/office/drawing/2014/main" id="{6F2E3F89-C76F-46AD-8EDC-9C012B279C77}"/>
                </a:ext>
              </a:extLst>
            </p:cNvPr>
            <p:cNvGrpSpPr/>
            <p:nvPr/>
          </p:nvGrpSpPr>
          <p:grpSpPr>
            <a:xfrm>
              <a:off x="4264097" y="1180331"/>
              <a:ext cx="585001" cy="585530"/>
              <a:chOff x="1970048" y="811613"/>
              <a:chExt cx="588000" cy="588000"/>
            </a:xfrm>
          </p:grpSpPr>
          <p:sp>
            <p:nvSpPr>
              <p:cNvPr id="54" name="Google Shape;134;p19">
                <a:extLst>
                  <a:ext uri="{FF2B5EF4-FFF2-40B4-BE49-F238E27FC236}">
                    <a16:creationId xmlns:a16="http://schemas.microsoft.com/office/drawing/2014/main" id="{5790B67D-3293-4168-9634-02AD470AF12C}"/>
                  </a:ext>
                </a:extLst>
              </p:cNvPr>
              <p:cNvSpPr/>
              <p:nvPr/>
            </p:nvSpPr>
            <p:spPr>
              <a:xfrm rot="39023">
                <a:off x="1973329" y="814894"/>
                <a:ext cx="581437" cy="581437"/>
              </a:xfrm>
              <a:prstGeom prst="pie">
                <a:avLst>
                  <a:gd name="adj1" fmla="val 6190354"/>
                  <a:gd name="adj2" fmla="val 14996165"/>
                </a:avLst>
              </a:prstGeom>
              <a:solidFill>
                <a:srgbClr val="0944A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5;p19">
                <a:extLst>
                  <a:ext uri="{FF2B5EF4-FFF2-40B4-BE49-F238E27FC236}">
                    <a16:creationId xmlns:a16="http://schemas.microsoft.com/office/drawing/2014/main" id="{A6F2FEE2-1A4A-4C3B-B424-8F10E9F80742}"/>
                  </a:ext>
                </a:extLst>
              </p:cNvPr>
              <p:cNvSpPr/>
              <p:nvPr/>
            </p:nvSpPr>
            <p:spPr>
              <a:xfrm rot="10800000">
                <a:off x="1973295" y="814927"/>
                <a:ext cx="581400" cy="581400"/>
              </a:xfrm>
              <a:prstGeom prst="pie">
                <a:avLst>
                  <a:gd name="adj1" fmla="val 4028252"/>
                  <a:gd name="adj2" fmla="val 17183677"/>
                </a:avLst>
              </a:prstGeom>
              <a:solidFill>
                <a:srgbClr val="0944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36;p19">
              <a:extLst>
                <a:ext uri="{FF2B5EF4-FFF2-40B4-BE49-F238E27FC236}">
                  <a16:creationId xmlns:a16="http://schemas.microsoft.com/office/drawing/2014/main" id="{A6CCAB6B-B441-473C-BC0B-26639E375670}"/>
                </a:ext>
              </a:extLst>
            </p:cNvPr>
            <p:cNvGrpSpPr/>
            <p:nvPr/>
          </p:nvGrpSpPr>
          <p:grpSpPr>
            <a:xfrm rot="7200165">
              <a:off x="5229930" y="2804716"/>
              <a:ext cx="585011" cy="585536"/>
              <a:chOff x="1977085" y="811649"/>
              <a:chExt cx="588000" cy="588000"/>
            </a:xfrm>
          </p:grpSpPr>
          <p:sp>
            <p:nvSpPr>
              <p:cNvPr id="52" name="Google Shape;137;p19">
                <a:extLst>
                  <a:ext uri="{FF2B5EF4-FFF2-40B4-BE49-F238E27FC236}">
                    <a16:creationId xmlns:a16="http://schemas.microsoft.com/office/drawing/2014/main" id="{DD3E6A03-066C-4259-9351-D207E70B4952}"/>
                  </a:ext>
                </a:extLst>
              </p:cNvPr>
              <p:cNvSpPr/>
              <p:nvPr/>
            </p:nvSpPr>
            <p:spPr>
              <a:xfrm rot="39023">
                <a:off x="1980366" y="814930"/>
                <a:ext cx="581437" cy="581437"/>
              </a:xfrm>
              <a:prstGeom prst="pie">
                <a:avLst>
                  <a:gd name="adj1" fmla="val 6190354"/>
                  <a:gd name="adj2" fmla="val 14996165"/>
                </a:avLst>
              </a:prstGeom>
              <a:solidFill>
                <a:srgbClr val="0D5DDF"/>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8;p19">
                <a:extLst>
                  <a:ext uri="{FF2B5EF4-FFF2-40B4-BE49-F238E27FC236}">
                    <a16:creationId xmlns:a16="http://schemas.microsoft.com/office/drawing/2014/main" id="{95B1EA23-99E1-4AF8-9C88-F598C72214F8}"/>
                  </a:ext>
                </a:extLst>
              </p:cNvPr>
              <p:cNvSpPr/>
              <p:nvPr/>
            </p:nvSpPr>
            <p:spPr>
              <a:xfrm rot="10800000">
                <a:off x="1980332" y="814963"/>
                <a:ext cx="581400" cy="581400"/>
              </a:xfrm>
              <a:prstGeom prst="pie">
                <a:avLst>
                  <a:gd name="adj1" fmla="val 4028252"/>
                  <a:gd name="adj2" fmla="val 17183677"/>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139;p19">
              <a:extLst>
                <a:ext uri="{FF2B5EF4-FFF2-40B4-BE49-F238E27FC236}">
                  <a16:creationId xmlns:a16="http://schemas.microsoft.com/office/drawing/2014/main" id="{AA1192D4-C772-4EEF-9AFA-951455E11C45}"/>
                </a:ext>
              </a:extLst>
            </p:cNvPr>
            <p:cNvSpPr txBox="1"/>
            <p:nvPr/>
          </p:nvSpPr>
          <p:spPr>
            <a:xfrm>
              <a:off x="4334550" y="1255312"/>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 </a:t>
              </a:r>
              <a:endParaRPr sz="1600" b="1">
                <a:solidFill>
                  <a:srgbClr val="FFFFFF"/>
                </a:solidFill>
                <a:latin typeface="Roboto"/>
                <a:ea typeface="Roboto"/>
                <a:cs typeface="Roboto"/>
                <a:sym typeface="Roboto"/>
              </a:endParaRPr>
            </a:p>
          </p:txBody>
        </p:sp>
        <p:sp>
          <p:nvSpPr>
            <p:cNvPr id="50" name="Google Shape;140;p19">
              <a:extLst>
                <a:ext uri="{FF2B5EF4-FFF2-40B4-BE49-F238E27FC236}">
                  <a16:creationId xmlns:a16="http://schemas.microsoft.com/office/drawing/2014/main" id="{EE1E82E3-BFC0-4504-8CBA-0A3C150D2CAF}"/>
                </a:ext>
              </a:extLst>
            </p:cNvPr>
            <p:cNvSpPr txBox="1"/>
            <p:nvPr/>
          </p:nvSpPr>
          <p:spPr>
            <a:xfrm>
              <a:off x="3375648" y="2887440"/>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 </a:t>
              </a:r>
              <a:endParaRPr sz="1600" b="1">
                <a:solidFill>
                  <a:srgbClr val="FFFFFF"/>
                </a:solidFill>
                <a:latin typeface="Roboto"/>
                <a:ea typeface="Roboto"/>
                <a:cs typeface="Roboto"/>
                <a:sym typeface="Roboto"/>
              </a:endParaRPr>
            </a:p>
          </p:txBody>
        </p:sp>
        <p:sp>
          <p:nvSpPr>
            <p:cNvPr id="51" name="Google Shape;141;p19">
              <a:extLst>
                <a:ext uri="{FF2B5EF4-FFF2-40B4-BE49-F238E27FC236}">
                  <a16:creationId xmlns:a16="http://schemas.microsoft.com/office/drawing/2014/main" id="{47423EB7-2B4B-442D-9E1D-CF2BD81BB440}"/>
                </a:ext>
              </a:extLst>
            </p:cNvPr>
            <p:cNvSpPr txBox="1"/>
            <p:nvPr/>
          </p:nvSpPr>
          <p:spPr>
            <a:xfrm>
              <a:off x="5281877" y="2857865"/>
              <a:ext cx="509100" cy="26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 </a:t>
              </a:r>
              <a:endParaRPr sz="1600" b="1">
                <a:solidFill>
                  <a:srgbClr val="FFFFFF"/>
                </a:solidFill>
                <a:latin typeface="Roboto"/>
                <a:ea typeface="Roboto"/>
                <a:cs typeface="Roboto"/>
                <a:sym typeface="Roboto"/>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barn(outVertical)">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arn(outVertical)">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1581750"/>
            <a:ext cx="8520600" cy="19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500"/>
              <a:t>HỆ THỐNG</a:t>
            </a:r>
            <a:endParaRPr sz="4500"/>
          </a:p>
          <a:p>
            <a:pPr marL="0" lvl="0" indent="0" algn="ctr" rtl="0">
              <a:spcBef>
                <a:spcPts val="0"/>
              </a:spcBef>
              <a:spcAft>
                <a:spcPts val="0"/>
              </a:spcAft>
              <a:buSzPts val="990"/>
              <a:buNone/>
            </a:pPr>
            <a:r>
              <a:rPr lang="en" sz="4500"/>
              <a:t>GIẢI BÀI TẬP VECTOR</a:t>
            </a:r>
            <a:endParaRPr sz="450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THU THẬP TRI THỨC</a:t>
            </a:r>
            <a:endParaRPr/>
          </a:p>
        </p:txBody>
      </p:sp>
      <p:sp>
        <p:nvSpPr>
          <p:cNvPr id="147" name="Google Shape;147;p20"/>
          <p:cNvSpPr txBox="1">
            <a:spLocks noGrp="1"/>
          </p:cNvSpPr>
          <p:nvPr>
            <p:ph type="body" idx="1"/>
          </p:nvPr>
        </p:nvSpPr>
        <p:spPr>
          <a:xfrm>
            <a:off x="311700" y="1152475"/>
            <a:ext cx="8520600" cy="38013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b="1">
                <a:latin typeface="Nunito"/>
                <a:ea typeface="Nunito"/>
                <a:cs typeface="Nunito"/>
                <a:sym typeface="Nunito"/>
              </a:rPr>
              <a:t>Miền tri thức</a:t>
            </a:r>
            <a:r>
              <a:rPr lang="en">
                <a:latin typeface="Nunito"/>
                <a:ea typeface="Nunito"/>
                <a:cs typeface="Nunito"/>
                <a:sym typeface="Nunito"/>
              </a:rPr>
              <a:t>: </a:t>
            </a:r>
            <a:r>
              <a:rPr lang="en">
                <a:solidFill>
                  <a:srgbClr val="0000FF"/>
                </a:solidFill>
                <a:latin typeface="Nunito"/>
                <a:ea typeface="Nunito"/>
                <a:cs typeface="Nunito"/>
                <a:sym typeface="Nunito"/>
              </a:rPr>
              <a:t>Đại số tuyến tính - Không gian Vector</a:t>
            </a:r>
            <a:endParaRPr>
              <a:solidFill>
                <a:srgbClr val="0000FF"/>
              </a:solidFill>
              <a:latin typeface="Nunito"/>
              <a:ea typeface="Nunito"/>
              <a:cs typeface="Nunito"/>
              <a:sym typeface="Nunito"/>
            </a:endParaRPr>
          </a:p>
          <a:p>
            <a:pPr marL="457200" lvl="0" indent="-342900" algn="l" rtl="0">
              <a:lnSpc>
                <a:spcPct val="150000"/>
              </a:lnSpc>
              <a:spcBef>
                <a:spcPts val="0"/>
              </a:spcBef>
              <a:spcAft>
                <a:spcPts val="0"/>
              </a:spcAft>
              <a:buSzPts val="1800"/>
              <a:buFont typeface="Nunito"/>
              <a:buChar char="●"/>
            </a:pPr>
            <a:r>
              <a:rPr lang="en" b="1">
                <a:latin typeface="Nunito"/>
                <a:ea typeface="Nunito"/>
                <a:cs typeface="Nunito"/>
                <a:sym typeface="Nunito"/>
              </a:rPr>
              <a:t>Nguồn thu thập tri thức</a:t>
            </a:r>
            <a:r>
              <a:rPr lang="en">
                <a:latin typeface="Nunito"/>
                <a:ea typeface="Nunito"/>
                <a:cs typeface="Nunito"/>
                <a:sym typeface="Nunito"/>
              </a:rPr>
              <a:t>:</a:t>
            </a:r>
            <a:endParaRPr>
              <a:latin typeface="Nunito"/>
              <a:ea typeface="Nunito"/>
              <a:cs typeface="Nunito"/>
              <a:sym typeface="Nunito"/>
            </a:endParaRPr>
          </a:p>
          <a:p>
            <a:pPr marL="914400" lvl="1" indent="-317500" algn="l" rtl="0">
              <a:lnSpc>
                <a:spcPct val="150000"/>
              </a:lnSpc>
              <a:spcBef>
                <a:spcPts val="0"/>
              </a:spcBef>
              <a:spcAft>
                <a:spcPts val="0"/>
              </a:spcAft>
              <a:buSzPts val="1400"/>
              <a:buFont typeface="Nunito"/>
              <a:buChar char="○"/>
            </a:pPr>
            <a:r>
              <a:rPr lang="en">
                <a:latin typeface="Nunito"/>
                <a:ea typeface="Nunito"/>
                <a:cs typeface="Nunito"/>
                <a:sym typeface="Nunito"/>
              </a:rPr>
              <a:t>Đại số tuyến tính và Ứng dụng, Tập 1, Bùi Xuân Hải - Trần Ngọc Hội - Trịnh Thanh Đèo - Lê Văn Luyện, Nhà xuất bản Đại học Quốc gia TP.HCM.</a:t>
            </a:r>
            <a:endParaRPr>
              <a:latin typeface="Nunito"/>
              <a:ea typeface="Nunito"/>
              <a:cs typeface="Nunito"/>
              <a:sym typeface="Nunito"/>
            </a:endParaRPr>
          </a:p>
          <a:p>
            <a:pPr marL="914400" lvl="1" indent="-317500" algn="l" rtl="0">
              <a:lnSpc>
                <a:spcPct val="150000"/>
              </a:lnSpc>
              <a:spcBef>
                <a:spcPts val="0"/>
              </a:spcBef>
              <a:spcAft>
                <a:spcPts val="0"/>
              </a:spcAft>
              <a:buSzPts val="1400"/>
              <a:buFont typeface="Nunito"/>
              <a:buChar char="○"/>
            </a:pPr>
            <a:r>
              <a:rPr lang="en">
                <a:latin typeface="Nunito"/>
                <a:ea typeface="Nunito"/>
                <a:cs typeface="Nunito"/>
                <a:sym typeface="Nunito"/>
              </a:rPr>
              <a:t>Đại số tuyến tính, Nguyễn Hữu Việt Hưng, Nhà xuất bản Đại học Quốc gia Hà Nội.</a:t>
            </a:r>
            <a:endParaRPr>
              <a:latin typeface="Nunito"/>
              <a:ea typeface="Nunito"/>
              <a:cs typeface="Nunito"/>
              <a:sym typeface="Nunito"/>
            </a:endParaRPr>
          </a:p>
          <a:p>
            <a:pPr marL="457200" lvl="0" indent="-342900" algn="l" rtl="0">
              <a:lnSpc>
                <a:spcPct val="150000"/>
              </a:lnSpc>
              <a:spcBef>
                <a:spcPts val="0"/>
              </a:spcBef>
              <a:spcAft>
                <a:spcPts val="0"/>
              </a:spcAft>
              <a:buSzPts val="1800"/>
              <a:buFont typeface="Nunito"/>
              <a:buChar char="●"/>
            </a:pPr>
            <a:r>
              <a:rPr lang="en">
                <a:latin typeface="Nunito"/>
                <a:ea typeface="Nunito"/>
                <a:cs typeface="Nunito"/>
                <a:sym typeface="Nunito"/>
              </a:rPr>
              <a:t>Tri thức được thu thập từ hai chương: </a:t>
            </a:r>
            <a:endParaRPr>
              <a:latin typeface="Nunito"/>
              <a:ea typeface="Nunito"/>
              <a:cs typeface="Nunito"/>
              <a:sym typeface="Nunito"/>
            </a:endParaRPr>
          </a:p>
          <a:p>
            <a:pPr marL="914400" lvl="1" indent="-317500" algn="l" rtl="0">
              <a:lnSpc>
                <a:spcPct val="150000"/>
              </a:lnSpc>
              <a:spcBef>
                <a:spcPts val="0"/>
              </a:spcBef>
              <a:spcAft>
                <a:spcPts val="0"/>
              </a:spcAft>
              <a:buSzPts val="1400"/>
              <a:buFont typeface="Nunito"/>
              <a:buChar char="○"/>
            </a:pPr>
            <a:r>
              <a:rPr lang="en">
                <a:latin typeface="Nunito"/>
                <a:ea typeface="Nunito"/>
                <a:cs typeface="Nunito"/>
                <a:sym typeface="Nunito"/>
              </a:rPr>
              <a:t>Ma trận</a:t>
            </a:r>
            <a:endParaRPr>
              <a:latin typeface="Nunito"/>
              <a:ea typeface="Nunito"/>
              <a:cs typeface="Nunito"/>
              <a:sym typeface="Nunito"/>
            </a:endParaRPr>
          </a:p>
          <a:p>
            <a:pPr marL="914400" lvl="1" indent="-317500" algn="l" rtl="0">
              <a:lnSpc>
                <a:spcPct val="150000"/>
              </a:lnSpc>
              <a:spcBef>
                <a:spcPts val="0"/>
              </a:spcBef>
              <a:spcAft>
                <a:spcPts val="0"/>
              </a:spcAft>
              <a:buSzPts val="1400"/>
              <a:buFont typeface="Nunito"/>
              <a:buChar char="○"/>
            </a:pPr>
            <a:r>
              <a:rPr lang="en">
                <a:latin typeface="Nunito"/>
                <a:ea typeface="Nunito"/>
                <a:cs typeface="Nunito"/>
                <a:sym typeface="Nunito"/>
              </a:rPr>
              <a:t>Không gian vector</a:t>
            </a:r>
            <a:endParaRPr>
              <a:latin typeface="Nunito"/>
              <a:ea typeface="Nunito"/>
              <a:cs typeface="Nunito"/>
              <a:sym typeface="Nunito"/>
            </a:endParaRPr>
          </a:p>
        </p:txBody>
      </p:sp>
      <p:sp>
        <p:nvSpPr>
          <p:cNvPr id="148" name="Google Shape;14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sldNum" idx="12"/>
          </p:nvPr>
        </p:nvSpPr>
        <p:spPr>
          <a:xfrm>
            <a:off x="8519733" y="4564467"/>
            <a:ext cx="548700" cy="393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54" name="Google Shape;154;p21"/>
          <p:cNvSpPr/>
          <p:nvPr/>
        </p:nvSpPr>
        <p:spPr>
          <a:xfrm>
            <a:off x="2461600" y="171800"/>
            <a:ext cx="3946200" cy="572700"/>
          </a:xfrm>
          <a:prstGeom prst="roundRect">
            <a:avLst>
              <a:gd name="adj" fmla="val 16667"/>
            </a:avLst>
          </a:prstGeom>
          <a:solidFill>
            <a:schemeClr val="lt1"/>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accent3"/>
                </a:solidFill>
                <a:latin typeface="Alfa Slab One"/>
                <a:ea typeface="Alfa Slab One"/>
                <a:cs typeface="Alfa Slab One"/>
                <a:sym typeface="Alfa Slab One"/>
              </a:rPr>
              <a:t>THU THẬP TRI THỨC</a:t>
            </a:r>
            <a:endParaRPr sz="2400" b="1"/>
          </a:p>
        </p:txBody>
      </p:sp>
      <p:sp>
        <p:nvSpPr>
          <p:cNvPr id="155" name="Google Shape;155;p21"/>
          <p:cNvSpPr/>
          <p:nvPr/>
        </p:nvSpPr>
        <p:spPr>
          <a:xfrm>
            <a:off x="955900" y="1162225"/>
            <a:ext cx="1385700" cy="572700"/>
          </a:xfrm>
          <a:prstGeom prst="roundRect">
            <a:avLst>
              <a:gd name="adj" fmla="val 16667"/>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Nunito"/>
                <a:ea typeface="Nunito"/>
                <a:cs typeface="Nunito"/>
                <a:sym typeface="Nunito"/>
              </a:rPr>
              <a:t>Ma trận</a:t>
            </a:r>
            <a:endParaRPr b="1">
              <a:latin typeface="Nunito"/>
              <a:ea typeface="Nunito"/>
              <a:cs typeface="Nunito"/>
              <a:sym typeface="Nunito"/>
            </a:endParaRPr>
          </a:p>
        </p:txBody>
      </p:sp>
      <p:sp>
        <p:nvSpPr>
          <p:cNvPr id="156" name="Google Shape;156;p21"/>
          <p:cNvSpPr/>
          <p:nvPr/>
        </p:nvSpPr>
        <p:spPr>
          <a:xfrm>
            <a:off x="5900500" y="1162225"/>
            <a:ext cx="1351200" cy="572700"/>
          </a:xfrm>
          <a:prstGeom prst="roundRect">
            <a:avLst>
              <a:gd name="adj" fmla="val 16667"/>
            </a:avLst>
          </a:prstGeom>
          <a:solidFill>
            <a:srgbClr val="FFE59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b="1">
                <a:latin typeface="Nunito"/>
                <a:ea typeface="Nunito"/>
                <a:cs typeface="Nunito"/>
                <a:sym typeface="Nunito"/>
              </a:rPr>
              <a:t>Không gian vector</a:t>
            </a:r>
            <a:endParaRPr b="1">
              <a:latin typeface="Nunito"/>
              <a:ea typeface="Nunito"/>
              <a:cs typeface="Nunito"/>
              <a:sym typeface="Nunito"/>
            </a:endParaRPr>
          </a:p>
        </p:txBody>
      </p:sp>
      <p:sp>
        <p:nvSpPr>
          <p:cNvPr id="157" name="Google Shape;157;p21"/>
          <p:cNvSpPr/>
          <p:nvPr/>
        </p:nvSpPr>
        <p:spPr>
          <a:xfrm>
            <a:off x="141775" y="2478225"/>
            <a:ext cx="857400" cy="682500"/>
          </a:xfrm>
          <a:prstGeom prst="roundRect">
            <a:avLst>
              <a:gd name="adj" fmla="val 16667"/>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Nunito"/>
                <a:ea typeface="Nunito"/>
                <a:cs typeface="Nunito"/>
                <a:sym typeface="Nunito"/>
              </a:rPr>
              <a:t>Khái niệm</a:t>
            </a:r>
            <a:endParaRPr sz="1100" b="1">
              <a:latin typeface="Nunito"/>
              <a:ea typeface="Nunito"/>
              <a:cs typeface="Nunito"/>
              <a:sym typeface="Nunito"/>
            </a:endParaRPr>
          </a:p>
        </p:txBody>
      </p:sp>
      <p:sp>
        <p:nvSpPr>
          <p:cNvPr id="158" name="Google Shape;158;p21"/>
          <p:cNvSpPr/>
          <p:nvPr/>
        </p:nvSpPr>
        <p:spPr>
          <a:xfrm>
            <a:off x="5351950" y="2497575"/>
            <a:ext cx="982500" cy="643800"/>
          </a:xfrm>
          <a:prstGeom prst="roundRect">
            <a:avLst>
              <a:gd name="adj" fmla="val 16667"/>
            </a:avLst>
          </a:prstGeom>
          <a:solidFill>
            <a:srgbClr val="FFE59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Nunito"/>
                <a:ea typeface="Nunito"/>
                <a:cs typeface="Nunito"/>
                <a:sym typeface="Nunito"/>
              </a:rPr>
              <a:t>Cơ sở và Số chiều</a:t>
            </a:r>
            <a:endParaRPr sz="1100" b="1">
              <a:latin typeface="Nunito"/>
              <a:ea typeface="Nunito"/>
              <a:cs typeface="Nunito"/>
              <a:sym typeface="Nunito"/>
            </a:endParaRPr>
          </a:p>
        </p:txBody>
      </p:sp>
      <p:sp>
        <p:nvSpPr>
          <p:cNvPr id="159" name="Google Shape;159;p21"/>
          <p:cNvSpPr/>
          <p:nvPr/>
        </p:nvSpPr>
        <p:spPr>
          <a:xfrm>
            <a:off x="6717988" y="2497575"/>
            <a:ext cx="1067400" cy="643800"/>
          </a:xfrm>
          <a:prstGeom prst="roundRect">
            <a:avLst>
              <a:gd name="adj" fmla="val 16667"/>
            </a:avLst>
          </a:prstGeom>
          <a:solidFill>
            <a:srgbClr val="FFE59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Nunito"/>
                <a:ea typeface="Nunito"/>
                <a:cs typeface="Nunito"/>
                <a:sym typeface="Nunito"/>
              </a:rPr>
              <a:t>Không gian con</a:t>
            </a:r>
            <a:endParaRPr sz="1100" b="1">
              <a:latin typeface="Nunito"/>
              <a:ea typeface="Nunito"/>
              <a:cs typeface="Nunito"/>
              <a:sym typeface="Nunito"/>
            </a:endParaRPr>
          </a:p>
        </p:txBody>
      </p:sp>
      <p:sp>
        <p:nvSpPr>
          <p:cNvPr id="160" name="Google Shape;160;p21"/>
          <p:cNvSpPr/>
          <p:nvPr/>
        </p:nvSpPr>
        <p:spPr>
          <a:xfrm>
            <a:off x="1192600" y="2478225"/>
            <a:ext cx="1024200" cy="682500"/>
          </a:xfrm>
          <a:prstGeom prst="roundRect">
            <a:avLst>
              <a:gd name="adj" fmla="val 16667"/>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100" b="1">
                <a:latin typeface="Nunito"/>
                <a:ea typeface="Nunito"/>
                <a:cs typeface="Nunito"/>
                <a:sym typeface="Nunito"/>
              </a:rPr>
              <a:t>Phép toán</a:t>
            </a:r>
            <a:endParaRPr sz="1100" b="1">
              <a:latin typeface="Nunito"/>
              <a:ea typeface="Nunito"/>
              <a:cs typeface="Nunito"/>
              <a:sym typeface="Nunito"/>
            </a:endParaRPr>
          </a:p>
        </p:txBody>
      </p:sp>
      <p:sp>
        <p:nvSpPr>
          <p:cNvPr id="161" name="Google Shape;161;p21"/>
          <p:cNvSpPr/>
          <p:nvPr/>
        </p:nvSpPr>
        <p:spPr>
          <a:xfrm>
            <a:off x="2368525" y="2478225"/>
            <a:ext cx="1117800" cy="682500"/>
          </a:xfrm>
          <a:prstGeom prst="roundRect">
            <a:avLst>
              <a:gd name="adj" fmla="val 16667"/>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100" b="1">
                <a:latin typeface="Nunito"/>
                <a:ea typeface="Nunito"/>
                <a:cs typeface="Nunito"/>
                <a:sym typeface="Nunito"/>
              </a:rPr>
              <a:t>Hệ </a:t>
            </a:r>
            <a:br>
              <a:rPr lang="en" sz="1100" b="1">
                <a:latin typeface="Nunito"/>
                <a:ea typeface="Nunito"/>
                <a:cs typeface="Nunito"/>
                <a:sym typeface="Nunito"/>
              </a:rPr>
            </a:br>
            <a:r>
              <a:rPr lang="en" sz="1100" b="1">
                <a:latin typeface="Nunito"/>
                <a:ea typeface="Nunito"/>
                <a:cs typeface="Nunito"/>
                <a:sym typeface="Nunito"/>
              </a:rPr>
              <a:t>phương trình tuyến tính</a:t>
            </a:r>
            <a:endParaRPr sz="1100" b="1">
              <a:latin typeface="Nunito"/>
              <a:ea typeface="Nunito"/>
              <a:cs typeface="Nunito"/>
              <a:sym typeface="Nunito"/>
            </a:endParaRPr>
          </a:p>
        </p:txBody>
      </p:sp>
      <p:sp>
        <p:nvSpPr>
          <p:cNvPr id="162" name="Google Shape;162;p21"/>
          <p:cNvSpPr/>
          <p:nvPr/>
        </p:nvSpPr>
        <p:spPr>
          <a:xfrm>
            <a:off x="3901000" y="2497575"/>
            <a:ext cx="1067400" cy="643800"/>
          </a:xfrm>
          <a:prstGeom prst="roundRect">
            <a:avLst>
              <a:gd name="adj" fmla="val 16667"/>
            </a:avLst>
          </a:prstGeom>
          <a:solidFill>
            <a:srgbClr val="FFE59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Nunito"/>
                <a:ea typeface="Nunito"/>
                <a:cs typeface="Nunito"/>
                <a:sym typeface="Nunito"/>
              </a:rPr>
              <a:t>Khái niệm</a:t>
            </a:r>
            <a:endParaRPr sz="1100" b="1">
              <a:latin typeface="Nunito"/>
              <a:ea typeface="Nunito"/>
              <a:cs typeface="Nunito"/>
              <a:sym typeface="Nunito"/>
            </a:endParaRPr>
          </a:p>
        </p:txBody>
      </p:sp>
      <p:sp>
        <p:nvSpPr>
          <p:cNvPr id="163" name="Google Shape;163;p21"/>
          <p:cNvSpPr/>
          <p:nvPr/>
        </p:nvSpPr>
        <p:spPr>
          <a:xfrm>
            <a:off x="7978925" y="2478225"/>
            <a:ext cx="1117800" cy="643800"/>
          </a:xfrm>
          <a:prstGeom prst="roundRect">
            <a:avLst>
              <a:gd name="adj" fmla="val 16667"/>
            </a:avLst>
          </a:prstGeom>
          <a:solidFill>
            <a:srgbClr val="FFE59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Nunito"/>
                <a:ea typeface="Nunito"/>
                <a:cs typeface="Nunito"/>
                <a:sym typeface="Nunito"/>
              </a:rPr>
              <a:t>Tọa độ, ma trận chuyển đổi cơ sở</a:t>
            </a:r>
            <a:endParaRPr sz="1100" b="1">
              <a:latin typeface="Nunito"/>
              <a:ea typeface="Nunito"/>
              <a:cs typeface="Nunito"/>
              <a:sym typeface="Nunito"/>
            </a:endParaRPr>
          </a:p>
        </p:txBody>
      </p:sp>
      <p:sp>
        <p:nvSpPr>
          <p:cNvPr id="164" name="Google Shape;164;p21"/>
          <p:cNvSpPr/>
          <p:nvPr/>
        </p:nvSpPr>
        <p:spPr>
          <a:xfrm>
            <a:off x="79225" y="3605400"/>
            <a:ext cx="982500" cy="1457100"/>
          </a:xfrm>
          <a:prstGeom prst="roundRect">
            <a:avLst>
              <a:gd name="adj" fmla="val 16667"/>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 Định nghĩa</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Ma trận vuông</a:t>
            </a:r>
            <a:endParaRPr sz="1000">
              <a:latin typeface="Nunito"/>
              <a:ea typeface="Nunito"/>
              <a:cs typeface="Nunito"/>
              <a:sym typeface="Nunito"/>
            </a:endParaRPr>
          </a:p>
          <a:p>
            <a:pPr marL="0" marR="0" lvl="0" indent="0" algn="l" rtl="0">
              <a:lnSpc>
                <a:spcPct val="100000"/>
              </a:lnSpc>
              <a:spcBef>
                <a:spcPts val="0"/>
              </a:spcBef>
              <a:spcAft>
                <a:spcPts val="0"/>
              </a:spcAft>
              <a:buNone/>
            </a:pPr>
            <a:r>
              <a:rPr lang="en" sz="1000">
                <a:latin typeface="Nunito"/>
                <a:ea typeface="Nunito"/>
                <a:cs typeface="Nunito"/>
                <a:sym typeface="Nunito"/>
              </a:rPr>
              <a:t>- Ma trận khả nghịch</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Ma trận đường chéo - ...</a:t>
            </a:r>
            <a:endParaRPr sz="1000">
              <a:latin typeface="Nunito"/>
              <a:ea typeface="Nunito"/>
              <a:cs typeface="Nunito"/>
              <a:sym typeface="Nunito"/>
            </a:endParaRPr>
          </a:p>
        </p:txBody>
      </p:sp>
      <p:sp>
        <p:nvSpPr>
          <p:cNvPr id="165" name="Google Shape;165;p21"/>
          <p:cNvSpPr/>
          <p:nvPr/>
        </p:nvSpPr>
        <p:spPr>
          <a:xfrm>
            <a:off x="1192600" y="3605400"/>
            <a:ext cx="1024200" cy="1457100"/>
          </a:xfrm>
          <a:prstGeom prst="roundRect">
            <a:avLst>
              <a:gd name="adj" fmla="val 16667"/>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 So sánh</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Chuyển vị</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Tổng, tích hai ma trận</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Nhân một số với ma trận</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a:t>
            </a:r>
            <a:endParaRPr sz="1000">
              <a:latin typeface="Nunito"/>
              <a:ea typeface="Nunito"/>
              <a:cs typeface="Nunito"/>
              <a:sym typeface="Nunito"/>
            </a:endParaRPr>
          </a:p>
        </p:txBody>
      </p:sp>
      <p:sp>
        <p:nvSpPr>
          <p:cNvPr id="166" name="Google Shape;166;p21"/>
          <p:cNvSpPr/>
          <p:nvPr/>
        </p:nvSpPr>
        <p:spPr>
          <a:xfrm>
            <a:off x="2415325" y="3605400"/>
            <a:ext cx="1024200" cy="1457100"/>
          </a:xfrm>
          <a:prstGeom prst="roundRect">
            <a:avLst>
              <a:gd name="adj" fmla="val 16667"/>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 Định nghĩa.</a:t>
            </a:r>
            <a:endParaRPr sz="1000">
              <a:latin typeface="Nunito"/>
              <a:ea typeface="Nunito"/>
              <a:cs typeface="Nunito"/>
              <a:sym typeface="Nunito"/>
            </a:endParaRPr>
          </a:p>
          <a:p>
            <a:pPr marL="0" marR="0" lvl="0" indent="0" algn="l" rtl="0">
              <a:lnSpc>
                <a:spcPct val="100000"/>
              </a:lnSpc>
              <a:spcBef>
                <a:spcPts val="0"/>
              </a:spcBef>
              <a:spcAft>
                <a:spcPts val="0"/>
              </a:spcAft>
              <a:buNone/>
            </a:pPr>
            <a:r>
              <a:rPr lang="en" sz="1000">
                <a:latin typeface="Nunito"/>
                <a:ea typeface="Nunito"/>
                <a:cs typeface="Nunito"/>
                <a:sym typeface="Nunito"/>
              </a:rPr>
              <a:t>- Nghiệm hệ PTTT</a:t>
            </a:r>
            <a:endParaRPr sz="1000">
              <a:latin typeface="Nunito"/>
              <a:ea typeface="Nunito"/>
              <a:cs typeface="Nunito"/>
              <a:sym typeface="Nunito"/>
            </a:endParaRPr>
          </a:p>
          <a:p>
            <a:pPr marL="0" marR="0" lvl="0" indent="0" algn="l" rtl="0">
              <a:lnSpc>
                <a:spcPct val="100000"/>
              </a:lnSpc>
              <a:spcBef>
                <a:spcPts val="0"/>
              </a:spcBef>
              <a:spcAft>
                <a:spcPts val="0"/>
              </a:spcAft>
              <a:buNone/>
            </a:pPr>
            <a:r>
              <a:rPr lang="en" sz="1000">
                <a:latin typeface="Nunito"/>
                <a:ea typeface="Nunito"/>
                <a:cs typeface="Nunito"/>
                <a:sym typeface="Nunito"/>
              </a:rPr>
              <a:t>- Phương pháp giải hệ PTTT</a:t>
            </a:r>
            <a:endParaRPr sz="1000">
              <a:latin typeface="Nunito"/>
              <a:ea typeface="Nunito"/>
              <a:cs typeface="Nunito"/>
              <a:sym typeface="Nunito"/>
            </a:endParaRPr>
          </a:p>
          <a:p>
            <a:pPr marL="0" marR="0" lvl="0" indent="0" algn="l" rtl="0">
              <a:lnSpc>
                <a:spcPct val="100000"/>
              </a:lnSpc>
              <a:spcBef>
                <a:spcPts val="0"/>
              </a:spcBef>
              <a:spcAft>
                <a:spcPts val="0"/>
              </a:spcAft>
              <a:buNone/>
            </a:pPr>
            <a:r>
              <a:rPr lang="en" sz="1000">
                <a:latin typeface="Nunito"/>
                <a:ea typeface="Nunito"/>
                <a:cs typeface="Nunito"/>
                <a:sym typeface="Nunito"/>
              </a:rPr>
              <a:t>- ...</a:t>
            </a:r>
            <a:endParaRPr sz="1000">
              <a:latin typeface="Nunito"/>
              <a:ea typeface="Nunito"/>
              <a:cs typeface="Nunito"/>
              <a:sym typeface="Nunito"/>
            </a:endParaRPr>
          </a:p>
        </p:txBody>
      </p:sp>
      <p:sp>
        <p:nvSpPr>
          <p:cNvPr id="167" name="Google Shape;167;p21"/>
          <p:cNvSpPr/>
          <p:nvPr/>
        </p:nvSpPr>
        <p:spPr>
          <a:xfrm>
            <a:off x="5290000" y="3605400"/>
            <a:ext cx="1117800" cy="1457100"/>
          </a:xfrm>
          <a:prstGeom prst="roundRect">
            <a:avLst>
              <a:gd name="adj" fmla="val 16667"/>
            </a:avLst>
          </a:prstGeom>
          <a:solidFill>
            <a:srgbClr val="FFE59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 Tập sinh</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Cơ sở</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Số chiều</a:t>
            </a:r>
            <a:endParaRPr sz="1000">
              <a:latin typeface="Nunito"/>
              <a:ea typeface="Nunito"/>
              <a:cs typeface="Nunito"/>
              <a:sym typeface="Nunito"/>
            </a:endParaRPr>
          </a:p>
        </p:txBody>
      </p:sp>
      <p:sp>
        <p:nvSpPr>
          <p:cNvPr id="168" name="Google Shape;168;p21"/>
          <p:cNvSpPr/>
          <p:nvPr/>
        </p:nvSpPr>
        <p:spPr>
          <a:xfrm>
            <a:off x="6718000" y="3605400"/>
            <a:ext cx="1067400" cy="1457100"/>
          </a:xfrm>
          <a:prstGeom prst="roundRect">
            <a:avLst>
              <a:gd name="adj" fmla="val 16667"/>
            </a:avLst>
          </a:prstGeom>
          <a:solidFill>
            <a:srgbClr val="FFE59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 Định nghĩa</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KG sinh bởi tập hợp</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KG dòng của ma trận </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KG nghiệm của hệ PTTT</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a:t>
            </a:r>
            <a:endParaRPr sz="1000">
              <a:latin typeface="Nunito"/>
              <a:ea typeface="Nunito"/>
              <a:cs typeface="Nunito"/>
              <a:sym typeface="Nunito"/>
            </a:endParaRPr>
          </a:p>
          <a:p>
            <a:pPr marL="0" lvl="0" indent="0" algn="l" rtl="0">
              <a:spcBef>
                <a:spcPts val="0"/>
              </a:spcBef>
              <a:spcAft>
                <a:spcPts val="0"/>
              </a:spcAft>
              <a:buNone/>
            </a:pPr>
            <a:endParaRPr sz="1000">
              <a:latin typeface="Nunito"/>
              <a:ea typeface="Nunito"/>
              <a:cs typeface="Nunito"/>
              <a:sym typeface="Nunito"/>
            </a:endParaRPr>
          </a:p>
        </p:txBody>
      </p:sp>
      <p:sp>
        <p:nvSpPr>
          <p:cNvPr id="169" name="Google Shape;169;p21"/>
          <p:cNvSpPr/>
          <p:nvPr/>
        </p:nvSpPr>
        <p:spPr>
          <a:xfrm>
            <a:off x="7978925" y="3605400"/>
            <a:ext cx="1117800" cy="1457100"/>
          </a:xfrm>
          <a:prstGeom prst="roundRect">
            <a:avLst>
              <a:gd name="adj" fmla="val 16667"/>
            </a:avLst>
          </a:prstGeom>
          <a:solidFill>
            <a:srgbClr val="FFE59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 Tọa độ</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Ma trận chuyển cơ sở</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Cơ sở chính tắc</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a:t>
            </a:r>
            <a:endParaRPr sz="1000">
              <a:latin typeface="Nunito"/>
              <a:ea typeface="Nunito"/>
              <a:cs typeface="Nunito"/>
              <a:sym typeface="Nunito"/>
            </a:endParaRPr>
          </a:p>
        </p:txBody>
      </p:sp>
      <p:sp>
        <p:nvSpPr>
          <p:cNvPr id="170" name="Google Shape;170;p21"/>
          <p:cNvSpPr/>
          <p:nvPr/>
        </p:nvSpPr>
        <p:spPr>
          <a:xfrm>
            <a:off x="3901000" y="3605400"/>
            <a:ext cx="1067400" cy="1457100"/>
          </a:xfrm>
          <a:prstGeom prst="roundRect">
            <a:avLst>
              <a:gd name="adj" fmla="val 16667"/>
            </a:avLst>
          </a:prstGeom>
          <a:solidFill>
            <a:srgbClr val="FFE59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Nunito"/>
                <a:ea typeface="Nunito"/>
                <a:cs typeface="Nunito"/>
                <a:sym typeface="Nunito"/>
              </a:rPr>
              <a:t>- Định nghĩa</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Tổ hợp tuyến tính</a:t>
            </a:r>
            <a:endParaRPr sz="1000">
              <a:latin typeface="Nunito"/>
              <a:ea typeface="Nunito"/>
              <a:cs typeface="Nunito"/>
              <a:sym typeface="Nunito"/>
            </a:endParaRPr>
          </a:p>
          <a:p>
            <a:pPr marL="0" lvl="0" indent="0" algn="l" rtl="0">
              <a:spcBef>
                <a:spcPts val="0"/>
              </a:spcBef>
              <a:spcAft>
                <a:spcPts val="0"/>
              </a:spcAft>
              <a:buNone/>
            </a:pPr>
            <a:r>
              <a:rPr lang="en" sz="1000">
                <a:latin typeface="Nunito"/>
                <a:ea typeface="Nunito"/>
                <a:cs typeface="Nunito"/>
                <a:sym typeface="Nunito"/>
              </a:rPr>
              <a:t>- Độc lập/ Phụ thuốc tuyến tính</a:t>
            </a:r>
            <a:endParaRPr sz="1000">
              <a:latin typeface="Nunito"/>
              <a:ea typeface="Nunito"/>
              <a:cs typeface="Nunito"/>
              <a:sym typeface="Nunito"/>
            </a:endParaRPr>
          </a:p>
          <a:p>
            <a:pPr marL="0" lvl="0" indent="0" algn="l" rtl="0">
              <a:spcBef>
                <a:spcPts val="0"/>
              </a:spcBef>
              <a:spcAft>
                <a:spcPts val="0"/>
              </a:spcAft>
              <a:buNone/>
            </a:pPr>
            <a:endParaRPr sz="1000">
              <a:latin typeface="Nunito"/>
              <a:ea typeface="Nunito"/>
              <a:cs typeface="Nunito"/>
              <a:sym typeface="Nunito"/>
            </a:endParaRPr>
          </a:p>
        </p:txBody>
      </p:sp>
      <p:cxnSp>
        <p:nvCxnSpPr>
          <p:cNvPr id="171" name="Google Shape;171;p21"/>
          <p:cNvCxnSpPr>
            <a:stCxn id="154" idx="2"/>
            <a:endCxn id="155" idx="0"/>
          </p:cNvCxnSpPr>
          <p:nvPr/>
        </p:nvCxnSpPr>
        <p:spPr>
          <a:xfrm flipH="1">
            <a:off x="1648900" y="744500"/>
            <a:ext cx="2785800" cy="417600"/>
          </a:xfrm>
          <a:prstGeom prst="straightConnector1">
            <a:avLst/>
          </a:prstGeom>
          <a:noFill/>
          <a:ln w="2857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2" name="Google Shape;172;p21"/>
          <p:cNvCxnSpPr>
            <a:stCxn id="154" idx="2"/>
            <a:endCxn id="156" idx="0"/>
          </p:cNvCxnSpPr>
          <p:nvPr/>
        </p:nvCxnSpPr>
        <p:spPr>
          <a:xfrm>
            <a:off x="4434700" y="744500"/>
            <a:ext cx="2141400" cy="417600"/>
          </a:xfrm>
          <a:prstGeom prst="straightConnector1">
            <a:avLst/>
          </a:prstGeom>
          <a:noFill/>
          <a:ln w="2857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3" name="Google Shape;173;p21"/>
          <p:cNvCxnSpPr>
            <a:stCxn id="155" idx="2"/>
            <a:endCxn id="157" idx="0"/>
          </p:cNvCxnSpPr>
          <p:nvPr/>
        </p:nvCxnSpPr>
        <p:spPr>
          <a:xfrm flipH="1">
            <a:off x="570550" y="1734925"/>
            <a:ext cx="1078200" cy="7434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4" name="Google Shape;174;p21"/>
          <p:cNvCxnSpPr>
            <a:stCxn id="155" idx="2"/>
          </p:cNvCxnSpPr>
          <p:nvPr/>
        </p:nvCxnSpPr>
        <p:spPr>
          <a:xfrm>
            <a:off x="1648750" y="1734925"/>
            <a:ext cx="1275900" cy="7434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5" name="Google Shape;175;p21"/>
          <p:cNvCxnSpPr>
            <a:stCxn id="155" idx="2"/>
            <a:endCxn id="160" idx="0"/>
          </p:cNvCxnSpPr>
          <p:nvPr/>
        </p:nvCxnSpPr>
        <p:spPr>
          <a:xfrm>
            <a:off x="1648750" y="1734925"/>
            <a:ext cx="56100" cy="7434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6" name="Google Shape;176;p21"/>
          <p:cNvCxnSpPr>
            <a:stCxn id="156" idx="2"/>
            <a:endCxn id="158" idx="0"/>
          </p:cNvCxnSpPr>
          <p:nvPr/>
        </p:nvCxnSpPr>
        <p:spPr>
          <a:xfrm flipH="1">
            <a:off x="5843200" y="1734925"/>
            <a:ext cx="732900" cy="7626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7" name="Google Shape;177;p21"/>
          <p:cNvCxnSpPr>
            <a:stCxn id="156" idx="2"/>
            <a:endCxn id="159" idx="0"/>
          </p:cNvCxnSpPr>
          <p:nvPr/>
        </p:nvCxnSpPr>
        <p:spPr>
          <a:xfrm>
            <a:off x="6576100" y="1734925"/>
            <a:ext cx="675600" cy="7626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8" name="Google Shape;178;p21"/>
          <p:cNvCxnSpPr>
            <a:stCxn id="156" idx="2"/>
            <a:endCxn id="163" idx="0"/>
          </p:cNvCxnSpPr>
          <p:nvPr/>
        </p:nvCxnSpPr>
        <p:spPr>
          <a:xfrm>
            <a:off x="6576100" y="1734925"/>
            <a:ext cx="1961700" cy="7434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79" name="Google Shape;179;p21"/>
          <p:cNvCxnSpPr>
            <a:endCxn id="164" idx="0"/>
          </p:cNvCxnSpPr>
          <p:nvPr/>
        </p:nvCxnSpPr>
        <p:spPr>
          <a:xfrm>
            <a:off x="570475" y="3178500"/>
            <a:ext cx="0" cy="4269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0" name="Google Shape;180;p21"/>
          <p:cNvCxnSpPr>
            <a:stCxn id="160" idx="2"/>
            <a:endCxn id="165" idx="0"/>
          </p:cNvCxnSpPr>
          <p:nvPr/>
        </p:nvCxnSpPr>
        <p:spPr>
          <a:xfrm>
            <a:off x="1704700" y="3160725"/>
            <a:ext cx="0" cy="4446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1" name="Google Shape;181;p21"/>
          <p:cNvCxnSpPr>
            <a:stCxn id="161" idx="2"/>
            <a:endCxn id="166" idx="0"/>
          </p:cNvCxnSpPr>
          <p:nvPr/>
        </p:nvCxnSpPr>
        <p:spPr>
          <a:xfrm>
            <a:off x="2927425" y="3160725"/>
            <a:ext cx="0" cy="4446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2" name="Google Shape;182;p21"/>
          <p:cNvCxnSpPr>
            <a:stCxn id="162" idx="2"/>
            <a:endCxn id="170" idx="0"/>
          </p:cNvCxnSpPr>
          <p:nvPr/>
        </p:nvCxnSpPr>
        <p:spPr>
          <a:xfrm>
            <a:off x="4434700" y="3141375"/>
            <a:ext cx="0" cy="4641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3" name="Google Shape;183;p21"/>
          <p:cNvCxnSpPr>
            <a:stCxn id="158" idx="2"/>
            <a:endCxn id="167" idx="0"/>
          </p:cNvCxnSpPr>
          <p:nvPr/>
        </p:nvCxnSpPr>
        <p:spPr>
          <a:xfrm>
            <a:off x="5843200" y="3141375"/>
            <a:ext cx="5700" cy="4641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4" name="Google Shape;184;p21"/>
          <p:cNvCxnSpPr>
            <a:stCxn id="159" idx="2"/>
            <a:endCxn id="168" idx="0"/>
          </p:cNvCxnSpPr>
          <p:nvPr/>
        </p:nvCxnSpPr>
        <p:spPr>
          <a:xfrm>
            <a:off x="7251688" y="3141375"/>
            <a:ext cx="0" cy="4641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5" name="Google Shape;185;p21"/>
          <p:cNvCxnSpPr>
            <a:stCxn id="163" idx="2"/>
            <a:endCxn id="169" idx="0"/>
          </p:cNvCxnSpPr>
          <p:nvPr/>
        </p:nvCxnSpPr>
        <p:spPr>
          <a:xfrm>
            <a:off x="8537825" y="3122025"/>
            <a:ext cx="0" cy="4833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186" name="Google Shape;186;p21"/>
          <p:cNvCxnSpPr>
            <a:stCxn id="156" idx="2"/>
            <a:endCxn id="162" idx="0"/>
          </p:cNvCxnSpPr>
          <p:nvPr/>
        </p:nvCxnSpPr>
        <p:spPr>
          <a:xfrm flipH="1">
            <a:off x="4434700" y="1734925"/>
            <a:ext cx="2141400" cy="762600"/>
          </a:xfrm>
          <a:prstGeom prst="straightConnector1">
            <a:avLst/>
          </a:prstGeom>
          <a:noFill/>
          <a:ln w="9525" cap="flat" cmpd="sng">
            <a:solidFill>
              <a:srgbClr val="000000"/>
            </a:solidFill>
            <a:prstDash val="solid"/>
            <a:round/>
            <a:headEnd type="none" w="med" len="med"/>
            <a:tailEnd type="triangle" w="med" len="med"/>
          </a:ln>
          <a:effectLst>
            <a:outerShdw blurRad="57150" dist="19050" dir="5400000" algn="bl" rotWithShape="0">
              <a:srgbClr val="000000">
                <a:alpha val="50000"/>
              </a:srgbClr>
            </a:outerShdw>
          </a:effectLst>
        </p:spPr>
      </p:cxn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2333</Words>
  <Application>Microsoft Office PowerPoint</Application>
  <PresentationFormat>On-screen Show (16:9)</PresentationFormat>
  <Paragraphs>221</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Alfa Slab One</vt:lpstr>
      <vt:lpstr>Arial</vt:lpstr>
      <vt:lpstr>Impact</vt:lpstr>
      <vt:lpstr>Nunito</vt:lpstr>
      <vt:lpstr>Proxima Nova</vt:lpstr>
      <vt:lpstr>Roboto</vt:lpstr>
      <vt:lpstr>TimesNewRomanPS-BoldMT</vt:lpstr>
      <vt:lpstr>Gameday</vt:lpstr>
      <vt:lpstr>HỆ THỐNG GIẢI BÀI TẬP KHÔNG GIAN VECTOR</vt:lpstr>
      <vt:lpstr>GIỚI THIỆU ĐỀ TÀI</vt:lpstr>
      <vt:lpstr>GIỚI THIỆU ĐỀ TÀI</vt:lpstr>
      <vt:lpstr>GIỚI THIỆU ĐỀ TÀI</vt:lpstr>
      <vt:lpstr>GIỚI THIỆU ĐỀ TÀI</vt:lpstr>
      <vt:lpstr>GIỚI THIỆU ĐỀ TÀI</vt:lpstr>
      <vt:lpstr>HỆ THỐNG GIẢI BÀI TẬP VECTOR</vt:lpstr>
      <vt:lpstr>THU THẬP TRI THỨC</vt:lpstr>
      <vt:lpstr>PowerPoint Presentation</vt:lpstr>
      <vt:lpstr>THU THẬP TRI THỨC</vt:lpstr>
      <vt:lpstr>THU THẬP TRI THỨC</vt:lpstr>
      <vt:lpstr>THU THẬP TRI THỨC</vt:lpstr>
      <vt:lpstr>MÔ HÌNH TRI THỨC</vt:lpstr>
      <vt:lpstr>MÔ HÌNH TRI THỨC</vt:lpstr>
      <vt:lpstr>CÁC VẤN ĐỀ VÀ THUẬT GIẢI TƯƠNG ỨNG</vt:lpstr>
      <vt:lpstr>CÁC VẤN ĐỀ VÀ THUẬT GIẢI TƯƠNG ỨNG</vt:lpstr>
      <vt:lpstr>CÁC VẤN ĐỀ VÀ THUẬT GIẢI TƯƠNG ỨNG</vt:lpstr>
      <vt:lpstr>DEMO THỬ NGHIỆM &amp; KẾT QUẢ</vt:lpstr>
      <vt:lpstr>THỬ NGHIỆM</vt:lpstr>
      <vt:lpstr>KẾT QUẢ THỬ NGHIỆM</vt:lpstr>
      <vt:lpstr>KẾT LUẬN</vt:lpstr>
      <vt:lpstr>Cám ơn thầy và các bạn đã chú ý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GIẢI BÀI TẬP VECTOR</dc:title>
  <cp:lastModifiedBy>Đặng Thi</cp:lastModifiedBy>
  <cp:revision>21</cp:revision>
  <dcterms:modified xsi:type="dcterms:W3CDTF">2021-07-24T06:21:16Z</dcterms:modified>
</cp:coreProperties>
</file>