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30"/>
  </p:notesMasterIdLst>
  <p:sldIdLst>
    <p:sldId id="653" r:id="rId3"/>
    <p:sldId id="667" r:id="rId4"/>
    <p:sldId id="670" r:id="rId5"/>
    <p:sldId id="671" r:id="rId6"/>
    <p:sldId id="692" r:id="rId7"/>
    <p:sldId id="672" r:id="rId8"/>
    <p:sldId id="673" r:id="rId9"/>
    <p:sldId id="674" r:id="rId10"/>
    <p:sldId id="675" r:id="rId11"/>
    <p:sldId id="676" r:id="rId12"/>
    <p:sldId id="677" r:id="rId13"/>
    <p:sldId id="678" r:id="rId14"/>
    <p:sldId id="679" r:id="rId15"/>
    <p:sldId id="680" r:id="rId16"/>
    <p:sldId id="681" r:id="rId17"/>
    <p:sldId id="682" r:id="rId18"/>
    <p:sldId id="693" r:id="rId19"/>
    <p:sldId id="683" r:id="rId20"/>
    <p:sldId id="685" r:id="rId21"/>
    <p:sldId id="686" r:id="rId22"/>
    <p:sldId id="688" r:id="rId23"/>
    <p:sldId id="694" r:id="rId24"/>
    <p:sldId id="687" r:id="rId25"/>
    <p:sldId id="689" r:id="rId26"/>
    <p:sldId id="690" r:id="rId27"/>
    <p:sldId id="691" r:id="rId28"/>
    <p:sldId id="669" r:id="rId29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00000"/>
    <a:srgbClr val="FFFFCC"/>
    <a:srgbClr val="FFCCFF"/>
    <a:srgbClr val="990000"/>
    <a:srgbClr val="A50021"/>
    <a:srgbClr val="FF9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4" autoAdjust="0"/>
    <p:restoredTop sz="97684" autoAdjust="0"/>
  </p:normalViewPr>
  <p:slideViewPr>
    <p:cSldViewPr>
      <p:cViewPr varScale="1">
        <p:scale>
          <a:sx n="129" d="100"/>
          <a:sy n="129" d="100"/>
        </p:scale>
        <p:origin x="1392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DBB9782-D808-4711-B598-9AA19A84951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61AE262-885B-488E-AE35-CDFCDBD238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3A70A64-1237-4415-85E5-AE9867DC184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CDB9A31E-E5DC-4CCF-8D7D-2E35B9F3299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ED856DFF-0E8B-4501-8D23-9E82B8BEFBE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9E39E61A-1E0F-4FAE-9BDE-4EA5D2F39F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2614C86-8EBE-4219-9F31-E231F0650C3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0236BFBB-02DA-41B5-9D41-C06C78127DF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1117600" y="736600"/>
            <a:ext cx="4525963" cy="3746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body"/>
          </p:nvPr>
        </p:nvSpPr>
        <p:spPr>
          <a:xfrm>
            <a:off x="676275" y="4722813"/>
            <a:ext cx="5407025" cy="44735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5156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3AA172-931D-440F-83AB-444269B7A2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498258-161C-4380-BB43-58C71E45BB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4D57DE9-D5D7-4DB7-A161-A89BEDC5C0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74C45-D2EF-46BE-AC8A-5AB53774BA8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74205649"/>
      </p:ext>
    </p:extLst>
  </p:cSld>
  <p:clrMapOvr>
    <a:masterClrMapping/>
  </p:clrMapOvr>
  <p:transition spd="slow"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BA02FB-A673-467A-9CEA-2B950FE259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7C9C3E-720E-42ED-BDA2-8B6A9568F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4DB2BD-F890-43DA-9206-2177D885C8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43786-4372-479C-853C-40363C98BD8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16636503"/>
      </p:ext>
    </p:extLst>
  </p:cSld>
  <p:clrMapOvr>
    <a:masterClrMapping/>
  </p:clrMapOvr>
  <p:transition spd="slow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634AFE-188F-4DA1-A38D-CBFF374F4A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76ADC0-DA95-4F01-ABE9-D3F4E4926F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771569-3328-4811-A970-82C8764448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4E7D3-D466-4176-B87B-9788E5EC6CE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18289259"/>
      </p:ext>
    </p:extLst>
  </p:cSld>
  <p:clrMapOvr>
    <a:masterClrMapping/>
  </p:clrMapOvr>
  <p:transition spd="slow">
    <p:wheel spokes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92E0210-1F5A-4526-9DE5-71ABB3FF7A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50AD91-0961-47FE-9633-30B043238A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401DCEC-EB0D-4459-98AF-329FEEA6ED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A5512-D944-42C2-BAC3-2123B510106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49782004"/>
      </p:ext>
    </p:extLst>
  </p:cSld>
  <p:clrMapOvr>
    <a:masterClrMapping/>
  </p:clrMapOvr>
  <p:transition spd="slow">
    <p:wheel spokes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B5368F-9668-4A26-A298-236AFAB86E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DAEF07-CF3D-4094-99C1-45FC2F2C13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CB6441-51DD-48B7-A45E-A7B1A91C8C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01E94-3B2D-4074-8A9A-F5DFE70895C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21347089"/>
      </p:ext>
    </p:extLst>
  </p:cSld>
  <p:clrMapOvr>
    <a:masterClrMapping/>
  </p:clrMapOvr>
  <p:transition spd="slow">
    <p:wheel spokes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CF789-9299-4D90-B09C-8C39AD2ACD0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97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F76C0-E190-4C0E-A648-5AEA8A172CB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72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22DF9-5FF2-4E95-9874-4EE31B7098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96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35300-4B25-4C7F-8B30-502E933681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76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F9686-8939-4070-BF3F-725858912A6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0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BD67D-483B-449D-AFD9-EDDFD6514DB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62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AB84CAE-C0CC-4B75-B775-79C13884DD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A572AB3-B962-4EE7-8B08-596E34CA84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E1BA82-97A1-4677-9762-6D3EA667C6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C179C-2D97-4FE0-AF04-12EEE4BCA43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10186223"/>
      </p:ext>
    </p:extLst>
  </p:cSld>
  <p:clrMapOvr>
    <a:masterClrMapping/>
  </p:clrMapOvr>
  <p:transition spd="slow">
    <p:wheel spokes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F219B-2F62-4689-BEC3-BD7B54381B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75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2B275-5123-4B14-923E-0AFD17B1F4B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68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46082-21A9-4BAE-9741-9CAEB5CB4C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06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3BB0F-7ADD-460D-A5F6-78CEA013246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91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7813" y="128588"/>
            <a:ext cx="2055812" cy="5994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8213" cy="59944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F7260-892C-4902-B9B4-DA5EF9CC01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08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26425" cy="143351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36735-2291-419E-AFC5-F55510E3B0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69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D9854E-3126-47A6-8CFA-875DBC22E9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4AFC20-C735-4223-A871-20E1ACD421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222D4D9-A7F2-4EC3-9795-5DD974E284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9E234-5A88-47DF-B713-B295077E4F0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14191568"/>
      </p:ext>
    </p:extLst>
  </p:cSld>
  <p:clrMapOvr>
    <a:masterClrMapping/>
  </p:clrMapOvr>
  <p:transition spd="slow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648B87-6B00-4F5F-8C75-35FCCF07C6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138340-47AC-4C2C-B8B0-1E856943C8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CD6D11-DB86-4077-9B09-8981A0CED0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929DE-FAA6-4A00-81EF-FC103C2AC88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93154674"/>
      </p:ext>
    </p:extLst>
  </p:cSld>
  <p:clrMapOvr>
    <a:masterClrMapping/>
  </p:clrMapOvr>
  <p:transition spd="slow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98242D7-96DE-4816-9262-721DD7EE4C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A832FA9-7488-4CAA-BCB7-2DA03765BA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1D97410-7ADB-404D-9E20-AB95F7DE08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D1451-8B28-4DAA-9460-EB95B7E2FEC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87440480"/>
      </p:ext>
    </p:extLst>
  </p:cSld>
  <p:clrMapOvr>
    <a:masterClrMapping/>
  </p:clrMapOvr>
  <p:transition spd="slow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4C4556A-CCFF-4055-B0E5-1542EE2E18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AC64284-5511-4B36-B132-FB34A37622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A8EDD7-2BC7-40A3-8887-F4163005F2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B396E-4FEE-422B-8681-B1EF63ED160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13997152"/>
      </p:ext>
    </p:extLst>
  </p:cSld>
  <p:clrMapOvr>
    <a:masterClrMapping/>
  </p:clrMapOvr>
  <p:transition spd="slow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0D21191-92AE-488D-9458-2B73B256BC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A1FD893-F261-4A90-80E3-37085793DB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F352B77-29D1-4DA9-9BA4-30DDDAC377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CD710-7773-4B90-99EB-CC2BDD93668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50417657"/>
      </p:ext>
    </p:extLst>
  </p:cSld>
  <p:clrMapOvr>
    <a:masterClrMapping/>
  </p:clrMapOvr>
  <p:transition spd="slow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BBFB19-B60E-490D-99B0-3870F5A25D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38F9EC-9231-4501-B05C-35F152843B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C04089-E43B-473C-B9AC-DC59247031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9C0AF-19BB-4ACA-8F45-38263F4D59E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96487852"/>
      </p:ext>
    </p:extLst>
  </p:cSld>
  <p:clrMapOvr>
    <a:masterClrMapping/>
  </p:clrMapOvr>
  <p:transition spd="slow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74CEF2-C295-467C-81E4-DC95479B69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9C2876-4C01-4213-8A0E-4B3F962BED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5E0973-72B8-49B5-BA61-9C73370A50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DE60E-5B0E-4A8C-A167-83C48B8E2EE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20924187"/>
      </p:ext>
    </p:extLst>
  </p:cSld>
  <p:clrMapOvr>
    <a:masterClrMapping/>
  </p:clrMapOvr>
  <p:transition spd="slow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444553E-59E2-4092-B66D-FDA5EAAA72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057297A-F1FB-48B4-A3C8-3C42F6840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CD6BA5B-4BC3-48C7-AE6F-099BB67A34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AA52838-BC9F-4A4F-ADD1-BBF284FD1E8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9929EAF-18D0-4535-BE94-739DC23FB94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D1BF7A9-DFDA-4B95-A5EA-F4A450ACB31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8" decel="100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98" decel="100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98" decel="100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98" decel="1000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98" decel="1000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presetID="37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98" decel="100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898"/>
                          </p:stCondLst>
                        </p:cTn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98" decel="100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898"/>
                          </p:stCondLst>
                        </p:cTn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98" decel="100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898"/>
                          </p:stCondLst>
                        </p:cTn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98" decel="100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898"/>
                          </p:stCondLst>
                        </p:cTn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98" decel="100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898"/>
                          </p:stCondLst>
                        </p:cTn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6425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Для правки текста заголовка щелкните мышью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Для правки структуры щелкните мышью</a:t>
            </a:r>
          </a:p>
          <a:p>
            <a:pPr lvl="1"/>
            <a:r>
              <a:rPr lang="en-GB"/>
              <a:t>Второй уровень структуры</a:t>
            </a:r>
          </a:p>
          <a:p>
            <a:pPr lvl="2"/>
            <a:r>
              <a:rPr lang="en-GB"/>
              <a:t>Третий уровень структуры</a:t>
            </a:r>
          </a:p>
          <a:p>
            <a:pPr lvl="3"/>
            <a:r>
              <a:rPr lang="en-GB"/>
              <a:t>Четвертый уровень структуры</a:t>
            </a:r>
          </a:p>
          <a:p>
            <a:pPr lvl="4"/>
            <a:r>
              <a:rPr lang="en-GB"/>
              <a:t>Пятый уровень структуры</a:t>
            </a:r>
          </a:p>
          <a:p>
            <a:pPr lvl="4"/>
            <a:r>
              <a:rPr lang="en-GB"/>
              <a:t>Шестой уровень структуры</a:t>
            </a:r>
          </a:p>
          <a:p>
            <a:pPr lvl="4"/>
            <a:r>
              <a:rPr lang="en-GB"/>
              <a:t>Седьмой уровень структуры</a:t>
            </a:r>
          </a:p>
          <a:p>
            <a:pPr lvl="4"/>
            <a:r>
              <a:rPr lang="en-GB"/>
              <a:t>Восьмой уровень структуры</a:t>
            </a:r>
          </a:p>
          <a:p>
            <a:pPr lvl="4"/>
            <a:r>
              <a:rPr lang="en-GB"/>
              <a:t>Девятый уровень структуры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16C3780-B5E2-477A-ABAE-94169E0E78D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91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339725" indent="-339725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39775" indent="-282575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183743" y="1979057"/>
            <a:ext cx="8785225" cy="1330750"/>
          </a:xfrm>
          <a:solidFill>
            <a:srgbClr val="FFFFFF">
              <a:alpha val="25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Clr>
                <a:srgbClr val="9900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ru-RU" sz="3200" b="1" cap="all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ОБРАБОТКА ДАННЫХ И МОДЕЛИРОВАНИЕ В </a:t>
            </a:r>
            <a:r>
              <a:rPr lang="en-US" sz="3200" b="1" cap="all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EXCEL</a:t>
            </a:r>
            <a:endParaRPr lang="en-GB" sz="32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71040" y="4936687"/>
            <a:ext cx="8785225" cy="83317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>
              <a:spcAft>
                <a:spcPts val="0"/>
              </a:spcAft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t>Преподаватель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t>: </a:t>
            </a:r>
          </a:p>
          <a:p>
            <a:pPr algn="ctr">
              <a:spcAft>
                <a:spcPts val="0"/>
              </a:spcAft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t>доцент </a:t>
            </a: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Департамента анализа данных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и машинного обучения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spcAft>
                <a:spcPts val="0"/>
              </a:spcAft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t>СМИРНОВ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Михаил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t>Викторович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D196C-2EC1-4BDB-B330-23FBAF4BE9B5}"/>
              </a:ext>
            </a:extLst>
          </p:cNvPr>
          <p:cNvSpPr txBox="1"/>
          <p:nvPr/>
        </p:nvSpPr>
        <p:spPr>
          <a:xfrm>
            <a:off x="3131840" y="6237312"/>
            <a:ext cx="302433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t>Москва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 –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t>202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3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0650D51-3464-47F1-88A1-6D9BCD3F6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65846"/>
            <a:ext cx="4508196" cy="15824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7D4AFC-5408-476D-B1E1-3F6F8BD1BE57}"/>
              </a:ext>
            </a:extLst>
          </p:cNvPr>
          <p:cNvSpPr txBox="1"/>
          <p:nvPr/>
        </p:nvSpPr>
        <p:spPr>
          <a:xfrm>
            <a:off x="891244" y="3634115"/>
            <a:ext cx="7344816" cy="3715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defPPr>
              <a:defRPr lang="ru-RU"/>
            </a:defPPr>
            <a:lvl1pPr algn="ctr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0" sz="1600" b="1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ru-RU" sz="1800" dirty="0"/>
              <a:t>Тема </a:t>
            </a:r>
            <a:r>
              <a:rPr lang="en-US" sz="1800" dirty="0"/>
              <a:t>2</a:t>
            </a:r>
            <a:r>
              <a:rPr lang="ru-RU" sz="1800" dirty="0"/>
              <a:t>. Моделирование в </a:t>
            </a:r>
            <a:r>
              <a:rPr lang="en-US" sz="1800" dirty="0"/>
              <a:t>Excel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197CCB8-77C2-4338-8FCB-5AE118EF2DCA}"/>
              </a:ext>
            </a:extLst>
          </p:cNvPr>
          <p:cNvSpPr/>
          <p:nvPr/>
        </p:nvSpPr>
        <p:spPr>
          <a:xfrm>
            <a:off x="467544" y="4240866"/>
            <a:ext cx="848872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Arial Unicode MS" pitchFamily="34" charset="-128"/>
              </a:rPr>
              <a:t>Лекция 2.4. Моделирование инвестиционного портфеля в 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Arial Unicode MS" pitchFamily="34" charset="-128"/>
              </a:rPr>
              <a:t>Exce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Arial Unicode MS" pitchFamily="34" charset="-128"/>
              </a:rPr>
              <a:t>l</a:t>
            </a:r>
            <a:endParaRPr lang="ru-RU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Arial Unicode MS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10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E81303-B0D5-45DC-A602-7728D89B3A8F}"/>
              </a:ext>
            </a:extLst>
          </p:cNvPr>
          <p:cNvSpPr txBox="1"/>
          <p:nvPr/>
        </p:nvSpPr>
        <p:spPr>
          <a:xfrm>
            <a:off x="411080" y="2147601"/>
            <a:ext cx="83218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Фактическое количество торговых дней в году на Московской бирже (ММВБ) приведено в таблице 1 (согласно числу рабочих и нерабочих дней в торговом календаре).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3E476-CD4D-458E-9288-735FF7D2FD34}"/>
              </a:ext>
            </a:extLst>
          </p:cNvPr>
          <p:cNvSpPr txBox="1"/>
          <p:nvPr/>
        </p:nvSpPr>
        <p:spPr>
          <a:xfrm>
            <a:off x="899592" y="1540054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/>
              <a:t>Для справки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21D0AC8-217A-4D37-A6C1-341E033DE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9144000" cy="230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78998"/>
      </p:ext>
    </p:extLst>
  </p:cSld>
  <p:clrMapOvr>
    <a:masterClrMapping/>
  </p:clrMapOvr>
  <p:transition spd="slow"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11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7201C3-B0D5-4C28-B199-A26249665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800"/>
            <a:ext cx="9144000" cy="449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437"/>
      </p:ext>
    </p:extLst>
  </p:cSld>
  <p:clrMapOvr>
    <a:masterClrMapping/>
  </p:clrMapOvr>
  <p:transition spd="slow"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12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811A08-A560-4595-AF35-259B60AE99C4}"/>
                  </a:ext>
                </a:extLst>
              </p:cNvPr>
              <p:cNvSpPr txBox="1"/>
              <p:nvPr/>
            </p:nvSpPr>
            <p:spPr>
              <a:xfrm>
                <a:off x="407340" y="1340768"/>
                <a:ext cx="8352928" cy="19887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Пример 1.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Исходные данные для 2017 года (247 торговых дней): цена вчера 50 руб., цена сегодня 50,01 руб. Для одного дня 2017 года 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247</m:t>
                        </m:r>
                      </m:den>
                    </m:f>
                  </m:oMath>
                </a14:m>
                <a:r>
                  <a:rPr lang="ru-RU" sz="16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Величина </a:t>
                </a:r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относительной среднегодовой доходности для указанного периода в один день составит: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indent="450215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50,01−50</m:t>
                          </m:r>
                        </m:num>
                        <m:den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den>
                      </m:f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247</m:t>
                              </m:r>
                            </m:den>
                          </m:f>
                        </m:den>
                      </m:f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∙100=4,94%</m:t>
                      </m:r>
                    </m:oMath>
                  </m:oMathPara>
                </a14:m>
                <a:endParaRPr lang="ru-RU" sz="16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811A08-A560-4595-AF35-259B60AE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40" y="1340768"/>
                <a:ext cx="8352928" cy="1988750"/>
              </a:xfrm>
              <a:prstGeom prst="rect">
                <a:avLst/>
              </a:prstGeom>
              <a:blipFill>
                <a:blip r:embed="rId2"/>
                <a:stretch>
                  <a:fillRect l="-438" t="-920" r="-3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33A859-F474-45A5-99C6-A8DE0272590F}"/>
                  </a:ext>
                </a:extLst>
              </p:cNvPr>
              <p:cNvSpPr txBox="1"/>
              <p:nvPr/>
            </p:nvSpPr>
            <p:spPr>
              <a:xfrm>
                <a:off x="440508" y="3313556"/>
                <a:ext cx="8319760" cy="1741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Пример 2.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Цена месяц назад: 50 руб. Цена сегодня: 50,2 руб. Относительная среднегодовая доходность за месяц: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indent="450215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50,2−50</m:t>
                          </m:r>
                        </m:num>
                        <m:den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den>
                      </m:f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den>
                          </m:f>
                        </m:den>
                      </m:f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∙100=4,8%</m:t>
                      </m:r>
                    </m:oMath>
                  </m:oMathPara>
                </a14:m>
                <a:endParaRPr lang="ru-RU" sz="16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33A859-F474-45A5-99C6-A8DE02725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08" y="3313556"/>
                <a:ext cx="8319760" cy="1741823"/>
              </a:xfrm>
              <a:prstGeom prst="rect">
                <a:avLst/>
              </a:prstGeom>
              <a:blipFill>
                <a:blip r:embed="rId3"/>
                <a:stretch>
                  <a:fillRect l="-366" t="-1053" r="-4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40C766-97D5-4CBD-9032-5E056847196B}"/>
                  </a:ext>
                </a:extLst>
              </p:cNvPr>
              <p:cNvSpPr txBox="1"/>
              <p:nvPr/>
            </p:nvSpPr>
            <p:spPr>
              <a:xfrm>
                <a:off x="457200" y="5184725"/>
                <a:ext cx="8352928" cy="12986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Пример 3.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Цена год назад: 50 руб. Цена сегодня: 52,3 руб.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indent="450215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52,3−50</m:t>
                          </m:r>
                        </m:num>
                        <m:den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den>
                      </m:f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∙100=4,6%</m:t>
                      </m:r>
                    </m:oMath>
                  </m:oMathPara>
                </a14:m>
                <a:endParaRPr lang="ru-RU" sz="16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40C766-97D5-4CBD-9032-5E0568471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184725"/>
                <a:ext cx="8352928" cy="1298625"/>
              </a:xfrm>
              <a:prstGeom prst="rect">
                <a:avLst/>
              </a:prstGeom>
              <a:blipFill>
                <a:blip r:embed="rId4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933476"/>
      </p:ext>
    </p:extLst>
  </p:cSld>
  <p:clrMapOvr>
    <a:masterClrMapping/>
  </p:clrMapOvr>
  <p:transition spd="slow">
    <p:wheel spokes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13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A5FE5DF-2D21-49A0-B47C-77CA88E91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3162"/>
            <a:ext cx="9144000" cy="26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89141"/>
      </p:ext>
    </p:extLst>
  </p:cSld>
  <p:clrMapOvr>
    <a:masterClrMapping/>
  </p:clrMapOvr>
  <p:transition spd="slow">
    <p:wheel spokes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14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372E13-5CC0-4FE7-AEB9-BA3FCC0CB106}"/>
                  </a:ext>
                </a:extLst>
              </p:cNvPr>
              <p:cNvSpPr txBox="1"/>
              <p:nvPr/>
            </p:nvSpPr>
            <p:spPr>
              <a:xfrm>
                <a:off x="282352" y="1515715"/>
                <a:ext cx="8579296" cy="5093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Пример </a:t>
                </a:r>
                <a:r>
                  <a:rPr lang="en-US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Исходные данные для 2017 года (247 дней): стандартное отклонение доходности за день 0,007. Среднегодовая волатильность: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indent="450215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0,007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ru-RU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247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∙100=11%</m:t>
                      </m:r>
                    </m:oMath>
                  </m:oMathPara>
                </a14:m>
                <a:endParaRPr lang="ru-RU" sz="16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Пример </a:t>
                </a:r>
                <a:r>
                  <a:rPr lang="en-US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Стандартное отклонение доходности за месяц 0,01733. Волатильность: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indent="450215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0,01733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ru-RU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∙100=6%</m:t>
                      </m:r>
                    </m:oMath>
                  </m:oMathPara>
                </a14:m>
                <a:endParaRPr lang="ru-RU" sz="16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Пример </a:t>
                </a:r>
                <a:r>
                  <a:rPr lang="en-US" sz="160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ru-RU" sz="160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ru-RU" sz="16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Стандартное отклонение доходности за три года 0,0867. Волатильность: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indent="450215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0,0867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∙100=5%</m:t>
                      </m:r>
                    </m:oMath>
                  </m:oMathPara>
                </a14:m>
                <a:endParaRPr lang="ru-RU" sz="16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372E13-5CC0-4FE7-AEB9-BA3FCC0CB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52" y="1515715"/>
                <a:ext cx="8579296" cy="5093382"/>
              </a:xfrm>
              <a:prstGeom prst="rect">
                <a:avLst/>
              </a:prstGeom>
              <a:blipFill>
                <a:blip r:embed="rId2"/>
                <a:stretch>
                  <a:fillRect l="-355" t="-359" r="-3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946961"/>
      </p:ext>
    </p:extLst>
  </p:cSld>
  <p:clrMapOvr>
    <a:masterClrMapping/>
  </p:clrMapOvr>
  <p:transition spd="slow">
    <p:wheel spokes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15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124744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51FA31-FEDA-463F-A0AF-2AEDB0BFB7EC}"/>
              </a:ext>
            </a:extLst>
          </p:cNvPr>
          <p:cNvSpPr txBox="1"/>
          <p:nvPr/>
        </p:nvSpPr>
        <p:spPr>
          <a:xfrm>
            <a:off x="635224" y="2492896"/>
            <a:ext cx="792088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Вычисления в </a:t>
            </a:r>
            <a:r>
              <a:rPr lang="ru-RU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ru-RU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Задание 1.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Рассчитайте доходность и волатильность актива RUSAL </a:t>
            </a:r>
            <a:r>
              <a:rPr lang="ru-RU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plс</a:t>
            </a:r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(RUAL) на основании данных о ежедневных ценах за период с 03.10.2016 по 29.09.2017.</a:t>
            </a:r>
          </a:p>
        </p:txBody>
      </p:sp>
    </p:spTree>
    <p:extLst>
      <p:ext uri="{BB962C8B-B14F-4D97-AF65-F5344CB8AC3E}">
        <p14:creationId xmlns:p14="http://schemas.microsoft.com/office/powerpoint/2010/main" val="164672762"/>
      </p:ext>
    </p:extLst>
  </p:cSld>
  <p:clrMapOvr>
    <a:masterClrMapping/>
  </p:clrMapOvr>
  <p:transition spd="slow">
    <p:wheel spokes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16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124744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8579440-18EE-46FF-B6B3-9F51579EB21D}"/>
              </a:ext>
            </a:extLst>
          </p:cNvPr>
          <p:cNvSpPr txBox="1"/>
          <p:nvPr/>
        </p:nvSpPr>
        <p:spPr>
          <a:xfrm>
            <a:off x="611560" y="1178204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indent="450215" algn="just">
              <a:spcAft>
                <a:spcPts val="600"/>
              </a:spcAft>
              <a:defRPr sz="1600" b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indent="0" algn="l"/>
            <a:r>
              <a:rPr lang="en-US" sz="1800" b="0" dirty="0" err="1"/>
              <a:t>finam</a:t>
            </a:r>
            <a:r>
              <a:rPr lang="ru-RU" sz="1800" b="0" dirty="0"/>
              <a:t>.</a:t>
            </a:r>
            <a:r>
              <a:rPr lang="en-US" sz="1800" b="0" dirty="0"/>
              <a:t>ru </a:t>
            </a:r>
            <a:endParaRPr lang="ru-RU" sz="1800" b="0" dirty="0"/>
          </a:p>
        </p:txBody>
      </p:sp>
      <p:pic>
        <p:nvPicPr>
          <p:cNvPr id="10" name="Рисунок 9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FF2CD58-4BE9-4118-B065-4CBFEED80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7887"/>
            <a:ext cx="7659908" cy="468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07313"/>
      </p:ext>
    </p:extLst>
  </p:cSld>
  <p:clrMapOvr>
    <a:masterClrMapping/>
  </p:clrMapOvr>
  <p:transition spd="slow">
    <p:wheel spokes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17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124744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8579440-18EE-46FF-B6B3-9F51579EB21D}"/>
              </a:ext>
            </a:extLst>
          </p:cNvPr>
          <p:cNvSpPr txBox="1"/>
          <p:nvPr/>
        </p:nvSpPr>
        <p:spPr>
          <a:xfrm>
            <a:off x="395536" y="1165966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indent="450215" algn="just">
              <a:spcAft>
                <a:spcPts val="600"/>
              </a:spcAft>
              <a:defRPr sz="1600" b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indent="0" algn="l"/>
            <a:r>
              <a:rPr lang="en-US" sz="1800" b="0" dirty="0" err="1"/>
              <a:t>finam</a:t>
            </a:r>
            <a:r>
              <a:rPr lang="ru-RU" sz="1800" b="0" dirty="0"/>
              <a:t>.</a:t>
            </a:r>
            <a:r>
              <a:rPr lang="en-US" sz="1800" b="0" dirty="0"/>
              <a:t>ru </a:t>
            </a:r>
            <a:endParaRPr lang="ru-RU" sz="1800" b="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B8C102-B520-4503-9665-771E00C21BE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381" y="1912432"/>
            <a:ext cx="5260368" cy="197374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2838CF7-117D-4730-9735-643FDFB80C5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76901" y="4303323"/>
            <a:ext cx="5388727" cy="172819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4217360"/>
      </p:ext>
    </p:extLst>
  </p:cSld>
  <p:clrMapOvr>
    <a:masterClrMapping/>
  </p:clrMapOvr>
  <p:transition spd="slow">
    <p:wheel spokes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18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124744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53355C2-177E-44E7-AAEF-508543B21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96" y="1882929"/>
            <a:ext cx="7056783" cy="47261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4FDECC-A349-422B-B8C2-545DB08890BF}"/>
              </a:ext>
            </a:extLst>
          </p:cNvPr>
          <p:cNvSpPr txBox="1"/>
          <p:nvPr/>
        </p:nvSpPr>
        <p:spPr>
          <a:xfrm>
            <a:off x="935596" y="1292700"/>
            <a:ext cx="309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Вычисления в </a:t>
            </a:r>
            <a:r>
              <a:rPr lang="ru-RU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ru-RU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811426"/>
      </p:ext>
    </p:extLst>
  </p:cSld>
  <p:clrMapOvr>
    <a:masterClrMapping/>
  </p:clrMapOvr>
  <p:transition spd="slow">
    <p:wheel spokes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19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Инвестиционный портфель Г. Марковица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90872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0907DB-6D1A-4CBB-AD6A-F22C9C71C638}"/>
              </a:ext>
            </a:extLst>
          </p:cNvPr>
          <p:cNvSpPr txBox="1"/>
          <p:nvPr/>
        </p:nvSpPr>
        <p:spPr>
          <a:xfrm>
            <a:off x="287524" y="1266869"/>
            <a:ext cx="8352928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spcBef>
                <a:spcPts val="600"/>
              </a:spcBef>
              <a:spcAft>
                <a:spcPts val="600"/>
              </a:spcAft>
              <a:tabLst>
                <a:tab pos="810260" algn="l"/>
              </a:tabLst>
            </a:pPr>
            <a:r>
              <a:rPr lang="ru-RU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положения портфельной теории Г. Марковица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Тенденции активов к росту или снижению в течение длительного времени не изменяются.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Ковариация доходности любых двух активов в течение длительного времени не изменяется.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В течение всего времени существования инвестиционного портфеля его характеристики не изменяются.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Доходность портфеля ценных бумаг соответствует сумме произведений их доходностей на доли в портфеле.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Риск ценой бумаги соответствует вариативности её доходности за время существования инвестиционного портфеля.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Разнонаправленная доходность любых двух активов снижает общий риск пары пропорционально коэффициенту корреляции.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Из всей существующей совокупности возможных портфелей, всегда можно выбрать оптимальный, используя метод квадратичной оптимизации.</a:t>
            </a:r>
          </a:p>
        </p:txBody>
      </p:sp>
    </p:spTree>
    <p:extLst>
      <p:ext uri="{BB962C8B-B14F-4D97-AF65-F5344CB8AC3E}">
        <p14:creationId xmlns:p14="http://schemas.microsoft.com/office/powerpoint/2010/main" val="3207647511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1">
            <a:extLst>
              <a:ext uri="{FF2B5EF4-FFF2-40B4-BE49-F238E27FC236}">
                <a16:creationId xmlns:a16="http://schemas.microsoft.com/office/drawing/2014/main" id="{68AE02AB-17CD-4480-AF30-B1982AE9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</a:t>
            </a:fld>
            <a:endParaRPr lang="ru-RU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36B61FB-FC96-401A-8275-2D4DAB17EEF7}"/>
              </a:ext>
            </a:extLst>
          </p:cNvPr>
          <p:cNvSpPr/>
          <p:nvPr/>
        </p:nvSpPr>
        <p:spPr>
          <a:xfrm>
            <a:off x="130630" y="1426220"/>
            <a:ext cx="888274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spcBef>
                <a:spcPts val="1200"/>
              </a:spcBef>
              <a:buAutoNum type="arabicPeriod"/>
            </a:pPr>
            <a:r>
              <a:rPr lang="ru-RU" sz="2400" dirty="0"/>
              <a:t>Соловьев В. И. Анализ данных в экономике. Теория вероятностей, прикладная статистика, обработка и визуализация данных в Microsoft Excel: учебник / В. И. Соловьев. — Москва: КНОРУС, 2018. </a:t>
            </a:r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ru-RU" sz="2400" dirty="0"/>
              <a:t>Керимов, А.К. Математика финансовых инструментов = </a:t>
            </a:r>
            <a:r>
              <a:rPr lang="en-US" sz="2400" dirty="0"/>
              <a:t>Mathematics of Financial Instruments. Education supply: </a:t>
            </a:r>
            <a:r>
              <a:rPr lang="ru-RU" sz="2400" dirty="0"/>
              <a:t>Учебное пособие / А.К. Керимов; </a:t>
            </a:r>
            <a:r>
              <a:rPr lang="ru-RU" sz="2400" dirty="0" err="1"/>
              <a:t>Финуниверситет</a:t>
            </a:r>
            <a:r>
              <a:rPr lang="ru-RU" sz="2400" dirty="0"/>
              <a:t>, Каф. прикладной математики. — М.: </a:t>
            </a:r>
            <a:r>
              <a:rPr lang="ru-RU" sz="2400" dirty="0" err="1"/>
              <a:t>Финуниверситет</a:t>
            </a:r>
            <a:r>
              <a:rPr lang="ru-RU" sz="2400" dirty="0"/>
              <a:t>, 2015 — 180 с.; 11,25 </a:t>
            </a:r>
            <a:r>
              <a:rPr lang="ru-RU" sz="2400" dirty="0" err="1"/>
              <a:t>п.л</a:t>
            </a:r>
            <a:r>
              <a:rPr lang="ru-RU" sz="2400" dirty="0"/>
              <a:t>. </a:t>
            </a:r>
          </a:p>
          <a:p>
            <a:pPr marL="446088" indent="-446088">
              <a:spcBef>
                <a:spcPts val="1200"/>
              </a:spcBef>
            </a:pPr>
            <a:r>
              <a:rPr lang="ru-RU" sz="2400" dirty="0"/>
              <a:t>3.   Гобарева Я.Л., Городецкая О.Ю., Золотарюк А.В. Бизнес-аналитика средствами </a:t>
            </a:r>
            <a:r>
              <a:rPr lang="en-US" sz="2400" dirty="0"/>
              <a:t>Excel</a:t>
            </a:r>
            <a:r>
              <a:rPr lang="ru-RU" sz="2400" dirty="0"/>
              <a:t>: учебное пособие. -3-е изд. –М.: ИНФРА-М, 2018.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610A7-5B8F-46E5-BBCB-7533F0FF3D97}"/>
              </a:ext>
            </a:extLst>
          </p:cNvPr>
          <p:cNvSpPr txBox="1"/>
          <p:nvPr/>
        </p:nvSpPr>
        <p:spPr>
          <a:xfrm>
            <a:off x="611560" y="603791"/>
            <a:ext cx="305750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Основная литература</a:t>
            </a:r>
          </a:p>
        </p:txBody>
      </p:sp>
    </p:spTree>
    <p:extLst>
      <p:ext uri="{BB962C8B-B14F-4D97-AF65-F5344CB8AC3E}">
        <p14:creationId xmlns:p14="http://schemas.microsoft.com/office/powerpoint/2010/main" val="340987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20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Инвестиционный портфель Г. Марковица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90872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DD459D-300E-4259-948F-9648366B0F5A}"/>
                  </a:ext>
                </a:extLst>
              </p:cNvPr>
              <p:cNvSpPr txBox="1"/>
              <p:nvPr/>
            </p:nvSpPr>
            <p:spPr>
              <a:xfrm>
                <a:off x="1187624" y="1270250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Доходность портфеля из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активов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DD459D-300E-4259-948F-9648366B0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270250"/>
                <a:ext cx="4572000" cy="369332"/>
              </a:xfrm>
              <a:prstGeom prst="rect">
                <a:avLst/>
              </a:prstGeom>
              <a:blipFill>
                <a:blip r:embed="rId2"/>
                <a:stretch>
                  <a:fillRect l="-1200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D030C0-BAEB-4C8C-A0B9-1F740C3CC676}"/>
                  </a:ext>
                </a:extLst>
              </p:cNvPr>
              <p:cNvSpPr txBox="1"/>
              <p:nvPr/>
            </p:nvSpPr>
            <p:spPr>
              <a:xfrm>
                <a:off x="2177988" y="1887957"/>
                <a:ext cx="4572000" cy="932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D030C0-BAEB-4C8C-A0B9-1F740C3CC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988" y="1887957"/>
                <a:ext cx="4572000" cy="932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119464-C6C1-46CC-A80E-0207DF7D9715}"/>
                  </a:ext>
                </a:extLst>
              </p:cNvPr>
              <p:cNvSpPr txBox="1"/>
              <p:nvPr/>
            </p:nvSpPr>
            <p:spPr>
              <a:xfrm>
                <a:off x="635510" y="3068960"/>
                <a:ext cx="8112954" cy="1221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доходность портфеля,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число ценных бумаг (активов) портфеля,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доля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-го актива,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доходность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-го актива.</a:t>
                </a:r>
                <a:endParaRPr lang="en-US" sz="1800" dirty="0">
                  <a:effectLst/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215" algn="just"/>
                <a:endParaRPr lang="ru-RU" sz="1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just"/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Риск портфеля из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активов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119464-C6C1-46CC-A80E-0207DF7D9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10" y="3068960"/>
                <a:ext cx="8112954" cy="1221745"/>
              </a:xfrm>
              <a:prstGeom prst="rect">
                <a:avLst/>
              </a:prstGeom>
              <a:blipFill>
                <a:blip r:embed="rId4"/>
                <a:stretch>
                  <a:fillRect l="-601" t="-1990" r="-676" b="-69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464821-DEB7-4010-B3F7-9C5189F30C0B}"/>
                  </a:ext>
                </a:extLst>
              </p:cNvPr>
              <p:cNvSpPr txBox="1"/>
              <p:nvPr/>
            </p:nvSpPr>
            <p:spPr>
              <a:xfrm>
                <a:off x="2123728" y="4585834"/>
                <a:ext cx="4572000" cy="1169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𝑐𝑜𝑟</m:t>
                                          </m:r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464821-DEB7-4010-B3F7-9C5189F30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585834"/>
                <a:ext cx="4572000" cy="1169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89AEAF-99FB-48C2-BA68-1C310AD67B01}"/>
                  </a:ext>
                </a:extLst>
              </p:cNvPr>
              <p:cNvSpPr txBox="1"/>
              <p:nvPr/>
            </p:nvSpPr>
            <p:spPr>
              <a:xfrm>
                <a:off x="457200" y="5910902"/>
                <a:ext cx="7643192" cy="668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волатильность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-го актива</a:t>
                </a:r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𝑐𝑜𝑟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коэффициент корреляции доходности активов портфеля</a:t>
                </a:r>
                <a:endParaRPr lang="ru-R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89AEAF-99FB-48C2-BA68-1C310AD67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910902"/>
                <a:ext cx="7643192" cy="668645"/>
              </a:xfrm>
              <a:prstGeom prst="rect">
                <a:avLst/>
              </a:prstGeom>
              <a:blipFill>
                <a:blip r:embed="rId6"/>
                <a:stretch>
                  <a:fillRect l="-638" t="-4587" b="-146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034068"/>
      </p:ext>
    </p:extLst>
  </p:cSld>
  <p:clrMapOvr>
    <a:masterClrMapping/>
  </p:clrMapOvr>
  <p:transition spd="slow">
    <p:wheel spokes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21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Инвестиционный портфель Г. Марковица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90872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56E715-0FA0-4A73-82A0-7630A52BF8C5}"/>
              </a:ext>
            </a:extLst>
          </p:cNvPr>
          <p:cNvSpPr txBox="1"/>
          <p:nvPr/>
        </p:nvSpPr>
        <p:spPr>
          <a:xfrm>
            <a:off x="395536" y="1176169"/>
            <a:ext cx="82809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Любые два актива можно рассматривать как самостоятельный портфель. Портфель из любого количества активов можно рассматривать, как совокупность пар активов. Доходность портфеля из двух активов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87704E-4081-43E5-BF4E-C56D78BFE8DE}"/>
                  </a:ext>
                </a:extLst>
              </p:cNvPr>
              <p:cNvSpPr txBox="1"/>
              <p:nvPr/>
            </p:nvSpPr>
            <p:spPr>
              <a:xfrm>
                <a:off x="2177988" y="2331128"/>
                <a:ext cx="4572000" cy="423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87704E-4081-43E5-BF4E-C56D78BFE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988" y="2331128"/>
                <a:ext cx="4572000" cy="423770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C8063B3-D37A-4ADE-9FDA-BA7F424AB34F}"/>
              </a:ext>
            </a:extLst>
          </p:cNvPr>
          <p:cNvSpPr txBox="1"/>
          <p:nvPr/>
        </p:nvSpPr>
        <p:spPr>
          <a:xfrm>
            <a:off x="899592" y="410310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Риск портфеля из двух активов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81A340-232D-40BA-B6D1-F1129B9DBC12}"/>
                  </a:ext>
                </a:extLst>
              </p:cNvPr>
              <p:cNvSpPr txBox="1"/>
              <p:nvPr/>
            </p:nvSpPr>
            <p:spPr>
              <a:xfrm>
                <a:off x="1484784" y="4653136"/>
                <a:ext cx="5958408" cy="718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𝑐𝑜𝑟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81A340-232D-40BA-B6D1-F1129B9DB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784" y="4653136"/>
                <a:ext cx="5958408" cy="718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B6DB17-2F2D-4610-8C1C-1965C84A016C}"/>
                  </a:ext>
                </a:extLst>
              </p:cNvPr>
              <p:cNvSpPr txBox="1"/>
              <p:nvPr/>
            </p:nvSpPr>
            <p:spPr>
              <a:xfrm>
                <a:off x="683568" y="2959085"/>
                <a:ext cx="7992888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доходность портфеля,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число ценных бумаг (активов) портфеля,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доля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-го актива,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доходность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-го актива</a:t>
                </a:r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B6DB17-2F2D-4610-8C1C-1965C84A0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959085"/>
                <a:ext cx="7992888" cy="667747"/>
              </a:xfrm>
              <a:prstGeom prst="rect">
                <a:avLst/>
              </a:prstGeom>
              <a:blipFill>
                <a:blip r:embed="rId4"/>
                <a:stretch>
                  <a:fillRect l="-610" t="-3636" r="-305" b="-1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297D51-733C-41B6-BDF2-091427E278FA}"/>
                  </a:ext>
                </a:extLst>
              </p:cNvPr>
              <p:cNvSpPr txBox="1"/>
              <p:nvPr/>
            </p:nvSpPr>
            <p:spPr>
              <a:xfrm>
                <a:off x="683568" y="5552495"/>
                <a:ext cx="7992888" cy="668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волатильность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-го актива</a:t>
                </a:r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𝑐𝑜𝑟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коэффициент корреляции доходности активов портфеля</a:t>
                </a:r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297D51-733C-41B6-BDF2-091427E27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552495"/>
                <a:ext cx="7992888" cy="668645"/>
              </a:xfrm>
              <a:prstGeom prst="rect">
                <a:avLst/>
              </a:prstGeom>
              <a:blipFill>
                <a:blip r:embed="rId5"/>
                <a:stretch>
                  <a:fillRect l="-610" t="-4545" b="-1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719495"/>
      </p:ext>
    </p:extLst>
  </p:cSld>
  <p:clrMapOvr>
    <a:masterClrMapping/>
  </p:clrMapOvr>
  <p:transition spd="slow">
    <p:wheel spokes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22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Инвестиционный портфель Г. Марковица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90872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56E715-0FA0-4A73-82A0-7630A52BF8C5}"/>
              </a:ext>
            </a:extLst>
          </p:cNvPr>
          <p:cNvSpPr txBox="1"/>
          <p:nvPr/>
        </p:nvSpPr>
        <p:spPr>
          <a:xfrm>
            <a:off x="395536" y="1116874"/>
            <a:ext cx="8280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упрощения расчетов риска портфеля можно использовать формулу в матричном виде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8063B3-D37A-4ADE-9FDA-BA7F424AB34F}"/>
              </a:ext>
            </a:extLst>
          </p:cNvPr>
          <p:cNvSpPr txBox="1"/>
          <p:nvPr/>
        </p:nvSpPr>
        <p:spPr>
          <a:xfrm>
            <a:off x="611560" y="169710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Риск портфеля из двух активов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297D51-733C-41B6-BDF2-091427E278FA}"/>
                  </a:ext>
                </a:extLst>
              </p:cNvPr>
              <p:cNvSpPr txBox="1"/>
              <p:nvPr/>
            </p:nvSpPr>
            <p:spPr>
              <a:xfrm>
                <a:off x="683568" y="5552495"/>
                <a:ext cx="7992888" cy="668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волатильность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-го актива</a:t>
                </a:r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𝑐𝑜𝑟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коэффициент корреляции доходности активов портфеля</a:t>
                </a:r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297D51-733C-41B6-BDF2-091427E27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552495"/>
                <a:ext cx="7992888" cy="668645"/>
              </a:xfrm>
              <a:prstGeom prst="rect">
                <a:avLst/>
              </a:prstGeom>
              <a:blipFill>
                <a:blip r:embed="rId2"/>
                <a:stretch>
                  <a:fillRect l="-610" t="-4545" b="-1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088C99B-86D8-4964-A089-CB6EF8CE42FE}"/>
              </a:ext>
            </a:extLst>
          </p:cNvPr>
          <p:cNvSpPr txBox="1"/>
          <p:nvPr/>
        </p:nvSpPr>
        <p:spPr>
          <a:xfrm>
            <a:off x="683568" y="319568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Риск портфеля из трех активов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2">
                <a:extLst>
                  <a:ext uri="{FF2B5EF4-FFF2-40B4-BE49-F238E27FC236}">
                    <a16:creationId xmlns:a16="http://schemas.microsoft.com/office/drawing/2014/main" id="{34272175-D659-4992-A7BB-F32960BEDEF7}"/>
                  </a:ext>
                </a:extLst>
              </p:cNvPr>
              <p:cNvSpPr txBox="1"/>
              <p:nvPr/>
            </p:nvSpPr>
            <p:spPr>
              <a:xfrm>
                <a:off x="2421731" y="2107432"/>
                <a:ext cx="4300538" cy="928687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600" b="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1600" b="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1600" b="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u-RU" sz="1600" b="0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ru-RU" sz="1600" b="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ru-RU" sz="1600" b="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b="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1600" b="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ru-RU" sz="1600" b="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b="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𝐶𝑜𝑟𝑟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𝐶𝑜𝑟𝑟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ru-RU" sz="1600" b="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600" b="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1600" b="0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1600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1600" b="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2">
                <a:extLst>
                  <a:ext uri="{FF2B5EF4-FFF2-40B4-BE49-F238E27FC236}">
                    <a16:creationId xmlns:a16="http://schemas.microsoft.com/office/drawing/2014/main" id="{34272175-D659-4992-A7BB-F32960BED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731" y="2107432"/>
                <a:ext cx="4300538" cy="9286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2">
                <a:extLst>
                  <a:ext uri="{FF2B5EF4-FFF2-40B4-BE49-F238E27FC236}">
                    <a16:creationId xmlns:a16="http://schemas.microsoft.com/office/drawing/2014/main" id="{333D6808-7C44-40AD-8B4D-F6CD55F596B1}"/>
                  </a:ext>
                </a:extLst>
              </p:cNvPr>
              <p:cNvSpPr txBox="1"/>
              <p:nvPr/>
            </p:nvSpPr>
            <p:spPr>
              <a:xfrm>
                <a:off x="1501258" y="3806124"/>
                <a:ext cx="6357508" cy="1200150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600" b="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1600" b="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1600" b="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u-RU" sz="1600" b="0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600" b="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1600" b="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600" b="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600" b="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sz="1600" b="0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600" b="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b="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𝐶𝑜𝑟𝑟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𝐶𝑜𝑟𝑟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𝐶𝑜𝑟𝑟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𝐶𝑜𝑟𝑟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𝐶𝑜𝑟𝑟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𝐶𝑜𝑟𝑟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ru-RU" sz="1600" b="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600" b="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sz="1600" b="0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ru-RU" sz="1600" b="0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600" b="0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ru-RU" sz="1600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600" b="0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ru-RU" sz="1600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1600" b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2">
                <a:extLst>
                  <a:ext uri="{FF2B5EF4-FFF2-40B4-BE49-F238E27FC236}">
                    <a16:creationId xmlns:a16="http://schemas.microsoft.com/office/drawing/2014/main" id="{333D6808-7C44-40AD-8B4D-F6CD55F59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258" y="3806124"/>
                <a:ext cx="6357508" cy="12001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568848"/>
      </p:ext>
    </p:extLst>
  </p:cSld>
  <p:clrMapOvr>
    <a:masterClrMapping/>
  </p:clrMapOvr>
  <p:transition spd="slow">
    <p:wheel spokes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23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Инвестиционный портфель Г. Марковица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90872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F1F774-53A2-4C9A-8B11-097B509D9AFA}"/>
              </a:ext>
            </a:extLst>
          </p:cNvPr>
          <p:cNvSpPr txBox="1"/>
          <p:nvPr/>
        </p:nvSpPr>
        <p:spPr>
          <a:xfrm>
            <a:off x="395536" y="1916832"/>
            <a:ext cx="8352928" cy="321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 построения портфеля Г. Марковица из двух активов в </a:t>
            </a:r>
            <a:r>
              <a:rPr lang="ru-RU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ru-RU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Выбирается произвольное число активов. Производится отбор активов по доходности. Активы с отрицательной доходностью исключаются.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Рассчитываются коэффициенты корреляции (нормированной ковариации) для всех возможных пар оставшихся активов.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Для формирования портфеля отбирается пара с наименьшим коэффициентом корреляции.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Вводятся формулы расчёта риска и доходности портфеля.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В решателе задач задаются ограничения: доходность портфеля - не менее заданной, риск - минимальный.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Выполняется поиск решения по минимизации риска портфеля.</a:t>
            </a:r>
          </a:p>
        </p:txBody>
      </p:sp>
    </p:spTree>
    <p:extLst>
      <p:ext uri="{BB962C8B-B14F-4D97-AF65-F5344CB8AC3E}">
        <p14:creationId xmlns:p14="http://schemas.microsoft.com/office/powerpoint/2010/main" val="2153221098"/>
      </p:ext>
    </p:extLst>
  </p:cSld>
  <p:clrMapOvr>
    <a:masterClrMapping/>
  </p:clrMapOvr>
  <p:transition spd="slow">
    <p:wheel spokes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24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Инвестиционный портфель Г. Марковица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90872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F1F774-53A2-4C9A-8B11-097B509D9AFA}"/>
              </a:ext>
            </a:extLst>
          </p:cNvPr>
          <p:cNvSpPr txBox="1"/>
          <p:nvPr/>
        </p:nvSpPr>
        <p:spPr>
          <a:xfrm>
            <a:off x="348601" y="1168428"/>
            <a:ext cx="8352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 построения портфеля Г. Марковица из двух активов в </a:t>
            </a:r>
            <a:r>
              <a:rPr lang="ru-RU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ru-RU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шкафчик&#10;&#10;Автоматически созданное описание">
            <a:extLst>
              <a:ext uri="{FF2B5EF4-FFF2-40B4-BE49-F238E27FC236}">
                <a16:creationId xmlns:a16="http://schemas.microsoft.com/office/drawing/2014/main" id="{19A47980-EA1C-4A60-A467-3E0A3B8A7D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42999"/>
            <a:ext cx="8320338" cy="387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414"/>
      </p:ext>
    </p:extLst>
  </p:cSld>
  <p:clrMapOvr>
    <a:masterClrMapping/>
  </p:clrMapOvr>
  <p:transition spd="slow">
    <p:wheel spokes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25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Инвестиционный портфель Г. Марковица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90872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F1F774-53A2-4C9A-8B11-097B509D9AFA}"/>
              </a:ext>
            </a:extLst>
          </p:cNvPr>
          <p:cNvSpPr txBox="1"/>
          <p:nvPr/>
        </p:nvSpPr>
        <p:spPr>
          <a:xfrm>
            <a:off x="348601" y="1168428"/>
            <a:ext cx="8352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 построения портфеля Г. Марковица из двух активов в </a:t>
            </a:r>
            <a:r>
              <a:rPr lang="ru-RU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ru-RU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07A55-60B2-4CAE-8381-24ACE1EF1BE6}"/>
              </a:ext>
            </a:extLst>
          </p:cNvPr>
          <p:cNvSpPr txBox="1"/>
          <p:nvPr/>
        </p:nvSpPr>
        <p:spPr>
          <a:xfrm>
            <a:off x="611560" y="1801945"/>
            <a:ext cx="777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 </a:t>
            </a:r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снизить риск портфеля, какова доходность минимального риска?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133DB7-ECCD-416A-A411-2C69AB5566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18" y="2423344"/>
            <a:ext cx="8056215" cy="293313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1466093"/>
      </p:ext>
    </p:extLst>
  </p:cSld>
  <p:clrMapOvr>
    <a:masterClrMapping/>
  </p:clrMapOvr>
  <p:transition spd="slow">
    <p:wheel spokes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26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Инвестиционный портфель Г. Марковица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90872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F1F774-53A2-4C9A-8B11-097B509D9AFA}"/>
              </a:ext>
            </a:extLst>
          </p:cNvPr>
          <p:cNvSpPr txBox="1"/>
          <p:nvPr/>
        </p:nvSpPr>
        <p:spPr>
          <a:xfrm>
            <a:off x="333872" y="1010294"/>
            <a:ext cx="8352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 построения портфеля Г. Марковица из двух активов в </a:t>
            </a:r>
            <a:r>
              <a:rPr lang="ru-RU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ru-RU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07A55-60B2-4CAE-8381-24ACE1EF1BE6}"/>
              </a:ext>
            </a:extLst>
          </p:cNvPr>
          <p:cNvSpPr txBox="1"/>
          <p:nvPr/>
        </p:nvSpPr>
        <p:spPr>
          <a:xfrm>
            <a:off x="796424" y="1280664"/>
            <a:ext cx="777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 </a:t>
            </a:r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снизить риск портфеля, какова доходность минимального риска? 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CEECFD-0048-4EA5-A28A-4184C5649C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15503"/>
            <a:ext cx="3901653" cy="17827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15038AD-660C-4F27-8A4C-4B15226245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585" y="1715506"/>
            <a:ext cx="4029441" cy="17827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E8B3C3A-2975-4DC9-BFBB-39D0E297A3E1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97"/>
          <a:stretch/>
        </p:blipFill>
        <p:spPr>
          <a:xfrm>
            <a:off x="1614743" y="3600335"/>
            <a:ext cx="6169683" cy="312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35007"/>
      </p:ext>
    </p:extLst>
  </p:cSld>
  <p:clrMapOvr>
    <a:masterClrMapping/>
  </p:clrMapOvr>
  <p:transition spd="slow">
    <p:wheel spokes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46041CD4-0E9C-48B6-849D-702E49659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2780928"/>
            <a:ext cx="7416800" cy="823913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ru-RU" altLang="ru-RU" sz="4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Спасибо за внимание!</a:t>
            </a:r>
          </a:p>
        </p:txBody>
      </p:sp>
      <p:sp>
        <p:nvSpPr>
          <p:cNvPr id="52227" name="TextBox 1">
            <a:extLst>
              <a:ext uri="{FF2B5EF4-FFF2-40B4-BE49-F238E27FC236}">
                <a16:creationId xmlns:a16="http://schemas.microsoft.com/office/drawing/2014/main" id="{676D66E8-1855-4D5B-956D-5E14D8201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949950"/>
            <a:ext cx="43195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_____________________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Смирнов М.В., </a:t>
            </a:r>
            <a:r>
              <a:rPr lang="en-US" altLang="ru-RU" sz="1800" dirty="0"/>
              <a:t>20</a:t>
            </a:r>
            <a:r>
              <a:rPr lang="ru-RU" altLang="ru-RU" sz="1800" dirty="0"/>
              <a:t>2</a:t>
            </a:r>
            <a:r>
              <a:rPr lang="en-US" altLang="ru-RU" sz="1800"/>
              <a:t>3</a:t>
            </a:r>
            <a:r>
              <a:rPr lang="ru-RU" altLang="ru-RU" sz="1800"/>
              <a:t>.</a:t>
            </a:r>
            <a:endParaRPr lang="ru-RU" altLang="ru-RU" sz="18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9FD739A-86A5-4809-A2A3-D6BC28089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16632"/>
            <a:ext cx="4508196" cy="158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0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3</a:t>
            </a:fld>
            <a:endParaRPr lang="ru-RU" altLang="ru-RU" dirty="0"/>
          </a:p>
        </p:txBody>
      </p:sp>
      <p:pic>
        <p:nvPicPr>
          <p:cNvPr id="4" name="Рисунок 3" descr="Изображение выглядит как мужчина, костюм, одежда, фот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55E90619-77E7-4E2C-8330-4124DAC18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6" y="1731030"/>
            <a:ext cx="7716327" cy="40963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000645"/>
      </p:ext>
    </p:extLst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5756" y="6245225"/>
            <a:ext cx="921043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4</a:t>
            </a:fld>
            <a:endParaRPr lang="ru-RU" alt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4B744B-249C-44F1-9623-53A86A2E548B}"/>
              </a:ext>
            </a:extLst>
          </p:cNvPr>
          <p:cNvSpPr txBox="1"/>
          <p:nvPr/>
        </p:nvSpPr>
        <p:spPr>
          <a:xfrm>
            <a:off x="351123" y="1539220"/>
            <a:ext cx="2356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Модель Марковица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E80B8B-B43A-4CCA-BE46-65C28735799F}"/>
                  </a:ext>
                </a:extLst>
              </p:cNvPr>
              <p:cNvSpPr txBox="1"/>
              <p:nvPr/>
            </p:nvSpPr>
            <p:spPr>
              <a:xfrm>
                <a:off x="351123" y="2060734"/>
                <a:ext cx="8352928" cy="1347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Согласно модели Марковица, ожидаемая доходность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портфеля ценных бумаг равна сумме ожидаемых доходностей каждого его актива, умноженной на долю этого актива в портфеле. Риск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портфеля зависит от величины корреляции доходности. </a:t>
                </a:r>
                <a:endParaRPr lang="ru-R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E80B8B-B43A-4CCA-BE46-65C287357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23" y="2060734"/>
                <a:ext cx="8352928" cy="1347100"/>
              </a:xfrm>
              <a:prstGeom prst="rect">
                <a:avLst/>
              </a:prstGeom>
              <a:blipFill>
                <a:blip r:embed="rId2"/>
                <a:stretch>
                  <a:fillRect l="-803" t="-1810" r="-584" b="-72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2E637C-8E96-46AC-9F15-485C8D8B1CC5}"/>
                  </a:ext>
                </a:extLst>
              </p:cNvPr>
              <p:cNvSpPr txBox="1"/>
              <p:nvPr/>
            </p:nvSpPr>
            <p:spPr>
              <a:xfrm>
                <a:off x="1162218" y="3794180"/>
                <a:ext cx="6603539" cy="2647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𝑚𝑎𝑥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nary>
                                            <m:naryPr>
                                              <m:chr m:val="∑"/>
                                              <m:limLoc m:val="undOvr"/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𝑐𝑜𝑟</m:t>
                                              </m:r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nary>
                                </m:e>
                              </m:ra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𝑟𝑒𝑞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0;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2E637C-8E96-46AC-9F15-485C8D8B1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218" y="3794180"/>
                <a:ext cx="6603539" cy="26478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73208"/>
      </p:ext>
    </p:extLst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5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4B744B-249C-44F1-9623-53A86A2E548B}"/>
              </a:ext>
            </a:extLst>
          </p:cNvPr>
          <p:cNvSpPr txBox="1"/>
          <p:nvPr/>
        </p:nvSpPr>
        <p:spPr>
          <a:xfrm>
            <a:off x="395536" y="1510266"/>
            <a:ext cx="1842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Модель Шарпа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E80B8B-B43A-4CCA-BE46-65C28735799F}"/>
              </a:ext>
            </a:extLst>
          </p:cNvPr>
          <p:cNvSpPr txBox="1"/>
          <p:nvPr/>
        </p:nvSpPr>
        <p:spPr>
          <a:xfrm>
            <a:off x="395536" y="2101580"/>
            <a:ext cx="83356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модели Шарпа учитываются связи каждого актива не друг с другом, а с рынком ценных бумаг в общем.</a:t>
            </a:r>
            <a:r>
              <a:rPr lang="en-US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Вводится ряд допущений</a:t>
            </a:r>
            <a:r>
              <a:rPr lang="ru-RU" sz="20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26472B-7D18-4DA3-BA81-1603814E420D}"/>
              </a:ext>
            </a:extLst>
          </p:cNvPr>
          <p:cNvSpPr txBox="1"/>
          <p:nvPr/>
        </p:nvSpPr>
        <p:spPr>
          <a:xfrm>
            <a:off x="395536" y="2981168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Calibri Light" panose="020F0302020204030204" pitchFamily="34" charset="0"/>
              <a:buChar char="−"/>
            </a:pPr>
            <a:r>
              <a:rPr lang="ru-RU" sz="20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доходность актива равна ее математическому ожиданию;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Calibri Light" panose="020F0302020204030204" pitchFamily="34" charset="0"/>
              <a:buChar char="−"/>
            </a:pPr>
            <a:r>
              <a:rPr lang="ru-RU" sz="20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существует линейная регрессия между доходностью рынка и доходностью каждого актива;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Calibri Light" panose="020F0302020204030204" pitchFamily="34" charset="0"/>
              <a:buChar char="−"/>
            </a:pPr>
            <a:r>
              <a:rPr lang="ru-RU" sz="20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риск актива означает уровень зависимости изменений его доходности от изменений общей доходности рынка;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Calibri Light" panose="020F0302020204030204" pitchFamily="34" charset="0"/>
              <a:buChar char="−"/>
            </a:pPr>
            <a:r>
              <a:rPr lang="ru-RU" sz="20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 и в модели Марковица, данные прошлых периодов о доходности актива и ее дисперсии считаются полностью отражающими будущие доходность и риск;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Calibri Light" panose="020F0302020204030204" pitchFamily="34" charset="0"/>
              <a:buChar char="−"/>
            </a:pPr>
            <a:r>
              <a:rPr lang="ru-RU" sz="20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рынке существует безрисковый актив.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703831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6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4B744B-249C-44F1-9623-53A86A2E548B}"/>
              </a:ext>
            </a:extLst>
          </p:cNvPr>
          <p:cNvSpPr txBox="1"/>
          <p:nvPr/>
        </p:nvSpPr>
        <p:spPr>
          <a:xfrm>
            <a:off x="351123" y="1539220"/>
            <a:ext cx="1842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Модель Шарпа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1129E1-07A5-4CD4-BDBD-FC2727869DC1}"/>
              </a:ext>
            </a:extLst>
          </p:cNvPr>
          <p:cNvSpPr txBox="1"/>
          <p:nvPr/>
        </p:nvSpPr>
        <p:spPr>
          <a:xfrm>
            <a:off x="395536" y="2100100"/>
            <a:ext cx="7920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Вводится коэффициент Шарпа – параметр, который показывает</a:t>
            </a:r>
            <a:r>
              <a:rPr lang="en-US" dirty="0"/>
              <a:t>,</a:t>
            </a:r>
            <a:r>
              <a:rPr lang="ru-RU" dirty="0"/>
              <a:t> насколько доход от стратегии соотносится к потенциальному риску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4E3382-E635-45FD-9A5F-FF381C0F4ACC}"/>
                  </a:ext>
                </a:extLst>
              </p:cNvPr>
              <p:cNvSpPr txBox="1"/>
              <p:nvPr/>
            </p:nvSpPr>
            <p:spPr>
              <a:xfrm>
                <a:off x="2915816" y="3118145"/>
                <a:ext cx="2506327" cy="621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𝑆h𝑎𝑟𝑝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4E3382-E635-45FD-9A5F-FF381C0F4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118145"/>
                <a:ext cx="2506327" cy="621709"/>
              </a:xfrm>
              <a:prstGeom prst="rect">
                <a:avLst/>
              </a:prstGeom>
              <a:blipFill>
                <a:blip r:embed="rId2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00E05C-B714-47D8-96DB-FEA211CA5F1A}"/>
                  </a:ext>
                </a:extLst>
              </p:cNvPr>
              <p:cNvSpPr txBox="1"/>
              <p:nvPr/>
            </p:nvSpPr>
            <p:spPr>
              <a:xfrm>
                <a:off x="351123" y="3834569"/>
                <a:ext cx="8706551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- </a:t>
                </a:r>
                <a:r>
                  <a:rPr lang="ru-RU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доход за период,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ru-RU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- безрисковый доход,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- </a:t>
                </a:r>
                <a:r>
                  <a:rPr lang="ru-RU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стандартное отклонение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00E05C-B714-47D8-96DB-FEA211CA5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23" y="3834569"/>
                <a:ext cx="8706551" cy="424732"/>
              </a:xfrm>
              <a:prstGeom prst="rect">
                <a:avLst/>
              </a:prstGeom>
              <a:blipFill>
                <a:blip r:embed="rId3"/>
                <a:stretch>
                  <a:fillRect l="-770" t="-5714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3A7E9048-89D1-4862-B087-B436CDCFA5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7533137"/>
                  </p:ext>
                </p:extLst>
              </p:nvPr>
            </p:nvGraphicFramePr>
            <p:xfrm>
              <a:off x="755576" y="4864080"/>
              <a:ext cx="799288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208">
                      <a:extLst>
                        <a:ext uri="{9D8B030D-6E8A-4147-A177-3AD203B41FA5}">
                          <a16:colId xmlns:a16="http://schemas.microsoft.com/office/drawing/2014/main" val="1287235032"/>
                        </a:ext>
                      </a:extLst>
                    </a:gridCol>
                    <a:gridCol w="6120680">
                      <a:extLst>
                        <a:ext uri="{9D8B030D-6E8A-4147-A177-3AD203B41FA5}">
                          <a16:colId xmlns:a16="http://schemas.microsoft.com/office/drawing/2014/main" val="10544370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Sharp</m:t>
                                </m:r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ratio</m:t>
                                </m:r>
                              </m:oMath>
                            </m:oMathPara>
                          </a14:m>
                          <a:endParaRPr lang="ru-RU" i="0" dirty="0">
                            <a:solidFill>
                              <a:schemeClr val="tx1"/>
                            </a:solidFill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i="0" kern="1200" dirty="0">
                              <a:solidFill>
                                <a:schemeClr val="tx1"/>
                              </a:solidFill>
                              <a:latin typeface="Calibri Light" panose="020F0302020204030204" pitchFamily="34" charset="0"/>
                              <a:ea typeface="+mn-ea"/>
                              <a:cs typeface="Calibri Light" panose="020F0302020204030204" pitchFamily="34" charset="0"/>
                            </a:rPr>
                            <a:t>Рекомендация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9974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&gt;1</a:t>
                          </a:r>
                          <a:endParaRPr lang="ru-RU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высокая результативность управления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2891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от 0 до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уровень риска выше, чем достаточная доходность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0117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&lt;0</a:t>
                          </a:r>
                          <a:endParaRPr lang="ru-RU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целесообразно пересмотреть активы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17312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3A7E9048-89D1-4862-B087-B436CDCFA5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7533137"/>
                  </p:ext>
                </p:extLst>
              </p:nvPr>
            </p:nvGraphicFramePr>
            <p:xfrm>
              <a:off x="755576" y="4864080"/>
              <a:ext cx="799288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208">
                      <a:extLst>
                        <a:ext uri="{9D8B030D-6E8A-4147-A177-3AD203B41FA5}">
                          <a16:colId xmlns:a16="http://schemas.microsoft.com/office/drawing/2014/main" val="1287235032"/>
                        </a:ext>
                      </a:extLst>
                    </a:gridCol>
                    <a:gridCol w="6120680">
                      <a:extLst>
                        <a:ext uri="{9D8B030D-6E8A-4147-A177-3AD203B41FA5}">
                          <a16:colId xmlns:a16="http://schemas.microsoft.com/office/drawing/2014/main" val="10544370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25" t="-8197" r="-32759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i="0" kern="1200" dirty="0">
                              <a:solidFill>
                                <a:schemeClr val="tx1"/>
                              </a:solidFill>
                              <a:latin typeface="Calibri Light" panose="020F0302020204030204" pitchFamily="34" charset="0"/>
                              <a:ea typeface="+mn-ea"/>
                              <a:cs typeface="Calibri Light" panose="020F0302020204030204" pitchFamily="34" charset="0"/>
                            </a:rPr>
                            <a:t>Рекомендация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9974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&gt;1</a:t>
                          </a:r>
                          <a:endParaRPr lang="ru-RU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высокая результативность управления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2891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от 0 до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уровень риска выше, чем достаточная доходность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0117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&lt;0</a:t>
                          </a:r>
                          <a:endParaRPr lang="ru-RU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целесообразно пересмотреть активы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17312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5521324"/>
      </p:ext>
    </p:extLst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7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016A00-CA61-4019-BD99-E1E11A680093}"/>
              </a:ext>
            </a:extLst>
          </p:cNvPr>
          <p:cNvSpPr txBox="1"/>
          <p:nvPr/>
        </p:nvSpPr>
        <p:spPr>
          <a:xfrm>
            <a:off x="389793" y="1806110"/>
            <a:ext cx="8148390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sz="20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определения</a:t>
            </a:r>
          </a:p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sz="200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Инвестиционный портфель</a:t>
            </a:r>
            <a:r>
              <a:rPr lang="ru-RU" sz="2000" b="1" i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набор финансовых инвестиций.</a:t>
            </a:r>
          </a:p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u-RU" sz="200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Инвестиции</a:t>
            </a:r>
            <a:r>
              <a:rPr lang="ru-RU" sz="20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—размещение капитала с целью получения прибыли.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F7A518-58FA-4D2C-81A3-274905D8BC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80" y="3180131"/>
            <a:ext cx="3312368" cy="278367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6C086C-8FB3-4DAB-AF32-FF49FAF2A849}"/>
              </a:ext>
            </a:extLst>
          </p:cNvPr>
          <p:cNvSpPr txBox="1"/>
          <p:nvPr/>
        </p:nvSpPr>
        <p:spPr>
          <a:xfrm>
            <a:off x="929680" y="6114018"/>
            <a:ext cx="2388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Кривая безразличия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775924"/>
      </p:ext>
    </p:extLst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8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5E013A-D11D-4B00-A42B-8D3E9AD5B967}"/>
              </a:ext>
            </a:extLst>
          </p:cNvPr>
          <p:cNvSpPr txBox="1"/>
          <p:nvPr/>
        </p:nvSpPr>
        <p:spPr>
          <a:xfrm>
            <a:off x="395536" y="1613469"/>
            <a:ext cx="51845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sz="20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Характеристики финансовых активов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509BBB-F4F9-492D-9EE3-4598C987DB0F}"/>
              </a:ext>
            </a:extLst>
          </p:cNvPr>
          <p:cNvSpPr txBox="1"/>
          <p:nvPr/>
        </p:nvSpPr>
        <p:spPr>
          <a:xfrm>
            <a:off x="380645" y="2360366"/>
            <a:ext cx="813690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характеристики финансовых активов формируют три фактора: </a:t>
            </a:r>
            <a:r>
              <a:rPr lang="ru-RU" sz="200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прибыль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00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время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sz="200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риск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Доходность (r)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−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мера </a:t>
            </a:r>
            <a:r>
              <a:rPr lang="ru-RU" sz="200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прибыли,</a:t>
            </a:r>
            <a:r>
              <a:rPr lang="ru-RU" sz="20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получаемой за определенное время.</a:t>
            </a:r>
          </a:p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Волатильность (</a:t>
            </a:r>
            <a:r>
              <a:rPr lang="ru-RU" sz="20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𝜎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−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мера </a:t>
            </a:r>
            <a:r>
              <a:rPr lang="ru-RU" sz="200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риска,</a:t>
            </a:r>
            <a:r>
              <a:rPr lang="ru-RU" sz="20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возникающего за определенное время.</a:t>
            </a:r>
          </a:p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оценке активов всегда следует использовать одинаковые</a:t>
            </a:r>
            <a:r>
              <a:rPr lang="ru-RU" sz="20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временные интервалы. Общепринятый интервал мер доходности и волатильности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−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год.</a:t>
            </a:r>
          </a:p>
        </p:txBody>
      </p:sp>
    </p:spTree>
    <p:extLst>
      <p:ext uri="{BB962C8B-B14F-4D97-AF65-F5344CB8AC3E}">
        <p14:creationId xmlns:p14="http://schemas.microsoft.com/office/powerpoint/2010/main" val="87729745"/>
      </p:ext>
    </p:extLst>
  </p:cSld>
  <p:clrMapOvr>
    <a:masterClrMapping/>
  </p:clrMapOvr>
  <p:transition spd="slow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9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E81303-B0D5-45DC-A602-7728D89B3A8F}"/>
              </a:ext>
            </a:extLst>
          </p:cNvPr>
          <p:cNvSpPr txBox="1"/>
          <p:nvPr/>
        </p:nvSpPr>
        <p:spPr>
          <a:xfrm>
            <a:off x="411080" y="2147601"/>
            <a:ext cx="832183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торговом дне 24 часа, он начинается и заканчивается в 00:00 UTC (</a:t>
            </a:r>
            <a:r>
              <a:rPr lang="ru-RU" sz="2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Universal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Coordinated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−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Всемирное координированное время). UTC+3 соответствует московскому времени MSK.</a:t>
            </a:r>
          </a:p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Торговый день условно разделяется на четыре торговые сессии: Азиатская (Япония, Китай), Европейская (Лондон, Германия, Швейцария), Американская (США, Канада), Тихоокеанская (Австралия, Новая Зеландия).</a:t>
            </a:r>
          </a:p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Условно, в календарной неделе 5 торговых дней, в календарном месяце 21 торговый день, в календарном году 252 торговых дня. В году 12 месяцев.</a:t>
            </a:r>
          </a:p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Фактическое количество торговых дней в году на Московской бирже (ММВБ) приведено в таблице 1 (согласно числу рабочих и нерабочих дней в торговом календаре).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3E476-CD4D-458E-9288-735FF7D2FD34}"/>
              </a:ext>
            </a:extLst>
          </p:cNvPr>
          <p:cNvSpPr txBox="1"/>
          <p:nvPr/>
        </p:nvSpPr>
        <p:spPr>
          <a:xfrm>
            <a:off x="899592" y="1540054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/>
              <a:t>Для справки</a:t>
            </a:r>
          </a:p>
        </p:txBody>
      </p:sp>
    </p:spTree>
    <p:extLst>
      <p:ext uri="{BB962C8B-B14F-4D97-AF65-F5344CB8AC3E}">
        <p14:creationId xmlns:p14="http://schemas.microsoft.com/office/powerpoint/2010/main" val="3113181880"/>
      </p:ext>
    </p:extLst>
  </p:cSld>
  <p:clrMapOvr>
    <a:masterClrMapping/>
  </p:clrMapOvr>
  <p:transition spd="slow">
    <p:wheel spokes="1"/>
  </p:transition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6460</TotalTime>
  <Words>1482</Words>
  <Application>Microsoft Office PowerPoint</Application>
  <PresentationFormat>Экран (4:3)</PresentationFormat>
  <Paragraphs>189</Paragraphs>
  <Slides>27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35" baseType="lpstr">
      <vt:lpstr>Arial</vt:lpstr>
      <vt:lpstr>Arial Unicode MS</vt:lpstr>
      <vt:lpstr>Calibri</vt:lpstr>
      <vt:lpstr>Calibri Light</vt:lpstr>
      <vt:lpstr>Cambria Math</vt:lpstr>
      <vt:lpstr>Times New Roman</vt:lpstr>
      <vt:lpstr>Оформление по умолчанию</vt:lpstr>
      <vt:lpstr>2_Оформление по умолчанию</vt:lpstr>
      <vt:lpstr>ОБРАБОТКА ДАННЫХ И МОДЕЛИРОВАНИЕ В EXCEL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SONY</dc:creator>
  <cp:lastModifiedBy>Смирнов Михаил Викторович</cp:lastModifiedBy>
  <cp:revision>371</cp:revision>
  <dcterms:created xsi:type="dcterms:W3CDTF">2004-09-25T10:09:44Z</dcterms:created>
  <dcterms:modified xsi:type="dcterms:W3CDTF">2023-04-13T09:13:10Z</dcterms:modified>
</cp:coreProperties>
</file>