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usin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usine-bold.fntdata"/><Relationship Id="rId23" Type="http://schemas.openxmlformats.org/officeDocument/2006/relationships/font" Target="fonts/Cousi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usine-boldItalic.fntdata"/><Relationship Id="rId25" Type="http://schemas.openxmlformats.org/officeDocument/2006/relationships/font" Target="fonts/Cousin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atsbyjs/gatsby-starter-default" TargetMode="External"/><Relationship Id="rId3" Type="http://schemas.openxmlformats.org/officeDocument/2006/relationships/hyperlink" Target="http://localhost:8000/___graphql" TargetMode="External"/><Relationship Id="rId4" Type="http://schemas.openxmlformats.org/officeDocument/2006/relationships/hyperlink" Target="https://www.gatsbyjs.org/docs/node-apis/" TargetMode="External"/><Relationship Id="rId5" Type="http://schemas.openxmlformats.org/officeDocument/2006/relationships/hyperlink" Target="https://www.gatsbyjs.org/docs/node-apis/#createPages" TargetMode="External"/><Relationship Id="rId6" Type="http://schemas.openxmlformats.org/officeDocument/2006/relationships/hyperlink" Target="https://app.netlify.com/sites/hungry-bhaskara-bad81f/overview" TargetMode="External"/><Relationship Id="rId7" Type="http://schemas.openxmlformats.org/officeDocument/2006/relationships/hyperlink" Target="https://hungry-bhaskara-bad81f.netlify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fc739b7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fc739b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site for ONRR and was orginally built by 18f using Jekyll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several issues with transitioning this to ONRR full time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build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vs Client side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fc739b7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fc739b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build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fc739b7f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fc739b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fc739b7f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fc739b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help our site by participating in our User Resaerch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employed at DOI, Depart. Of Interior in the ONRR, Office of Natural Resources Revenue.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 NRRD, Natural Resources Revenue Data team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Gatsby is a free and open source framework based on React that helps developers build blazing fast websites and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data from anywhere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Builtin Graphql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doesnt mean not interactive or </a:t>
            </a:r>
            <a:r>
              <a:rPr lang="en"/>
              <a:t>dynamic</a:t>
            </a:r>
            <a:r>
              <a:rPr lang="en"/>
              <a:t> or able to connect to a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using by hand, or with Jekyll, Hugo, Nuxt, Next, Gatsby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JAMstack?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wait for pages to build on the fly when you can generate them at deploy time? When it comes to minimizing the time to first byte, nothing beats pre-built files served over a CDN.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server-side processes abstracted into microservice APIs, surface areas for attacks are reduced. You can also leverage the domain expertise of specialist third-party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Cheaper, Easier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deployment amounts to a stack of files that can be served anywhere, scaling is a matter of serving those files in more places. CDNs are perfect for this, and often include scaling in all of their plans.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Developer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Loose coupling and separation of controls allow for more targeted development and debugging, and the expanding selection of CMS options for site generators remove the need to maintain a separate stack for content and marketing.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9f06383c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9f06383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site for ONRR and was orginally built by 18f using Jekyll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several issues with transitioning this to ONRR full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f510503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f51050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can be local and remote/apis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 a CMS for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that is sustainable for the long term and make it easy to transition to new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site generators are getting more popular and this one is based on React which is of course one of the most popular UI frameworks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Gatsby has gotten lots of funding and a recent Series A 15 million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f510503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f51050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site for ONRR and was orginally built by 18f using Jekyll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several issues with transitioning this to ONRR full time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gatsby new gatsby-starter-default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https://github.com/gatsbyjs/gatsby-starter-default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Scripts in package.json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develop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localhost:8000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http://localhost:8000/___graphql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changes to index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Review gatsby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pathPrefix, withPrefix and environment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Plugins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Site metadata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Review lifecycle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Gatsby node/API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https://www.gatsbyjs.org/docs/node-apis/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PAGES: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3 ways to create pages:</a:t>
            </a:r>
            <a:endParaRPr/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13D"/>
              </a:buClr>
              <a:buSzPts val="1350"/>
              <a:buFont typeface="Roboto"/>
              <a:buAutoNum type="romanLcPeriod"/>
            </a:pPr>
            <a:r>
              <a:rPr lang="en" sz="1350">
                <a:solidFill>
                  <a:srgbClr val="3631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your site’s gatsby-node.js by implementing the API </a:t>
            </a:r>
            <a:r>
              <a:rPr lang="en" sz="1200">
                <a:solidFill>
                  <a:srgbClr val="8A4BAF"/>
                </a:solidFill>
                <a:highlight>
                  <a:srgbClr val="FBF2E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createPages</a:t>
            </a:r>
            <a:endParaRPr sz="1200">
              <a:solidFill>
                <a:srgbClr val="8A4BAF"/>
              </a:solidFill>
              <a:highlight>
                <a:srgbClr val="FBF2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13D"/>
              </a:buClr>
              <a:buSzPts val="1350"/>
              <a:buFont typeface="Roboto"/>
              <a:buAutoNum type="romanLcPeriod"/>
            </a:pPr>
            <a:r>
              <a:rPr lang="en" sz="1350">
                <a:solidFill>
                  <a:srgbClr val="3631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Gatsby core automatically turns React components in </a:t>
            </a:r>
            <a:r>
              <a:rPr lang="en" sz="1200">
                <a:solidFill>
                  <a:srgbClr val="36313D"/>
                </a:solidFill>
                <a:highlight>
                  <a:srgbClr val="FBF2E9"/>
                </a:highlight>
                <a:latin typeface="Courier New"/>
                <a:ea typeface="Courier New"/>
                <a:cs typeface="Courier New"/>
                <a:sym typeface="Courier New"/>
              </a:rPr>
              <a:t>src/pages</a:t>
            </a:r>
            <a:r>
              <a:rPr lang="en" sz="1350">
                <a:solidFill>
                  <a:srgbClr val="3631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into pages</a:t>
            </a:r>
            <a:endParaRPr sz="1350">
              <a:solidFill>
                <a:srgbClr val="3631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13D"/>
              </a:buClr>
              <a:buSzPts val="1350"/>
              <a:buFont typeface="Roboto"/>
              <a:buAutoNum type="romanLcPeriod"/>
            </a:pPr>
            <a:r>
              <a:rPr lang="en" sz="1350">
                <a:solidFill>
                  <a:srgbClr val="3631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Plugins can also implement </a:t>
            </a:r>
            <a:r>
              <a:rPr lang="en" sz="1200">
                <a:solidFill>
                  <a:srgbClr val="36313D"/>
                </a:solidFill>
                <a:highlight>
                  <a:srgbClr val="FBF2E9"/>
                </a:highlight>
                <a:latin typeface="Courier New"/>
                <a:ea typeface="Courier New"/>
                <a:cs typeface="Courier New"/>
                <a:sym typeface="Courier New"/>
              </a:rPr>
              <a:t>createPages</a:t>
            </a:r>
            <a:r>
              <a:rPr lang="en" sz="1350">
                <a:solidFill>
                  <a:srgbClr val="3631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create pages for you</a:t>
            </a:r>
            <a:endParaRPr sz="1350">
              <a:solidFill>
                <a:srgbClr val="3631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will demo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Debug info in graphql: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allSitePage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edges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node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path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component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pluginCreator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name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pluginFilepath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new page in pages folder custom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Copy page-2 and modify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new link to homepage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live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Show debug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page from createPage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Gatsby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Gastby config plugin install gatsby-transformer-remark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Review rehype-react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Graphql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yaml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Install  'gatsby-transformer-yaml'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useStaticQuery to template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dataYaml{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data_retrieval 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name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email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information_data_management 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name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street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city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zip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email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Graphql api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Install gatsby-source-graphql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Add to gatsby config: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resolve: "gatsby-source-graphql",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options: 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// This type will contain remote schema Query type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typeName: "SWAPI",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// This is the field under which it's accessible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fieldName: "swapi",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// URL to query from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url: "https://api.graphcms.com/simple/v1/swapi",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},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CMS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netlify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https://app.netlify.com/sites/hungry-bhaskara-bad81f/overview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https://hungry-bhaskara-bad81f.netlify.com/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Npm run develop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changes and check in, see locally and on netlify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3904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inkedin.com/in/master12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atsbyjs.org/docs/recipes/" TargetMode="External"/><Relationship Id="rId4" Type="http://schemas.openxmlformats.org/officeDocument/2006/relationships/hyperlink" Target="https://www.gatsbyjs.org/starters/?v=2" TargetMode="External"/><Relationship Id="rId5" Type="http://schemas.openxmlformats.org/officeDocument/2006/relationships/hyperlink" Target="https://www.gatsbyjs.org/plugins/" TargetMode="External"/><Relationship Id="rId6" Type="http://schemas.openxmlformats.org/officeDocument/2006/relationships/hyperlink" Target="https://www.gatsbyjs.org/docs/why-gatsby-uses-graphql/" TargetMode="External"/><Relationship Id="rId7" Type="http://schemas.openxmlformats.org/officeDocument/2006/relationships/hyperlink" Target="https://www.gatsbyjs.org/gatsby-cheat-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Gatsby Static Site Generator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741400" y="1270125"/>
            <a:ext cx="80049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4</a:t>
            </a:r>
            <a:r>
              <a:rPr lang="en" sz="6000">
                <a:solidFill>
                  <a:srgbClr val="9FC5E8"/>
                </a:solidFill>
              </a:rPr>
              <a:t> </a:t>
            </a:r>
            <a:r>
              <a:rPr lang="en" sz="6000">
                <a:solidFill>
                  <a:srgbClr val="9FC5E8"/>
                </a:solidFill>
              </a:rPr>
              <a:t>Lessons Learned</a:t>
            </a:r>
            <a:r>
              <a:rPr lang="en" sz="6000">
                <a:solidFill>
                  <a:srgbClr val="9FC5E8"/>
                </a:solidFill>
              </a:rPr>
              <a:t> 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3287975" y="3168225"/>
            <a:ext cx="5235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using Gatsby on revenuedata.doi.gov</a:t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TOO MUCH DATA</a:t>
            </a:r>
            <a:endParaRPr b="1" sz="6000"/>
          </a:p>
        </p:txBody>
      </p:sp>
      <p:sp>
        <p:nvSpPr>
          <p:cNvPr id="165" name="Google Shape;165;p21"/>
          <p:cNvSpPr txBox="1"/>
          <p:nvPr>
            <p:ph idx="4294967295" type="subTitle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lot of data can slow initial build times</a:t>
            </a:r>
            <a:endParaRPr sz="1800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67" name="Google Shape;167;p21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70" name="Google Shape;170;p21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71" name="Google Shape;171;p21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1"/>
            <p:cNvCxnSpPr>
              <a:endCxn id="167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75" name="Google Shape;175;p21"/>
            <p:cNvCxnSpPr>
              <a:stCxn id="167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263075" y="1466151"/>
            <a:ext cx="625561" cy="637112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4294967295" type="ctrTitle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Where does content go?</a:t>
            </a:r>
            <a:endParaRPr b="1" sz="3600"/>
          </a:p>
        </p:txBody>
      </p:sp>
      <p:sp>
        <p:nvSpPr>
          <p:cNvPr id="183" name="Google Shape;183;p22"/>
          <p:cNvSpPr txBox="1"/>
          <p:nvPr>
            <p:ph idx="4294967295" type="subTitle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 we have content in components and markdown?</a:t>
            </a:r>
            <a:endParaRPr sz="1800"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85" name="Google Shape;185;p22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88" name="Google Shape;188;p22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89" name="Google Shape;189;p22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22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2"/>
            <p:cNvCxnSpPr>
              <a:endCxn id="185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93" name="Google Shape;193;p22"/>
            <p:cNvCxnSpPr>
              <a:stCxn id="185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308074" y="1439200"/>
            <a:ext cx="527854" cy="7808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WE PLANNING TO DO?</a:t>
            </a:r>
            <a:endParaRPr sz="3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Client Data - 90%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our content will have data only on the client and no api will be needed.</a:t>
            </a:r>
            <a:endParaRPr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Runtime Api - 10%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tools/ features on our site that need to access a lot fo data we wil leverage a API at run time.</a:t>
            </a:r>
            <a:endParaRPr/>
          </a:p>
        </p:txBody>
      </p:sp>
      <p:sp>
        <p:nvSpPr>
          <p:cNvPr id="203" name="Google Shape;203;p23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CMS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Plan on leveraging a CMS for content. Will begin to eliminate as much content from components as it make sense. Will leverage custom react components in markdown.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741400" y="1270125"/>
            <a:ext cx="80049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5</a:t>
            </a:r>
            <a:r>
              <a:rPr lang="en" sz="6000">
                <a:solidFill>
                  <a:srgbClr val="9FC5E8"/>
                </a:solidFill>
              </a:rPr>
              <a:t> Closing 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3287975" y="3168225"/>
            <a:ext cx="5235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nrrd@onrr.gov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71" name="Google Shape;71;p12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73" name="Google Shape;73;p1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74" name="Google Shape;74;p12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2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2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2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78" name="Google Shape;78;p12"/>
          <p:cNvSpPr txBox="1"/>
          <p:nvPr>
            <p:ph idx="4294967295" type="ctrTitle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 world!</a:t>
            </a:r>
            <a:endParaRPr b="1" sz="6000"/>
          </a:p>
        </p:txBody>
      </p:sp>
      <p:sp>
        <p:nvSpPr>
          <p:cNvPr id="79" name="Google Shape;79;p12"/>
          <p:cNvSpPr txBox="1"/>
          <p:nvPr>
            <p:ph idx="4294967295" type="subTitle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JEFF KEENE</a:t>
            </a:r>
            <a:endParaRPr sz="3600"/>
          </a:p>
        </p:txBody>
      </p:sp>
      <p:sp>
        <p:nvSpPr>
          <p:cNvPr id="80" name="Google Shape;80;p12"/>
          <p:cNvSpPr txBox="1"/>
          <p:nvPr>
            <p:ph idx="4294967295" type="body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talk about my journey into static site generators.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linkedin.com/in/master12</a:t>
            </a:r>
            <a:endParaRPr sz="1800"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1422" y="2820480"/>
            <a:ext cx="1523645" cy="15236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4350" y="282202"/>
            <a:ext cx="1157275" cy="82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6040975" y="1395349"/>
            <a:ext cx="2041650" cy="1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1158700" y="1270128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 Gatsby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Gatsby?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17750" y="3108825"/>
            <a:ext cx="770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JAMstack = (React, Markdown) =&gt; Static web page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JAMstack?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modern architecture —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fast and secure sites and dynamic apps with JavaScript, APIs, and prerendered Markup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 rot="5400000">
            <a:off x="4312595" y="-151418"/>
            <a:ext cx="4232890" cy="5110680"/>
            <a:chOff x="5708850" y="3417450"/>
            <a:chExt cx="2931161" cy="2815646"/>
          </a:xfrm>
        </p:grpSpPr>
        <p:sp>
          <p:nvSpPr>
            <p:cNvPr id="99" name="Google Shape;99;p14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01" name="Google Shape;101;p14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02" name="Google Shape;102;p14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50" y="907225"/>
            <a:ext cx="4068490" cy="31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158700" y="1270123"/>
            <a:ext cx="7205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2 Case Study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revenuedata.doi.gov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3287975" y="3168225"/>
            <a:ext cx="5235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site for DOI - ONRR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developed using Jekyll and Web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89275" y="21931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Updates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developer had to run makefiles locally to update ~50 different yml files</a:t>
            </a:r>
            <a:endParaRPr sz="1200"/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3256039" y="21931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Jekyll &amp; Windows?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Jekyll not officially supported on Windows and had several compatibility issues</a:t>
            </a:r>
            <a:endParaRPr sz="1200"/>
          </a:p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6022802" y="21931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Dev Team of one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Tech stack included Jekyll, Ruby, makefiles, web components, D3, Liquid Templates, Markdown, YML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77368" y="1919765"/>
            <a:ext cx="400167" cy="26523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345968" y="1919773"/>
            <a:ext cx="424823" cy="361689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178190" y="19261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5" y="139578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Several issues and concerns that we had with the tech stack.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</a:t>
            </a:r>
            <a:r>
              <a:rPr lang="en"/>
              <a:t>Gatsby</a:t>
            </a:r>
            <a:r>
              <a:rPr lang="en"/>
              <a:t>?</a:t>
            </a:r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Cross-platform friendly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 anyone to update data/content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Allows for more frequent updates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Graphql for all data sources</a:t>
            </a:r>
            <a:endParaRPr/>
          </a:p>
        </p:txBody>
      </p:sp>
      <p:sp>
        <p:nvSpPr>
          <p:cNvPr id="136" name="Google Shape;136;p1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Environment </a:t>
            </a:r>
            <a:r>
              <a:rPr lang="en"/>
              <a:t>maintained</a:t>
            </a:r>
            <a:r>
              <a:rPr lang="en"/>
              <a:t> by community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Customizable with plugins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ctrTitle"/>
          </p:nvPr>
        </p:nvSpPr>
        <p:spPr>
          <a:xfrm>
            <a:off x="1158700" y="1270123"/>
            <a:ext cx="7205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3</a:t>
            </a:r>
            <a:r>
              <a:rPr lang="en" sz="6000">
                <a:solidFill>
                  <a:srgbClr val="9FC5E8"/>
                </a:solidFill>
              </a:rPr>
              <a:t> Let’s Code 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3287975" y="3168225"/>
            <a:ext cx="5235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Gatsby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30767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THINK ABOUT?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84913" y="797900"/>
            <a:ext cx="82908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features do you need for your site?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Data? Multiple sources? Queries?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Content updates?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430767" y="241628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Gatsby helpers: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84925" y="2791050"/>
            <a:ext cx="8290800" cy="21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Recipes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https://www.gatsbyjs.org/docs/recipes/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Starting templates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https://www.gatsbyjs.org/starters/?v=2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Plugins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https://www.gatsbyjs.org/plugins/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Graphql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https://www.gatsbyjs.org/docs/why-gatsby-uses-graphql/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Cheatsheet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https://www.gatsbyjs.org/gatsby-cheat-sheet.pdf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