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3" r:id="rId3"/>
    <p:sldId id="351" r:id="rId4"/>
    <p:sldId id="388" r:id="rId5"/>
    <p:sldId id="389" r:id="rId6"/>
    <p:sldId id="390" r:id="rId7"/>
    <p:sldId id="391" r:id="rId8"/>
    <p:sldId id="392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345" r:id="rId18"/>
    <p:sldId id="339" r:id="rId19"/>
    <p:sldId id="406" r:id="rId20"/>
    <p:sldId id="407" r:id="rId2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 autoAdjust="0"/>
    <p:restoredTop sz="95311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2056" y="168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-16848"/>
    </p:cViewPr>
  </p:sorterViewPr>
  <p:notesViewPr>
    <p:cSldViewPr snapToGrid="0" snapToObjects="1" showGuides="1">
      <p:cViewPr>
        <p:scale>
          <a:sx n="100" d="100"/>
          <a:sy n="100" d="100"/>
        </p:scale>
        <p:origin x="2308" y="-90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8285"/>
            <a:ext cx="2969904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8285"/>
            <a:ext cx="2968313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3347"/>
            <a:ext cx="4929149" cy="44727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8285"/>
            <a:ext cx="2969904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8285"/>
            <a:ext cx="2968313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40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61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통계학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0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8A002E-8851-BC44-A7FA-2235F474787E}"/>
              </a:ext>
            </a:extLst>
          </p:cNvPr>
          <p:cNvGrpSpPr/>
          <p:nvPr/>
        </p:nvGrpSpPr>
        <p:grpSpPr>
          <a:xfrm>
            <a:off x="867347" y="990599"/>
            <a:ext cx="5430711" cy="2728645"/>
            <a:chOff x="466655" y="998212"/>
            <a:chExt cx="6497725" cy="3140624"/>
          </a:xfrm>
        </p:grpSpPr>
        <p:pic>
          <p:nvPicPr>
            <p:cNvPr id="2" name="그림 1" descr="화면 캡처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55" y="998212"/>
              <a:ext cx="6497725" cy="1842412"/>
            </a:xfrm>
            <a:prstGeom prst="rect">
              <a:avLst/>
            </a:prstGeom>
          </p:spPr>
        </p:pic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82" y="2881702"/>
              <a:ext cx="5568385" cy="1257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3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1" y="1954213"/>
            <a:ext cx="8014464" cy="22056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9D089A-F138-1F44-BE43-BD5E7634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r>
              <a:rPr lang="en-US" altLang="ko-KR"/>
              <a:t>(</a:t>
            </a:r>
            <a:r>
              <a:rPr lang="en-US"/>
              <a:t>Variable)</a:t>
            </a:r>
            <a:r>
              <a:rPr lang="ko-KR" altLang="en-US"/>
              <a:t>와 데이터</a:t>
            </a:r>
            <a:r>
              <a:rPr lang="en-US" altLang="ko-KR"/>
              <a:t>(</a:t>
            </a:r>
            <a:r>
              <a:rPr lang="en-US"/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338666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/>
              <a:t>1.3 </a:t>
            </a:r>
            <a:r>
              <a:rPr lang="ko-KR" altLang="en-US" kern="0" dirty="0"/>
              <a:t>문제 해결을 위한 통계학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80988" y="1024768"/>
            <a:ext cx="8582025" cy="826199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sz="1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3100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sz="13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282700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8275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828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통계적 사고란</a:t>
            </a:r>
            <a:r>
              <a:rPr lang="en-US" altLang="ko-KR" kern="0" dirty="0"/>
              <a:t>, </a:t>
            </a:r>
            <a:r>
              <a:rPr lang="ko-KR" altLang="en-US" kern="0" dirty="0"/>
              <a:t>문제를 해결 할 때</a:t>
            </a:r>
            <a:r>
              <a:rPr lang="en-US" altLang="ko-KR" kern="0" dirty="0"/>
              <a:t>, </a:t>
            </a:r>
            <a:r>
              <a:rPr lang="ko-KR" altLang="en-US" kern="0" dirty="0"/>
              <a:t>주어진 상황에서 더 나은 의사결정을 하기 위해</a:t>
            </a:r>
            <a:r>
              <a:rPr lang="en-US" altLang="ko-KR" kern="0" dirty="0"/>
              <a:t> </a:t>
            </a:r>
            <a:r>
              <a:rPr lang="ko-KR" altLang="en-US" kern="0" dirty="0"/>
              <a:t>통계적 분석을 기반으로 생각하는 것</a:t>
            </a:r>
            <a:endParaRPr lang="en-US" altLang="ko-KR" kern="0" dirty="0"/>
          </a:p>
          <a:p>
            <a:endParaRPr lang="en-US" altLang="ko-KR" kern="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33" y="2542401"/>
            <a:ext cx="6925314" cy="32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22"/>
          <a:stretch/>
        </p:blipFill>
        <p:spPr>
          <a:xfrm>
            <a:off x="869574" y="990600"/>
            <a:ext cx="6096306" cy="11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5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>
          <a:xfrm>
            <a:off x="890068" y="1545131"/>
            <a:ext cx="7363863" cy="37677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2AC630-52FD-3F47-9DA9-64A84A0A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해결 프로세스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7" y="989775"/>
            <a:ext cx="6402778" cy="48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/>
              <a:t>1.4 </a:t>
            </a:r>
            <a:r>
              <a:rPr lang="ko-KR" altLang="en-US" kern="0" dirty="0"/>
              <a:t>통계 분석과 프로그래밍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35" y="1651378"/>
            <a:ext cx="6344131" cy="39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FC8A-6D56-4111-ADEE-2085B089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엑셀의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1E264-A018-49EA-BCE1-8990CE4C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180875"/>
          </a:xfrm>
        </p:spPr>
        <p:txBody>
          <a:bodyPr/>
          <a:lstStyle/>
          <a:p>
            <a:r>
              <a:rPr lang="ko-KR" altLang="en-US" dirty="0"/>
              <a:t>엑셀에서 데이터 처리와 관련된 기능 중 일부를 함수 형태로 제공하지만</a:t>
            </a:r>
            <a:r>
              <a:rPr lang="en-US" altLang="ko-KR" dirty="0"/>
              <a:t>, </a:t>
            </a:r>
            <a:r>
              <a:rPr lang="ko-KR" altLang="en-US" dirty="0"/>
              <a:t>대부분이 메뉴 기반이라 다양한 기능을 한꺼번에 적용하기 어려움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매크로를 제공하긴 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/>
              <a:t>기능의 확장에 한계가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66" y="2095942"/>
            <a:ext cx="5894222" cy="43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4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162120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은 데이터를 처리하는데 탁월한 기능을 갖춘 통계적 분석을 목적으로 개발된 프로그래밍 언어이자 소프트웨어 개발 환경</a:t>
            </a:r>
            <a:endParaRPr lang="en-US" altLang="ko-KR" dirty="0"/>
          </a:p>
          <a:p>
            <a:pPr lvl="1"/>
            <a:r>
              <a:rPr lang="ko-KR" altLang="en-US" dirty="0"/>
              <a:t>데이터를 수집하거나</a:t>
            </a:r>
            <a:r>
              <a:rPr lang="en-US" altLang="ko-KR" dirty="0"/>
              <a:t>, </a:t>
            </a:r>
            <a:r>
              <a:rPr lang="ko-KR" altLang="en-US" dirty="0"/>
              <a:t>간단한 데이터를 분석할 때에는 엑셀을 사용하지만</a:t>
            </a:r>
            <a:r>
              <a:rPr lang="en-US" altLang="ko-KR" dirty="0"/>
              <a:t>, </a:t>
            </a:r>
            <a:r>
              <a:rPr lang="ko-KR" altLang="en-US" dirty="0"/>
              <a:t>좀 더 복잡하고 어려운 데이터 분석시</a:t>
            </a:r>
            <a:r>
              <a:rPr lang="en-US" altLang="ko-KR" dirty="0"/>
              <a:t>,</a:t>
            </a:r>
            <a:r>
              <a:rPr lang="ko-KR" altLang="en-US" dirty="0"/>
              <a:t> 최근에는 </a:t>
            </a:r>
            <a:r>
              <a:rPr lang="en-US" altLang="ko-KR" dirty="0"/>
              <a:t>R, Python </a:t>
            </a:r>
            <a:r>
              <a:rPr lang="ko-KR" altLang="en-US" dirty="0"/>
              <a:t>등의 프로그래밍 언어를 사용하는 추세임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R</a:t>
            </a:r>
            <a:r>
              <a:rPr lang="ko-KR" altLang="en-US" dirty="0"/>
              <a:t>의 가장 큰 장점은 확장성</a:t>
            </a:r>
            <a:endParaRPr lang="en-US" altLang="ko-KR" dirty="0"/>
          </a:p>
          <a:p>
            <a:pPr lvl="1"/>
            <a:r>
              <a:rPr lang="ko-KR" altLang="en-US" dirty="0"/>
              <a:t>세계 여러 곳에 분산된 </a:t>
            </a:r>
            <a:r>
              <a:rPr lang="en-US" altLang="ko-KR" dirty="0"/>
              <a:t>CRAN(The Comprehensive R Archive Network)</a:t>
            </a:r>
            <a:r>
              <a:rPr lang="ko-KR" altLang="en-US" dirty="0"/>
              <a:t>을 통해 전 세계 </a:t>
            </a:r>
            <a:r>
              <a:rPr lang="en-US" altLang="ko-KR" dirty="0"/>
              <a:t>R </a:t>
            </a:r>
            <a:r>
              <a:rPr lang="ko-KR" altLang="en-US" dirty="0"/>
              <a:t>사용자들이 미리 만들어둔 수천 개의 패키지들을 다운받아 그 안에 있는 함수들을 사용할 수 있음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19" y="3186889"/>
            <a:ext cx="4453961" cy="30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24005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681551"/>
          </a:xfrm>
        </p:spPr>
        <p:txBody>
          <a:bodyPr/>
          <a:lstStyle/>
          <a:p>
            <a:r>
              <a:rPr lang="en-US" altLang="ko-KR" sz="1300" dirty="0"/>
              <a:t>1.1.</a:t>
            </a:r>
            <a:r>
              <a:rPr lang="ko-KR" altLang="en-US" sz="1300" dirty="0"/>
              <a:t>통계와 통계학	 </a:t>
            </a:r>
          </a:p>
          <a:p>
            <a:r>
              <a:rPr lang="en-US" altLang="ko-KR" sz="1300" dirty="0"/>
              <a:t>1.2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(Data)</a:t>
            </a:r>
            <a:r>
              <a:rPr lang="ko-KR" altLang="en-US" sz="1300" dirty="0"/>
              <a:t>와 정보</a:t>
            </a:r>
            <a:r>
              <a:rPr lang="en-US" altLang="ko-KR" sz="1300" dirty="0"/>
              <a:t>(Information)</a:t>
            </a:r>
          </a:p>
          <a:p>
            <a:r>
              <a:rPr lang="en-US" altLang="ko-KR" sz="1300" dirty="0"/>
              <a:t>1.3. </a:t>
            </a:r>
            <a:r>
              <a:rPr lang="ko-KR" altLang="en-US" sz="1300" dirty="0"/>
              <a:t>문제 해결을 위한 통계학	 </a:t>
            </a:r>
            <a:r>
              <a:rPr lang="ko-KR" altLang="en-US" dirty="0"/>
              <a:t> </a:t>
            </a:r>
          </a:p>
          <a:p>
            <a:r>
              <a:rPr lang="en-US" altLang="ko-KR" sz="1300" dirty="0"/>
              <a:t>1.4.</a:t>
            </a:r>
            <a:r>
              <a:rPr lang="ko-KR" altLang="en-US" sz="1300" dirty="0"/>
              <a:t>통계 분석과 프로그래밍	 </a:t>
            </a:r>
          </a:p>
        </p:txBody>
      </p:sp>
    </p:spTree>
    <p:extLst>
      <p:ext uri="{BB962C8B-B14F-4D97-AF65-F5344CB8AC3E}">
        <p14:creationId xmlns:p14="http://schemas.microsoft.com/office/powerpoint/2010/main" val="112775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7" y="990600"/>
            <a:ext cx="4422060" cy="31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 </a:t>
            </a:r>
            <a:r>
              <a:rPr lang="ko-KR" altLang="en-US" dirty="0"/>
              <a:t>통계와 통계학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3771112"/>
            <a:ext cx="8582025" cy="1992379"/>
          </a:xfrm>
        </p:spPr>
        <p:txBody>
          <a:bodyPr/>
          <a:lstStyle/>
          <a:p>
            <a:r>
              <a:rPr lang="ko-KR" altLang="en-US" dirty="0"/>
              <a:t>통계 </a:t>
            </a:r>
            <a:r>
              <a:rPr lang="en-US" altLang="ko-KR" dirty="0"/>
              <a:t>: </a:t>
            </a:r>
            <a:r>
              <a:rPr lang="ko-KR" altLang="en-US" dirty="0"/>
              <a:t>데이터의 정리된 형태</a:t>
            </a:r>
            <a:endParaRPr lang="en-US" altLang="ko-KR" dirty="0"/>
          </a:p>
          <a:p>
            <a:pPr lvl="1"/>
            <a:r>
              <a:rPr lang="ko-KR" altLang="en-US" dirty="0"/>
              <a:t>가장 큰 수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3700, </a:t>
            </a:r>
          </a:p>
          <a:p>
            <a:pPr lvl="1"/>
            <a:r>
              <a:rPr lang="ko-KR" altLang="en-US" dirty="0"/>
              <a:t>가장 작은 수</a:t>
            </a:r>
            <a:r>
              <a:rPr lang="en-US" altLang="ko-KR" b="1" dirty="0"/>
              <a:t> </a:t>
            </a:r>
            <a:r>
              <a:rPr lang="en-US" altLang="ko-KR" dirty="0"/>
              <a:t>2900 , </a:t>
            </a:r>
          </a:p>
          <a:p>
            <a:pPr lvl="1"/>
            <a:r>
              <a:rPr lang="ko-KR" altLang="en-US" dirty="0"/>
              <a:t>범위 </a:t>
            </a:r>
            <a:r>
              <a:rPr lang="en-US" altLang="ko-KR" dirty="0"/>
              <a:t>800 ,</a:t>
            </a:r>
          </a:p>
          <a:p>
            <a:pPr lvl="1"/>
            <a:r>
              <a:rPr lang="ko-KR" altLang="en-US" dirty="0"/>
              <a:t>합  </a:t>
            </a:r>
            <a:r>
              <a:rPr lang="en-US" altLang="ko-KR" dirty="0"/>
              <a:t>99960, </a:t>
            </a:r>
          </a:p>
          <a:p>
            <a:pPr lvl="1"/>
            <a:r>
              <a:rPr lang="ko-KR" altLang="en-US" dirty="0"/>
              <a:t>평균은</a:t>
            </a:r>
            <a:r>
              <a:rPr lang="en-US" altLang="ko-KR" dirty="0"/>
              <a:t>3332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2205D-2431-3548-B33A-ADE8EEDB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087611"/>
            <a:ext cx="7023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0B8AAF-EA9D-C24A-9652-245ABFFB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084263"/>
            <a:ext cx="7480300" cy="173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8DB15-E7ED-8948-9E26-446BA7F1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91" y="3655273"/>
            <a:ext cx="7586695" cy="14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>
          <a:xfrm>
            <a:off x="768467" y="2033554"/>
            <a:ext cx="7496230" cy="16548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3D1F40-0123-5648-9C8A-05D17546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기술통계와 추론 통계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B0C6F-5CE6-244B-A9C4-2C9F42A3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모집단 </a:t>
            </a:r>
            <a:r>
              <a:rPr lang="en-US" altLang="ko-KR" dirty="0"/>
              <a:t>(Population)</a:t>
            </a:r>
          </a:p>
          <a:p>
            <a:pPr lvl="1"/>
            <a:r>
              <a:rPr lang="ko-KR" altLang="en-US" dirty="0"/>
              <a:t>우리가 분석하기를 원하는 집단 전체</a:t>
            </a:r>
            <a:endParaRPr lang="en-US" altLang="ko-KR" dirty="0"/>
          </a:p>
          <a:p>
            <a:pPr lvl="1"/>
            <a:r>
              <a:rPr lang="ko-KR" altLang="ko-KR" dirty="0"/>
              <a:t>얻고자 하는 정보와 </a:t>
            </a:r>
            <a:r>
              <a:rPr lang="ko-KR" altLang="ko-KR" dirty="0" err="1"/>
              <a:t>관련있는</a:t>
            </a:r>
            <a:r>
              <a:rPr lang="ko-KR" altLang="ko-KR" dirty="0"/>
              <a:t> 모든 개체들</a:t>
            </a:r>
            <a:r>
              <a:rPr lang="ko-KR" altLang="en-US" dirty="0"/>
              <a:t>에 대한</a:t>
            </a:r>
            <a:r>
              <a:rPr lang="ko-KR" altLang="ko-KR" dirty="0"/>
              <a:t> </a:t>
            </a:r>
            <a:r>
              <a:rPr lang="ko-KR" altLang="ko-KR" dirty="0" err="1"/>
              <a:t>관측값의</a:t>
            </a:r>
            <a:r>
              <a:rPr lang="ko-KR" altLang="ko-KR" dirty="0"/>
              <a:t> 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표본 </a:t>
            </a:r>
            <a:r>
              <a:rPr lang="en-US" altLang="ko-KR" dirty="0"/>
              <a:t>(Sample)</a:t>
            </a:r>
          </a:p>
          <a:p>
            <a:pPr lvl="1"/>
            <a:r>
              <a:rPr lang="ko-KR" altLang="en-US" dirty="0"/>
              <a:t>추출된 모집단 구성의 일부</a:t>
            </a:r>
            <a:endParaRPr lang="en-US" altLang="ko-KR" dirty="0"/>
          </a:p>
          <a:p>
            <a:pPr lvl="1"/>
            <a:r>
              <a:rPr lang="ko-KR" altLang="ko-KR" dirty="0"/>
              <a:t>모집단의 일부분으로부터 얻어진 관측 값의 집합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en-US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4" y="3599638"/>
            <a:ext cx="6485025" cy="2563671"/>
          </a:xfrm>
          <a:prstGeom prst="rect">
            <a:avLst/>
          </a:prstGeom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441701" y="559256"/>
            <a:ext cx="8582025" cy="2239361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tabLst>
                <a:tab pos="571500" algn="l"/>
              </a:tabLst>
              <a:defRPr sz="1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3100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sz="13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282700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8275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828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CFE8DF-3AE2-D84E-A257-CB40516A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모집단</a:t>
            </a:r>
            <a:r>
              <a:rPr lang="en-US" altLang="ko-KR"/>
              <a:t>(Popluation)</a:t>
            </a:r>
            <a:r>
              <a:rPr lang="ko-KR" altLang="en-US"/>
              <a:t>과 표본</a:t>
            </a:r>
            <a:r>
              <a:rPr lang="en-US" altLang="ko-KR"/>
              <a:t>(Sample)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데이터와 정보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5" y="1954213"/>
            <a:ext cx="7473329" cy="29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2"/>
          <a:stretch/>
        </p:blipFill>
        <p:spPr>
          <a:xfrm>
            <a:off x="272265" y="1954213"/>
            <a:ext cx="8599470" cy="24613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5337A7-EE58-304B-B569-3F177707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데이터의 종류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" y="501030"/>
            <a:ext cx="5740509" cy="2946971"/>
          </a:xfrm>
          <a:prstGeom prst="rect">
            <a:avLst/>
          </a:prstGeom>
        </p:spPr>
      </p:pic>
      <p:pic>
        <p:nvPicPr>
          <p:cNvPr id="3" name="그림 1" descr="화면 캡처">
            <a:extLst>
              <a:ext uri="{FF2B5EF4-FFF2-40B4-BE49-F238E27FC236}">
                <a16:creationId xmlns:a16="http://schemas.microsoft.com/office/drawing/2014/main" id="{D7CCB919-1F33-1949-AC01-576F2BE6EE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" y="3633146"/>
            <a:ext cx="6182925" cy="24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482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>
            <a:latin typeface="+mn-ea"/>
            <a:ea typeface="+mn-ea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21315</TotalTime>
  <Words>270</Words>
  <Application>Microsoft Macintosh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HY헤드라인M</vt:lpstr>
      <vt:lpstr>HY울릉도B</vt:lpstr>
      <vt:lpstr>맑은 고딕</vt:lpstr>
      <vt:lpstr>Arial</vt:lpstr>
      <vt:lpstr>Times New Roman</vt:lpstr>
      <vt:lpstr>Wingdings</vt:lpstr>
      <vt:lpstr>2011 Template 2</vt:lpstr>
      <vt:lpstr>제 1 강 : 통계학 소개</vt:lpstr>
      <vt:lpstr>목차</vt:lpstr>
      <vt:lpstr>1.1. 통계와 통계학</vt:lpstr>
      <vt:lpstr>PowerPoint Presentation</vt:lpstr>
      <vt:lpstr>기술통계와 추론 통계</vt:lpstr>
      <vt:lpstr>모집단(Popluation)과 표본(Sample)</vt:lpstr>
      <vt:lpstr>1.2 데이터와 정보</vt:lpstr>
      <vt:lpstr>데이터의 종류</vt:lpstr>
      <vt:lpstr>PowerPoint Presentation</vt:lpstr>
      <vt:lpstr>PowerPoint Presentation</vt:lpstr>
      <vt:lpstr>변수(Variable)와 데이터(Data)</vt:lpstr>
      <vt:lpstr>PowerPoint Presentation</vt:lpstr>
      <vt:lpstr>PowerPoint Presentation</vt:lpstr>
      <vt:lpstr>문제 해결 프로세스</vt:lpstr>
      <vt:lpstr>PowerPoint Presentation</vt:lpstr>
      <vt:lpstr>PowerPoint Presentation</vt:lpstr>
      <vt:lpstr> 엑셀의 한계</vt:lpstr>
      <vt:lpstr>R : 프로그래밍 언어</vt:lpstr>
      <vt:lpstr>연습 문제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648</cp:revision>
  <cp:lastPrinted>2019-01-18T00:13:35Z</cp:lastPrinted>
  <dcterms:created xsi:type="dcterms:W3CDTF">2011-01-13T02:38:11Z</dcterms:created>
  <dcterms:modified xsi:type="dcterms:W3CDTF">2020-02-24T13:42:45Z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