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1"/>
  </p:notesMasterIdLst>
  <p:handoutMasterIdLst>
    <p:handoutMasterId r:id="rId42"/>
  </p:handoutMasterIdLst>
  <p:sldIdLst>
    <p:sldId id="258" r:id="rId2"/>
    <p:sldId id="271" r:id="rId3"/>
    <p:sldId id="313" r:id="rId4"/>
    <p:sldId id="292" r:id="rId5"/>
    <p:sldId id="343" r:id="rId6"/>
    <p:sldId id="454" r:id="rId7"/>
    <p:sldId id="270" r:id="rId8"/>
    <p:sldId id="349" r:id="rId9"/>
    <p:sldId id="380" r:id="rId10"/>
    <p:sldId id="273" r:id="rId11"/>
    <p:sldId id="423" r:id="rId12"/>
    <p:sldId id="274" r:id="rId13"/>
    <p:sldId id="277" r:id="rId14"/>
    <p:sldId id="381" r:id="rId15"/>
    <p:sldId id="378" r:id="rId16"/>
    <p:sldId id="424" r:id="rId17"/>
    <p:sldId id="287" r:id="rId18"/>
    <p:sldId id="458" r:id="rId19"/>
    <p:sldId id="357" r:id="rId20"/>
    <p:sldId id="429" r:id="rId21"/>
    <p:sldId id="459" r:id="rId22"/>
    <p:sldId id="467" r:id="rId23"/>
    <p:sldId id="474" r:id="rId24"/>
    <p:sldId id="466" r:id="rId25"/>
    <p:sldId id="439" r:id="rId26"/>
    <p:sldId id="468" r:id="rId27"/>
    <p:sldId id="473" r:id="rId28"/>
    <p:sldId id="446" r:id="rId29"/>
    <p:sldId id="469" r:id="rId30"/>
    <p:sldId id="470" r:id="rId31"/>
    <p:sldId id="471" r:id="rId32"/>
    <p:sldId id="472" r:id="rId33"/>
    <p:sldId id="367" r:id="rId34"/>
    <p:sldId id="460" r:id="rId35"/>
    <p:sldId id="461" r:id="rId36"/>
    <p:sldId id="462" r:id="rId37"/>
    <p:sldId id="463" r:id="rId38"/>
    <p:sldId id="464" r:id="rId39"/>
    <p:sldId id="465" r:id="rId40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8B4FA2-5ED4-F14F-8CC2-0A7ABD15603E}">
          <p14:sldIdLst>
            <p14:sldId id="258"/>
            <p14:sldId id="271"/>
            <p14:sldId id="313"/>
            <p14:sldId id="292"/>
            <p14:sldId id="343"/>
            <p14:sldId id="454"/>
            <p14:sldId id="270"/>
            <p14:sldId id="349"/>
            <p14:sldId id="380"/>
            <p14:sldId id="273"/>
            <p14:sldId id="423"/>
            <p14:sldId id="274"/>
            <p14:sldId id="277"/>
            <p14:sldId id="381"/>
            <p14:sldId id="378"/>
            <p14:sldId id="424"/>
            <p14:sldId id="287"/>
            <p14:sldId id="458"/>
            <p14:sldId id="357"/>
            <p14:sldId id="429"/>
            <p14:sldId id="459"/>
            <p14:sldId id="467"/>
            <p14:sldId id="474"/>
            <p14:sldId id="466"/>
            <p14:sldId id="439"/>
            <p14:sldId id="468"/>
            <p14:sldId id="473"/>
            <p14:sldId id="446"/>
            <p14:sldId id="469"/>
            <p14:sldId id="470"/>
            <p14:sldId id="471"/>
            <p14:sldId id="472"/>
            <p14:sldId id="367"/>
            <p14:sldId id="460"/>
            <p14:sldId id="461"/>
            <p14:sldId id="462"/>
            <p14:sldId id="463"/>
            <p14:sldId id="464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연재" initials="이" lastIdx="5" clrIdx="0">
    <p:extLst>
      <p:ext uri="{19B8F6BF-5375-455C-9EA6-DF929625EA0E}">
        <p15:presenceInfo xmlns:p15="http://schemas.microsoft.com/office/powerpoint/2012/main" userId="48c913dc-be37-4fae-aab3-f75d5dbb74d6" providerId="Windows Live"/>
      </p:ext>
    </p:extLst>
  </p:cmAuthor>
  <p:cmAuthor id="2" name="이 연재" initials="이연" lastIdx="1" clrIdx="1">
    <p:extLst>
      <p:ext uri="{19B8F6BF-5375-455C-9EA6-DF929625EA0E}">
        <p15:presenceInfo xmlns:p15="http://schemas.microsoft.com/office/powerpoint/2012/main" userId="41b7864a7043cdc6" providerId="Windows Live"/>
      </p:ext>
    </p:extLst>
  </p:cmAuthor>
  <p:cmAuthor id="3" name="이연재" initials="이 [2]" lastIdx="1" clrIdx="2">
    <p:extLst>
      <p:ext uri="{19B8F6BF-5375-455C-9EA6-DF929625EA0E}">
        <p15:presenceInfo xmlns:p15="http://schemas.microsoft.com/office/powerpoint/2012/main" userId="S::201931030@sangmyung.kr::79ef74e8-f3ad-4750-a74e-a9cf710b4b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7E6"/>
    <a:srgbClr val="F2F2F2"/>
    <a:srgbClr val="333399"/>
    <a:srgbClr val="80B3E0"/>
    <a:srgbClr val="0070C0"/>
    <a:srgbClr val="EFF3FA"/>
    <a:srgbClr val="FFD7CD"/>
    <a:srgbClr val="FFF4D9"/>
    <a:srgbClr val="BCD6D3"/>
    <a:srgbClr val="EFD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7" autoAdjust="0"/>
    <p:restoredTop sz="88379" autoAdjust="0"/>
  </p:normalViewPr>
  <p:slideViewPr>
    <p:cSldViewPr snapToGrid="0" snapToObjects="1" showGuides="1">
      <p:cViewPr varScale="1">
        <p:scale>
          <a:sx n="121" d="100"/>
          <a:sy n="121" d="100"/>
        </p:scale>
        <p:origin x="114" y="222"/>
      </p:cViewPr>
      <p:guideLst>
        <p:guide orient="horz" pos="618"/>
        <p:guide orient="horz" pos="144"/>
        <p:guide orient="horz" pos="1490"/>
        <p:guide orient="horz" pos="1231"/>
        <p:guide pos="2880"/>
        <p:guide pos="360"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60" d="100"/>
        <a:sy n="160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5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1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*</a:t>
            </a:r>
            <a:r>
              <a:rPr lang="en-US" altLang="ko-KR" dirty="0"/>
              <a:t>)</a:t>
            </a:r>
            <a:r>
              <a:rPr lang="ko-KR" altLang="en-US" dirty="0"/>
              <a:t> 현실에서 모집단 표준편차를 </a:t>
            </a:r>
            <a:r>
              <a:rPr lang="ko-KR" altLang="en-US" dirty="0" err="1"/>
              <a:t>아는경우가</a:t>
            </a:r>
            <a:r>
              <a:rPr lang="ko-KR" altLang="en-US" dirty="0"/>
              <a:t> 적음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ko-KR" altLang="en-US" dirty="0"/>
              <a:t>분포를 어떤 상황에 사용하는가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3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0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-1.96 ~ 1.96</a:t>
            </a:r>
          </a:p>
          <a:p>
            <a:pPr marL="171450" indent="-171450">
              <a:buFontTx/>
              <a:buChar char="-"/>
            </a:pPr>
            <a:r>
              <a:rPr lang="en-US" dirty="0"/>
              <a:t>1</a:t>
            </a:r>
            <a:r>
              <a:rPr lang="ko-KR" altLang="en-US" dirty="0" err="1"/>
              <a:t>종오류를</a:t>
            </a:r>
            <a:r>
              <a:rPr lang="ko-KR" altLang="en-US" dirty="0"/>
              <a:t> 허용할 수 있는  </a:t>
            </a:r>
            <a:r>
              <a:rPr lang="en-US" altLang="ko-KR" dirty="0"/>
              <a:t>limit .  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2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91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61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11 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/>
              <a:t>가설 검정 </a:t>
            </a:r>
            <a:r>
              <a:rPr lang="en-US" altLang="ko-KR" dirty="0"/>
              <a:t>(Hypothesis Testing)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6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가설에 대한 검정</a:t>
            </a:r>
            <a:endParaRPr lang="en-US" altLang="ko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2232781"/>
          </a:xfrm>
        </p:spPr>
        <p:txBody>
          <a:bodyPr/>
          <a:lstStyle/>
          <a:p>
            <a:r>
              <a:rPr lang="ko-KR" altLang="en-US" dirty="0" err="1"/>
              <a:t>대립가설을</a:t>
            </a:r>
            <a:r>
              <a:rPr lang="ko-KR" altLang="en-US" dirty="0"/>
              <a:t> 선호하여 </a:t>
            </a:r>
            <a:r>
              <a:rPr lang="ko-KR" altLang="en-US" b="1" dirty="0" err="1"/>
              <a:t>귀무가설을</a:t>
            </a:r>
            <a:r>
              <a:rPr lang="ko-KR" altLang="en-US" b="1" dirty="0"/>
              <a:t> 기각한다</a:t>
            </a:r>
            <a:r>
              <a:rPr lang="en-US" altLang="ko-KR" b="1" dirty="0"/>
              <a:t>. </a:t>
            </a:r>
          </a:p>
          <a:p>
            <a:pPr lvl="1"/>
            <a:r>
              <a:rPr lang="en-US" altLang="ko-KR" b="1" dirty="0"/>
              <a:t>(Reject the null hypothesis in favor of the alternative hypothesis)</a:t>
            </a:r>
          </a:p>
          <a:p>
            <a:pPr lvl="1"/>
            <a:r>
              <a:rPr lang="ko-KR" altLang="en-US" sz="1400" dirty="0" err="1"/>
              <a:t>대립가설을</a:t>
            </a:r>
            <a:r>
              <a:rPr lang="ko-KR" altLang="en-US" sz="1400" dirty="0"/>
              <a:t> 지지할 수 있는 충분한 증거가 존재한다고 판단한 경우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ko-KR" altLang="en-US" b="1" dirty="0" err="1"/>
              <a:t>귀무가설을</a:t>
            </a:r>
            <a:r>
              <a:rPr lang="ko-KR" altLang="en-US" b="1" dirty="0"/>
              <a:t> 기각하지 않는다</a:t>
            </a:r>
            <a:r>
              <a:rPr lang="en-US" altLang="ko-KR" b="1" dirty="0"/>
              <a:t>. </a:t>
            </a:r>
          </a:p>
          <a:p>
            <a:pPr lvl="1"/>
            <a:r>
              <a:rPr lang="en-US" altLang="ko-KR" b="1" dirty="0"/>
              <a:t>(Do not reject null hypothesis)</a:t>
            </a:r>
          </a:p>
          <a:p>
            <a:pPr lvl="1"/>
            <a:r>
              <a:rPr lang="ko-KR" altLang="en-US" sz="1400" dirty="0" err="1"/>
              <a:t>대립가설을</a:t>
            </a:r>
            <a:r>
              <a:rPr lang="ko-KR" altLang="en-US" sz="1400" dirty="0"/>
              <a:t> 지지할 수 있는 충분한 증거가 존재하지 않는다고 판단한 경우</a:t>
            </a:r>
            <a:endParaRPr lang="en-US" altLang="ko-KR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B4580-BF6A-EB44-8EA2-ED22D1655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0" y="3429000"/>
            <a:ext cx="7664521" cy="279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8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79E36-2A18-CE4B-A710-CD15E65DF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46" y="1468437"/>
            <a:ext cx="7582327" cy="39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/>
              <a:t>가설 검증과 재판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2343465"/>
          </a:xfrm>
        </p:spPr>
        <p:txBody>
          <a:bodyPr/>
          <a:lstStyle/>
          <a:p>
            <a:r>
              <a:rPr lang="ko-KR" altLang="en-US" dirty="0"/>
              <a:t>재판</a:t>
            </a:r>
          </a:p>
          <a:p>
            <a:pPr lvl="1"/>
            <a:r>
              <a:rPr lang="ko-KR" altLang="en-US" dirty="0"/>
              <a:t>검사는 유죄의 증거를 제시</a:t>
            </a:r>
          </a:p>
          <a:p>
            <a:pPr lvl="1"/>
            <a:r>
              <a:rPr lang="ko-KR" altLang="en-US" dirty="0"/>
              <a:t>재판장은 증거가 타당한지에 기초하여 의사결정</a:t>
            </a:r>
          </a:p>
          <a:p>
            <a:r>
              <a:rPr lang="ko-KR" altLang="en-US" dirty="0"/>
              <a:t>두가지 가설</a:t>
            </a:r>
          </a:p>
          <a:p>
            <a:pPr lvl="1"/>
            <a:r>
              <a:rPr lang="ko-KR" altLang="en-US" dirty="0" err="1"/>
              <a:t>귀무가설</a:t>
            </a:r>
            <a:r>
              <a:rPr lang="en-US" altLang="ko-KR" dirty="0"/>
              <a:t>(Null Hypothesis)</a:t>
            </a:r>
          </a:p>
          <a:p>
            <a:pPr lvl="2"/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</a:rPr>
              <a:t>H</a:t>
            </a:r>
            <a:r>
              <a:rPr lang="en-US" altLang="ko-KR" sz="1200" b="1" baseline="-25000" dirty="0">
                <a:solidFill>
                  <a:srgbClr val="000000"/>
                </a:solidFill>
                <a:latin typeface="맑은 고딕" pitchFamily="50" charset="-127"/>
              </a:rPr>
              <a:t>0</a:t>
            </a:r>
            <a:r>
              <a:rPr lang="en-US" altLang="ko-KR" sz="1200" dirty="0"/>
              <a:t> : </a:t>
            </a:r>
            <a:r>
              <a:rPr lang="ko-KR" altLang="en-US" sz="1200" dirty="0"/>
              <a:t>피고는 무죄이다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dirty="0" err="1"/>
              <a:t>대립가설</a:t>
            </a:r>
            <a:r>
              <a:rPr lang="en-US" altLang="ko-KR" dirty="0"/>
              <a:t>(Alternative Hypothesis)</a:t>
            </a:r>
          </a:p>
          <a:p>
            <a:pPr lvl="2"/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</a:rPr>
              <a:t>H</a:t>
            </a:r>
            <a:r>
              <a:rPr lang="en-US" altLang="ko-KR" sz="1200" b="1" baseline="-25000" dirty="0">
                <a:solidFill>
                  <a:srgbClr val="000000"/>
                </a:solidFill>
                <a:latin typeface="맑은 고딕" pitchFamily="50" charset="-127"/>
              </a:rPr>
              <a:t>1</a:t>
            </a:r>
            <a:r>
              <a:rPr lang="en-US" altLang="ko-KR" sz="1200" dirty="0"/>
              <a:t> : </a:t>
            </a:r>
            <a:r>
              <a:rPr lang="ko-KR" altLang="en-US" sz="1200" dirty="0"/>
              <a:t>피고는 유죄이다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pic>
        <p:nvPicPr>
          <p:cNvPr id="8" name="Picture 4" descr="C:\Users\ChoyiKim\AppData\Local\Microsoft\Windows\Temporary Internet Files\Content.IE5\RVT0CUX2\MCj044628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0976" y="4706292"/>
            <a:ext cx="872399" cy="929681"/>
          </a:xfrm>
          <a:prstGeom prst="rect">
            <a:avLst/>
          </a:prstGeom>
          <a:noFill/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33477BE-E217-AC41-B075-32BE1B1EFC8E}"/>
              </a:ext>
            </a:extLst>
          </p:cNvPr>
          <p:cNvGrpSpPr/>
          <p:nvPr/>
        </p:nvGrpSpPr>
        <p:grpSpPr>
          <a:xfrm>
            <a:off x="3093337" y="3479800"/>
            <a:ext cx="3021008" cy="2848371"/>
            <a:chOff x="3499737" y="3340100"/>
            <a:chExt cx="3021008" cy="2848371"/>
          </a:xfrm>
        </p:grpSpPr>
        <p:pic>
          <p:nvPicPr>
            <p:cNvPr id="5" name="Picture 2" descr="C:\Users\ChoyiKim\AppData\Local\Microsoft\Windows\Temporary Internet Files\Content.IE5\N8H2QLWM\MCj041701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7698" y="3340100"/>
              <a:ext cx="2706902" cy="2848371"/>
            </a:xfrm>
            <a:prstGeom prst="rect">
              <a:avLst/>
            </a:prstGeom>
            <a:noFill/>
          </p:spPr>
        </p:pic>
        <p:sp>
          <p:nvSpPr>
            <p:cNvPr id="28" name="직사각형 4">
              <a:extLst>
                <a:ext uri="{FF2B5EF4-FFF2-40B4-BE49-F238E27FC236}">
                  <a16:creationId xmlns:a16="http://schemas.microsoft.com/office/drawing/2014/main" id="{ADD97CF1-977C-E74F-899D-83C5B528CCB6}"/>
                </a:ext>
              </a:extLst>
            </p:cNvPr>
            <p:cNvSpPr/>
            <p:nvPr/>
          </p:nvSpPr>
          <p:spPr bwMode="auto">
            <a:xfrm>
              <a:off x="3499737" y="5832122"/>
              <a:ext cx="754763" cy="314678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50800" dir="5400000" sx="94000" sy="94000" algn="ctr" rotWithShape="0">
                <a:srgbClr val="000000">
                  <a:alpha val="6000"/>
                </a:srgbClr>
              </a:outerShdw>
            </a:effectLst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+mn-ea"/>
                  <a:ea typeface="+mn-ea"/>
                  <a:cs typeface="Times New Roman" panose="02020603050405020304" pitchFamily="18" charset="0"/>
                </a:rPr>
                <a:t>변호사</a:t>
              </a: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직사각형 4">
              <a:extLst>
                <a:ext uri="{FF2B5EF4-FFF2-40B4-BE49-F238E27FC236}">
                  <a16:creationId xmlns:a16="http://schemas.microsoft.com/office/drawing/2014/main" id="{7EC125AB-36F3-AF48-AB96-5DB9EFE34EBD}"/>
                </a:ext>
              </a:extLst>
            </p:cNvPr>
            <p:cNvSpPr/>
            <p:nvPr/>
          </p:nvSpPr>
          <p:spPr bwMode="auto">
            <a:xfrm>
              <a:off x="5765982" y="5843411"/>
              <a:ext cx="754763" cy="311856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50800" dir="5400000" sx="94000" sy="94000" algn="ctr" rotWithShape="0">
                <a:srgbClr val="000000">
                  <a:alpha val="7000"/>
                </a:srgbClr>
              </a:outerShdw>
            </a:effectLst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+mn-ea"/>
                  <a:ea typeface="+mn-ea"/>
                  <a:cs typeface="Times New Roman" panose="02020603050405020304" pitchFamily="18" charset="0"/>
                </a:rPr>
                <a:t>검사</a:t>
              </a: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" name="직사각형 4">
              <a:extLst>
                <a:ext uri="{FF2B5EF4-FFF2-40B4-BE49-F238E27FC236}">
                  <a16:creationId xmlns:a16="http://schemas.microsoft.com/office/drawing/2014/main" id="{57C723B6-D491-9443-AEC8-EBCDF7CFA787}"/>
                </a:ext>
              </a:extLst>
            </p:cNvPr>
            <p:cNvSpPr/>
            <p:nvPr/>
          </p:nvSpPr>
          <p:spPr bwMode="auto">
            <a:xfrm>
              <a:off x="3799149" y="3687233"/>
              <a:ext cx="754763" cy="306981"/>
            </a:xfrm>
            <a:prstGeom prst="roundRect">
              <a:avLst/>
            </a:prstGeom>
            <a:solidFill>
              <a:schemeClr val="bg1"/>
            </a:solidFill>
            <a:ln w="254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50800" dir="5400000" sx="94000" sy="94000" algn="ctr" rotWithShape="0">
                <a:srgbClr val="000000">
                  <a:alpha val="7000"/>
                </a:srgbClr>
              </a:outerShdw>
            </a:effectLst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+mn-ea"/>
                  <a:ea typeface="+mn-ea"/>
                  <a:cs typeface="Times New Roman" panose="02020603050405020304" pitchFamily="18" charset="0"/>
                </a:rPr>
                <a:t>재판장</a:t>
              </a: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0FFCB42-F0C3-2749-B8B2-A55ABFA55EFC}"/>
              </a:ext>
            </a:extLst>
          </p:cNvPr>
          <p:cNvSpPr txBox="1"/>
          <p:nvPr/>
        </p:nvSpPr>
        <p:spPr>
          <a:xfrm>
            <a:off x="6175925" y="5630796"/>
            <a:ext cx="2445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유죄를 입증하는 증거자료</a:t>
            </a:r>
            <a:r>
              <a:rPr lang="en-US" altLang="ko-KR" sz="1600" b="1" dirty="0">
                <a:latin typeface="+mn-ea"/>
                <a:cs typeface="Times New Roman" panose="02020603050405020304" pitchFamily="18" charset="0"/>
              </a:rPr>
              <a:t>]</a:t>
            </a:r>
            <a:endParaRPr lang="en-US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068F91B-70E0-3746-AA16-035E7EC23F32}"/>
              </a:ext>
            </a:extLst>
          </p:cNvPr>
          <p:cNvGrpSpPr/>
          <p:nvPr/>
        </p:nvGrpSpPr>
        <p:grpSpPr>
          <a:xfrm>
            <a:off x="5460237" y="4066821"/>
            <a:ext cx="2476836" cy="633112"/>
            <a:chOff x="5989627" y="3787689"/>
            <a:chExt cx="2476836" cy="633112"/>
          </a:xfrm>
          <a:effectLst>
            <a:outerShdw blurRad="50800" dist="50800" dir="5400000" algn="ctr" rotWithShape="0">
              <a:srgbClr val="000000">
                <a:alpha val="4000"/>
              </a:srgbClr>
            </a:outerShdw>
          </a:effectLst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BDE700A-4D1C-0343-B88E-F963D1AFCA2A}"/>
                </a:ext>
              </a:extLst>
            </p:cNvPr>
            <p:cNvSpPr/>
            <p:nvPr/>
          </p:nvSpPr>
          <p:spPr bwMode="auto">
            <a:xfrm>
              <a:off x="6714460" y="3787689"/>
              <a:ext cx="1752003" cy="401357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>
                  <a:latin typeface="+mn-ea"/>
                  <a:cs typeface="Times New Roman" panose="02020603050405020304" pitchFamily="18" charset="0"/>
                </a:rPr>
                <a:t>  피고는 유죄이다</a:t>
              </a:r>
              <a:r>
                <a:rPr lang="en-US" altLang="ko-KR" b="1" dirty="0">
                  <a:latin typeface="+mn-ea"/>
                  <a:cs typeface="Times New Roman" panose="02020603050405020304" pitchFamily="18" charset="0"/>
                </a:rPr>
                <a:t>!</a:t>
              </a:r>
              <a:endParaRPr lang="en-US" b="1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" name="Round Diagonal Corner Rectangle 41">
              <a:extLst>
                <a:ext uri="{FF2B5EF4-FFF2-40B4-BE49-F238E27FC236}">
                  <a16:creationId xmlns:a16="http://schemas.microsoft.com/office/drawing/2014/main" id="{6972F61E-1A04-F749-BAA0-C23889CF5857}"/>
                </a:ext>
              </a:extLst>
            </p:cNvPr>
            <p:cNvSpPr/>
            <p:nvPr/>
          </p:nvSpPr>
          <p:spPr bwMode="auto">
            <a:xfrm>
              <a:off x="6565900" y="3790864"/>
              <a:ext cx="272562" cy="401357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" name="Merge 39">
              <a:extLst>
                <a:ext uri="{FF2B5EF4-FFF2-40B4-BE49-F238E27FC236}">
                  <a16:creationId xmlns:a16="http://schemas.microsoft.com/office/drawing/2014/main" id="{D13185ED-619A-0F42-ACBD-01F159553532}"/>
                </a:ext>
              </a:extLst>
            </p:cNvPr>
            <p:cNvSpPr/>
            <p:nvPr/>
          </p:nvSpPr>
          <p:spPr bwMode="auto">
            <a:xfrm>
              <a:off x="6457067" y="4185389"/>
              <a:ext cx="373600" cy="23541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4462 w 14462"/>
                <a:gd name="connsiteY0" fmla="*/ 0 h 12576"/>
                <a:gd name="connsiteX1" fmla="*/ 14462 w 14462"/>
                <a:gd name="connsiteY1" fmla="*/ 0 h 12576"/>
                <a:gd name="connsiteX2" fmla="*/ 0 w 14462"/>
                <a:gd name="connsiteY2" fmla="*/ 12576 h 12576"/>
                <a:gd name="connsiteX3" fmla="*/ 4462 w 14462"/>
                <a:gd name="connsiteY3" fmla="*/ 0 h 12576"/>
                <a:gd name="connsiteX0" fmla="*/ 834 w 10834"/>
                <a:gd name="connsiteY0" fmla="*/ 0 h 15863"/>
                <a:gd name="connsiteX1" fmla="*/ 10834 w 10834"/>
                <a:gd name="connsiteY1" fmla="*/ 0 h 15863"/>
                <a:gd name="connsiteX2" fmla="*/ 0 w 10834"/>
                <a:gd name="connsiteY2" fmla="*/ 15863 h 15863"/>
                <a:gd name="connsiteX3" fmla="*/ 834 w 10834"/>
                <a:gd name="connsiteY3" fmla="*/ 0 h 15863"/>
                <a:gd name="connsiteX0" fmla="*/ 2389 w 12389"/>
                <a:gd name="connsiteY0" fmla="*/ 0 h 15133"/>
                <a:gd name="connsiteX1" fmla="*/ 12389 w 12389"/>
                <a:gd name="connsiteY1" fmla="*/ 0 h 15133"/>
                <a:gd name="connsiteX2" fmla="*/ 0 w 12389"/>
                <a:gd name="connsiteY2" fmla="*/ 15133 h 15133"/>
                <a:gd name="connsiteX3" fmla="*/ 2389 w 12389"/>
                <a:gd name="connsiteY3" fmla="*/ 0 h 1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9" h="15133">
                  <a:moveTo>
                    <a:pt x="2389" y="0"/>
                  </a:moveTo>
                  <a:lnTo>
                    <a:pt x="12389" y="0"/>
                  </a:lnTo>
                  <a:lnTo>
                    <a:pt x="0" y="15133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9A758D4-26B9-3847-9B17-A949DCC90EBD}"/>
                </a:ext>
              </a:extLst>
            </p:cNvPr>
            <p:cNvSpPr/>
            <p:nvPr/>
          </p:nvSpPr>
          <p:spPr bwMode="auto">
            <a:xfrm>
              <a:off x="5989627" y="3787689"/>
              <a:ext cx="848835" cy="40135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대립가설</a:t>
              </a:r>
              <a:endParaRPr lang="en-US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2602E20-7ED7-2C40-8F52-34E26BC6E264}"/>
              </a:ext>
            </a:extLst>
          </p:cNvPr>
          <p:cNvGrpSpPr/>
          <p:nvPr/>
        </p:nvGrpSpPr>
        <p:grpSpPr>
          <a:xfrm>
            <a:off x="657141" y="4382939"/>
            <a:ext cx="2477263" cy="581469"/>
            <a:chOff x="445475" y="4442205"/>
            <a:chExt cx="2477263" cy="581469"/>
          </a:xfrm>
          <a:effectLst>
            <a:outerShdw blurRad="50800" dist="50800" dir="9900000" algn="ctr" rotWithShape="0">
              <a:srgbClr val="000000">
                <a:alpha val="5000"/>
              </a:srgbClr>
            </a:outerShdw>
          </a:effectLst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EB49AF94-D27D-9248-9AC7-1A632E5ECC5D}"/>
                </a:ext>
              </a:extLst>
            </p:cNvPr>
            <p:cNvSpPr/>
            <p:nvPr/>
          </p:nvSpPr>
          <p:spPr bwMode="auto">
            <a:xfrm>
              <a:off x="1170306" y="4442205"/>
              <a:ext cx="1752003" cy="581469"/>
            </a:xfrm>
            <a:custGeom>
              <a:avLst/>
              <a:gdLst>
                <a:gd name="connsiteX0" fmla="*/ 66894 w 1792046"/>
                <a:gd name="connsiteY0" fmla="*/ 0 h 674602"/>
                <a:gd name="connsiteX1" fmla="*/ 1685109 w 1792046"/>
                <a:gd name="connsiteY1" fmla="*/ 0 h 674602"/>
                <a:gd name="connsiteX2" fmla="*/ 1752003 w 1792046"/>
                <a:gd name="connsiteY2" fmla="*/ 66894 h 674602"/>
                <a:gd name="connsiteX3" fmla="*/ 1752003 w 1792046"/>
                <a:gd name="connsiteY3" fmla="*/ 334463 h 674602"/>
                <a:gd name="connsiteX4" fmla="*/ 1732411 w 1792046"/>
                <a:gd name="connsiteY4" fmla="*/ 381765 h 674602"/>
                <a:gd name="connsiteX5" fmla="*/ 1716462 w 1792046"/>
                <a:gd name="connsiteY5" fmla="*/ 392518 h 674602"/>
                <a:gd name="connsiteX6" fmla="*/ 1792046 w 1792046"/>
                <a:gd name="connsiteY6" fmla="*/ 674602 h 674602"/>
                <a:gd name="connsiteX7" fmla="*/ 1496806 w 1792046"/>
                <a:gd name="connsiteY7" fmla="*/ 401357 h 674602"/>
                <a:gd name="connsiteX8" fmla="*/ 66894 w 1792046"/>
                <a:gd name="connsiteY8" fmla="*/ 401357 h 674602"/>
                <a:gd name="connsiteX9" fmla="*/ 0 w 1792046"/>
                <a:gd name="connsiteY9" fmla="*/ 334463 h 674602"/>
                <a:gd name="connsiteX10" fmla="*/ 0 w 1792046"/>
                <a:gd name="connsiteY10" fmla="*/ 66894 h 674602"/>
                <a:gd name="connsiteX11" fmla="*/ 66894 w 1792046"/>
                <a:gd name="connsiteY11" fmla="*/ 0 h 674602"/>
                <a:gd name="connsiteX0" fmla="*/ 66894 w 1752003"/>
                <a:gd name="connsiteY0" fmla="*/ 0 h 581469"/>
                <a:gd name="connsiteX1" fmla="*/ 1685109 w 1752003"/>
                <a:gd name="connsiteY1" fmla="*/ 0 h 581469"/>
                <a:gd name="connsiteX2" fmla="*/ 1752003 w 1752003"/>
                <a:gd name="connsiteY2" fmla="*/ 66894 h 581469"/>
                <a:gd name="connsiteX3" fmla="*/ 1752003 w 1752003"/>
                <a:gd name="connsiteY3" fmla="*/ 334463 h 581469"/>
                <a:gd name="connsiteX4" fmla="*/ 1732411 w 1752003"/>
                <a:gd name="connsiteY4" fmla="*/ 381765 h 581469"/>
                <a:gd name="connsiteX5" fmla="*/ 1716462 w 1752003"/>
                <a:gd name="connsiteY5" fmla="*/ 392518 h 581469"/>
                <a:gd name="connsiteX6" fmla="*/ 1741246 w 1752003"/>
                <a:gd name="connsiteY6" fmla="*/ 581469 h 581469"/>
                <a:gd name="connsiteX7" fmla="*/ 1496806 w 1752003"/>
                <a:gd name="connsiteY7" fmla="*/ 401357 h 581469"/>
                <a:gd name="connsiteX8" fmla="*/ 66894 w 1752003"/>
                <a:gd name="connsiteY8" fmla="*/ 401357 h 581469"/>
                <a:gd name="connsiteX9" fmla="*/ 0 w 1752003"/>
                <a:gd name="connsiteY9" fmla="*/ 334463 h 581469"/>
                <a:gd name="connsiteX10" fmla="*/ 0 w 1752003"/>
                <a:gd name="connsiteY10" fmla="*/ 66894 h 581469"/>
                <a:gd name="connsiteX11" fmla="*/ 66894 w 1752003"/>
                <a:gd name="connsiteY11" fmla="*/ 0 h 58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52003" h="581469">
                  <a:moveTo>
                    <a:pt x="66894" y="0"/>
                  </a:moveTo>
                  <a:lnTo>
                    <a:pt x="1685109" y="0"/>
                  </a:lnTo>
                  <a:cubicBezTo>
                    <a:pt x="1722054" y="0"/>
                    <a:pt x="1752003" y="29949"/>
                    <a:pt x="1752003" y="66894"/>
                  </a:cubicBezTo>
                  <a:lnTo>
                    <a:pt x="1752003" y="334463"/>
                  </a:lnTo>
                  <a:cubicBezTo>
                    <a:pt x="1752003" y="352936"/>
                    <a:pt x="1744516" y="369659"/>
                    <a:pt x="1732411" y="381765"/>
                  </a:cubicBezTo>
                  <a:lnTo>
                    <a:pt x="1716462" y="392518"/>
                  </a:lnTo>
                  <a:lnTo>
                    <a:pt x="1741246" y="581469"/>
                  </a:lnTo>
                  <a:lnTo>
                    <a:pt x="1496806" y="401357"/>
                  </a:lnTo>
                  <a:lnTo>
                    <a:pt x="66894" y="401357"/>
                  </a:lnTo>
                  <a:cubicBezTo>
                    <a:pt x="29949" y="401357"/>
                    <a:pt x="0" y="371408"/>
                    <a:pt x="0" y="334463"/>
                  </a:cubicBezTo>
                  <a:lnTo>
                    <a:pt x="0" y="66894"/>
                  </a:lnTo>
                  <a:cubicBezTo>
                    <a:pt x="0" y="29949"/>
                    <a:pt x="29949" y="0"/>
                    <a:pt x="66894" y="0"/>
                  </a:cubicBezTo>
                  <a:close/>
                </a:path>
              </a:pathLst>
            </a:custGeom>
            <a:solidFill>
              <a:schemeClr val="accent3">
                <a:lumMod val="95000"/>
              </a:schemeClr>
            </a:solidFill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" name="Round Diagonal Corner Rectangle 45">
              <a:extLst>
                <a:ext uri="{FF2B5EF4-FFF2-40B4-BE49-F238E27FC236}">
                  <a16:creationId xmlns:a16="http://schemas.microsoft.com/office/drawing/2014/main" id="{3122ACCA-0AC4-7241-A187-F171A84050FF}"/>
                </a:ext>
              </a:extLst>
            </p:cNvPr>
            <p:cNvSpPr/>
            <p:nvPr/>
          </p:nvSpPr>
          <p:spPr bwMode="auto">
            <a:xfrm>
              <a:off x="1021748" y="4445382"/>
              <a:ext cx="272562" cy="396493"/>
            </a:xfrm>
            <a:prstGeom prst="round2DiagRect">
              <a:avLst/>
            </a:prstGeom>
            <a:solidFill>
              <a:schemeClr val="accent3">
                <a:lumMod val="75000"/>
              </a:schemeClr>
            </a:solidFill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68D0B565-DA21-4D4D-BCF3-2EEAF6960A95}"/>
                </a:ext>
              </a:extLst>
            </p:cNvPr>
            <p:cNvSpPr/>
            <p:nvPr/>
          </p:nvSpPr>
          <p:spPr bwMode="auto">
            <a:xfrm>
              <a:off x="445475" y="4442207"/>
              <a:ext cx="848835" cy="40135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  <a:latin typeface="+mn-ea"/>
                  <a:cs typeface="Times New Roman" panose="02020603050405020304" pitchFamily="18" charset="0"/>
                </a:rPr>
                <a:t>귀무가설</a:t>
              </a:r>
              <a:endParaRPr lang="en-US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4E7021-01F4-DE42-90EA-DE3008347C4D}"/>
                </a:ext>
              </a:extLst>
            </p:cNvPr>
            <p:cNvSpPr txBox="1"/>
            <p:nvPr/>
          </p:nvSpPr>
          <p:spPr>
            <a:xfrm>
              <a:off x="1298575" y="4486275"/>
              <a:ext cx="1624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  <a:cs typeface="Times New Roman" panose="02020603050405020304" pitchFamily="18" charset="0"/>
                </a:rPr>
                <a:t> 피고는 무죄이다</a:t>
              </a:r>
              <a:r>
                <a:rPr lang="en-US" altLang="ko-KR" b="1" dirty="0">
                  <a:latin typeface="+mn-ea"/>
                  <a:cs typeface="Times New Roman" panose="02020603050405020304" pitchFamily="18" charset="0"/>
                </a:rPr>
                <a:t>!</a:t>
              </a:r>
              <a:endParaRPr lang="en-US" dirty="0">
                <a:latin typeface="+mn-ea"/>
                <a:ea typeface="+mn-ea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BF1129E-B36C-EE40-94A4-ACBBD18254B2}"/>
              </a:ext>
            </a:extLst>
          </p:cNvPr>
          <p:cNvGrpSpPr/>
          <p:nvPr/>
        </p:nvGrpSpPr>
        <p:grpSpPr>
          <a:xfrm>
            <a:off x="4097874" y="2889185"/>
            <a:ext cx="3180381" cy="614640"/>
            <a:chOff x="5003038" y="2630566"/>
            <a:chExt cx="3180381" cy="614640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EC288E8-11D1-BA43-A042-526B6A92F459}"/>
                </a:ext>
              </a:extLst>
            </p:cNvPr>
            <p:cNvSpPr/>
            <p:nvPr/>
          </p:nvSpPr>
          <p:spPr bwMode="auto">
            <a:xfrm>
              <a:off x="5003038" y="2630566"/>
              <a:ext cx="3180381" cy="614640"/>
            </a:xfrm>
            <a:custGeom>
              <a:avLst/>
              <a:gdLst>
                <a:gd name="connsiteX0" fmla="*/ 66894 w 3180381"/>
                <a:gd name="connsiteY0" fmla="*/ 0 h 633112"/>
                <a:gd name="connsiteX1" fmla="*/ 3113487 w 3180381"/>
                <a:gd name="connsiteY1" fmla="*/ 0 h 633112"/>
                <a:gd name="connsiteX2" fmla="*/ 3180381 w 3180381"/>
                <a:gd name="connsiteY2" fmla="*/ 66894 h 633112"/>
                <a:gd name="connsiteX3" fmla="*/ 3180381 w 3180381"/>
                <a:gd name="connsiteY3" fmla="*/ 334463 h 633112"/>
                <a:gd name="connsiteX4" fmla="*/ 3113487 w 3180381"/>
                <a:gd name="connsiteY4" fmla="*/ 401357 h 633112"/>
                <a:gd name="connsiteX5" fmla="*/ 1047673 w 3180381"/>
                <a:gd name="connsiteY5" fmla="*/ 401357 h 633112"/>
                <a:gd name="connsiteX6" fmla="*/ 679876 w 3180381"/>
                <a:gd name="connsiteY6" fmla="*/ 633112 h 633112"/>
                <a:gd name="connsiteX7" fmla="*/ 750799 w 3180381"/>
                <a:gd name="connsiteY7" fmla="*/ 401357 h 633112"/>
                <a:gd name="connsiteX8" fmla="*/ 66894 w 3180381"/>
                <a:gd name="connsiteY8" fmla="*/ 401357 h 633112"/>
                <a:gd name="connsiteX9" fmla="*/ 0 w 3180381"/>
                <a:gd name="connsiteY9" fmla="*/ 334463 h 633112"/>
                <a:gd name="connsiteX10" fmla="*/ 0 w 3180381"/>
                <a:gd name="connsiteY10" fmla="*/ 66894 h 633112"/>
                <a:gd name="connsiteX11" fmla="*/ 66894 w 3180381"/>
                <a:gd name="connsiteY11" fmla="*/ 0 h 633112"/>
                <a:gd name="connsiteX0" fmla="*/ 66894 w 3180381"/>
                <a:gd name="connsiteY0" fmla="*/ 0 h 614640"/>
                <a:gd name="connsiteX1" fmla="*/ 3113487 w 3180381"/>
                <a:gd name="connsiteY1" fmla="*/ 0 h 614640"/>
                <a:gd name="connsiteX2" fmla="*/ 3180381 w 3180381"/>
                <a:gd name="connsiteY2" fmla="*/ 66894 h 614640"/>
                <a:gd name="connsiteX3" fmla="*/ 3180381 w 3180381"/>
                <a:gd name="connsiteY3" fmla="*/ 334463 h 614640"/>
                <a:gd name="connsiteX4" fmla="*/ 3113487 w 3180381"/>
                <a:gd name="connsiteY4" fmla="*/ 401357 h 614640"/>
                <a:gd name="connsiteX5" fmla="*/ 1047673 w 3180381"/>
                <a:gd name="connsiteY5" fmla="*/ 401357 h 614640"/>
                <a:gd name="connsiteX6" fmla="*/ 790713 w 3180381"/>
                <a:gd name="connsiteY6" fmla="*/ 614640 h 614640"/>
                <a:gd name="connsiteX7" fmla="*/ 750799 w 3180381"/>
                <a:gd name="connsiteY7" fmla="*/ 401357 h 614640"/>
                <a:gd name="connsiteX8" fmla="*/ 66894 w 3180381"/>
                <a:gd name="connsiteY8" fmla="*/ 401357 h 614640"/>
                <a:gd name="connsiteX9" fmla="*/ 0 w 3180381"/>
                <a:gd name="connsiteY9" fmla="*/ 334463 h 614640"/>
                <a:gd name="connsiteX10" fmla="*/ 0 w 3180381"/>
                <a:gd name="connsiteY10" fmla="*/ 66894 h 614640"/>
                <a:gd name="connsiteX11" fmla="*/ 66894 w 3180381"/>
                <a:gd name="connsiteY11" fmla="*/ 0 h 61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381" h="614640">
                  <a:moveTo>
                    <a:pt x="66894" y="0"/>
                  </a:moveTo>
                  <a:lnTo>
                    <a:pt x="3113487" y="0"/>
                  </a:lnTo>
                  <a:cubicBezTo>
                    <a:pt x="3150432" y="0"/>
                    <a:pt x="3180381" y="29949"/>
                    <a:pt x="3180381" y="66894"/>
                  </a:cubicBezTo>
                  <a:lnTo>
                    <a:pt x="3180381" y="334463"/>
                  </a:lnTo>
                  <a:cubicBezTo>
                    <a:pt x="3180381" y="371408"/>
                    <a:pt x="3150432" y="401357"/>
                    <a:pt x="3113487" y="401357"/>
                  </a:cubicBezTo>
                  <a:lnTo>
                    <a:pt x="1047673" y="401357"/>
                  </a:lnTo>
                  <a:lnTo>
                    <a:pt x="790713" y="614640"/>
                  </a:lnTo>
                  <a:lnTo>
                    <a:pt x="750799" y="401357"/>
                  </a:lnTo>
                  <a:lnTo>
                    <a:pt x="66894" y="401357"/>
                  </a:lnTo>
                  <a:cubicBezTo>
                    <a:pt x="29949" y="401357"/>
                    <a:pt x="0" y="371408"/>
                    <a:pt x="0" y="334463"/>
                  </a:cubicBezTo>
                  <a:lnTo>
                    <a:pt x="0" y="66894"/>
                  </a:lnTo>
                  <a:cubicBezTo>
                    <a:pt x="0" y="29949"/>
                    <a:pt x="29949" y="0"/>
                    <a:pt x="66894" y="0"/>
                  </a:cubicBezTo>
                  <a:close/>
                </a:path>
              </a:pathLst>
            </a:custGeom>
            <a:solidFill>
              <a:schemeClr val="accent3">
                <a:lumMod val="95000"/>
              </a:schemeClr>
            </a:solidFill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rgbClr val="000000">
                  <a:alpha val="3000"/>
                </a:srgbClr>
              </a:outerShdw>
            </a:effectLst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BDADCFD-FBEE-AE4D-8581-E75AD81B4022}"/>
                </a:ext>
              </a:extLst>
            </p:cNvPr>
            <p:cNvSpPr txBox="1"/>
            <p:nvPr/>
          </p:nvSpPr>
          <p:spPr>
            <a:xfrm>
              <a:off x="5153986" y="2667482"/>
              <a:ext cx="2946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  <a:cs typeface="Times New Roman" panose="02020603050405020304" pitchFamily="18" charset="0"/>
                </a:rPr>
                <a:t>유죄를 입증할 증거가 충분한가</a:t>
              </a:r>
              <a:r>
                <a:rPr lang="en-US" altLang="ko-KR" b="1" dirty="0">
                  <a:latin typeface="+mn-ea"/>
                  <a:cs typeface="Times New Roman" panose="02020603050405020304" pitchFamily="18" charset="0"/>
                </a:rPr>
                <a:t>…?</a:t>
              </a:r>
              <a:endParaRPr lang="en-US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39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11.3 </a:t>
            </a:r>
            <a:r>
              <a:rPr lang="ko-KR" altLang="en-US" dirty="0"/>
              <a:t>가설 검정과 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2309781"/>
          </a:xfrm>
        </p:spPr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/>
              <a:t>종 오류</a:t>
            </a:r>
            <a:endParaRPr lang="en-US" altLang="ko-KR" dirty="0"/>
          </a:p>
          <a:p>
            <a:pPr lvl="1"/>
            <a:r>
              <a:rPr lang="ko-KR" altLang="en-US" dirty="0"/>
              <a:t>옳은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기각하는 오류</a:t>
            </a:r>
            <a:endParaRPr lang="en-US" altLang="ko-KR" dirty="0"/>
          </a:p>
          <a:p>
            <a:pPr lvl="1"/>
            <a:r>
              <a:rPr lang="ko-KR" altLang="en-US" dirty="0"/>
              <a:t>오류의 확률 </a:t>
            </a:r>
            <a:r>
              <a:rPr lang="en-US" altLang="ko-KR" dirty="0"/>
              <a:t>: </a:t>
            </a:r>
            <a:r>
              <a:rPr lang="el-GR" altLang="ko-KR" dirty="0"/>
              <a:t>α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82600" lvl="1" indent="0">
              <a:buNone/>
            </a:pPr>
            <a:endParaRPr lang="en-US" altLang="ko-KR" dirty="0"/>
          </a:p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종 오류 </a:t>
            </a:r>
            <a:endParaRPr lang="en-US" altLang="ko-KR" dirty="0"/>
          </a:p>
          <a:p>
            <a:pPr lvl="1"/>
            <a:r>
              <a:rPr lang="ko-KR" altLang="en-US" dirty="0" err="1"/>
              <a:t>대립가설이</a:t>
            </a:r>
            <a:r>
              <a:rPr lang="ko-KR" altLang="en-US" dirty="0"/>
              <a:t> </a:t>
            </a:r>
            <a:r>
              <a:rPr lang="ko-KR" altLang="en-US" dirty="0" err="1"/>
              <a:t>옳은데도</a:t>
            </a:r>
            <a:r>
              <a:rPr lang="ko-KR" altLang="en-US" dirty="0"/>
              <a:t>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기각하지 않는 오류</a:t>
            </a:r>
            <a:endParaRPr lang="en-US" altLang="ko-KR" dirty="0"/>
          </a:p>
          <a:p>
            <a:pPr lvl="1"/>
            <a:r>
              <a:rPr lang="ko-KR" altLang="en-US" dirty="0"/>
              <a:t>오류의 확률 </a:t>
            </a:r>
            <a:r>
              <a:rPr lang="en-US" altLang="ko-KR" dirty="0"/>
              <a:t>: </a:t>
            </a:r>
            <a:r>
              <a:rPr lang="el-GR" altLang="ko-KR" dirty="0"/>
              <a:t>β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5E5F8-9573-8742-B48E-43C797B1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40" y="3705316"/>
            <a:ext cx="7387119" cy="172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3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990600"/>
            <a:ext cx="6709278" cy="2016561"/>
          </a:xfrm>
          <a:prstGeom prst="rect">
            <a:avLst/>
          </a:prstGeom>
        </p:spPr>
      </p:pic>
      <p:pic>
        <p:nvPicPr>
          <p:cNvPr id="4" name="그림 1" descr="화면 캡처">
            <a:extLst>
              <a:ext uri="{FF2B5EF4-FFF2-40B4-BE49-F238E27FC236}">
                <a16:creationId xmlns:a16="http://schemas.microsoft.com/office/drawing/2014/main" id="{CF13C996-4F47-5042-B3CA-DE8145B5D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429000"/>
            <a:ext cx="6711452" cy="154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9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검정의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방법 </a:t>
            </a:r>
            <a:r>
              <a:rPr lang="en-US" altLang="ko-KR" dirty="0"/>
              <a:t>: </a:t>
            </a:r>
            <a:r>
              <a:rPr lang="ko-KR" altLang="en-US" dirty="0" err="1"/>
              <a:t>기각역</a:t>
            </a:r>
            <a:r>
              <a:rPr lang="ko-KR" altLang="en-US" dirty="0"/>
              <a:t> 방법 </a:t>
            </a:r>
            <a:r>
              <a:rPr lang="en-US" altLang="ko-KR" dirty="0"/>
              <a:t>(Reject region method)</a:t>
            </a:r>
          </a:p>
          <a:p>
            <a:pPr lvl="1"/>
            <a:r>
              <a:rPr lang="ko-KR" altLang="en-US" dirty="0"/>
              <a:t>표본 분포에서 </a:t>
            </a:r>
            <a:r>
              <a:rPr lang="ko-KR" altLang="en-US" dirty="0" err="1"/>
              <a:t>기각역을</a:t>
            </a:r>
            <a:r>
              <a:rPr lang="ko-KR" altLang="en-US" dirty="0"/>
              <a:t> 설정하고</a:t>
            </a:r>
            <a:r>
              <a:rPr lang="en-US" altLang="ko-KR" dirty="0"/>
              <a:t>, </a:t>
            </a:r>
            <a:r>
              <a:rPr lang="ko-KR" altLang="en-US" dirty="0"/>
              <a:t>검정 통계량이 </a:t>
            </a:r>
            <a:r>
              <a:rPr lang="ko-KR" altLang="en-US" dirty="0" err="1"/>
              <a:t>기각역에</a:t>
            </a:r>
            <a:r>
              <a:rPr lang="ko-KR" altLang="en-US" dirty="0"/>
              <a:t> 포함되면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</a:rPr>
              <a:t>H</a:t>
            </a:r>
            <a:r>
              <a:rPr lang="en-US" altLang="ko-KR" sz="1200" baseline="-25000" dirty="0">
                <a:solidFill>
                  <a:srgbClr val="000000"/>
                </a:solidFill>
                <a:latin typeface="맑은 고딕" pitchFamily="50" charset="-127"/>
              </a:rPr>
              <a:t>0</a:t>
            </a:r>
            <a:r>
              <a:rPr lang="en-US" altLang="ko-KR" dirty="0"/>
              <a:t> </a:t>
            </a:r>
            <a:r>
              <a:rPr lang="ko-KR" altLang="en-US" dirty="0"/>
              <a:t>를 기각한다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두 번째 방법 </a:t>
            </a:r>
            <a:r>
              <a:rPr lang="en-US" altLang="ko-KR" dirty="0"/>
              <a:t>: p-</a:t>
            </a:r>
            <a:r>
              <a:rPr lang="ko-KR" altLang="en-US" dirty="0"/>
              <a:t>값 방법</a:t>
            </a:r>
            <a:r>
              <a:rPr lang="en-US" altLang="ko-KR" dirty="0"/>
              <a:t>(p-value approach)</a:t>
            </a:r>
          </a:p>
          <a:p>
            <a:pPr lvl="1"/>
            <a:r>
              <a:rPr lang="en-US" altLang="ko-KR" b="1" dirty="0"/>
              <a:t>p-</a:t>
            </a:r>
            <a:r>
              <a:rPr lang="ko-KR" altLang="en-US" b="1" dirty="0"/>
              <a:t>값이 유의수준 </a:t>
            </a:r>
            <a:r>
              <a:rPr lang="en-US" altLang="ko-KR" sz="1400" b="1" dirty="0">
                <a:sym typeface="Symbol" pitchFamily="18" charset="2"/>
              </a:rPr>
              <a:t> </a:t>
            </a:r>
            <a:r>
              <a:rPr lang="ko-KR" altLang="en-US" b="1" dirty="0"/>
              <a:t>보다 작으면 </a:t>
            </a:r>
            <a:r>
              <a:rPr lang="ko-KR" altLang="en-US" b="1" dirty="0" err="1"/>
              <a:t>귀무가설을</a:t>
            </a:r>
            <a:r>
              <a:rPr lang="ko-KR" altLang="en-US" b="1" dirty="0"/>
              <a:t> 기각한다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D1DD35-1B44-4F11-B741-7DD87D74F43E}"/>
              </a:ext>
            </a:extLst>
          </p:cNvPr>
          <p:cNvSpPr/>
          <p:nvPr/>
        </p:nvSpPr>
        <p:spPr bwMode="auto">
          <a:xfrm>
            <a:off x="1902887" y="4390090"/>
            <a:ext cx="5350401" cy="946541"/>
          </a:xfrm>
          <a:prstGeom prst="rect">
            <a:avLst/>
          </a:prstGeom>
          <a:solidFill>
            <a:srgbClr val="F2F2F2"/>
          </a:solidFill>
          <a:ln w="158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latin typeface="+mj-lt"/>
              </a:rPr>
              <a:t>사용자 입장에서는 </a:t>
            </a:r>
            <a:r>
              <a:rPr lang="en-US" altLang="ko-KR" sz="1600" b="1" dirty="0">
                <a:latin typeface="+mj-lt"/>
              </a:rPr>
              <a:t>p-</a:t>
            </a:r>
            <a:r>
              <a:rPr lang="ko-KR" altLang="en-US" sz="1600" b="1" dirty="0">
                <a:latin typeface="+mj-lt"/>
              </a:rPr>
              <a:t>값 방법이 더 간단</a:t>
            </a:r>
            <a:endParaRPr lang="en-US" altLang="ko-KR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849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3122232"/>
          </a:xfrm>
        </p:spPr>
        <p:txBody>
          <a:bodyPr/>
          <a:lstStyle/>
          <a:p>
            <a:r>
              <a:rPr lang="ko-KR" altLang="en-US" dirty="0" err="1"/>
              <a:t>기각역이란</a:t>
            </a:r>
            <a:r>
              <a:rPr lang="en-US" altLang="ko-KR" dirty="0"/>
              <a:t>, </a:t>
            </a:r>
            <a:r>
              <a:rPr lang="ko-KR" altLang="en-US" dirty="0"/>
              <a:t>데이터를 기반으로 검정 통계량을 구하고</a:t>
            </a:r>
            <a:r>
              <a:rPr lang="en-US" altLang="ko-KR" dirty="0"/>
              <a:t>, </a:t>
            </a:r>
            <a:r>
              <a:rPr lang="ko-KR" altLang="en-US" dirty="0"/>
              <a:t>그 검정 통계량이 이 범위에 속하면 </a:t>
            </a:r>
            <a:r>
              <a:rPr lang="ko-KR" altLang="en-US" dirty="0" err="1"/>
              <a:t>대립가설을</a:t>
            </a:r>
            <a:r>
              <a:rPr lang="ko-KR" altLang="en-US" dirty="0"/>
              <a:t> 선호하여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기각하기로 정하는 값들의 범위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검정 통계량이 </a:t>
            </a:r>
            <a:r>
              <a:rPr lang="ko-KR" altLang="en-US" dirty="0" err="1"/>
              <a:t>기각역에</a:t>
            </a:r>
            <a:r>
              <a:rPr lang="ko-KR" altLang="en-US" dirty="0"/>
              <a:t> 속하면 통계적으로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11.4 </a:t>
            </a:r>
            <a:r>
              <a:rPr lang="ko-KR" altLang="en-US" dirty="0" err="1"/>
              <a:t>기각역을</a:t>
            </a:r>
            <a:r>
              <a:rPr lang="ko-KR" altLang="en-US" dirty="0"/>
              <a:t> 이용한 검정</a:t>
            </a:r>
            <a:endParaRPr lang="en-US" altLang="ko-KR" dirty="0"/>
          </a:p>
        </p:txBody>
      </p:sp>
      <p:pic>
        <p:nvPicPr>
          <p:cNvPr id="24" name="그림 23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35" y="3084724"/>
            <a:ext cx="4466121" cy="237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단측 검증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9" y="1024769"/>
            <a:ext cx="7406542" cy="1225642"/>
          </a:xfrm>
        </p:spPr>
        <p:txBody>
          <a:bodyPr/>
          <a:lstStyle/>
          <a:p>
            <a:r>
              <a:rPr lang="ko-KR" altLang="en-US" dirty="0" err="1"/>
              <a:t>기각역</a:t>
            </a:r>
            <a:r>
              <a:rPr lang="en-US" altLang="ko-KR" dirty="0"/>
              <a:t>(Rejection Region)</a:t>
            </a:r>
            <a:r>
              <a:rPr lang="ko-KR" altLang="en-US" dirty="0"/>
              <a:t>이 한쪽에 위치</a:t>
            </a:r>
            <a:endParaRPr lang="en-US" altLang="ko-KR" dirty="0"/>
          </a:p>
          <a:p>
            <a:r>
              <a:rPr lang="en-US" altLang="ko-KR" dirty="0"/>
              <a:t>”</a:t>
            </a:r>
            <a:r>
              <a:rPr lang="ko-KR" altLang="en-US" dirty="0"/>
              <a:t>과거에 비해 늘어났다</a:t>
            </a:r>
            <a:r>
              <a:rPr lang="en-US" altLang="ko-KR" dirty="0"/>
              <a:t>” </a:t>
            </a:r>
            <a:r>
              <a:rPr lang="ko-KR" altLang="en-US" dirty="0"/>
              <a:t>또는</a:t>
            </a:r>
            <a:r>
              <a:rPr lang="en-US" altLang="ko-KR" dirty="0"/>
              <a:t> “</a:t>
            </a:r>
            <a:r>
              <a:rPr lang="ko-KR" altLang="en-US" dirty="0"/>
              <a:t>줄어들었다</a:t>
            </a:r>
            <a:r>
              <a:rPr lang="en-US" altLang="ko-KR" dirty="0"/>
              <a:t>”</a:t>
            </a:r>
          </a:p>
          <a:p>
            <a:pPr lvl="1"/>
            <a:endParaRPr 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43" y="2994974"/>
            <a:ext cx="6270064" cy="27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3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양측 검증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9" y="1024768"/>
            <a:ext cx="4495650" cy="5124823"/>
          </a:xfrm>
        </p:spPr>
        <p:txBody>
          <a:bodyPr/>
          <a:lstStyle/>
          <a:p>
            <a:r>
              <a:rPr lang="ko-KR" altLang="en-US" dirty="0" err="1"/>
              <a:t>기각역</a:t>
            </a:r>
            <a:r>
              <a:rPr lang="en-US" altLang="ko-KR" dirty="0"/>
              <a:t>(Rejection Region)</a:t>
            </a:r>
            <a:r>
              <a:rPr lang="ko-KR" altLang="en-US" dirty="0"/>
              <a:t>이 양쪽에 위치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과거에 비해 차이가 있다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37" y="3025943"/>
            <a:ext cx="4734748" cy="28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25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11.5 P-</a:t>
            </a:r>
            <a:r>
              <a:rPr lang="ko-KR" altLang="en-US" dirty="0"/>
              <a:t>값을 이용한 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410052"/>
          </a:xfrm>
        </p:spPr>
        <p:txBody>
          <a:bodyPr/>
          <a:lstStyle/>
          <a:p>
            <a:r>
              <a:rPr lang="en-US" altLang="ko-KR" dirty="0"/>
              <a:t>p- </a:t>
            </a:r>
            <a:r>
              <a:rPr lang="ko-KR" altLang="en-US" dirty="0"/>
              <a:t>값은 </a:t>
            </a:r>
            <a:r>
              <a:rPr lang="en-US" altLang="ko-KR" dirty="0"/>
              <a:t>“</a:t>
            </a:r>
            <a:r>
              <a:rPr lang="ko-KR" altLang="en-US" dirty="0" err="1"/>
              <a:t>귀무가설이</a:t>
            </a:r>
            <a:r>
              <a:rPr lang="ko-KR" altLang="en-US" dirty="0"/>
              <a:t> 옳다는 가정하에서 검정 통계량의 값이 나올 확률</a:t>
            </a:r>
            <a:r>
              <a:rPr lang="en-US" altLang="ko-KR" dirty="0"/>
              <a:t>” </a:t>
            </a:r>
            <a:endParaRPr lang="ko-KR" altLang="en-US" dirty="0"/>
          </a:p>
          <a:p>
            <a:r>
              <a:rPr lang="en-US" altLang="ko-KR" dirty="0"/>
              <a:t>P-</a:t>
            </a:r>
            <a:r>
              <a:rPr lang="ko-KR" altLang="en-US" dirty="0"/>
              <a:t>값이 </a:t>
            </a:r>
            <a:r>
              <a:rPr lang="ko-KR" altLang="en-US" dirty="0" err="1"/>
              <a:t>크다와</a:t>
            </a:r>
            <a:r>
              <a:rPr lang="ko-KR" altLang="en-US" dirty="0"/>
              <a:t> </a:t>
            </a:r>
            <a:r>
              <a:rPr lang="ko-KR" altLang="en-US" dirty="0" err="1"/>
              <a:t>작다를</a:t>
            </a:r>
            <a:r>
              <a:rPr lang="ko-KR" altLang="en-US" dirty="0"/>
              <a:t> 이야기할 때 그 기준은 유의수준 </a:t>
            </a:r>
            <a:r>
              <a:rPr lang="el-GR" altLang="ko-KR" dirty="0"/>
              <a:t>α</a:t>
            </a:r>
            <a:r>
              <a:rPr lang="en-US" altLang="ko-KR" dirty="0"/>
              <a:t> </a:t>
            </a:r>
            <a:r>
              <a:rPr lang="ko-KR" altLang="en-US" dirty="0"/>
              <a:t>값으로 결정</a:t>
            </a:r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값이 유의수준 </a:t>
            </a:r>
            <a:r>
              <a:rPr lang="el-GR" altLang="ko-KR" dirty="0"/>
              <a:t>α</a:t>
            </a:r>
            <a:r>
              <a:rPr lang="en-US" altLang="ko-KR" dirty="0"/>
              <a:t> </a:t>
            </a:r>
            <a:r>
              <a:rPr lang="ko-KR" altLang="en-US" dirty="0"/>
              <a:t>값보다 작으면</a:t>
            </a:r>
            <a:r>
              <a:rPr lang="en-US" altLang="ko-KR" dirty="0"/>
              <a:t>, p </a:t>
            </a:r>
            <a:r>
              <a:rPr lang="ko-KR" altLang="en-US" dirty="0"/>
              <a:t>값이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기각하기에 충분할 만큼 작다고 결론</a:t>
            </a:r>
            <a:endParaRPr lang="en-US" altLang="ko-KR" dirty="0"/>
          </a:p>
          <a:p>
            <a:endParaRPr lang="en-US" altLang="ko-KR" b="1" dirty="0"/>
          </a:p>
        </p:txBody>
      </p:sp>
      <p:grpSp>
        <p:nvGrpSpPr>
          <p:cNvPr id="35" name="Group 9">
            <a:extLst>
              <a:ext uri="{FF2B5EF4-FFF2-40B4-BE49-F238E27FC236}">
                <a16:creationId xmlns:a16="http://schemas.microsoft.com/office/drawing/2014/main" id="{B11D0F22-9F97-DA4E-B658-F84E742A14A7}"/>
              </a:ext>
            </a:extLst>
          </p:cNvPr>
          <p:cNvGrpSpPr/>
          <p:nvPr/>
        </p:nvGrpSpPr>
        <p:grpSpPr>
          <a:xfrm>
            <a:off x="2460095" y="2695800"/>
            <a:ext cx="4223810" cy="1018977"/>
            <a:chOff x="1893482" y="3612243"/>
            <a:chExt cx="4223810" cy="1018977"/>
          </a:xfrm>
        </p:grpSpPr>
        <p:sp>
          <p:nvSpPr>
            <p:cNvPr id="36" name="TextBox 35"/>
            <p:cNvSpPr txBox="1"/>
            <p:nvPr/>
          </p:nvSpPr>
          <p:spPr>
            <a:xfrm>
              <a:off x="3510364" y="3612243"/>
              <a:ext cx="2018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ea"/>
                  <a:ea typeface="+mn-ea"/>
                </a:rPr>
                <a:t>: </a:t>
              </a:r>
              <a:r>
                <a:rPr lang="ko-KR" altLang="en-US" b="1" dirty="0" err="1">
                  <a:latin typeface="+mn-ea"/>
                  <a:ea typeface="+mn-ea"/>
                </a:rPr>
                <a:t>귀무가설을</a:t>
              </a:r>
              <a:r>
                <a:rPr lang="ko-KR" altLang="en-US" b="1" dirty="0">
                  <a:latin typeface="+mn-ea"/>
                  <a:ea typeface="+mn-ea"/>
                </a:rPr>
                <a:t> 기각한다</a:t>
              </a:r>
              <a:r>
                <a:rPr lang="en-US" altLang="ko-KR" b="1" dirty="0">
                  <a:latin typeface="+mn-ea"/>
                  <a:ea typeface="+mn-ea"/>
                </a:rPr>
                <a:t>.</a:t>
              </a:r>
              <a:endParaRPr lang="en-US" b="1" dirty="0">
                <a:latin typeface="+mn-ea"/>
                <a:ea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A5CF7F-6B53-B544-857B-B212E1D254AB}"/>
                </a:ext>
              </a:extLst>
            </p:cNvPr>
            <p:cNvSpPr txBox="1"/>
            <p:nvPr/>
          </p:nvSpPr>
          <p:spPr>
            <a:xfrm>
              <a:off x="2151464" y="4323443"/>
              <a:ext cx="1380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ea"/>
                  <a:ea typeface="+mn-ea"/>
                </a:rPr>
                <a:t>p &gt;</a:t>
              </a:r>
              <a:r>
                <a:rPr lang="ko-KR" altLang="en-US" b="1" dirty="0">
                  <a:latin typeface="+mn-ea"/>
                  <a:ea typeface="+mn-ea"/>
                </a:rPr>
                <a:t>유의수준 </a:t>
              </a:r>
              <a:r>
                <a:rPr lang="el-GR" altLang="ko-KR" b="1" dirty="0"/>
                <a:t>α</a:t>
              </a:r>
              <a:endParaRPr lang="en-US" b="1" dirty="0">
                <a:latin typeface="+mn-ea"/>
                <a:ea typeface="+mn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7A2BB70-90B9-4048-984B-E6EEA976730A}"/>
                </a:ext>
              </a:extLst>
            </p:cNvPr>
            <p:cNvSpPr txBox="1"/>
            <p:nvPr/>
          </p:nvSpPr>
          <p:spPr>
            <a:xfrm>
              <a:off x="2151464" y="3624943"/>
              <a:ext cx="1385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ea"/>
                  <a:ea typeface="+mn-ea"/>
                </a:rPr>
                <a:t>p </a:t>
              </a:r>
              <a:r>
                <a:rPr lang="ko-KR" altLang="en-US" b="1" dirty="0">
                  <a:latin typeface="+mn-ea"/>
                  <a:ea typeface="+mn-ea"/>
                </a:rPr>
                <a:t>≦유의수준 </a:t>
              </a:r>
              <a:r>
                <a:rPr lang="el-GR" altLang="ko-KR" b="1" dirty="0"/>
                <a:t>α</a:t>
              </a:r>
              <a:endParaRPr lang="en-US" b="1" dirty="0">
                <a:latin typeface="+mn-ea"/>
                <a:ea typeface="+mn-ea"/>
              </a:endParaRPr>
            </a:p>
          </p:txBody>
        </p:sp>
        <p:sp>
          <p:nvSpPr>
            <p:cNvPr id="39" name="오른쪽 중괄호 31">
              <a:extLst>
                <a:ext uri="{FF2B5EF4-FFF2-40B4-BE49-F238E27FC236}">
                  <a16:creationId xmlns:a16="http://schemas.microsoft.com/office/drawing/2014/main" id="{8725B2D3-FC17-9F4F-B023-1D9C2771C9C2}"/>
                </a:ext>
              </a:extLst>
            </p:cNvPr>
            <p:cNvSpPr/>
            <p:nvPr/>
          </p:nvSpPr>
          <p:spPr>
            <a:xfrm rot="10800000">
              <a:off x="1893482" y="3783328"/>
              <a:ext cx="227418" cy="737871"/>
            </a:xfrm>
            <a:prstGeom prst="rightBrace">
              <a:avLst>
                <a:gd name="adj1" fmla="val 46868"/>
                <a:gd name="adj2" fmla="val 50000"/>
              </a:avLst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7CCCEB-C7F3-1F40-8D1E-4AEAA79E8F4A}"/>
                </a:ext>
              </a:extLst>
            </p:cNvPr>
            <p:cNvSpPr txBox="1"/>
            <p:nvPr/>
          </p:nvSpPr>
          <p:spPr>
            <a:xfrm>
              <a:off x="3497664" y="4310743"/>
              <a:ext cx="26196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ea"/>
                  <a:ea typeface="+mn-ea"/>
                </a:rPr>
                <a:t>: </a:t>
              </a:r>
              <a:r>
                <a:rPr lang="ko-KR" altLang="en-US" b="1" dirty="0" err="1">
                  <a:latin typeface="+mn-ea"/>
                  <a:ea typeface="+mn-ea"/>
                </a:rPr>
                <a:t>귀무가설을</a:t>
              </a:r>
              <a:r>
                <a:rPr lang="ko-KR" altLang="en-US" b="1" dirty="0">
                  <a:latin typeface="+mn-ea"/>
                  <a:ea typeface="+mn-ea"/>
                </a:rPr>
                <a:t> 기각하지 않는다</a:t>
              </a:r>
              <a:r>
                <a:rPr lang="en-US" altLang="ko-KR" b="1" dirty="0">
                  <a:latin typeface="+mn-ea"/>
                  <a:ea typeface="+mn-ea"/>
                </a:rPr>
                <a:t>.</a:t>
              </a:r>
              <a:endParaRPr lang="en-US" b="1" dirty="0">
                <a:latin typeface="+mn-ea"/>
                <a:ea typeface="+mn-ea"/>
              </a:endParaRPr>
            </a:p>
          </p:txBody>
        </p:sp>
      </p:grp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82" y="3727477"/>
            <a:ext cx="3950248" cy="24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9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4982493"/>
          </a:xfrm>
        </p:spPr>
        <p:txBody>
          <a:bodyPr/>
          <a:lstStyle/>
          <a:p>
            <a:r>
              <a:rPr lang="en-US" altLang="ko-KR" dirty="0"/>
              <a:t>11.1 </a:t>
            </a:r>
            <a:r>
              <a:rPr lang="ko-KR" altLang="en-US" dirty="0"/>
              <a:t>가설검정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11.2 </a:t>
            </a:r>
            <a:r>
              <a:rPr lang="ko-KR" altLang="en-US" dirty="0" err="1"/>
              <a:t>귀무가설과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endParaRPr lang="en-US" altLang="ko-KR" dirty="0"/>
          </a:p>
          <a:p>
            <a:r>
              <a:rPr lang="en-US" altLang="ko-KR" dirty="0"/>
              <a:t>11.3 </a:t>
            </a:r>
            <a:r>
              <a:rPr lang="ko-KR" altLang="en-US" dirty="0"/>
              <a:t>가설 검정과 오류</a:t>
            </a:r>
            <a:endParaRPr lang="en-US" altLang="ko-KR" dirty="0"/>
          </a:p>
          <a:p>
            <a:r>
              <a:rPr lang="en-US" altLang="ko-KR" dirty="0"/>
              <a:t>11.4 </a:t>
            </a:r>
            <a:r>
              <a:rPr lang="ko-KR" altLang="en-US" dirty="0" err="1"/>
              <a:t>기각역을</a:t>
            </a:r>
            <a:r>
              <a:rPr lang="ko-KR" altLang="en-US" dirty="0"/>
              <a:t> 이용한 검정</a:t>
            </a:r>
            <a:endParaRPr lang="en-US" altLang="ko-KR" dirty="0"/>
          </a:p>
          <a:p>
            <a:r>
              <a:rPr lang="en-US" dirty="0"/>
              <a:t>11.5  p-</a:t>
            </a:r>
            <a:r>
              <a:rPr lang="ko-KR" altLang="en-US" dirty="0"/>
              <a:t>값을 이용한 검정</a:t>
            </a:r>
            <a:endParaRPr lang="en-US" altLang="ko-KR" dirty="0"/>
          </a:p>
          <a:p>
            <a:r>
              <a:rPr lang="en-US" altLang="ko-KR" dirty="0"/>
              <a:t>11.6 </a:t>
            </a:r>
            <a:r>
              <a:rPr lang="ko-KR" altLang="en-US" dirty="0"/>
              <a:t>한 모집단 대상의 가설검정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3687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11.6.1 </a:t>
            </a:r>
            <a:r>
              <a:rPr lang="ko-KR" altLang="en-US" dirty="0"/>
              <a:t>모집단 분산</a:t>
            </a:r>
            <a:r>
              <a:rPr lang="en-US" altLang="ko-KR" dirty="0"/>
              <a:t>/</a:t>
            </a:r>
            <a:r>
              <a:rPr lang="ko-KR" altLang="en-US" dirty="0"/>
              <a:t>표준편차를 아는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80988" y="1462804"/>
                <a:ext cx="8582025" cy="1159936"/>
              </a:xfrm>
            </p:spPr>
            <p:txBody>
              <a:bodyPr/>
              <a:lstStyle/>
              <a:p>
                <a:r>
                  <a:rPr lang="ko-KR" altLang="en-US" dirty="0"/>
                  <a:t>모집단이 정규 분포를  따르고 분산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표준편차를 아는 경우</a:t>
                </a:r>
                <a:endParaRPr lang="en-US" altLang="ko-KR" dirty="0"/>
              </a:p>
              <a:p>
                <a:r>
                  <a:rPr lang="ko-KR" altLang="en-US" dirty="0"/>
                  <a:t>표본 평균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dirty="0"/>
                  <a:t>  의 표본 분포는 정규 분포를 따른다고 가정</a:t>
                </a:r>
                <a:endParaRPr lang="en-US" altLang="ko-KR" dirty="0"/>
              </a:p>
              <a:p>
                <a:r>
                  <a:rPr lang="ko-KR" altLang="en-US" dirty="0"/>
                  <a:t>가설검정 방법으로는  </a:t>
                </a:r>
                <a:r>
                  <a:rPr lang="en-US" altLang="ko-KR" dirty="0"/>
                  <a:t>z-</a:t>
                </a:r>
                <a:r>
                  <a:rPr lang="ko-KR" altLang="en-US" dirty="0"/>
                  <a:t>검정을 사용</a:t>
                </a:r>
                <a:endParaRPr lang="en-US" altLang="ko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988" y="1462804"/>
                <a:ext cx="8582025" cy="11599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66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1" y="990600"/>
            <a:ext cx="6175261" cy="1972955"/>
          </a:xfrm>
        </p:spPr>
      </p:pic>
    </p:spTree>
    <p:extLst>
      <p:ext uri="{BB962C8B-B14F-4D97-AF65-F5344CB8AC3E}">
        <p14:creationId xmlns:p14="http://schemas.microsoft.com/office/powerpoint/2010/main" val="3589431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066A25-4786-EA45-8165-D2533D7B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72308"/>
            <a:ext cx="5088476" cy="597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7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2" y="1055120"/>
            <a:ext cx="5958000" cy="19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20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DF6B7-D236-1F49-9377-88197347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90600"/>
            <a:ext cx="6287088" cy="45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43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13CB-3CE5-5840-ACA9-C3A3586C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11.6.2 </a:t>
            </a:r>
            <a:r>
              <a:rPr lang="ko-KR" altLang="en-US" dirty="0"/>
              <a:t>모집단 표준편차를 모르는데</a:t>
            </a:r>
            <a:r>
              <a:rPr lang="en-US" altLang="ko-KR" dirty="0"/>
              <a:t>,</a:t>
            </a:r>
            <a:r>
              <a:rPr lang="ko-KR" altLang="en-US" dirty="0"/>
              <a:t> 표본의 크기가 </a:t>
            </a:r>
            <a:r>
              <a:rPr lang="en-US" altLang="ko-KR" dirty="0"/>
              <a:t>n&gt;30</a:t>
            </a:r>
            <a:r>
              <a:rPr lang="ko-KR" altLang="en-US" dirty="0"/>
              <a:t> 일 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A4B0-048A-084F-8808-C01C242D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5041662"/>
          </a:xfrm>
        </p:spPr>
        <p:txBody>
          <a:bodyPr/>
          <a:lstStyle/>
          <a:p>
            <a:r>
              <a:rPr lang="ko-KR" altLang="en-US" dirty="0"/>
              <a:t>모집단의 분산 또는 표준편차를 모르는 경우</a:t>
            </a:r>
            <a:endParaRPr lang="en-US" altLang="ko-KR" dirty="0"/>
          </a:p>
          <a:p>
            <a:r>
              <a:rPr lang="ko-KR" altLang="en-US" dirty="0"/>
              <a:t>표본의 크기가 크다면 즉 표본의 크기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30</a:t>
            </a:r>
            <a:r>
              <a:rPr lang="ko-KR" altLang="en-US" dirty="0"/>
              <a:t>보다 크다면</a:t>
            </a:r>
            <a:r>
              <a:rPr lang="en-US" altLang="ko-KR" dirty="0"/>
              <a:t>, </a:t>
            </a:r>
            <a:r>
              <a:rPr lang="ko-KR" altLang="en-US" dirty="0"/>
              <a:t>모집단이 정규분포를 따른다고 가정</a:t>
            </a:r>
            <a:endParaRPr lang="en-US" altLang="ko-KR" dirty="0"/>
          </a:p>
          <a:p>
            <a:r>
              <a:rPr lang="ko-KR" altLang="en-US" dirty="0"/>
              <a:t>다른 점은 모집단 표준편차</a:t>
            </a:r>
            <a:r>
              <a:rPr lang="en-US" altLang="ko-KR" dirty="0"/>
              <a:t>,</a:t>
            </a:r>
            <a:r>
              <a:rPr lang="ko-KR" altLang="en-US" dirty="0"/>
              <a:t> 대신</a:t>
            </a:r>
            <a:r>
              <a:rPr lang="en-US" altLang="ko-KR" dirty="0"/>
              <a:t> </a:t>
            </a:r>
            <a:r>
              <a:rPr lang="ko-KR" altLang="en-US" dirty="0"/>
              <a:t>표본 표준편차를 사용</a:t>
            </a:r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검정을 실시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72" y="3545599"/>
            <a:ext cx="6710135" cy="16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58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5" y="990601"/>
            <a:ext cx="5745938" cy="196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0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7AA89-62AE-404C-B4EE-ADBAB0FB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90599"/>
            <a:ext cx="6526847" cy="21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03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11.6.3 </a:t>
            </a:r>
            <a:r>
              <a:rPr lang="ko-KR" altLang="en-US" dirty="0"/>
              <a:t>모집단 표준편차를 모르는데</a:t>
            </a:r>
            <a:r>
              <a:rPr lang="en-US" altLang="ko-KR" dirty="0"/>
              <a:t>,</a:t>
            </a:r>
            <a:r>
              <a:rPr lang="ko-KR" altLang="en-US" dirty="0"/>
              <a:t> 표본의 크기가 </a:t>
            </a:r>
            <a:r>
              <a:rPr lang="en-US" altLang="ko-KR" dirty="0"/>
              <a:t>n&lt;30</a:t>
            </a:r>
            <a:r>
              <a:rPr lang="ko-KR" altLang="en-US" dirty="0"/>
              <a:t> 일 때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481948"/>
          </a:xfrm>
        </p:spPr>
        <p:txBody>
          <a:bodyPr/>
          <a:lstStyle/>
          <a:p>
            <a:r>
              <a:rPr lang="ko-KR" altLang="en-US" dirty="0"/>
              <a:t>모집단의 분산 또는 표준편차를 모르는 경우</a:t>
            </a:r>
            <a:endParaRPr lang="en-US" altLang="ko-KR" dirty="0"/>
          </a:p>
          <a:p>
            <a:r>
              <a:rPr lang="ko-KR" altLang="en-US" dirty="0"/>
              <a:t>표본의 크기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30</a:t>
            </a:r>
            <a:r>
              <a:rPr lang="ko-KR" altLang="en-US" dirty="0"/>
              <a:t>보다 적은 경우</a:t>
            </a:r>
            <a:endParaRPr lang="en-US" altLang="ko-KR" dirty="0"/>
          </a:p>
          <a:p>
            <a:r>
              <a:rPr lang="ko-KR" altLang="en-US" dirty="0"/>
              <a:t>표본의 크기가 작을 때는  </a:t>
            </a:r>
            <a:r>
              <a:rPr lang="ko-KR" altLang="en-US" dirty="0" err="1"/>
              <a:t>표본집단이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장에서 배운 </a:t>
            </a:r>
            <a:r>
              <a:rPr lang="en-US" altLang="ko-KR" dirty="0"/>
              <a:t>t</a:t>
            </a:r>
            <a:r>
              <a:rPr lang="ko-KR" altLang="en-US" dirty="0"/>
              <a:t>분포를 따른다고 가정</a:t>
            </a:r>
            <a:endParaRPr lang="en-US" altLang="ko-KR" dirty="0"/>
          </a:p>
          <a:p>
            <a:r>
              <a:rPr lang="en-US" altLang="ko-KR" dirty="0"/>
              <a:t>Z </a:t>
            </a:r>
            <a:r>
              <a:rPr lang="ko-KR" altLang="en-US" dirty="0"/>
              <a:t>검정 대신 </a:t>
            </a:r>
            <a:r>
              <a:rPr lang="en-US" altLang="ko-KR" dirty="0"/>
              <a:t>t </a:t>
            </a:r>
            <a:r>
              <a:rPr lang="ko-KR" altLang="en-US" dirty="0"/>
              <a:t>검정을 실시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3E84B4-BC3E-C246-B5CF-C51DCC9AA8BB}"/>
              </a:ext>
            </a:extLst>
          </p:cNvPr>
          <p:cNvGrpSpPr/>
          <p:nvPr/>
        </p:nvGrpSpPr>
        <p:grpSpPr>
          <a:xfrm>
            <a:off x="4667769" y="3061502"/>
            <a:ext cx="3966520" cy="1887233"/>
            <a:chOff x="766119" y="2974699"/>
            <a:chExt cx="3966520" cy="18872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2C4A75-B071-4B4E-8F13-3127630F3F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82"/>
            <a:stretch/>
          </p:blipFill>
          <p:spPr>
            <a:xfrm>
              <a:off x="1186249" y="2974699"/>
              <a:ext cx="3546390" cy="188723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F05D9D-5B17-6143-A23D-AB9709F32F2B}"/>
                </a:ext>
              </a:extLst>
            </p:cNvPr>
            <p:cNvSpPr/>
            <p:nvPr/>
          </p:nvSpPr>
          <p:spPr bwMode="auto">
            <a:xfrm>
              <a:off x="766119" y="3163330"/>
              <a:ext cx="1050324" cy="81554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05FF86-998C-124A-864C-69694A65E0E7}"/>
              </a:ext>
            </a:extLst>
          </p:cNvPr>
          <p:cNvGrpSpPr/>
          <p:nvPr/>
        </p:nvGrpSpPr>
        <p:grpSpPr>
          <a:xfrm>
            <a:off x="666197" y="3425523"/>
            <a:ext cx="3136659" cy="1159189"/>
            <a:chOff x="666197" y="4547647"/>
            <a:chExt cx="3136659" cy="11591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5F8B91-FA08-204E-809C-43C30FF0E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5533" y="4875893"/>
              <a:ext cx="1728361" cy="83094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B047EB-CD81-6A4F-924A-1D73601B743B}"/>
                </a:ext>
              </a:extLst>
            </p:cNvPr>
            <p:cNvSpPr/>
            <p:nvPr/>
          </p:nvSpPr>
          <p:spPr bwMode="auto">
            <a:xfrm>
              <a:off x="690689" y="4875893"/>
              <a:ext cx="3112167" cy="7581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557BAEA-E1F6-1B4F-8556-6E58CC55C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97" y="4547647"/>
              <a:ext cx="800100" cy="328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2511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93362-015B-D94C-A8F7-205DBC56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7" y="990600"/>
            <a:ext cx="7821386" cy="38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B54A5-0D1B-406C-BD5A-14ACE9A2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11.1 </a:t>
            </a:r>
            <a:r>
              <a:rPr lang="ko-KR" altLang="en-US" dirty="0"/>
              <a:t>가설 검정</a:t>
            </a:r>
            <a:r>
              <a:rPr lang="en-US" altLang="ko-KR" dirty="0"/>
              <a:t>(Hypothesis Testing)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E761C-2988-4E65-9E3E-7E58C04D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382261"/>
            <a:ext cx="8582025" cy="537332"/>
          </a:xfrm>
        </p:spPr>
        <p:txBody>
          <a:bodyPr/>
          <a:lstStyle/>
          <a:p>
            <a:r>
              <a:rPr lang="ko-KR" altLang="en-US" dirty="0"/>
              <a:t>궁금증을 확인하기 위해 통계적으로 사용하는 기법이 가설 검정</a:t>
            </a:r>
            <a:r>
              <a:rPr lang="en-US" dirty="0"/>
              <a:t>(hypothesis testing)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662905" y="2725391"/>
            <a:ext cx="7957113" cy="1010407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/>
              <a:t>“올해는 작년보다 더 추워진 것 같지 않지않아</a:t>
            </a:r>
            <a:r>
              <a:rPr lang="en-US" altLang="ko-KR" b="1" dirty="0"/>
              <a:t>?” 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“</a:t>
            </a:r>
            <a:r>
              <a:rPr lang="ko-KR" altLang="en-US" b="1" dirty="0"/>
              <a:t>요즘은 </a:t>
            </a:r>
            <a:r>
              <a:rPr lang="en-US" altLang="ko-KR" b="1" dirty="0"/>
              <a:t>S</a:t>
            </a:r>
            <a:r>
              <a:rPr lang="ko-KR" altLang="en-US" b="1" dirty="0"/>
              <a:t>사 시장 점유율이 </a:t>
            </a:r>
            <a:r>
              <a:rPr lang="ko-KR" altLang="en-US" b="1" dirty="0" err="1"/>
              <a:t>높아졌나</a:t>
            </a:r>
            <a:r>
              <a:rPr lang="en-US" altLang="ko-KR" b="1" dirty="0"/>
              <a:t>?”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662905" y="4194513"/>
            <a:ext cx="7957113" cy="1010553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/>
              <a:t>“원두를 바꾼 후에 실제로 매출이 증가했는가</a:t>
            </a:r>
            <a:r>
              <a:rPr lang="en-US" altLang="ko-KR" b="1" dirty="0"/>
              <a:t>?”</a:t>
            </a:r>
            <a:br>
              <a:rPr lang="en-US" altLang="ko-KR" b="1" dirty="0"/>
            </a:br>
            <a:endParaRPr lang="en-US" altLang="ko-KR" b="1" dirty="0"/>
          </a:p>
          <a:p>
            <a:pPr algn="ctr"/>
            <a:r>
              <a:rPr lang="en-US" altLang="ko-KR" b="1" dirty="0"/>
              <a:t> “</a:t>
            </a:r>
            <a:r>
              <a:rPr lang="ko-KR" altLang="en-US" b="1" dirty="0"/>
              <a:t>새로운 배터리는 한 번 충전했을 때 기존보다 핸드폰의 사용시간이 늘었다고 할 수 있는가</a:t>
            </a:r>
            <a:r>
              <a:rPr lang="en-US" altLang="ko-KR" b="1" dirty="0"/>
              <a:t>?” </a:t>
            </a:r>
          </a:p>
        </p:txBody>
      </p:sp>
    </p:spTree>
    <p:extLst>
      <p:ext uri="{BB962C8B-B14F-4D97-AF65-F5344CB8AC3E}">
        <p14:creationId xmlns:p14="http://schemas.microsoft.com/office/powerpoint/2010/main" val="2882520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990600"/>
            <a:ext cx="6408964" cy="285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40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7A2B3-E15D-F34C-B2BB-DC1A4D80D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" t="1108" r="1485" b="1656"/>
          <a:stretch/>
        </p:blipFill>
        <p:spPr>
          <a:xfrm>
            <a:off x="644979" y="329799"/>
            <a:ext cx="4344404" cy="5964675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020207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9" y="990600"/>
            <a:ext cx="5575402" cy="24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73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210717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4" y="990600"/>
            <a:ext cx="6338308" cy="37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18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2" y="990600"/>
            <a:ext cx="6496681" cy="3489521"/>
          </a:xfrm>
        </p:spPr>
      </p:pic>
    </p:spTree>
    <p:extLst>
      <p:ext uri="{BB962C8B-B14F-4D97-AF65-F5344CB8AC3E}">
        <p14:creationId xmlns:p14="http://schemas.microsoft.com/office/powerpoint/2010/main" val="3351981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44"/>
          <a:stretch/>
        </p:blipFill>
        <p:spPr>
          <a:xfrm>
            <a:off x="685897" y="1108278"/>
            <a:ext cx="6791769" cy="1444091"/>
          </a:xfrm>
        </p:spPr>
      </p:pic>
      <p:pic>
        <p:nvPicPr>
          <p:cNvPr id="4" name="내용 개체 틀 4" descr="화면 캡처">
            <a:extLst>
              <a:ext uri="{FF2B5EF4-FFF2-40B4-BE49-F238E27FC236}">
                <a16:creationId xmlns:a16="http://schemas.microsoft.com/office/drawing/2014/main" id="{D4733806-DCDE-5C40-B35E-BFC5876CCB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02" b="1055"/>
          <a:stretch/>
        </p:blipFill>
        <p:spPr bwMode="auto">
          <a:xfrm>
            <a:off x="685897" y="3135860"/>
            <a:ext cx="6567391" cy="200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6198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18"/>
          <a:stretch/>
        </p:blipFill>
        <p:spPr>
          <a:xfrm>
            <a:off x="571500" y="990600"/>
            <a:ext cx="6529015" cy="1631939"/>
          </a:xfrm>
        </p:spPr>
      </p:pic>
      <p:pic>
        <p:nvPicPr>
          <p:cNvPr id="4" name="내용 개체 틀 4" descr="화면 캡처">
            <a:extLst>
              <a:ext uri="{FF2B5EF4-FFF2-40B4-BE49-F238E27FC236}">
                <a16:creationId xmlns:a16="http://schemas.microsoft.com/office/drawing/2014/main" id="{7937757C-01A5-1C4C-B335-B1D26E88D0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69" b="5541"/>
          <a:stretch/>
        </p:blipFill>
        <p:spPr bwMode="auto">
          <a:xfrm>
            <a:off x="571500" y="3328282"/>
            <a:ext cx="6529015" cy="176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5767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2" y="998626"/>
            <a:ext cx="6209183" cy="1725942"/>
          </a:xfr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06" y="2817184"/>
            <a:ext cx="5629437" cy="81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16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6" y="1034676"/>
            <a:ext cx="6096082" cy="2487848"/>
          </a:xfrm>
        </p:spPr>
      </p:pic>
    </p:spTree>
    <p:extLst>
      <p:ext uri="{BB962C8B-B14F-4D97-AF65-F5344CB8AC3E}">
        <p14:creationId xmlns:p14="http://schemas.microsoft.com/office/powerpoint/2010/main" val="155092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3441" y="2099667"/>
            <a:ext cx="4772649" cy="754865"/>
          </a:xfrm>
        </p:spPr>
        <p:txBody>
          <a:bodyPr/>
          <a:lstStyle/>
          <a:p>
            <a:pPr marL="482600" lvl="1" indent="0">
              <a:lnSpc>
                <a:spcPct val="150000"/>
              </a:lnSpc>
              <a:buNone/>
            </a:pPr>
            <a:endParaRPr lang="en-US" altLang="ko-KR" sz="200" dirty="0"/>
          </a:p>
          <a:p>
            <a:pPr marL="482600" lvl="1" indent="0">
              <a:lnSpc>
                <a:spcPct val="150000"/>
              </a:lnSpc>
              <a:buNone/>
            </a:pPr>
            <a:endParaRPr lang="en-US" altLang="ko-KR" sz="200" b="1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새로운 휴대폰의 배터리 성능은</a:t>
            </a:r>
            <a:r>
              <a:rPr lang="en-US" altLang="ko-KR" dirty="0"/>
              <a:t> </a:t>
            </a:r>
            <a:r>
              <a:rPr lang="ko-KR" altLang="en-US" dirty="0"/>
              <a:t>변하지 않았다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광고 이후에 커피 판매량이 늘었다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7" name="직사각형 4">
            <a:extLst>
              <a:ext uri="{FF2B5EF4-FFF2-40B4-BE49-F238E27FC236}">
                <a16:creationId xmlns:a16="http://schemas.microsoft.com/office/drawing/2014/main" id="{9B13C355-5358-4121-A7DA-B688AE9199D7}"/>
              </a:ext>
            </a:extLst>
          </p:cNvPr>
          <p:cNvSpPr/>
          <p:nvPr/>
        </p:nvSpPr>
        <p:spPr bwMode="auto">
          <a:xfrm>
            <a:off x="1054263" y="1263150"/>
            <a:ext cx="7002857" cy="617021"/>
          </a:xfrm>
          <a:prstGeom prst="roundRect">
            <a:avLst>
              <a:gd name="adj" fmla="val 3827"/>
            </a:avLst>
          </a:prstGeom>
          <a:solidFill>
            <a:schemeClr val="accent3">
              <a:lumMod val="9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latin typeface="+mn-ea"/>
                <a:ea typeface="+mn-ea"/>
                <a:cs typeface="Times New Roman" panose="02020603050405020304" pitchFamily="18" charset="0"/>
              </a:rPr>
              <a:t>   가설 </a:t>
            </a:r>
            <a:r>
              <a:rPr lang="en-US" altLang="ko-KR" sz="1600" b="1" dirty="0"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sz="1600" b="1" dirty="0">
                <a:latin typeface="+mn-ea"/>
                <a:ea typeface="+mn-ea"/>
                <a:cs typeface="Times New Roman" panose="02020603050405020304" pitchFamily="18" charset="0"/>
              </a:rPr>
              <a:t>관심을 갖고 있는 모집단의 속성에 대한 주장 </a:t>
            </a:r>
            <a:endParaRPr lang="en-US" sz="16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직사각형 4">
            <a:extLst>
              <a:ext uri="{FF2B5EF4-FFF2-40B4-BE49-F238E27FC236}">
                <a16:creationId xmlns:a16="http://schemas.microsoft.com/office/drawing/2014/main" id="{9B13C355-5358-4121-A7DA-B688AE9199D7}"/>
              </a:ext>
            </a:extLst>
          </p:cNvPr>
          <p:cNvSpPr/>
          <p:nvPr/>
        </p:nvSpPr>
        <p:spPr bwMode="auto">
          <a:xfrm>
            <a:off x="1086879" y="3603661"/>
            <a:ext cx="6970241" cy="617021"/>
          </a:xfrm>
          <a:prstGeom prst="roundRect">
            <a:avLst>
              <a:gd name="adj" fmla="val 3827"/>
            </a:avLst>
          </a:prstGeom>
          <a:solidFill>
            <a:schemeClr val="accent3">
              <a:lumMod val="95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latin typeface="+mn-ea"/>
                <a:ea typeface="+mn-ea"/>
                <a:cs typeface="Times New Roman" panose="02020603050405020304" pitchFamily="18" charset="0"/>
              </a:rPr>
              <a:t>   검정 </a:t>
            </a:r>
            <a:r>
              <a:rPr lang="en-US" altLang="ko-KR" sz="1600" b="1" dirty="0"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sz="1600" b="1" dirty="0">
                <a:latin typeface="+mn-ea"/>
                <a:ea typeface="+mn-ea"/>
                <a:cs typeface="Times New Roman" panose="02020603050405020304" pitchFamily="18" charset="0"/>
              </a:rPr>
              <a:t>가설의 채택 여부 결정</a:t>
            </a:r>
            <a:endParaRPr lang="en-US" sz="16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8490" y="4516377"/>
            <a:ext cx="6234399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  <a:ea typeface="+mn-ea"/>
              </a:rPr>
              <a:t>가설을 과연 채택할 수 있는지의 여부를 통계적으로 알아보는 것</a:t>
            </a:r>
            <a:endParaRPr lang="en-US" altLang="ko-KR" sz="130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n-ea"/>
                <a:ea typeface="+mn-ea"/>
              </a:rPr>
              <a:t>가설이 채택되기 위해서는 가설을 뒷받침할 수 있는 충분한 증거가 있어야 함</a:t>
            </a:r>
            <a:endParaRPr lang="en-US" altLang="ko-KR" sz="13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83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EEFF1C-A88F-1343-9DFE-CA11CC8D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20" y="1819153"/>
            <a:ext cx="7844560" cy="30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8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FD143F-F08D-3640-924B-1190EECE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13" y="1237180"/>
            <a:ext cx="6064573" cy="46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153">
            <a:extLst>
              <a:ext uri="{FF2B5EF4-FFF2-40B4-BE49-F238E27FC236}">
                <a16:creationId xmlns:a16="http://schemas.microsoft.com/office/drawing/2014/main" id="{1048958B-45F1-7740-A30A-6EAB5C45671B}"/>
              </a:ext>
            </a:extLst>
          </p:cNvPr>
          <p:cNvSpPr/>
          <p:nvPr/>
        </p:nvSpPr>
        <p:spPr bwMode="auto">
          <a:xfrm>
            <a:off x="900926" y="2072312"/>
            <a:ext cx="7429766" cy="901459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err="1">
                <a:latin typeface="+mj-lt"/>
              </a:rPr>
              <a:t>귀무가설</a:t>
            </a:r>
            <a:r>
              <a:rPr lang="en-US" altLang="ko-KR" sz="1600" b="1" dirty="0">
                <a:latin typeface="+mj-lt"/>
              </a:rPr>
              <a:t>(H</a:t>
            </a:r>
            <a:r>
              <a:rPr lang="en-US" altLang="ko-KR" sz="1600" b="1" baseline="-25000" dirty="0">
                <a:solidFill>
                  <a:srgbClr val="000000"/>
                </a:solidFill>
                <a:latin typeface="+mj-lt"/>
              </a:rPr>
              <a:t>0</a:t>
            </a:r>
            <a:r>
              <a:rPr lang="en-US" altLang="ko-KR" sz="1600" b="1" dirty="0">
                <a:latin typeface="+mj-lt"/>
              </a:rPr>
              <a:t>): </a:t>
            </a:r>
            <a:r>
              <a:rPr lang="ko-KR" altLang="en-US" sz="1600" b="1" dirty="0">
                <a:latin typeface="+mj-lt"/>
              </a:rPr>
              <a:t>변화나 차이가 없음을 주장하는 가설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11.2 </a:t>
            </a:r>
            <a:r>
              <a:rPr lang="ko-KR" altLang="en-US" dirty="0" err="1"/>
              <a:t>귀무가설과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endParaRPr lang="ko-KR" altLang="en-US" dirty="0"/>
          </a:p>
        </p:txBody>
      </p:sp>
      <p:sp>
        <p:nvSpPr>
          <p:cNvPr id="41" name="직사각형 153">
            <a:extLst>
              <a:ext uri="{FF2B5EF4-FFF2-40B4-BE49-F238E27FC236}">
                <a16:creationId xmlns:a16="http://schemas.microsoft.com/office/drawing/2014/main" id="{D30D24C9-E5A7-5B4E-90C0-D86A508FC6BA}"/>
              </a:ext>
            </a:extLst>
          </p:cNvPr>
          <p:cNvSpPr/>
          <p:nvPr/>
        </p:nvSpPr>
        <p:spPr bwMode="auto">
          <a:xfrm>
            <a:off x="900926" y="3414618"/>
            <a:ext cx="7429766" cy="850063"/>
          </a:xfrm>
          <a:prstGeom prst="rect">
            <a:avLst/>
          </a:prstGeom>
          <a:solidFill>
            <a:schemeClr val="accent3"/>
          </a:solidFill>
          <a:ln w="158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ko-KR" altLang="en-US" sz="1600" b="1" dirty="0" err="1">
                <a:latin typeface="+mj-lt"/>
              </a:rPr>
              <a:t>대립가설</a:t>
            </a:r>
            <a:r>
              <a:rPr lang="en-US" altLang="ko-KR" sz="1600" b="1" dirty="0">
                <a:latin typeface="+mj-lt"/>
              </a:rPr>
              <a:t>(H</a:t>
            </a:r>
            <a:r>
              <a:rPr lang="en-US" altLang="ko-KR" sz="1600" b="1" baseline="-25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ko-KR" altLang="en-US" sz="1600" b="1" dirty="0">
                <a:latin typeface="+mj-lt"/>
              </a:rPr>
              <a:t>또는 </a:t>
            </a:r>
            <a:r>
              <a:rPr lang="en-US" altLang="ko-KR" sz="1600" b="1" dirty="0">
                <a:latin typeface="+mj-lt"/>
              </a:rPr>
              <a:t>H</a:t>
            </a:r>
            <a:r>
              <a:rPr lang="en-US" altLang="ko-KR" sz="1600" b="1" baseline="-25000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altLang="ko-KR" sz="1600" b="1" dirty="0">
                <a:latin typeface="+mj-lt"/>
              </a:rPr>
              <a:t>)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기존과 차이가 있다고 주장하는 가설</a:t>
            </a:r>
            <a:r>
              <a:rPr lang="en-US" altLang="ko-KR" sz="1600" b="1" dirty="0">
                <a:latin typeface="+mj-lt"/>
              </a:rPr>
              <a:t>,</a:t>
            </a:r>
            <a:br>
              <a:rPr lang="en-US" altLang="ko-KR" sz="1600" b="1" dirty="0">
                <a:latin typeface="+mj-lt"/>
              </a:rPr>
            </a:br>
            <a:r>
              <a:rPr lang="ko-KR" altLang="en-US" sz="1600" b="1" dirty="0">
                <a:latin typeface="+mj-lt"/>
              </a:rPr>
              <a:t>                     연구자가 제시한 새로운 가설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1672" y="4785688"/>
            <a:ext cx="6601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</a:rPr>
              <a:t>**</a:t>
            </a:r>
            <a:r>
              <a:rPr lang="en-US" altLang="ko-KR" dirty="0">
                <a:latin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</a:rPr>
              <a:t>기각할 만한 충분한 증거가 제시될 때까지는 이 </a:t>
            </a:r>
            <a:r>
              <a:rPr lang="ko-KR" altLang="en-US" dirty="0" err="1">
                <a:latin typeface="맑은 고딕" pitchFamily="50" charset="-127"/>
              </a:rPr>
              <a:t>귀무가설을</a:t>
            </a:r>
            <a:r>
              <a:rPr lang="ko-KR" altLang="en-US" dirty="0">
                <a:latin typeface="맑은 고딕" pitchFamily="50" charset="-127"/>
              </a:rPr>
              <a:t> 참인 것으로 간주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918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A7B61454-4C38-7247-A3F0-28F50793C982}"/>
              </a:ext>
            </a:extLst>
          </p:cNvPr>
          <p:cNvSpPr txBox="1">
            <a:spLocks/>
          </p:cNvSpPr>
          <p:nvPr/>
        </p:nvSpPr>
        <p:spPr bwMode="auto">
          <a:xfrm>
            <a:off x="280989" y="1024769"/>
            <a:ext cx="8355012" cy="66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1" fontAlgn="base" latinLnBrk="1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tabLst>
                <a:tab pos="571500" algn="l"/>
              </a:tabLst>
              <a:defRPr sz="1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3100" indent="-19050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  <a:defRPr sz="1300" baseline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1282700" indent="-33020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  <a:defRPr sz="1100" baseline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68275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 baseline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828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 baseline="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400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6pPr>
            <a:lvl7pPr marL="29972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7pPr>
            <a:lvl8pPr marL="34544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8pPr>
            <a:lvl9pPr marL="39116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hangingPunct="0"/>
            <a:r>
              <a:rPr lang="en-US" kern="0" dirty="0">
                <a:latin typeface="+mn-ea"/>
              </a:rPr>
              <a:t>Harry’s </a:t>
            </a:r>
            <a:r>
              <a:rPr lang="ko-KR" altLang="en-US" kern="0" dirty="0">
                <a:latin typeface="+mn-ea"/>
              </a:rPr>
              <a:t>커피숍의 광고를 맡은 회사가 광고를 내보낸 후에 커피 판매량이 늘었다고 주장</a:t>
            </a:r>
            <a:endParaRPr lang="en-US" altLang="ko-KR" kern="0" dirty="0">
              <a:solidFill>
                <a:srgbClr val="000000"/>
              </a:solidFill>
              <a:latin typeface="맑은 고딕" pitchFamily="50" charset="-127"/>
            </a:endParaRPr>
          </a:p>
          <a:p>
            <a:pPr lvl="2" hangingPunct="0"/>
            <a:endParaRPr lang="en-US" altLang="ko-KR" kern="0" dirty="0">
              <a:solidFill>
                <a:srgbClr val="000000"/>
              </a:solidFill>
              <a:latin typeface="맑은 고딕" pitchFamily="50" charset="-127"/>
            </a:endParaRPr>
          </a:p>
          <a:p>
            <a:pPr lvl="2" hangingPunct="0"/>
            <a:endParaRPr lang="en-US" altLang="ko-KR" kern="0" dirty="0">
              <a:solidFill>
                <a:srgbClr val="000000"/>
              </a:solidFill>
              <a:latin typeface="맑은 고딕" pitchFamily="50" charset="-127"/>
            </a:endParaRPr>
          </a:p>
          <a:p>
            <a:pPr lvl="2" hangingPunct="0"/>
            <a:endParaRPr lang="en-US" altLang="ko-KR" kern="0" dirty="0">
              <a:solidFill>
                <a:srgbClr val="000000"/>
              </a:solidFill>
              <a:latin typeface="맑은 고딕" pitchFamily="50" charset="-127"/>
            </a:endParaRPr>
          </a:p>
          <a:p>
            <a:pPr lvl="2" hangingPunct="0"/>
            <a:endParaRPr lang="en-US" altLang="ko-KR" kern="0" dirty="0">
              <a:solidFill>
                <a:srgbClr val="000000"/>
              </a:solidFill>
              <a:latin typeface="맑은 고딕" pitchFamily="50" charset="-127"/>
            </a:endParaRPr>
          </a:p>
          <a:p>
            <a:pPr lvl="2" hangingPunct="0"/>
            <a:endParaRPr lang="en-US" altLang="ko-KR" kern="0" dirty="0">
              <a:solidFill>
                <a:srgbClr val="000000"/>
              </a:solidFill>
              <a:latin typeface="맑은 고딕" pitchFamily="50" charset="-127"/>
            </a:endParaRPr>
          </a:p>
          <a:p>
            <a:pPr lvl="2" hangingPunct="0"/>
            <a:endParaRPr lang="en-US" altLang="ko-KR" kern="0" dirty="0">
              <a:solidFill>
                <a:srgbClr val="000000"/>
              </a:solidFill>
              <a:latin typeface="맑은 고딕" pitchFamily="50" charset="-127"/>
            </a:endParaRPr>
          </a:p>
          <a:p>
            <a:pPr lvl="2" hangingPunct="0"/>
            <a:endParaRPr lang="en-US" altLang="ko-KR" kern="0" dirty="0">
              <a:solidFill>
                <a:srgbClr val="000000"/>
              </a:solidFill>
              <a:latin typeface="맑은 고딕" pitchFamily="50" charset="-127"/>
            </a:endParaRPr>
          </a:p>
          <a:p>
            <a:pPr lvl="2" hangingPunct="0"/>
            <a:endParaRPr lang="en-US" altLang="ko-KR" kern="0" dirty="0">
              <a:solidFill>
                <a:srgbClr val="000000"/>
              </a:solidFill>
              <a:latin typeface="맑은 고딕" pitchFamily="50" charset="-127"/>
            </a:endParaRPr>
          </a:p>
          <a:p>
            <a:pPr lvl="2" hangingPunct="0"/>
            <a:endParaRPr lang="en-US" altLang="ko-KR" kern="0" dirty="0">
              <a:solidFill>
                <a:srgbClr val="000000"/>
              </a:solidFill>
              <a:latin typeface="맑은 고딕" pitchFamily="50" charset="-127"/>
            </a:endParaRPr>
          </a:p>
          <a:p>
            <a:pPr lvl="2" hangingPunct="0"/>
            <a:endParaRPr lang="en-US" altLang="ko-KR" kern="0" dirty="0"/>
          </a:p>
          <a:p>
            <a:pPr lvl="2" hangingPunct="0"/>
            <a:endParaRPr lang="en-US" altLang="ko-KR" kern="0" dirty="0">
              <a:solidFill>
                <a:srgbClr val="000000"/>
              </a:solidFill>
              <a:latin typeface="맑은 고딕" pitchFamily="50" charset="-127"/>
            </a:endParaRPr>
          </a:p>
          <a:p>
            <a:pPr lvl="1" hangingPunct="0"/>
            <a:endParaRPr lang="en-US" altLang="ko-KR" kern="0" dirty="0">
              <a:solidFill>
                <a:srgbClr val="000000"/>
              </a:solidFill>
              <a:latin typeface="맑은 고딕" pitchFamily="50" charset="-127"/>
            </a:endParaRPr>
          </a:p>
          <a:p>
            <a:pPr lvl="1" hangingPunct="0"/>
            <a:endParaRPr lang="ko-KR" altLang="en-US" kern="0" dirty="0">
              <a:solidFill>
                <a:srgbClr val="000000"/>
              </a:solidFill>
              <a:latin typeface="맑은 고딕" pitchFamily="50" charset="-127"/>
            </a:endParaRPr>
          </a:p>
          <a:p>
            <a:pPr hangingPunct="0"/>
            <a:endParaRPr lang="en-US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ko-KR" altLang="en-US" dirty="0"/>
              <a:t>가설 예시</a:t>
            </a:r>
            <a:r>
              <a:rPr lang="en-US" altLang="ko-KR" dirty="0"/>
              <a:t>]</a:t>
            </a:r>
            <a:endParaRPr lang="en-US" dirty="0"/>
          </a:p>
        </p:txBody>
      </p:sp>
      <p:grpSp>
        <p:nvGrpSpPr>
          <p:cNvPr id="18" name="Group 23">
            <a:extLst>
              <a:ext uri="{FF2B5EF4-FFF2-40B4-BE49-F238E27FC236}">
                <a16:creationId xmlns:a16="http://schemas.microsoft.com/office/drawing/2014/main" id="{C60D7B07-9FDD-A748-8040-056E1095E89C}"/>
              </a:ext>
            </a:extLst>
          </p:cNvPr>
          <p:cNvGrpSpPr/>
          <p:nvPr/>
        </p:nvGrpSpPr>
        <p:grpSpPr>
          <a:xfrm>
            <a:off x="589343" y="2354684"/>
            <a:ext cx="7995097" cy="2590369"/>
            <a:chOff x="1346200" y="2659841"/>
            <a:chExt cx="6468533" cy="1651155"/>
          </a:xfrm>
        </p:grpSpPr>
        <p:grpSp>
          <p:nvGrpSpPr>
            <p:cNvPr id="23" name="Group 21">
              <a:extLst>
                <a:ext uri="{FF2B5EF4-FFF2-40B4-BE49-F238E27FC236}">
                  <a16:creationId xmlns:a16="http://schemas.microsoft.com/office/drawing/2014/main" id="{07D5EADA-2768-514A-BCEC-44AD11B28868}"/>
                </a:ext>
              </a:extLst>
            </p:cNvPr>
            <p:cNvGrpSpPr/>
            <p:nvPr/>
          </p:nvGrpSpPr>
          <p:grpSpPr>
            <a:xfrm>
              <a:off x="2705100" y="2867274"/>
              <a:ext cx="5109633" cy="455893"/>
              <a:chOff x="2705100" y="2867274"/>
              <a:chExt cx="5109633" cy="455893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12EC439-BDAB-9444-BD77-B97363A893A6}"/>
                  </a:ext>
                </a:extLst>
              </p:cNvPr>
              <p:cNvSpPr/>
              <p:nvPr/>
            </p:nvSpPr>
            <p:spPr bwMode="auto">
              <a:xfrm>
                <a:off x="4558070" y="2990041"/>
                <a:ext cx="3256663" cy="333126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15875" cap="flat" cmpd="sng" algn="ctr">
                <a:solidFill>
                  <a:schemeClr val="accent4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b="1" dirty="0">
                    <a:latin typeface="+mj-ea"/>
                    <a:ea typeface="+mj-ea"/>
                  </a:rPr>
                  <a:t>광고 후에도 커피 판매량에는 변화가 없다</a:t>
                </a:r>
                <a:r>
                  <a:rPr lang="en-US" altLang="ko-KR" b="1" dirty="0">
                    <a:latin typeface="+mj-ea"/>
                    <a:ea typeface="+mj-ea"/>
                  </a:rPr>
                  <a:t>.</a:t>
                </a:r>
                <a:endParaRPr lang="ko-KR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4675BD-8217-F343-BB18-F1A1884537E0}"/>
                  </a:ext>
                </a:extLst>
              </p:cNvPr>
              <p:cNvSpPr txBox="1"/>
              <p:nvPr/>
            </p:nvSpPr>
            <p:spPr>
              <a:xfrm>
                <a:off x="2705100" y="2867274"/>
                <a:ext cx="1237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err="1">
                    <a:latin typeface="+mn-ea"/>
                    <a:ea typeface="+mn-ea"/>
                  </a:rPr>
                  <a:t>귀무가설</a:t>
                </a:r>
                <a:r>
                  <a:rPr lang="en-US" altLang="ko-KR" b="1" dirty="0">
                    <a:latin typeface="+mn-ea"/>
                    <a:ea typeface="+mn-ea"/>
                  </a:rPr>
                  <a:t>(</a:t>
                </a:r>
                <a:r>
                  <a:rPr lang="en-US" altLang="ko-KR" b="1" dirty="0">
                    <a:solidFill>
                      <a:srgbClr val="000000"/>
                    </a:solidFill>
                    <a:latin typeface="맑은 고딕" pitchFamily="50" charset="-127"/>
                  </a:rPr>
                  <a:t>H</a:t>
                </a:r>
                <a:r>
                  <a:rPr lang="en-US" altLang="ko-KR" b="1" baseline="-25000" dirty="0">
                    <a:solidFill>
                      <a:srgbClr val="000000"/>
                    </a:solidFill>
                    <a:latin typeface="맑은 고딕" pitchFamily="50" charset="-127"/>
                  </a:rPr>
                  <a:t>0</a:t>
                </a:r>
                <a:r>
                  <a:rPr lang="en-US" altLang="ko-KR" b="1" dirty="0">
                    <a:solidFill>
                      <a:srgbClr val="000000"/>
                    </a:solidFill>
                    <a:latin typeface="맑은 고딕" pitchFamily="50" charset="-127"/>
                  </a:rPr>
                  <a:t>)</a:t>
                </a:r>
              </a:p>
            </p:txBody>
          </p:sp>
        </p:grpSp>
        <p:grpSp>
          <p:nvGrpSpPr>
            <p:cNvPr id="26" name="Group 20">
              <a:extLst>
                <a:ext uri="{FF2B5EF4-FFF2-40B4-BE49-F238E27FC236}">
                  <a16:creationId xmlns:a16="http://schemas.microsoft.com/office/drawing/2014/main" id="{A64D950C-86A3-FD44-8EE5-105C52D4D923}"/>
                </a:ext>
              </a:extLst>
            </p:cNvPr>
            <p:cNvGrpSpPr/>
            <p:nvPr/>
          </p:nvGrpSpPr>
          <p:grpSpPr>
            <a:xfrm>
              <a:off x="2705100" y="3850870"/>
              <a:ext cx="5105400" cy="460126"/>
              <a:chOff x="2705100" y="3850870"/>
              <a:chExt cx="5105400" cy="460126"/>
            </a:xfrm>
          </p:grpSpPr>
          <p:sp>
            <p:nvSpPr>
              <p:cNvPr id="31" name="직사각형 4">
                <a:extLst>
                  <a:ext uri="{FF2B5EF4-FFF2-40B4-BE49-F238E27FC236}">
                    <a16:creationId xmlns:a16="http://schemas.microsoft.com/office/drawing/2014/main" id="{8CE38B44-00D2-9048-9AF4-5120E2B7610F}"/>
                  </a:ext>
                </a:extLst>
              </p:cNvPr>
              <p:cNvSpPr/>
              <p:nvPr/>
            </p:nvSpPr>
            <p:spPr bwMode="auto">
              <a:xfrm>
                <a:off x="4553837" y="3977870"/>
                <a:ext cx="3256663" cy="333126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15875" cap="flat" cmpd="sng" algn="ctr">
                <a:solidFill>
                  <a:schemeClr val="accent4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b="1" dirty="0">
                    <a:latin typeface="+mn-ea"/>
                    <a:ea typeface="+mn-ea"/>
                  </a:rPr>
                  <a:t>광고 후 커피 판매량이 올랐다</a:t>
                </a:r>
                <a:r>
                  <a:rPr lang="en-US" altLang="ko-KR" b="1" dirty="0">
                    <a:latin typeface="+mn-ea"/>
                    <a:ea typeface="+mn-ea"/>
                  </a:rPr>
                  <a:t>.</a:t>
                </a:r>
                <a:endParaRPr lang="ko-KR" altLang="en-US" b="1" dirty="0">
                  <a:latin typeface="+mn-ea"/>
                  <a:ea typeface="+mn-ea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609053-5741-5747-8031-FC0B86A893C7}"/>
                  </a:ext>
                </a:extLst>
              </p:cNvPr>
              <p:cNvSpPr txBox="1"/>
              <p:nvPr/>
            </p:nvSpPr>
            <p:spPr>
              <a:xfrm>
                <a:off x="2705100" y="3850870"/>
                <a:ext cx="16129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err="1">
                    <a:latin typeface="+mn-ea"/>
                    <a:ea typeface="+mn-ea"/>
                  </a:rPr>
                  <a:t>대립가설</a:t>
                </a:r>
                <a:r>
                  <a:rPr lang="en-US" altLang="ko-KR" b="1" dirty="0">
                    <a:latin typeface="+mn-ea"/>
                    <a:ea typeface="+mn-ea"/>
                  </a:rPr>
                  <a:t>(H</a:t>
                </a:r>
                <a:r>
                  <a:rPr lang="en-US" altLang="ko-KR" b="1" baseline="-25000" dirty="0">
                    <a:solidFill>
                      <a:srgbClr val="000000"/>
                    </a:solidFill>
                    <a:latin typeface="맑은 고딕" pitchFamily="50" charset="-127"/>
                    <a:ea typeface="+mn-ea"/>
                  </a:rPr>
                  <a:t>1</a:t>
                </a:r>
                <a:r>
                  <a:rPr lang="en-US" altLang="ko-KR" b="1" dirty="0">
                    <a:latin typeface="+mn-ea"/>
                    <a:ea typeface="+mn-ea"/>
                  </a:rPr>
                  <a:t> ,</a:t>
                </a:r>
                <a:r>
                  <a:rPr lang="ko-KR" altLang="en-US" b="1" dirty="0">
                    <a:latin typeface="+mn-ea"/>
                    <a:ea typeface="+mn-ea"/>
                  </a:rPr>
                  <a:t> </a:t>
                </a:r>
                <a:r>
                  <a:rPr lang="en-US" altLang="ko-KR" b="1" dirty="0">
                    <a:latin typeface="+mn-ea"/>
                    <a:ea typeface="+mn-ea"/>
                  </a:rPr>
                  <a:t>H</a:t>
                </a:r>
                <a:r>
                  <a:rPr lang="en-US" altLang="ko-KR" b="1" baseline="-25000" dirty="0">
                    <a:solidFill>
                      <a:srgbClr val="000000"/>
                    </a:solidFill>
                    <a:latin typeface="맑은 고딕" pitchFamily="50" charset="-127"/>
                    <a:ea typeface="+mn-ea"/>
                  </a:rPr>
                  <a:t>a</a:t>
                </a:r>
                <a:r>
                  <a:rPr lang="en-US" altLang="ko-KR" b="1" dirty="0">
                    <a:solidFill>
                      <a:srgbClr val="000000"/>
                    </a:solidFill>
                    <a:latin typeface="맑은 고딕" pitchFamily="50" charset="-127"/>
                  </a:rPr>
                  <a:t>)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0EB383-2232-C34A-83D6-5E6AFFD782F4}"/>
                </a:ext>
              </a:extLst>
            </p:cNvPr>
            <p:cNvSpPr txBox="1"/>
            <p:nvPr/>
          </p:nvSpPr>
          <p:spPr>
            <a:xfrm>
              <a:off x="1346200" y="3338611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가설 설정</a:t>
              </a:r>
              <a:endParaRPr lang="en-US" altLang="ko-KR" b="1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28" name="오른쪽 중괄호 31">
              <a:extLst>
                <a:ext uri="{FF2B5EF4-FFF2-40B4-BE49-F238E27FC236}">
                  <a16:creationId xmlns:a16="http://schemas.microsoft.com/office/drawing/2014/main" id="{F984CBBB-85DC-F447-A547-2B47E9E65499}"/>
                </a:ext>
              </a:extLst>
            </p:cNvPr>
            <p:cNvSpPr/>
            <p:nvPr/>
          </p:nvSpPr>
          <p:spPr>
            <a:xfrm rot="10800000">
              <a:off x="2413000" y="3022599"/>
              <a:ext cx="266700" cy="1007533"/>
            </a:xfrm>
            <a:prstGeom prst="rightBrace">
              <a:avLst>
                <a:gd name="adj1" fmla="val 46868"/>
                <a:gd name="adj2" fmla="val 50000"/>
              </a:avLst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4">
              <a:extLst>
                <a:ext uri="{FF2B5EF4-FFF2-40B4-BE49-F238E27FC236}">
                  <a16:creationId xmlns:a16="http://schemas.microsoft.com/office/drawing/2014/main" id="{731D7A2C-7D6D-E441-A96B-F432F568AFE7}"/>
                </a:ext>
              </a:extLst>
            </p:cNvPr>
            <p:cNvSpPr/>
            <p:nvPr/>
          </p:nvSpPr>
          <p:spPr bwMode="auto">
            <a:xfrm>
              <a:off x="4558070" y="2659841"/>
              <a:ext cx="3256663" cy="333126"/>
            </a:xfrm>
            <a:prstGeom prst="rect">
              <a:avLst/>
            </a:prstGeom>
            <a:solidFill>
              <a:schemeClr val="accent3"/>
            </a:solidFill>
            <a:ln w="158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latin typeface="+mn-ea"/>
                </a:rPr>
                <a:t>주장하는 가설과 반대 되는 가설</a:t>
              </a:r>
              <a:endParaRPr lang="en-US" altLang="ko-KR" sz="12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30" name="직사각형 4">
              <a:extLst>
                <a:ext uri="{FF2B5EF4-FFF2-40B4-BE49-F238E27FC236}">
                  <a16:creationId xmlns:a16="http://schemas.microsoft.com/office/drawing/2014/main" id="{C9C37E33-1541-F141-8509-9CA796EE7A5E}"/>
                </a:ext>
              </a:extLst>
            </p:cNvPr>
            <p:cNvSpPr/>
            <p:nvPr/>
          </p:nvSpPr>
          <p:spPr bwMode="auto">
            <a:xfrm>
              <a:off x="4553837" y="3646207"/>
              <a:ext cx="3256663" cy="333126"/>
            </a:xfrm>
            <a:prstGeom prst="rect">
              <a:avLst/>
            </a:prstGeom>
            <a:solidFill>
              <a:schemeClr val="accent3"/>
            </a:solidFill>
            <a:ln w="158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latin typeface="+mn-ea"/>
                </a:rPr>
                <a:t>주장하는 가설</a:t>
              </a:r>
              <a:endParaRPr lang="en-US" altLang="ko-KR" sz="12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75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934941"/>
            <a:ext cx="5397799" cy="2096466"/>
          </a:xfrm>
          <a:prstGeom prst="rect">
            <a:avLst/>
          </a:prstGeom>
        </p:spPr>
      </p:pic>
      <p:pic>
        <p:nvPicPr>
          <p:cNvPr id="3" name="그림 1" descr="화면 캡처">
            <a:extLst>
              <a:ext uri="{FF2B5EF4-FFF2-40B4-BE49-F238E27FC236}">
                <a16:creationId xmlns:a16="http://schemas.microsoft.com/office/drawing/2014/main" id="{AED098B1-6841-764A-8611-35F852C50B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031407"/>
            <a:ext cx="5638469" cy="320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42534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accent4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31911</TotalTime>
  <Words>720</Words>
  <Application>Microsoft Office PowerPoint</Application>
  <PresentationFormat>화면 슬라이드 쇼(4:3)</PresentationFormat>
  <Paragraphs>138</Paragraphs>
  <Slides>39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HY울릉도B</vt:lpstr>
      <vt:lpstr>HY헤드라인M</vt:lpstr>
      <vt:lpstr>맑은 고딕</vt:lpstr>
      <vt:lpstr>Arial</vt:lpstr>
      <vt:lpstr>Cambria Math</vt:lpstr>
      <vt:lpstr>Times New Roman</vt:lpstr>
      <vt:lpstr>Wingdings</vt:lpstr>
      <vt:lpstr>2011 Template 2</vt:lpstr>
      <vt:lpstr>제 11 강 : 가설 검정 (Hypothesis Testing)</vt:lpstr>
      <vt:lpstr>목차</vt:lpstr>
      <vt:lpstr>11.1 가설 검정(Hypothesis Testing)</vt:lpstr>
      <vt:lpstr>PowerPoint 프레젠테이션</vt:lpstr>
      <vt:lpstr>PowerPoint 프레젠테이션</vt:lpstr>
      <vt:lpstr>PowerPoint 프레젠테이션</vt:lpstr>
      <vt:lpstr>11.2 귀무가설과 대립가설</vt:lpstr>
      <vt:lpstr>[가설 예시]</vt:lpstr>
      <vt:lpstr>PowerPoint 프레젠테이션</vt:lpstr>
      <vt:lpstr>가설에 대한 검정</vt:lpstr>
      <vt:lpstr>PowerPoint 프레젠테이션</vt:lpstr>
      <vt:lpstr>[참고] 가설 검증과 재판</vt:lpstr>
      <vt:lpstr>11.3 가설 검정과 오류</vt:lpstr>
      <vt:lpstr>PowerPoint 프레젠테이션</vt:lpstr>
      <vt:lpstr>검정의 방법</vt:lpstr>
      <vt:lpstr>11.4 기각역을 이용한 검정</vt:lpstr>
      <vt:lpstr>단측 검증</vt:lpstr>
      <vt:lpstr>양측 검증</vt:lpstr>
      <vt:lpstr>11.5 P-값을 이용한 검정</vt:lpstr>
      <vt:lpstr>11.6.1 모집단 분산/표준편차를 아는 경우</vt:lpstr>
      <vt:lpstr>PowerPoint 프레젠테이션</vt:lpstr>
      <vt:lpstr>PowerPoint 프레젠테이션</vt:lpstr>
      <vt:lpstr>PowerPoint 프레젠테이션</vt:lpstr>
      <vt:lpstr>PowerPoint 프레젠테이션</vt:lpstr>
      <vt:lpstr>11.6.2 모집단 표준편차를 모르는데, 표본의 크기가 n&gt;30 일 때</vt:lpstr>
      <vt:lpstr>PowerPoint 프레젠테이션</vt:lpstr>
      <vt:lpstr>PowerPoint 프레젠테이션</vt:lpstr>
      <vt:lpstr>11.6.3 모집단 표준편차를 모르는데, 표본의 크기가 n&lt;30 일 때</vt:lpstr>
      <vt:lpstr>PowerPoint 프레젠테이션</vt:lpstr>
      <vt:lpstr>PowerPoint 프레젠테이션</vt:lpstr>
      <vt:lpstr>PowerPoint 프레젠테이션</vt:lpstr>
      <vt:lpstr>PowerPoint 프레젠테이션</vt:lpstr>
      <vt:lpstr>연습 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한종대</cp:lastModifiedBy>
  <cp:revision>963</cp:revision>
  <cp:lastPrinted>2001-07-23T08:42:52Z</cp:lastPrinted>
  <dcterms:created xsi:type="dcterms:W3CDTF">2011-01-13T02:38:11Z</dcterms:created>
  <dcterms:modified xsi:type="dcterms:W3CDTF">2020-11-24T00:39:19Z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