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397" r:id="rId2"/>
    <p:sldId id="578" r:id="rId3"/>
    <p:sldId id="421" r:id="rId4"/>
    <p:sldId id="581" r:id="rId5"/>
    <p:sldId id="837" r:id="rId6"/>
    <p:sldId id="838" r:id="rId7"/>
    <p:sldId id="839" r:id="rId8"/>
    <p:sldId id="840" r:id="rId9"/>
    <p:sldId id="841" r:id="rId10"/>
    <p:sldId id="842" r:id="rId11"/>
    <p:sldId id="843" r:id="rId12"/>
    <p:sldId id="844" r:id="rId13"/>
    <p:sldId id="373" r:id="rId14"/>
    <p:sldId id="845" r:id="rId15"/>
    <p:sldId id="846" r:id="rId16"/>
    <p:sldId id="847" r:id="rId17"/>
    <p:sldId id="607" r:id="rId18"/>
    <p:sldId id="848" r:id="rId19"/>
    <p:sldId id="849" r:id="rId20"/>
    <p:sldId id="850" r:id="rId21"/>
    <p:sldId id="836" r:id="rId22"/>
    <p:sldId id="851" r:id="rId23"/>
    <p:sldId id="852" r:id="rId24"/>
  </p:sldIdLst>
  <p:sldSz cx="9144000" cy="6858000" type="screen4x3"/>
  <p:notesSz cx="70104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F7811D-2E32-0649-BA83-0DBCF69DEB46}">
          <p14:sldIdLst>
            <p14:sldId id="397"/>
            <p14:sldId id="578"/>
            <p14:sldId id="421"/>
            <p14:sldId id="581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373"/>
            <p14:sldId id="845"/>
            <p14:sldId id="846"/>
            <p14:sldId id="847"/>
            <p14:sldId id="607"/>
            <p14:sldId id="848"/>
            <p14:sldId id="849"/>
            <p14:sldId id="850"/>
            <p14:sldId id="836"/>
            <p14:sldId id="851"/>
            <p14:sldId id="8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FBFD3"/>
    <a:srgbClr val="BCCFD6"/>
    <a:srgbClr val="BCD6D3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2" autoAdjust="0"/>
    <p:restoredTop sz="73341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456" y="168"/>
      </p:cViewPr>
      <p:guideLst>
        <p:guide orient="horz" pos="624"/>
        <p:guide orient="horz" pos="144"/>
        <p:guide orient="horz" pos="1490"/>
        <p:guide orient="horz" pos="1231"/>
        <p:guide pos="2880"/>
        <p:guide pos="476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2928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9:53:46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22313"/>
            <a:ext cx="4619625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3" y="4404733"/>
            <a:ext cx="5083401" cy="418881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57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 5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범주형 데이터와 그래프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877620"/>
            <a:ext cx="7712788" cy="240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90600"/>
            <a:ext cx="6900863" cy="3899899"/>
          </a:xfrm>
        </p:spPr>
      </p:pic>
    </p:spTree>
    <p:extLst>
      <p:ext uri="{BB962C8B-B14F-4D97-AF65-F5344CB8AC3E}">
        <p14:creationId xmlns:p14="http://schemas.microsoft.com/office/powerpoint/2010/main" val="160765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07" y="1067601"/>
            <a:ext cx="6714674" cy="12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1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막대 그래프 </a:t>
            </a:r>
            <a:r>
              <a:rPr lang="en-US" altLang="ko-KR" dirty="0"/>
              <a:t>(Bar Chart)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68130"/>
          </a:xfrm>
        </p:spPr>
        <p:txBody>
          <a:bodyPr/>
          <a:lstStyle/>
          <a:p>
            <a:r>
              <a:rPr lang="ko-KR" altLang="en-US" dirty="0"/>
              <a:t>막대그래프는 범주 데이터를 다룰 때 많이 사용됨</a:t>
            </a:r>
            <a:endParaRPr lang="en-GB" altLang="ko-KR" dirty="0"/>
          </a:p>
          <a:p>
            <a:r>
              <a:rPr lang="ko-KR" altLang="en-US" dirty="0"/>
              <a:t>데이터들의 범주별 비교가 편리함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46" y="2365375"/>
            <a:ext cx="6896477" cy="27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2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77" y="923579"/>
            <a:ext cx="7212372" cy="25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7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5BC1F21-0999-A44C-BCC9-C5EC828A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64" y="241599"/>
            <a:ext cx="6606417" cy="1629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D57275-BAA8-D342-A9E0-262433E55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55" y="1685046"/>
            <a:ext cx="5208320" cy="176538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8EC0E7-2D25-0544-B68D-1DDCB018AAF5}"/>
              </a:ext>
            </a:extLst>
          </p:cNvPr>
          <p:cNvGrpSpPr/>
          <p:nvPr/>
        </p:nvGrpSpPr>
        <p:grpSpPr>
          <a:xfrm>
            <a:off x="755650" y="3549821"/>
            <a:ext cx="7494498" cy="2744583"/>
            <a:chOff x="755650" y="3549821"/>
            <a:chExt cx="7494498" cy="274458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E3BFDE-2F98-1748-8434-22E08F3C70A1}"/>
                </a:ext>
              </a:extLst>
            </p:cNvPr>
            <p:cNvGrpSpPr/>
            <p:nvPr/>
          </p:nvGrpSpPr>
          <p:grpSpPr>
            <a:xfrm>
              <a:off x="755650" y="3565075"/>
              <a:ext cx="7021885" cy="1168881"/>
              <a:chOff x="755650" y="3565075"/>
              <a:chExt cx="7021885" cy="116888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ED70F69-AD74-8D47-915D-BD123CCC4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650" y="3565075"/>
                <a:ext cx="4905411" cy="1102835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C90E602-F4C4-3F41-983E-9628776F1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8588" y="3631120"/>
                <a:ext cx="1698947" cy="1102836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30785D-579A-D94E-8234-111803790942}"/>
                </a:ext>
              </a:extLst>
            </p:cNvPr>
            <p:cNvGrpSpPr/>
            <p:nvPr/>
          </p:nvGrpSpPr>
          <p:grpSpPr>
            <a:xfrm>
              <a:off x="755650" y="5053012"/>
              <a:ext cx="7140672" cy="1238082"/>
              <a:chOff x="755650" y="5053012"/>
              <a:chExt cx="7140672" cy="123808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D47ABD-6495-614A-BD86-BA9B4829B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650" y="5217685"/>
                <a:ext cx="4905411" cy="90873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CEF22CA-1E49-2744-A03F-6C556BAF8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9803" y="5053012"/>
                <a:ext cx="1936519" cy="1238082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A2DF83-E44B-324A-B415-95AC9AA636BE}"/>
                </a:ext>
              </a:extLst>
            </p:cNvPr>
            <p:cNvSpPr/>
            <p:nvPr/>
          </p:nvSpPr>
          <p:spPr bwMode="auto">
            <a:xfrm>
              <a:off x="755650" y="3549821"/>
              <a:ext cx="7494498" cy="1264578"/>
            </a:xfrm>
            <a:prstGeom prst="rect">
              <a:avLst/>
            </a:prstGeom>
            <a:noFill/>
            <a:ln w="9525" cap="flat" cmpd="sng" algn="ctr">
              <a:solidFill>
                <a:srgbClr val="64C7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A99A41-71CA-114E-9A27-84809CEB376A}"/>
                </a:ext>
              </a:extLst>
            </p:cNvPr>
            <p:cNvSpPr/>
            <p:nvPr/>
          </p:nvSpPr>
          <p:spPr bwMode="auto">
            <a:xfrm>
              <a:off x="755650" y="5029826"/>
              <a:ext cx="7494498" cy="1264578"/>
            </a:xfrm>
            <a:prstGeom prst="rect">
              <a:avLst/>
            </a:prstGeom>
            <a:noFill/>
            <a:ln w="9525" cap="flat" cmpd="sng" algn="ctr">
              <a:solidFill>
                <a:srgbClr val="64C7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9" y="990600"/>
            <a:ext cx="7014145" cy="1492543"/>
          </a:xfrm>
        </p:spPr>
      </p:pic>
    </p:spTree>
    <p:extLst>
      <p:ext uri="{BB962C8B-B14F-4D97-AF65-F5344CB8AC3E}">
        <p14:creationId xmlns:p14="http://schemas.microsoft.com/office/powerpoint/2010/main" val="390441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파이 차트</a:t>
            </a:r>
            <a:r>
              <a:rPr lang="en-US" altLang="ko-KR" dirty="0"/>
              <a:t>(Pie Chart)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598758"/>
          </a:xfrm>
        </p:spPr>
        <p:txBody>
          <a:bodyPr/>
          <a:lstStyle/>
          <a:p>
            <a:r>
              <a:rPr lang="ko-KR" altLang="en-US" dirty="0"/>
              <a:t>범주의 수가 적은 경우</a:t>
            </a:r>
            <a:r>
              <a:rPr lang="en-US" altLang="ko-KR" dirty="0"/>
              <a:t>, </a:t>
            </a:r>
            <a:r>
              <a:rPr lang="ko-KR" altLang="en-US" dirty="0"/>
              <a:t>상대적인 빈도를 표현하기에 적합함</a:t>
            </a:r>
            <a:endParaRPr lang="en-GB" altLang="ko-KR" dirty="0"/>
          </a:p>
          <a:p>
            <a:pPr lvl="1"/>
            <a:r>
              <a:rPr lang="ko-KR" altLang="en-US" dirty="0"/>
              <a:t>각 범주간 비율을 비교할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53" y="2602235"/>
            <a:ext cx="6633093" cy="273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7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4" y="1002094"/>
            <a:ext cx="6967751" cy="19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51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28"/>
          <a:stretch/>
        </p:blipFill>
        <p:spPr>
          <a:xfrm>
            <a:off x="755650" y="898132"/>
            <a:ext cx="6544144" cy="129026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906807-49A5-0A46-A23C-307715EC655C}"/>
                  </a:ext>
                </a:extLst>
              </p14:cNvPr>
              <p14:cNvContentPartPr/>
              <p14:nvPr/>
            </p14:nvContentPartPr>
            <p14:xfrm>
              <a:off x="6180423" y="395052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906807-49A5-0A46-A23C-307715EC65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2423" y="3932523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512F74E-2C7B-724A-B524-E5669F3378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21" b="3880"/>
          <a:stretch/>
        </p:blipFill>
        <p:spPr>
          <a:xfrm>
            <a:off x="755650" y="2065105"/>
            <a:ext cx="5910629" cy="42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0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5337932"/>
          </a:xfrm>
        </p:spPr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문제 정의와 데이터 수집</a:t>
            </a:r>
          </a:p>
          <a:p>
            <a:r>
              <a:rPr lang="en-US" altLang="ko-KR" dirty="0"/>
              <a:t>5.2 </a:t>
            </a:r>
            <a:r>
              <a:rPr lang="ko-KR" altLang="en-US" dirty="0"/>
              <a:t>데이터 정리 및 시각화</a:t>
            </a:r>
          </a:p>
          <a:p>
            <a:r>
              <a:rPr lang="en-US" altLang="ko-KR" dirty="0"/>
              <a:t>5.3 </a:t>
            </a:r>
            <a:r>
              <a:rPr lang="ko-KR" altLang="en-US" dirty="0"/>
              <a:t>범주형 데이터의 </a:t>
            </a:r>
            <a:r>
              <a:rPr lang="ko-KR" altLang="en-US" dirty="0" err="1"/>
              <a:t>도수분포표</a:t>
            </a:r>
            <a:r>
              <a:rPr lang="en-US" altLang="ko-KR" dirty="0"/>
              <a:t>(Frequency Table)</a:t>
            </a:r>
          </a:p>
          <a:p>
            <a:r>
              <a:rPr lang="en-US" altLang="ko-KR" dirty="0"/>
              <a:t>5.4 </a:t>
            </a:r>
            <a:r>
              <a:rPr lang="ko-KR" altLang="en-US" dirty="0"/>
              <a:t>막대그래프</a:t>
            </a:r>
            <a:r>
              <a:rPr lang="en-US" altLang="ko-KR" dirty="0"/>
              <a:t>(Bar Chart)</a:t>
            </a:r>
          </a:p>
          <a:p>
            <a:r>
              <a:rPr lang="en-US" altLang="ko-KR" dirty="0"/>
              <a:t>5.5 </a:t>
            </a:r>
            <a:r>
              <a:rPr lang="ko-KR" altLang="en-US" dirty="0" err="1"/>
              <a:t>파이차트</a:t>
            </a:r>
            <a:r>
              <a:rPr lang="en-US" altLang="ko-KR" dirty="0"/>
              <a:t>(Pie Chart)</a:t>
            </a:r>
          </a:p>
        </p:txBody>
      </p:sp>
    </p:spTree>
    <p:extLst>
      <p:ext uri="{BB962C8B-B14F-4D97-AF65-F5344CB8AC3E}">
        <p14:creationId xmlns:p14="http://schemas.microsoft.com/office/powerpoint/2010/main" val="149543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4" y="990600"/>
            <a:ext cx="6962776" cy="1700687"/>
          </a:xfrm>
        </p:spPr>
      </p:pic>
    </p:spTree>
    <p:extLst>
      <p:ext uri="{BB962C8B-B14F-4D97-AF65-F5344CB8AC3E}">
        <p14:creationId xmlns:p14="http://schemas.microsoft.com/office/powerpoint/2010/main" val="259129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146654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9" y="862815"/>
            <a:ext cx="6328946" cy="51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52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054368"/>
            <a:ext cx="6586424" cy="1140427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76"/>
          <a:stretch/>
        </p:blipFill>
        <p:spPr>
          <a:xfrm>
            <a:off x="755650" y="2727567"/>
            <a:ext cx="6756443" cy="1217710"/>
          </a:xfrm>
          <a:prstGeom prst="rect">
            <a:avLst/>
          </a:prstGeom>
        </p:spPr>
      </p:pic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A08F7D69-0D9C-E840-AE8E-79F6CB15E1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44" b="-13868"/>
          <a:stretch/>
        </p:blipFill>
        <p:spPr>
          <a:xfrm>
            <a:off x="755650" y="4478049"/>
            <a:ext cx="6756443" cy="12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문제 정의와 데이터 수집</a:t>
            </a:r>
            <a:endParaRPr 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6"/>
          <a:stretch/>
        </p:blipFill>
        <p:spPr>
          <a:xfrm>
            <a:off x="1321410" y="1511981"/>
            <a:ext cx="6270926" cy="39538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06B694E-76F9-4BD0-9A0B-2A0C6A43D548}"/>
              </a:ext>
            </a:extLst>
          </p:cNvPr>
          <p:cNvSpPr/>
          <p:nvPr/>
        </p:nvSpPr>
        <p:spPr bwMode="auto">
          <a:xfrm>
            <a:off x="873303" y="1511980"/>
            <a:ext cx="7397394" cy="1648839"/>
          </a:xfrm>
          <a:prstGeom prst="rect">
            <a:avLst/>
          </a:prstGeom>
          <a:noFill/>
          <a:ln w="2857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12F85-EBFB-7D49-928C-FE5D6FF6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5483833"/>
            <a:ext cx="4864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0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8" y="3429000"/>
            <a:ext cx="3701934" cy="25356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데이터 정리 및 시각화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6" y="3684813"/>
            <a:ext cx="4672712" cy="1818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C6258-5FDB-EA4C-8CD4-A7080FAF1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1233935"/>
            <a:ext cx="7416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범주형 데이터의 </a:t>
            </a:r>
            <a:r>
              <a:rPr lang="ko-KR" altLang="en-US" dirty="0" err="1"/>
              <a:t>도수분포표</a:t>
            </a:r>
            <a:r>
              <a:rPr lang="en-US" altLang="ko-KR" dirty="0"/>
              <a:t>(Frequency Table)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51" y="1459020"/>
            <a:ext cx="6610918" cy="42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7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4" y="875189"/>
            <a:ext cx="7527372" cy="2817098"/>
          </a:xfrm>
        </p:spPr>
      </p:pic>
    </p:spTree>
    <p:extLst>
      <p:ext uri="{BB962C8B-B14F-4D97-AF65-F5344CB8AC3E}">
        <p14:creationId xmlns:p14="http://schemas.microsoft.com/office/powerpoint/2010/main" val="89136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979FAE-A482-5F45-9C57-325C3530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97531"/>
            <a:ext cx="6621409" cy="15526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762EDD-A8B1-D946-925D-0A60FC5C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965722"/>
            <a:ext cx="1699874" cy="4240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6088CA-2A41-4648-B694-B676997FE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871" y="3410275"/>
            <a:ext cx="6070815" cy="2874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2B3ACA-CCA2-2F40-9D72-6ECD2831A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409" y="2730892"/>
            <a:ext cx="510934" cy="377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2C133-B3DA-0B43-B969-9190055DBA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57"/>
          <a:stretch/>
        </p:blipFill>
        <p:spPr>
          <a:xfrm>
            <a:off x="2779871" y="2032784"/>
            <a:ext cx="2773636" cy="13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9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96801"/>
            <a:ext cx="6271874" cy="19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도수와 </a:t>
            </a:r>
            <a:r>
              <a:rPr lang="ko-KR" altLang="en-US" dirty="0" err="1"/>
              <a:t>상대도수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307885"/>
          </a:xfrm>
        </p:spPr>
        <p:txBody>
          <a:bodyPr/>
          <a:lstStyle/>
          <a:p>
            <a:r>
              <a:rPr lang="ko-KR" altLang="en-US" dirty="0"/>
              <a:t>도수</a:t>
            </a:r>
            <a:r>
              <a:rPr lang="en-US" altLang="ko-KR" dirty="0"/>
              <a:t>(Frequency) </a:t>
            </a:r>
          </a:p>
          <a:p>
            <a:pPr lvl="1"/>
            <a:r>
              <a:rPr lang="ko-KR" altLang="en-US" dirty="0"/>
              <a:t>도수분포표에서 각 범주에 속하는 관측 값의 개수</a:t>
            </a:r>
            <a:endParaRPr lang="en-US" altLang="ko-KR" dirty="0"/>
          </a:p>
          <a:p>
            <a:r>
              <a:rPr lang="ko-KR" altLang="en-US" dirty="0"/>
              <a:t>상대 도수</a:t>
            </a:r>
            <a:r>
              <a:rPr lang="en-US" altLang="ko-KR" dirty="0"/>
              <a:t>(Relative Frequency)</a:t>
            </a:r>
          </a:p>
          <a:p>
            <a:pPr lvl="1"/>
            <a:r>
              <a:rPr lang="ko-KR" altLang="en-US" dirty="0"/>
              <a:t>도수를 데이터의 전체 개수로 나누어 비율을 구한 것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5" y="3136579"/>
            <a:ext cx="7098241" cy="21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45901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35049</TotalTime>
  <Words>125</Words>
  <Application>Microsoft Macintosh PowerPoint</Application>
  <PresentationFormat>On-screen Show (4:3)</PresentationFormat>
  <Paragraphs>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HY헤드라인M</vt:lpstr>
      <vt:lpstr>HY울릉도B</vt:lpstr>
      <vt:lpstr>맑은 고딕</vt:lpstr>
      <vt:lpstr>Arial</vt:lpstr>
      <vt:lpstr>Times New Roman</vt:lpstr>
      <vt:lpstr>Wingdings</vt:lpstr>
      <vt:lpstr>2011 Template 2</vt:lpstr>
      <vt:lpstr>제 5강 : 범주형 데이터와 그래프</vt:lpstr>
      <vt:lpstr>목차</vt:lpstr>
      <vt:lpstr>5.1 문제 정의와 데이터 수집</vt:lpstr>
      <vt:lpstr>5.2 데이터 정리 및 시각화</vt:lpstr>
      <vt:lpstr>5.3 범주형 데이터의 도수분포표(Frequency Table)</vt:lpstr>
      <vt:lpstr>PowerPoint Presentation</vt:lpstr>
      <vt:lpstr>PowerPoint Presentation</vt:lpstr>
      <vt:lpstr>PowerPoint Presentation</vt:lpstr>
      <vt:lpstr>도수와 상대도수</vt:lpstr>
      <vt:lpstr>PowerPoint Presentation</vt:lpstr>
      <vt:lpstr>PowerPoint Presentation</vt:lpstr>
      <vt:lpstr>PowerPoint Presentation</vt:lpstr>
      <vt:lpstr>5.4 막대 그래프 (Bar Chart)</vt:lpstr>
      <vt:lpstr>PowerPoint Presentation</vt:lpstr>
      <vt:lpstr>PowerPoint Presentation</vt:lpstr>
      <vt:lpstr>PowerPoint Presentation</vt:lpstr>
      <vt:lpstr>5.5 파이 차트(Pie Chart)</vt:lpstr>
      <vt:lpstr>PowerPoint Presentation</vt:lpstr>
      <vt:lpstr>PowerPoint Presentation</vt:lpstr>
      <vt:lpstr>PowerPoint Presentation</vt:lpstr>
      <vt:lpstr>연습 문제</vt:lpstr>
      <vt:lpstr>PowerPoint Presentation</vt:lpstr>
      <vt:lpstr>PowerPoint Presentation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1060</cp:revision>
  <cp:lastPrinted>2019-02-11T06:48:34Z</cp:lastPrinted>
  <dcterms:created xsi:type="dcterms:W3CDTF">2011-01-13T02:38:11Z</dcterms:created>
  <dcterms:modified xsi:type="dcterms:W3CDTF">2020-02-24T09:55:27Z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