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780" r:id="rId2"/>
    <p:sldId id="410" r:id="rId3"/>
    <p:sldId id="385" r:id="rId4"/>
    <p:sldId id="782" r:id="rId5"/>
    <p:sldId id="783" r:id="rId6"/>
    <p:sldId id="784" r:id="rId7"/>
    <p:sldId id="785" r:id="rId8"/>
    <p:sldId id="786" r:id="rId9"/>
    <p:sldId id="340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4" r:id="rId26"/>
    <p:sldId id="805" r:id="rId27"/>
    <p:sldId id="781" r:id="rId28"/>
    <p:sldId id="802" r:id="rId29"/>
    <p:sldId id="813" r:id="rId3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2" userDrawn="1">
          <p15:clr>
            <a:srgbClr val="A4A3A4"/>
          </p15:clr>
        </p15:guide>
        <p15:guide id="3" orient="horz" pos="1512" userDrawn="1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0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9570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056" y="168"/>
      </p:cViewPr>
      <p:guideLst>
        <p:guide orient="horz" pos="624"/>
        <p:guide orient="horz" pos="142"/>
        <p:guide orient="horz" pos="1512"/>
        <p:guide orient="horz" pos="1231"/>
        <p:guide pos="2880"/>
        <p:guide pos="360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5" d="100"/>
        <a:sy n="125" d="100"/>
      </p:scale>
      <p:origin x="0" y="-20174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3347"/>
            <a:ext cx="4929149" cy="447279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8285"/>
            <a:ext cx="2969904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8285"/>
            <a:ext cx="2968313" cy="53743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26" tIns="46215" rIns="92426" bIns="46215" numCol="1" anchor="b" anchorCtr="0" compatLnSpc="1">
            <a:prstTxWarp prst="textNoShape">
              <a:avLst/>
            </a:prstTxWarp>
          </a:bodyPr>
          <a:lstStyle>
            <a:lvl1pPr algn="r" defTabSz="927271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8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21"/>
          <a:stretch/>
        </p:blipFill>
        <p:spPr>
          <a:xfrm>
            <a:off x="627342" y="1067382"/>
            <a:ext cx="6044440" cy="2361618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6FD271A7-29A3-824C-B59B-37D50553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2"/>
          <a:stretch/>
        </p:blipFill>
        <p:spPr>
          <a:xfrm>
            <a:off x="571500" y="3590371"/>
            <a:ext cx="6220189" cy="227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확률 분포</a:t>
            </a:r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22" b="8814"/>
          <a:stretch/>
        </p:blipFill>
        <p:spPr>
          <a:xfrm>
            <a:off x="1220655" y="1674636"/>
            <a:ext cx="4281076" cy="3013554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7830F33C-D57C-D24F-98DF-9F5F3F3A0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1" r="-40" b="8814"/>
          <a:stretch/>
        </p:blipFill>
        <p:spPr>
          <a:xfrm>
            <a:off x="5801878" y="1674636"/>
            <a:ext cx="1911192" cy="3274292"/>
          </a:xfrm>
          <a:prstGeom prst="rect">
            <a:avLst/>
          </a:prstGeom>
        </p:spPr>
      </p:pic>
      <p:pic>
        <p:nvPicPr>
          <p:cNvPr id="6" name="그림 3" descr="화면 캡처">
            <a:extLst>
              <a:ext uri="{FF2B5EF4-FFF2-40B4-BE49-F238E27FC236}">
                <a16:creationId xmlns:a16="http://schemas.microsoft.com/office/drawing/2014/main" id="{B69E7A35-F186-0A46-A5DA-E8D9A0319A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3" t="91701" r="26792" b="912"/>
          <a:stretch/>
        </p:blipFill>
        <p:spPr>
          <a:xfrm>
            <a:off x="3152224" y="4948928"/>
            <a:ext cx="2839552" cy="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9" y="1510811"/>
            <a:ext cx="4271962" cy="4395853"/>
          </a:xfrm>
        </p:spPr>
      </p:pic>
    </p:spTree>
    <p:extLst>
      <p:ext uri="{BB962C8B-B14F-4D97-AF65-F5344CB8AC3E}">
        <p14:creationId xmlns:p14="http://schemas.microsoft.com/office/powerpoint/2010/main" val="12556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 err="1"/>
              <a:t>이항분포</a:t>
            </a:r>
            <a:r>
              <a:rPr lang="en-US" altLang="ko-KR" dirty="0"/>
              <a:t>(</a:t>
            </a:r>
            <a:r>
              <a:rPr lang="en-US" dirty="0"/>
              <a:t>Binomial Distribution)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685219"/>
          </a:xfrm>
        </p:spPr>
        <p:txBody>
          <a:bodyPr/>
          <a:lstStyle/>
          <a:p>
            <a:r>
              <a:rPr lang="ko-KR" altLang="en-US" dirty="0"/>
              <a:t>베르누이 시행</a:t>
            </a:r>
            <a:r>
              <a:rPr lang="en-US" altLang="ko-KR" dirty="0"/>
              <a:t>(Bernoulli Trial)</a:t>
            </a:r>
          </a:p>
          <a:p>
            <a:pPr lvl="1"/>
            <a:r>
              <a:rPr lang="ko-KR" altLang="en-US" dirty="0"/>
              <a:t>결과로 상반되는 </a:t>
            </a:r>
            <a:r>
              <a:rPr lang="en-US" altLang="ko-KR" dirty="0"/>
              <a:t>2</a:t>
            </a:r>
            <a:r>
              <a:rPr lang="ko-KR" altLang="en-US" dirty="0"/>
              <a:t>가지의 경우가 나타나는 시행</a:t>
            </a:r>
          </a:p>
          <a:p>
            <a:pPr lvl="1"/>
            <a:r>
              <a:rPr lang="ko-KR" altLang="en-US" dirty="0"/>
              <a:t>일반적으로 이 </a:t>
            </a:r>
            <a:r>
              <a:rPr lang="en-US" altLang="ko-KR" dirty="0"/>
              <a:t>2</a:t>
            </a:r>
            <a:r>
              <a:rPr lang="ko-KR" altLang="en-US" dirty="0"/>
              <a:t>가지 결과를 “</a:t>
            </a:r>
            <a:r>
              <a:rPr lang="en-US" altLang="ko-KR" dirty="0"/>
              <a:t>s : success”</a:t>
            </a:r>
            <a:r>
              <a:rPr lang="ko-KR" altLang="en-US" dirty="0"/>
              <a:t>와 “</a:t>
            </a:r>
            <a:r>
              <a:rPr lang="en-US" altLang="ko-KR" dirty="0"/>
              <a:t>f : fail”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/>
              <a:t>성공확률 </a:t>
            </a:r>
            <a:r>
              <a:rPr lang="en-US" altLang="ko-KR" dirty="0"/>
              <a:t>P(s)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 </a:t>
            </a:r>
            <a:r>
              <a:rPr lang="ko-KR" altLang="en-US" dirty="0" err="1"/>
              <a:t>실패확률</a:t>
            </a:r>
            <a:r>
              <a:rPr lang="ko-KR" altLang="en-US" dirty="0"/>
              <a:t> </a:t>
            </a:r>
            <a:r>
              <a:rPr lang="en-US" altLang="ko-KR" dirty="0"/>
              <a:t>P(f)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en-US" dirty="0"/>
          </a:p>
          <a:p>
            <a:r>
              <a:rPr lang="ko-KR" altLang="en-US" dirty="0"/>
              <a:t>베르누이 시행의 대표적인 예</a:t>
            </a:r>
            <a:endParaRPr lang="en-US" altLang="ko-KR" dirty="0"/>
          </a:p>
          <a:p>
            <a:pPr lvl="1"/>
            <a:r>
              <a:rPr lang="ko-KR" altLang="en-US" dirty="0"/>
              <a:t>특정 품목의 검사결과 합격 여부 </a:t>
            </a:r>
            <a:r>
              <a:rPr lang="en-US" altLang="ko-KR" dirty="0"/>
              <a:t>: (</a:t>
            </a:r>
            <a:r>
              <a:rPr lang="ko-KR" altLang="en-US" dirty="0"/>
              <a:t>합격</a:t>
            </a:r>
            <a:r>
              <a:rPr lang="en-US" altLang="ko-KR" dirty="0"/>
              <a:t>, </a:t>
            </a:r>
            <a:r>
              <a:rPr lang="ko-KR" altLang="en-US" dirty="0"/>
              <a:t> 불합격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동전을 던졌을 때 윗면의 모양 </a:t>
            </a:r>
            <a:r>
              <a:rPr lang="en-US" altLang="ko-KR" dirty="0"/>
              <a:t>: (</a:t>
            </a:r>
            <a:r>
              <a:rPr lang="ko-KR" altLang="en-US" dirty="0"/>
              <a:t>앞면</a:t>
            </a:r>
            <a:r>
              <a:rPr lang="en-US" altLang="ko-KR" dirty="0"/>
              <a:t>, </a:t>
            </a:r>
            <a:r>
              <a:rPr lang="ko-KR" altLang="en-US" dirty="0"/>
              <a:t> 뒷면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새로 태어난 아기의 성별 </a:t>
            </a:r>
            <a:r>
              <a:rPr lang="en-US" altLang="ko-KR" dirty="0"/>
              <a:t>: (</a:t>
            </a:r>
            <a:r>
              <a:rPr lang="ko-KR" altLang="en-US" dirty="0"/>
              <a:t>여자</a:t>
            </a:r>
            <a:r>
              <a:rPr lang="en-US" altLang="ko-KR" dirty="0"/>
              <a:t>,</a:t>
            </a:r>
            <a:r>
              <a:rPr lang="ko-KR" altLang="en-US" dirty="0"/>
              <a:t> 남자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4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94519"/>
          </a:xfrm>
        </p:spPr>
        <p:txBody>
          <a:bodyPr/>
          <a:lstStyle/>
          <a:p>
            <a:r>
              <a:rPr lang="ko-KR" altLang="en-US" dirty="0"/>
              <a:t>이항 분포</a:t>
            </a:r>
            <a:endParaRPr lang="en-US" altLang="ko-KR" dirty="0"/>
          </a:p>
          <a:p>
            <a:pPr lvl="1"/>
            <a:r>
              <a:rPr lang="ko-KR" altLang="en-US" dirty="0"/>
              <a:t>확률변수 </a:t>
            </a:r>
            <a:r>
              <a:rPr lang="en-US" altLang="ko-KR" dirty="0"/>
              <a:t>:</a:t>
            </a:r>
            <a:r>
              <a:rPr lang="ko-KR" altLang="en-US" dirty="0"/>
              <a:t> 베르누이 시행을 </a:t>
            </a:r>
            <a:r>
              <a:rPr lang="en-US" altLang="ko-KR" dirty="0"/>
              <a:t>n</a:t>
            </a:r>
            <a:r>
              <a:rPr lang="ko-KR" altLang="en-US" dirty="0"/>
              <a:t>번 반복적으로 시행할 때</a:t>
            </a:r>
            <a:r>
              <a:rPr lang="en-US" altLang="ko-KR" dirty="0"/>
              <a:t>, </a:t>
            </a:r>
            <a:r>
              <a:rPr lang="ko-KR" altLang="en-US" dirty="0"/>
              <a:t>성공할 횟수</a:t>
            </a:r>
            <a:r>
              <a:rPr lang="en-US" altLang="ko-KR" dirty="0"/>
              <a:t>(</a:t>
            </a:r>
            <a:r>
              <a:rPr lang="ko-KR" altLang="en-US" dirty="0"/>
              <a:t>또는 실패한 횟수</a:t>
            </a:r>
            <a:r>
              <a:rPr lang="en-US" altLang="ko-KR" dirty="0"/>
              <a:t>)</a:t>
            </a:r>
            <a:r>
              <a:rPr lang="ko-KR" altLang="en-US" dirty="0"/>
              <a:t>의 값</a:t>
            </a:r>
          </a:p>
          <a:p>
            <a:pPr lvl="1"/>
            <a:r>
              <a:rPr lang="ko-KR" altLang="en-US" dirty="0"/>
              <a:t>한번 시도에서 성공확률이 </a:t>
            </a:r>
            <a:r>
              <a:rPr lang="en-US" altLang="ko-KR" dirty="0"/>
              <a:t>P</a:t>
            </a:r>
            <a:r>
              <a:rPr lang="ko-KR" altLang="en-US" dirty="0"/>
              <a:t>이고 시도 횟수가 </a:t>
            </a:r>
            <a:r>
              <a:rPr lang="en-US" altLang="ko-KR" dirty="0"/>
              <a:t>n</a:t>
            </a:r>
            <a:r>
              <a:rPr lang="ko-KR" altLang="en-US" dirty="0"/>
              <a:t>번일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"B(n, p)</a:t>
            </a:r>
            <a:r>
              <a:rPr lang="ko-KR" altLang="en-US" dirty="0"/>
              <a:t>의 이항 분포를 따른다</a:t>
            </a:r>
            <a:r>
              <a:rPr lang="en-US" altLang="ko-KR" dirty="0"/>
              <a:t>"</a:t>
            </a:r>
            <a:r>
              <a:rPr lang="ko-KR" altLang="en-US" dirty="0"/>
              <a:t>고 표현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3631A-2275-3D4F-8F60-B61839933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50" t="-6515" r="-3580" b="-9258"/>
          <a:stretch/>
        </p:blipFill>
        <p:spPr>
          <a:xfrm>
            <a:off x="1532143" y="2875823"/>
            <a:ext cx="6079713" cy="2118731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7564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54" y="1015030"/>
            <a:ext cx="7042489" cy="2516927"/>
          </a:xfrm>
        </p:spPr>
      </p:pic>
    </p:spTree>
    <p:extLst>
      <p:ext uri="{BB962C8B-B14F-4D97-AF65-F5344CB8AC3E}">
        <p14:creationId xmlns:p14="http://schemas.microsoft.com/office/powerpoint/2010/main" val="28261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52"/>
          <a:stretch/>
        </p:blipFill>
        <p:spPr>
          <a:xfrm>
            <a:off x="606401" y="1060402"/>
            <a:ext cx="6084093" cy="1019684"/>
          </a:xfrm>
        </p:spPr>
      </p:pic>
      <p:pic>
        <p:nvPicPr>
          <p:cNvPr id="4" name="내용 개체 틀 5" descr="화면 캡처">
            <a:extLst>
              <a:ext uri="{FF2B5EF4-FFF2-40B4-BE49-F238E27FC236}">
                <a16:creationId xmlns:a16="http://schemas.microsoft.com/office/drawing/2014/main" id="{739D02F9-E4F2-EC4C-8E8C-914DCC50A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1"/>
          <a:stretch/>
        </p:blipFill>
        <p:spPr>
          <a:xfrm>
            <a:off x="571500" y="2205684"/>
            <a:ext cx="6084093" cy="23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" y="1039461"/>
            <a:ext cx="5936693" cy="1394220"/>
          </a:xfrm>
        </p:spPr>
      </p:pic>
    </p:spTree>
    <p:extLst>
      <p:ext uri="{BB962C8B-B14F-4D97-AF65-F5344CB8AC3E}">
        <p14:creationId xmlns:p14="http://schemas.microsoft.com/office/powerpoint/2010/main" val="365130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5" y="966169"/>
            <a:ext cx="7311146" cy="2598027"/>
          </a:xfrm>
        </p:spPr>
      </p:pic>
    </p:spTree>
    <p:extLst>
      <p:ext uri="{BB962C8B-B14F-4D97-AF65-F5344CB8AC3E}">
        <p14:creationId xmlns:p14="http://schemas.microsoft.com/office/powerpoint/2010/main" val="356418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50"/>
          <a:stretch/>
        </p:blipFill>
        <p:spPr>
          <a:xfrm>
            <a:off x="571500" y="1011418"/>
            <a:ext cx="6286500" cy="1125214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D5921DF9-778F-EC40-BCD7-975B69617A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9"/>
          <a:stretch/>
        </p:blipFill>
        <p:spPr>
          <a:xfrm>
            <a:off x="571500" y="2136632"/>
            <a:ext cx="6286500" cy="29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455032"/>
          </a:xfrm>
        </p:spPr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확률과 확률 변수</a:t>
            </a:r>
            <a:endParaRPr lang="en-US" altLang="ko-KR" dirty="0"/>
          </a:p>
          <a:p>
            <a:r>
              <a:rPr lang="en-US" altLang="ko-KR" dirty="0"/>
              <a:t>8.2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분포와 </a:t>
            </a:r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en-US" altLang="ko-KR" dirty="0"/>
          </a:p>
          <a:p>
            <a:r>
              <a:rPr lang="en-US" altLang="ko-KR" dirty="0"/>
              <a:t>8.3 </a:t>
            </a:r>
            <a:r>
              <a:rPr lang="ko-KR" altLang="en-US" dirty="0" err="1"/>
              <a:t>이항분포</a:t>
            </a:r>
            <a:r>
              <a:rPr lang="en-US" altLang="ko-KR" dirty="0"/>
              <a:t>(Binomial Distribution)</a:t>
            </a:r>
          </a:p>
          <a:p>
            <a:r>
              <a:rPr lang="en-US" altLang="ko-KR" dirty="0"/>
              <a:t>8.4 </a:t>
            </a: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r>
              <a:rPr lang="en-US" altLang="ko-KR" dirty="0"/>
              <a:t>(Poisson Distribution)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0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r>
              <a:rPr lang="en-US" altLang="ko-KR" dirty="0"/>
              <a:t>(</a:t>
            </a:r>
            <a:r>
              <a:rPr lang="en-US" dirty="0"/>
              <a:t>Poisson Distribution)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790119"/>
          </a:xfrm>
        </p:spPr>
        <p:txBody>
          <a:bodyPr/>
          <a:lstStyle/>
          <a:p>
            <a:r>
              <a:rPr lang="ko-KR" altLang="en-US" dirty="0"/>
              <a:t>일정한 단위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면적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공간</a:t>
            </a:r>
            <a:r>
              <a:rPr lang="en-US" altLang="ko-KR" dirty="0"/>
              <a:t>) </a:t>
            </a:r>
            <a:r>
              <a:rPr lang="ko-KR" altLang="en-US" dirty="0"/>
              <a:t>내에 발생하는 특정 사건의 발생 횟수를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확률 분포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ko-KR" altLang="en-US" dirty="0" err="1"/>
              <a:t>시간동안</a:t>
            </a:r>
            <a:r>
              <a:rPr lang="ko-KR" altLang="en-US" dirty="0"/>
              <a:t> 커피숍에 방문하는 손님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  <a:endParaRPr lang="en-US" altLang="ko-KR" dirty="0"/>
          </a:p>
          <a:p>
            <a:r>
              <a:rPr lang="ko-KR" altLang="en-US" dirty="0"/>
              <a:t>확률 변수의 평균 </a:t>
            </a:r>
            <a:r>
              <a:rPr lang="en-US" altLang="ko-KR" dirty="0"/>
              <a:t>λ</a:t>
            </a:r>
            <a:r>
              <a:rPr lang="ko-KR" altLang="en-US" dirty="0"/>
              <a:t>를 기반으로 확률을 구함</a:t>
            </a:r>
            <a:endParaRPr lang="en-US" altLang="ko-KR" dirty="0"/>
          </a:p>
          <a:p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err="1"/>
              <a:t>poisson</a:t>
            </a:r>
            <a:r>
              <a:rPr lang="en-US" altLang="ko-KR" dirty="0"/>
              <a:t>(λ)</a:t>
            </a:r>
            <a:r>
              <a:rPr lang="ko-KR" altLang="en-US" dirty="0"/>
              <a:t>를 따른다고 표현함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포아송</a:t>
            </a:r>
            <a:r>
              <a:rPr lang="ko-KR" altLang="en-US" dirty="0"/>
              <a:t> 분포 사례</a:t>
            </a:r>
          </a:p>
          <a:p>
            <a:pPr lvl="1"/>
            <a:r>
              <a:rPr lang="ko-KR" altLang="en-US" dirty="0" err="1"/>
              <a:t>단위시간</a:t>
            </a:r>
            <a:r>
              <a:rPr lang="ko-KR" altLang="en-US" dirty="0"/>
              <a:t> 내에 걸려오는 전화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</a:p>
          <a:p>
            <a:pPr lvl="1"/>
            <a:r>
              <a:rPr lang="ko-KR" altLang="en-US" dirty="0"/>
              <a:t>고속도로에서 특정 </a:t>
            </a:r>
            <a:r>
              <a:rPr lang="ko-KR" altLang="en-US" dirty="0" err="1"/>
              <a:t>시간동안</a:t>
            </a:r>
            <a:r>
              <a:rPr lang="ko-KR" altLang="en-US" dirty="0"/>
              <a:t> 발생되는 교통사고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</a:p>
          <a:p>
            <a:pPr lvl="1"/>
            <a:r>
              <a:rPr lang="ko-KR" altLang="en-US" dirty="0"/>
              <a:t>책 한 챕터 당 오타 발생 수를 확률 변수 </a:t>
            </a:r>
            <a:r>
              <a:rPr lang="en-US" altLang="ko-KR" dirty="0"/>
              <a:t>X</a:t>
            </a:r>
            <a:r>
              <a:rPr lang="ko-KR" altLang="en-US" dirty="0"/>
              <a:t>로 나타낼 때의 분포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4" y="1081342"/>
            <a:ext cx="6921002" cy="2039996"/>
          </a:xfrm>
        </p:spPr>
      </p:pic>
    </p:spTree>
    <p:extLst>
      <p:ext uri="{BB962C8B-B14F-4D97-AF65-F5344CB8AC3E}">
        <p14:creationId xmlns:p14="http://schemas.microsoft.com/office/powerpoint/2010/main" val="294190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1" y="990600"/>
            <a:ext cx="6291310" cy="1150329"/>
          </a:xfrm>
        </p:spPr>
      </p:pic>
      <p:pic>
        <p:nvPicPr>
          <p:cNvPr id="6" name="그림 4" descr="화면 캡처">
            <a:extLst>
              <a:ext uri="{FF2B5EF4-FFF2-40B4-BE49-F238E27FC236}">
                <a16:creationId xmlns:a16="http://schemas.microsoft.com/office/drawing/2014/main" id="{7EFA1BB4-896E-4D42-8F95-DE887BDC3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198166"/>
            <a:ext cx="6276975" cy="23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2" y="1138850"/>
            <a:ext cx="6029370" cy="1223350"/>
          </a:xfrm>
        </p:spPr>
      </p:pic>
    </p:spTree>
    <p:extLst>
      <p:ext uri="{BB962C8B-B14F-4D97-AF65-F5344CB8AC3E}">
        <p14:creationId xmlns:p14="http://schemas.microsoft.com/office/powerpoint/2010/main" val="99412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96" y="990600"/>
            <a:ext cx="6740008" cy="22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72"/>
          <a:stretch/>
        </p:blipFill>
        <p:spPr>
          <a:xfrm>
            <a:off x="571500" y="990600"/>
            <a:ext cx="6174018" cy="1371600"/>
          </a:xfrm>
        </p:spPr>
      </p:pic>
      <p:pic>
        <p:nvPicPr>
          <p:cNvPr id="5" name="내용 개체 틀 3" descr="화면 캡처">
            <a:extLst>
              <a:ext uri="{FF2B5EF4-FFF2-40B4-BE49-F238E27FC236}">
                <a16:creationId xmlns:a16="http://schemas.microsoft.com/office/drawing/2014/main" id="{261881BD-EE42-E245-9F3D-7DC3AE96F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4"/>
          <a:stretch/>
        </p:blipFill>
        <p:spPr>
          <a:xfrm>
            <a:off x="571500" y="2400300"/>
            <a:ext cx="6174018" cy="28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6115486" cy="15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3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98820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01C05-F1BE-AD45-917B-A227E73D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53"/>
          <a:stretch/>
        </p:blipFill>
        <p:spPr>
          <a:xfrm>
            <a:off x="571500" y="764096"/>
            <a:ext cx="6186181" cy="2380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A6098-46C6-3B43-8B78-DA878DE7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31" b="31775"/>
          <a:stretch/>
        </p:blipFill>
        <p:spPr>
          <a:xfrm>
            <a:off x="571500" y="3249030"/>
            <a:ext cx="6186181" cy="27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01C05-F1BE-AD45-917B-A227E73D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16" b="14005"/>
          <a:stretch/>
        </p:blipFill>
        <p:spPr>
          <a:xfrm>
            <a:off x="571500" y="764097"/>
            <a:ext cx="6186181" cy="1598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C75C5-FD37-444A-AB13-F690F116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58" b="-7437"/>
          <a:stretch/>
        </p:blipFill>
        <p:spPr>
          <a:xfrm>
            <a:off x="571500" y="3429000"/>
            <a:ext cx="6186181" cy="15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확률과 확률 변수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801497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62862"/>
            <a:ext cx="6971057" cy="1182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56F65-A048-A64D-8BBC-F924BDA8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255736"/>
            <a:ext cx="6971057" cy="11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5256927" cy="18137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F8213-46F2-4949-BF49-9074E66C5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" t="2064" r="2291" b="1127"/>
          <a:stretch/>
        </p:blipFill>
        <p:spPr>
          <a:xfrm>
            <a:off x="571500" y="2926993"/>
            <a:ext cx="5597566" cy="340689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4392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5846"/>
            <a:ext cx="6982902" cy="1173178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" y="2655973"/>
            <a:ext cx="6799685" cy="25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4105202" cy="761111"/>
          </a:xfrm>
        </p:spPr>
      </p:pic>
    </p:spTree>
    <p:extLst>
      <p:ext uri="{BB962C8B-B14F-4D97-AF65-F5344CB8AC3E}">
        <p14:creationId xmlns:p14="http://schemas.microsoft.com/office/powerpoint/2010/main" val="1130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46919"/>
          </a:xfrm>
        </p:spPr>
        <p:txBody>
          <a:bodyPr/>
          <a:lstStyle/>
          <a:p>
            <a:r>
              <a:rPr lang="ko-KR" altLang="en-US" dirty="0"/>
              <a:t>확률 변수</a:t>
            </a:r>
            <a:endParaRPr lang="en-US" altLang="ko-KR" dirty="0"/>
          </a:p>
          <a:p>
            <a:pPr lvl="1"/>
            <a:r>
              <a:rPr lang="ko-KR" altLang="en-US" dirty="0"/>
              <a:t>기대하는 사건들에 대해 숫자를 부여하는 변수로</a:t>
            </a:r>
            <a:r>
              <a:rPr lang="en-US" altLang="ko-KR" dirty="0"/>
              <a:t>,</a:t>
            </a:r>
            <a:r>
              <a:rPr lang="ko-KR" altLang="en-US" dirty="0"/>
              <a:t> 일반적으로 영어 대문자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X)</a:t>
            </a:r>
            <a:r>
              <a:rPr lang="ko-KR" altLang="en-US" dirty="0"/>
              <a:t>로 표시함</a:t>
            </a:r>
            <a:endParaRPr lang="en-US" altLang="ko-KR" dirty="0"/>
          </a:p>
          <a:p>
            <a:r>
              <a:rPr lang="ko-KR" altLang="en-US" dirty="0"/>
              <a:t>확률 변수가 특정 값을 가질 확률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P[X=x] </a:t>
            </a:r>
            <a:r>
              <a:rPr lang="ko-KR" altLang="en-US" dirty="0"/>
              <a:t>또는 </a:t>
            </a:r>
            <a:r>
              <a:rPr lang="en-US" altLang="ko-KR" dirty="0"/>
              <a:t>P[x]</a:t>
            </a:r>
            <a:r>
              <a:rPr lang="ko-KR" altLang="en-US" dirty="0"/>
              <a:t>로 표기</a:t>
            </a:r>
            <a:endParaRPr lang="en-US" dirty="0"/>
          </a:p>
        </p:txBody>
      </p:sp>
      <p:pic>
        <p:nvPicPr>
          <p:cNvPr id="6" name="내용 개체 틀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3" y="3121875"/>
            <a:ext cx="6733754" cy="23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86"/>
          <a:stretch/>
        </p:blipFill>
        <p:spPr>
          <a:xfrm>
            <a:off x="681037" y="1077026"/>
            <a:ext cx="5189271" cy="619477"/>
          </a:xfrm>
        </p:spPr>
      </p:pic>
      <p:pic>
        <p:nvPicPr>
          <p:cNvPr id="6" name="내용 개체 틀 3" descr="화면 캡처">
            <a:extLst>
              <a:ext uri="{FF2B5EF4-FFF2-40B4-BE49-F238E27FC236}">
                <a16:creationId xmlns:a16="http://schemas.microsoft.com/office/drawing/2014/main" id="{BF16885E-30BA-544D-AEDE-20EF1303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1"/>
          <a:stretch/>
        </p:blipFill>
        <p:spPr>
          <a:xfrm>
            <a:off x="681037" y="1760407"/>
            <a:ext cx="5088452" cy="46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이산형</a:t>
            </a:r>
            <a:r>
              <a:rPr lang="ko-KR" altLang="en-US" dirty="0"/>
              <a:t> 확률 분포와 </a:t>
            </a:r>
            <a:r>
              <a:rPr lang="ko-KR" altLang="en-US" dirty="0" err="1"/>
              <a:t>연속형</a:t>
            </a:r>
            <a:r>
              <a:rPr lang="ko-KR" altLang="en-US" dirty="0"/>
              <a:t> 확률 분포</a:t>
            </a:r>
            <a:endParaRPr lang="ko-KR" altLang="en-US" b="1" dirty="0">
              <a:effectLst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818320"/>
          </a:xfrm>
        </p:spPr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확률변수 </a:t>
            </a:r>
            <a:r>
              <a:rPr lang="en-US" altLang="ko-KR" dirty="0"/>
              <a:t>: </a:t>
            </a:r>
            <a:r>
              <a:rPr lang="ko-KR" altLang="en-US" dirty="0"/>
              <a:t>특정 범위에서 변수가 취할 수 있는 값의 개수가 유한한 경우</a:t>
            </a:r>
            <a:endParaRPr lang="en-US" altLang="ko-KR" dirty="0"/>
          </a:p>
          <a:p>
            <a:r>
              <a:rPr lang="ko-KR" altLang="en-US" dirty="0" err="1"/>
              <a:t>연속형</a:t>
            </a:r>
            <a:r>
              <a:rPr lang="ko-KR" altLang="en-US" dirty="0"/>
              <a:t> 확률변수 </a:t>
            </a:r>
            <a:r>
              <a:rPr lang="en-US" altLang="ko-KR" dirty="0"/>
              <a:t>: </a:t>
            </a:r>
            <a:r>
              <a:rPr lang="ko-KR" altLang="en-US" dirty="0"/>
              <a:t>특정 범위에서 변수가 취할 수 있는 값의 개수가 무한한 경우</a:t>
            </a:r>
            <a:endParaRPr 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61" y="2770223"/>
            <a:ext cx="7039278" cy="21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155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37075</TotalTime>
  <Words>356</Words>
  <Application>Microsoft Macintosh PowerPoint</Application>
  <PresentationFormat>On-screen Show (4:3)</PresentationFormat>
  <Paragraphs>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제 8 강 : 이산형 확률 분포</vt:lpstr>
      <vt:lpstr>목차</vt:lpstr>
      <vt:lpstr>8.1 확률과 확률 변수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8.2 이산형 확률 분포와 연속형 확률 분포</vt:lpstr>
      <vt:lpstr>PowerPoint Presentation</vt:lpstr>
      <vt:lpstr>이산형 확률 분포</vt:lpstr>
      <vt:lpstr>연속형 확률 분포</vt:lpstr>
      <vt:lpstr>8.3 이항분포(Binomial Distribution)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8.4 포아송 분포(Poisson Distribution)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연습 문제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668</cp:revision>
  <cp:lastPrinted>2019-01-18T01:38:47Z</cp:lastPrinted>
  <dcterms:created xsi:type="dcterms:W3CDTF">2011-01-13T02:38:11Z</dcterms:created>
  <dcterms:modified xsi:type="dcterms:W3CDTF">2020-02-24T13:50:13Z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