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8" r:id="rId2"/>
    <p:sldId id="564" r:id="rId3"/>
    <p:sldId id="590" r:id="rId4"/>
    <p:sldId id="591" r:id="rId5"/>
    <p:sldId id="594" r:id="rId6"/>
    <p:sldId id="592" r:id="rId7"/>
    <p:sldId id="595" r:id="rId8"/>
    <p:sldId id="593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584" r:id="rId25"/>
    <p:sldId id="585" r:id="rId26"/>
    <p:sldId id="615" r:id="rId27"/>
    <p:sldId id="586" r:id="rId28"/>
    <p:sldId id="587" r:id="rId29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88" userDrawn="1">
          <p15:clr>
            <a:srgbClr val="A4A3A4"/>
          </p15:clr>
        </p15:guide>
        <p15:guide id="4" orient="horz" pos="122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1" autoAdjust="0"/>
    <p:restoredTop sz="95865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832" y="168"/>
      </p:cViewPr>
      <p:guideLst>
        <p:guide orient="horz" pos="624"/>
        <p:guide orient="horz" pos="144"/>
        <p:guide orient="horz" pos="1488"/>
        <p:guide orient="horz" pos="1224"/>
        <p:guide pos="2880"/>
        <p:guide pos="384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7" Type="http://schemas.openxmlformats.org/officeDocument/2006/relationships/image" Target="../media/image23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png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10 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표본과 추론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6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627967"/>
          </a:xfrm>
        </p:spPr>
        <p:txBody>
          <a:bodyPr/>
          <a:lstStyle/>
          <a:p>
            <a:r>
              <a:rPr lang="ko-KR" altLang="en-US" dirty="0" err="1"/>
              <a:t>점추정</a:t>
            </a:r>
            <a:endParaRPr lang="en-US" altLang="ko-KR" dirty="0"/>
          </a:p>
          <a:p>
            <a:pPr lvl="1"/>
            <a:r>
              <a:rPr lang="ko-KR" altLang="en-US" dirty="0"/>
              <a:t>하나의 값으로 </a:t>
            </a:r>
            <a:r>
              <a:rPr lang="ko-KR" altLang="en-US" dirty="0" err="1"/>
              <a:t>모수를</a:t>
            </a:r>
            <a:r>
              <a:rPr lang="ko-KR" altLang="en-US" dirty="0"/>
              <a:t> 추정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62" y="3054673"/>
            <a:ext cx="4863276" cy="24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4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696121"/>
          </a:xfrm>
        </p:spPr>
        <p:txBody>
          <a:bodyPr/>
          <a:lstStyle/>
          <a:p>
            <a:r>
              <a:rPr lang="ko-KR" altLang="en-US" dirty="0"/>
              <a:t>구간 추정</a:t>
            </a:r>
            <a:endParaRPr lang="en-US" altLang="ko-KR" dirty="0"/>
          </a:p>
          <a:p>
            <a:pPr lvl="1"/>
            <a:r>
              <a:rPr lang="ko-KR" altLang="en-US" dirty="0" err="1"/>
              <a:t>모수가</a:t>
            </a:r>
            <a:r>
              <a:rPr lang="ko-KR" altLang="en-US" dirty="0"/>
              <a:t> 포함될 거라고 기대하는 범위를 설정하여 추정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11" y="2858095"/>
            <a:ext cx="4869578" cy="24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4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10.4 </a:t>
            </a:r>
            <a:r>
              <a:rPr lang="ko-KR" altLang="en-US" dirty="0"/>
              <a:t>신뢰구간</a:t>
            </a:r>
            <a:r>
              <a:rPr lang="en-US" altLang="ko-KR" dirty="0"/>
              <a:t>(Confidence Interval)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신뢰구간 </a:t>
            </a:r>
            <a:endParaRPr lang="en-US" altLang="ko-KR" dirty="0"/>
          </a:p>
          <a:p>
            <a:pPr lvl="1"/>
            <a:r>
              <a:rPr lang="ko-KR" altLang="en-US" dirty="0" err="1"/>
              <a:t>추정량의</a:t>
            </a:r>
            <a:r>
              <a:rPr lang="ko-KR" altLang="en-US" dirty="0"/>
              <a:t> 분포를 기반으로 </a:t>
            </a:r>
            <a:r>
              <a:rPr lang="ko-KR" altLang="en-US" dirty="0" err="1"/>
              <a:t>모수값이</a:t>
            </a:r>
            <a:r>
              <a:rPr lang="ko-KR" altLang="en-US" dirty="0"/>
              <a:t> </a:t>
            </a:r>
            <a:r>
              <a:rPr lang="ko-KR" altLang="en-US" dirty="0" err="1"/>
              <a:t>포함되리라</a:t>
            </a:r>
            <a:r>
              <a:rPr lang="ko-KR" altLang="en-US" dirty="0"/>
              <a:t> 예상되는 구간</a:t>
            </a:r>
          </a:p>
          <a:p>
            <a:pPr lvl="1"/>
            <a:r>
              <a:rPr lang="en-US" altLang="ko-KR" dirty="0"/>
              <a:t>(L, U)</a:t>
            </a:r>
            <a:r>
              <a:rPr lang="ko-KR" altLang="en-US" dirty="0"/>
              <a:t>의 형식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은 구간의 </a:t>
            </a:r>
            <a:r>
              <a:rPr lang="ko-KR" altLang="en-US" dirty="0" err="1"/>
              <a:t>하한값</a:t>
            </a:r>
            <a:r>
              <a:rPr lang="en-US" altLang="ko-KR" dirty="0"/>
              <a:t>(Lower Bound), U</a:t>
            </a:r>
            <a:r>
              <a:rPr lang="ko-KR" altLang="en-US" dirty="0"/>
              <a:t>는 구간의 상한 값</a:t>
            </a:r>
            <a:r>
              <a:rPr lang="en-US" altLang="ko-KR" dirty="0"/>
              <a:t>(Upper Bound)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6" y="2837295"/>
            <a:ext cx="7286227" cy="118341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8" y="4584416"/>
            <a:ext cx="7147915" cy="12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 </a:t>
            </a:r>
            <a:r>
              <a:rPr lang="en-US" altLang="ko-KR" dirty="0"/>
              <a:t>: 95 %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4461397" cy="463262"/>
          </a:xfrm>
        </p:spPr>
        <p:txBody>
          <a:bodyPr/>
          <a:lstStyle/>
          <a:p>
            <a:r>
              <a:rPr lang="ko-KR" altLang="en-US" dirty="0"/>
              <a:t>표준정규분포의 </a:t>
            </a:r>
            <a:r>
              <a:rPr lang="en-US" altLang="ko-KR" dirty="0"/>
              <a:t> 95%</a:t>
            </a:r>
            <a:r>
              <a:rPr lang="ko-KR" altLang="en-US" dirty="0"/>
              <a:t>가 되는 구간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(-1.96, 1.96)</a:t>
            </a:r>
            <a:endParaRPr lang="ko-KR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17AE8-76AD-C140-94B9-0DB2F5D4110F}"/>
              </a:ext>
            </a:extLst>
          </p:cNvPr>
          <p:cNvGrpSpPr/>
          <p:nvPr/>
        </p:nvGrpSpPr>
        <p:grpSpPr>
          <a:xfrm>
            <a:off x="609600" y="2133221"/>
            <a:ext cx="6064515" cy="3700010"/>
            <a:chOff x="609600" y="2133221"/>
            <a:chExt cx="6064515" cy="3902706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195"/>
            <a:stretch/>
          </p:blipFill>
          <p:spPr>
            <a:xfrm>
              <a:off x="609600" y="3198559"/>
              <a:ext cx="6064515" cy="34691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9D4B93-3B0B-504B-AE68-B72B670D6B74}"/>
                </a:ext>
              </a:extLst>
            </p:cNvPr>
            <p:cNvGrpSpPr/>
            <p:nvPr/>
          </p:nvGrpSpPr>
          <p:grpSpPr>
            <a:xfrm>
              <a:off x="609600" y="2133221"/>
              <a:ext cx="6058649" cy="3902706"/>
              <a:chOff x="609600" y="2133221"/>
              <a:chExt cx="6058649" cy="3902706"/>
            </a:xfrm>
          </p:grpSpPr>
          <p:pic>
            <p:nvPicPr>
              <p:cNvPr id="7" name="그림 6" descr="화면 캡처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979"/>
              <a:stretch/>
            </p:blipFill>
            <p:spPr>
              <a:xfrm>
                <a:off x="609600" y="4722882"/>
                <a:ext cx="6058649" cy="294266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6CC7F53-2874-0D46-996D-654382C8F2A2}"/>
                  </a:ext>
                </a:extLst>
              </p:cNvPr>
              <p:cNvGrpSpPr/>
              <p:nvPr/>
            </p:nvGrpSpPr>
            <p:grpSpPr>
              <a:xfrm>
                <a:off x="609600" y="2133221"/>
                <a:ext cx="3962400" cy="3902706"/>
                <a:chOff x="609600" y="2133221"/>
                <a:chExt cx="3962400" cy="3902706"/>
              </a:xfrm>
            </p:grpSpPr>
            <p:pic>
              <p:nvPicPr>
                <p:cNvPr id="5" name="그림 4" descr="화면 캡처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347" b="74130"/>
                <a:stretch/>
              </p:blipFill>
              <p:spPr>
                <a:xfrm>
                  <a:off x="609600" y="2133221"/>
                  <a:ext cx="2887108" cy="309959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9E405F8-EF67-8842-9C68-333508B108BA}"/>
                    </a:ext>
                  </a:extLst>
                </p:cNvPr>
                <p:cNvGrpSpPr/>
                <p:nvPr/>
              </p:nvGrpSpPr>
              <p:grpSpPr>
                <a:xfrm>
                  <a:off x="609600" y="2434732"/>
                  <a:ext cx="3962400" cy="585627"/>
                  <a:chOff x="609600" y="2434732"/>
                  <a:chExt cx="3962400" cy="585627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790368C5-2400-6448-BDA9-B70FA7D329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" y="2434732"/>
                    <a:ext cx="3962400" cy="585627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dirty="0">
                      <a:latin typeface="+mn-ea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1" name="그림 4" descr="화면 캡처">
                    <a:extLst>
                      <a:ext uri="{FF2B5EF4-FFF2-40B4-BE49-F238E27FC236}">
                        <a16:creationId xmlns:a16="http://schemas.microsoft.com/office/drawing/2014/main" id="{B1D1AE5D-B0C6-A747-9017-9C7E348BAB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864" t="51604" r="34832" b="22526"/>
                  <a:stretch/>
                </p:blipFill>
                <p:spPr>
                  <a:xfrm>
                    <a:off x="1739467" y="2584655"/>
                    <a:ext cx="1674688" cy="3099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A1ECDB8-B5CA-BB4F-B676-88D65D07C400}"/>
                    </a:ext>
                  </a:extLst>
                </p:cNvPr>
                <p:cNvGrpSpPr/>
                <p:nvPr/>
              </p:nvGrpSpPr>
              <p:grpSpPr>
                <a:xfrm>
                  <a:off x="609600" y="3509409"/>
                  <a:ext cx="3962400" cy="1003184"/>
                  <a:chOff x="609600" y="3509409"/>
                  <a:chExt cx="3962400" cy="1003184"/>
                </a:xfrm>
              </p:grpSpPr>
              <p:pic>
                <p:nvPicPr>
                  <p:cNvPr id="12" name="그림 5" descr="화면 캡처">
                    <a:extLst>
                      <a:ext uri="{FF2B5EF4-FFF2-40B4-BE49-F238E27FC236}">
                        <a16:creationId xmlns:a16="http://schemas.microsoft.com/office/drawing/2014/main" id="{20636D96-5E3D-064F-8056-1D1DAAAC4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928" t="40626" r="32286" b="12237"/>
                  <a:stretch/>
                </p:blipFill>
                <p:spPr>
                  <a:xfrm>
                    <a:off x="1659532" y="3670679"/>
                    <a:ext cx="1834558" cy="716711"/>
                  </a:xfrm>
                  <a:prstGeom prst="rect">
                    <a:avLst/>
                  </a:prstGeom>
                </p:spPr>
              </p:pic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DF25F80-B55B-7E4E-9561-150692B2B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" y="3509409"/>
                    <a:ext cx="3962400" cy="1003184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dirty="0">
                      <a:latin typeface="+mn-ea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176F1E5-43BF-8F45-9F27-62F0FFD4AF86}"/>
                    </a:ext>
                  </a:extLst>
                </p:cNvPr>
                <p:cNvGrpSpPr/>
                <p:nvPr/>
              </p:nvGrpSpPr>
              <p:grpSpPr>
                <a:xfrm>
                  <a:off x="609600" y="5032743"/>
                  <a:ext cx="3962400" cy="1003184"/>
                  <a:chOff x="609600" y="5032743"/>
                  <a:chExt cx="3962400" cy="1003184"/>
                </a:xfrm>
              </p:grpSpPr>
              <p:pic>
                <p:nvPicPr>
                  <p:cNvPr id="15" name="그림 6" descr="화면 캡처">
                    <a:extLst>
                      <a:ext uri="{FF2B5EF4-FFF2-40B4-BE49-F238E27FC236}">
                        <a16:creationId xmlns:a16="http://schemas.microsoft.com/office/drawing/2014/main" id="{9C033D76-6630-0843-9EB2-5C142432D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934" t="46260" r="30176" b="16498"/>
                  <a:stretch/>
                </p:blipFill>
                <p:spPr>
                  <a:xfrm>
                    <a:off x="1352764" y="5264637"/>
                    <a:ext cx="2476072" cy="642221"/>
                  </a:xfrm>
                  <a:prstGeom prst="rect">
                    <a:avLst/>
                  </a:prstGeom>
                </p:spPr>
              </p:pic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1A98629-104E-9643-A124-F8A166C1B7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" y="5032743"/>
                    <a:ext cx="3962400" cy="1003184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dirty="0">
                      <a:latin typeface="+mn-ea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CA5263-40EC-7144-A4AE-DC9102826522}"/>
              </a:ext>
            </a:extLst>
          </p:cNvPr>
          <p:cNvGrpSpPr/>
          <p:nvPr/>
        </p:nvGrpSpPr>
        <p:grpSpPr>
          <a:xfrm>
            <a:off x="5739063" y="4489559"/>
            <a:ext cx="2094690" cy="1355573"/>
            <a:chOff x="5980517" y="4461316"/>
            <a:chExt cx="2094690" cy="13555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252060B-8A78-8A46-B14D-B5766DF26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0517" y="4461316"/>
              <a:ext cx="2003396" cy="35238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283B3F-A69D-F149-9666-FB8B671D97C2}"/>
                </a:ext>
              </a:extLst>
            </p:cNvPr>
            <p:cNvGrpSpPr/>
            <p:nvPr/>
          </p:nvGrpSpPr>
          <p:grpSpPr>
            <a:xfrm>
              <a:off x="5980517" y="4813705"/>
              <a:ext cx="2094690" cy="1003184"/>
              <a:chOff x="5720385" y="5174843"/>
              <a:chExt cx="2094690" cy="1003184"/>
            </a:xfrm>
          </p:grpSpPr>
          <p:pic>
            <p:nvPicPr>
              <p:cNvPr id="9" name="그림 8" descr="화면 캡처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03"/>
              <a:stretch/>
            </p:blipFill>
            <p:spPr>
              <a:xfrm>
                <a:off x="5960934" y="5234085"/>
                <a:ext cx="1613591" cy="94360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2784F9-1FF9-DF42-92AA-D5B12ABCDF13}"/>
                  </a:ext>
                </a:extLst>
              </p:cNvPr>
              <p:cNvSpPr/>
              <p:nvPr/>
            </p:nvSpPr>
            <p:spPr bwMode="auto">
              <a:xfrm>
                <a:off x="5720385" y="5174843"/>
                <a:ext cx="2094690" cy="10031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27" y="1256400"/>
            <a:ext cx="3760763" cy="29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신뢰구간을 구하는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모집단 표준 편차를 아는 경우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모집단 표준 편차를 모르고</a:t>
            </a:r>
            <a:r>
              <a:rPr lang="en-US" altLang="ko-KR" dirty="0"/>
              <a:t>, </a:t>
            </a:r>
            <a:r>
              <a:rPr lang="ko-KR" altLang="en-US" dirty="0"/>
              <a:t>표본의 크기가 큰 경우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모집단 표준 편차를 모르고</a:t>
            </a:r>
            <a:r>
              <a:rPr lang="en-US" altLang="ko-KR" dirty="0"/>
              <a:t>, </a:t>
            </a:r>
            <a:r>
              <a:rPr lang="ko-KR" altLang="en-US" dirty="0"/>
              <a:t>표본도 작은 경우</a:t>
            </a:r>
          </a:p>
        </p:txBody>
      </p:sp>
    </p:spTree>
    <p:extLst>
      <p:ext uri="{BB962C8B-B14F-4D97-AF65-F5344CB8AC3E}">
        <p14:creationId xmlns:p14="http://schemas.microsoft.com/office/powerpoint/2010/main" val="330492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모집단 표준편차를 아는 경우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6" y="1737947"/>
            <a:ext cx="7181328" cy="2515884"/>
          </a:xfrm>
        </p:spPr>
      </p:pic>
    </p:spTree>
    <p:extLst>
      <p:ext uri="{BB962C8B-B14F-4D97-AF65-F5344CB8AC3E}">
        <p14:creationId xmlns:p14="http://schemas.microsoft.com/office/powerpoint/2010/main" val="79423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57"/>
          <a:stretch/>
        </p:blipFill>
        <p:spPr>
          <a:xfrm>
            <a:off x="608002" y="990600"/>
            <a:ext cx="5620964" cy="1923655"/>
          </a:xfrm>
        </p:spPr>
      </p:pic>
      <p:pic>
        <p:nvPicPr>
          <p:cNvPr id="3" name="내용 개체 틀 3" descr="화면 캡처">
            <a:extLst>
              <a:ext uri="{FF2B5EF4-FFF2-40B4-BE49-F238E27FC236}">
                <a16:creationId xmlns:a16="http://schemas.microsoft.com/office/drawing/2014/main" id="{2BC3A62F-C26C-744C-9D09-AC56D470F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09"/>
          <a:stretch/>
        </p:blipFill>
        <p:spPr>
          <a:xfrm>
            <a:off x="608002" y="3429000"/>
            <a:ext cx="6289888" cy="17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3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90601"/>
            <a:ext cx="6312838" cy="13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 표준편차를 모르고</a:t>
            </a:r>
            <a:r>
              <a:rPr lang="en-US" altLang="ko-KR" dirty="0"/>
              <a:t>, </a:t>
            </a:r>
            <a:r>
              <a:rPr lang="ko-KR" altLang="en-US" dirty="0"/>
              <a:t>표본의 크기가 큰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80988" y="1024768"/>
                <a:ext cx="8582025" cy="1366303"/>
              </a:xfrm>
            </p:spPr>
            <p:txBody>
              <a:bodyPr/>
              <a:lstStyle/>
              <a:p>
                <a:r>
                  <a:rPr lang="ko-KR" altLang="en-US" dirty="0"/>
                  <a:t>모집단 표준 편차를 모르는 경우인데 표본의 크기가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보다 크면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 분포를 따름</a:t>
                </a:r>
                <a:endParaRPr lang="en-US" altLang="ko-KR" dirty="0"/>
              </a:p>
              <a:p>
                <a:r>
                  <a:rPr lang="ko-KR" altLang="en-US" dirty="0"/>
                  <a:t>모집단 표준 편차 대신에 표본 표준 편차 </a:t>
                </a:r>
                <a:r>
                  <a:rPr lang="en-US" altLang="ko-KR" dirty="0"/>
                  <a:t>(S)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r>
                  <a:rPr lang="ko-KR" altLang="en-US" dirty="0"/>
                  <a:t>표본의 크기가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경우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/>
                  <a:t>의 분포는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 ~ N(</a:t>
                </a:r>
                <a:r>
                  <a:rPr lang="el-GR" altLang="ko-KR" i="1" dirty="0"/>
                  <a:t>μ,</a:t>
                </a:r>
                <a:r>
                  <a:rPr lang="en-US" altLang="ko-KR" i="1" dirty="0"/>
                  <a:t> S</a:t>
                </a:r>
                <a:r>
                  <a:rPr lang="el-GR" altLang="ko-KR" baseline="30000" dirty="0"/>
                  <a:t>2</a:t>
                </a:r>
                <a:r>
                  <a:rPr lang="el-GR" altLang="ko-KR" dirty="0"/>
                  <a:t>/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정규분포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88" y="1024768"/>
                <a:ext cx="8582025" cy="1366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2" y="2976233"/>
            <a:ext cx="7721056" cy="1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9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1"/>
          <a:stretch/>
        </p:blipFill>
        <p:spPr>
          <a:xfrm>
            <a:off x="609601" y="990600"/>
            <a:ext cx="5969170" cy="1348605"/>
          </a:xfrm>
          <a:prstGeom prst="rect">
            <a:avLst/>
          </a:prstGeom>
        </p:spPr>
      </p:pic>
      <p:pic>
        <p:nvPicPr>
          <p:cNvPr id="3" name="그림 3" descr="화면 캡처">
            <a:extLst>
              <a:ext uri="{FF2B5EF4-FFF2-40B4-BE49-F238E27FC236}">
                <a16:creationId xmlns:a16="http://schemas.microsoft.com/office/drawing/2014/main" id="{DD2C4199-903B-C847-B4AF-751DD95F7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1"/>
          <a:stretch/>
        </p:blipFill>
        <p:spPr>
          <a:xfrm>
            <a:off x="609600" y="2702799"/>
            <a:ext cx="6711391" cy="21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통계적 추론</a:t>
            </a:r>
            <a:r>
              <a:rPr lang="en-US" altLang="ko-KR" dirty="0"/>
              <a:t>(Statistical Inference)</a:t>
            </a:r>
          </a:p>
          <a:p>
            <a:r>
              <a:rPr lang="en-US" altLang="ko-KR" dirty="0"/>
              <a:t>10.2 </a:t>
            </a:r>
            <a:r>
              <a:rPr lang="ko-KR" altLang="en-US" dirty="0"/>
              <a:t>표본 분포</a:t>
            </a:r>
            <a:r>
              <a:rPr lang="en-US" altLang="ko-KR" dirty="0"/>
              <a:t>(Sample Distribution)</a:t>
            </a:r>
          </a:p>
          <a:p>
            <a:r>
              <a:rPr lang="en-US" altLang="ko-KR" dirty="0"/>
              <a:t>10.3 </a:t>
            </a:r>
            <a:r>
              <a:rPr lang="ko-KR" altLang="en-US" dirty="0"/>
              <a:t>추정</a:t>
            </a:r>
            <a:r>
              <a:rPr lang="en-US" altLang="ko-KR" dirty="0"/>
              <a:t>(Estimation)</a:t>
            </a:r>
          </a:p>
          <a:p>
            <a:r>
              <a:rPr lang="en-US" altLang="ko-KR" dirty="0"/>
              <a:t>10.4 </a:t>
            </a:r>
            <a:r>
              <a:rPr lang="ko-KR" altLang="en-US" dirty="0"/>
              <a:t>신뢰구간</a:t>
            </a:r>
            <a:r>
              <a:rPr lang="en-US" altLang="ko-KR" dirty="0"/>
              <a:t>(confidence Interval)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21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256164" cy="14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 표준편차를 모르고</a:t>
            </a:r>
            <a:r>
              <a:rPr lang="en-US" altLang="ko-KR" dirty="0"/>
              <a:t>, </a:t>
            </a:r>
            <a:r>
              <a:rPr lang="ko-KR" altLang="en-US" dirty="0"/>
              <a:t>표본의 크기가 작은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80988" y="1024769"/>
                <a:ext cx="8582025" cy="1644598"/>
              </a:xfrm>
            </p:spPr>
            <p:txBody>
              <a:bodyPr/>
              <a:lstStyle/>
              <a:p>
                <a:r>
                  <a:rPr lang="ko-KR" altLang="en-US" dirty="0"/>
                  <a:t>모집단 표준 편차를 모르는 경우인데 표본의 크기가 작은 경우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정규분포를 사용할 수 없음</a:t>
                </a:r>
                <a:endParaRPr lang="en-US" altLang="ko-KR" dirty="0"/>
              </a:p>
              <a:p>
                <a:r>
                  <a:rPr lang="ko-KR" altLang="en-US" dirty="0"/>
                  <a:t>정규분포 대신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자유도 </a:t>
                </a:r>
                <a:r>
                  <a:rPr lang="en-US" altLang="ko-KR" dirty="0"/>
                  <a:t>(n-1)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분포를 사용</a:t>
                </a:r>
                <a:endParaRPr lang="en-US" altLang="ko-KR" dirty="0"/>
              </a:p>
              <a:p>
                <a:r>
                  <a:rPr lang="ko-KR" altLang="en-US" dirty="0"/>
                  <a:t>표본의 크기가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경우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/>
                  <a:t>의 분포는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 ~ t(</a:t>
                </a:r>
                <a:r>
                  <a:rPr lang="en-US" altLang="ko-KR" i="1" dirty="0"/>
                  <a:t>n-1, </a:t>
                </a:r>
                <a:r>
                  <a:rPr lang="el-GR" altLang="ko-KR" dirty="0"/>
                  <a:t>α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t</a:t>
                </a:r>
                <a:r>
                  <a:rPr lang="ko-KR" altLang="en-US" dirty="0"/>
                  <a:t>분포를 따른다</a:t>
                </a:r>
                <a:endParaRPr lang="en-US" altLang="ko-KR" dirty="0"/>
              </a:p>
              <a:p>
                <a:r>
                  <a:rPr lang="ko-KR" altLang="en-US" dirty="0"/>
                  <a:t>표본의 표준편차</a:t>
                </a:r>
                <a:r>
                  <a:rPr lang="en-US" altLang="ko-KR" dirty="0"/>
                  <a:t>(S)</a:t>
                </a:r>
                <a:r>
                  <a:rPr lang="ko-KR" altLang="en-US" dirty="0"/>
                  <a:t>를 사용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88" y="1024769"/>
                <a:ext cx="8582025" cy="16445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4" y="3243379"/>
            <a:ext cx="7923227" cy="18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3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35"/>
          <a:stretch/>
        </p:blipFill>
        <p:spPr>
          <a:xfrm>
            <a:off x="609600" y="990601"/>
            <a:ext cx="5527314" cy="123717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452A51-83F1-7A40-A839-C85BCAB3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70" y="2362200"/>
            <a:ext cx="5079659" cy="39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6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3" y="990600"/>
            <a:ext cx="6001734" cy="1408098"/>
          </a:xfrm>
        </p:spPr>
      </p:pic>
    </p:spTree>
    <p:extLst>
      <p:ext uri="{BB962C8B-B14F-4D97-AF65-F5344CB8AC3E}">
        <p14:creationId xmlns:p14="http://schemas.microsoft.com/office/powerpoint/2010/main" val="100579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211351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2C1D8-73F3-5F43-B4A8-A7E12DEBE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8"/>
          <a:stretch/>
        </p:blipFill>
        <p:spPr>
          <a:xfrm>
            <a:off x="609600" y="913153"/>
            <a:ext cx="5991890" cy="50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8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2C1D8-73F3-5F43-B4A8-A7E12DEBE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08" b="16766"/>
          <a:stretch/>
        </p:blipFill>
        <p:spPr>
          <a:xfrm>
            <a:off x="609600" y="903972"/>
            <a:ext cx="5991890" cy="1251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D0F268-620D-364D-BED7-5AA65BE1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61" b="-987"/>
          <a:stretch/>
        </p:blipFill>
        <p:spPr>
          <a:xfrm>
            <a:off x="609600" y="3002278"/>
            <a:ext cx="5991890" cy="12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42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724BA0-B054-1649-AE48-1A341F5A0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06"/>
          <a:stretch/>
        </p:blipFill>
        <p:spPr>
          <a:xfrm>
            <a:off x="609600" y="942474"/>
            <a:ext cx="5991890" cy="38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711D6-F7B7-C940-BCE1-5DDCB0636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32" b="22523"/>
          <a:stretch/>
        </p:blipFill>
        <p:spPr>
          <a:xfrm>
            <a:off x="609600" y="970948"/>
            <a:ext cx="5991890" cy="972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69B15-148A-B149-BDE8-63A89DD7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46" b="1203"/>
          <a:stretch/>
        </p:blipFill>
        <p:spPr>
          <a:xfrm>
            <a:off x="609600" y="3069256"/>
            <a:ext cx="5991890" cy="10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통계적 추론</a:t>
            </a:r>
            <a:r>
              <a:rPr lang="en-US" altLang="ko-KR" dirty="0"/>
              <a:t>(Statistical Inference)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848653"/>
          </a:xfrm>
        </p:spPr>
        <p:txBody>
          <a:bodyPr/>
          <a:lstStyle/>
          <a:p>
            <a:r>
              <a:rPr lang="ko-KR" altLang="en-US" dirty="0"/>
              <a:t>모집단</a:t>
            </a:r>
            <a:r>
              <a:rPr lang="en-US" altLang="ko-KR" dirty="0"/>
              <a:t>(Population)</a:t>
            </a:r>
          </a:p>
          <a:p>
            <a:pPr lvl="1"/>
            <a:r>
              <a:rPr lang="ko-KR" altLang="en-US" dirty="0"/>
              <a:t>통계적인 연구 또는 조사 대상이 되는 집단 전체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모집단의 예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대학생에 관한 조사 → 우리나라 대학에 재학 중인 모든 학생</a:t>
            </a:r>
          </a:p>
          <a:p>
            <a:pPr lvl="2"/>
            <a:r>
              <a:rPr lang="ko-KR" altLang="en-US" dirty="0"/>
              <a:t>커피숍에 관한 조사 → 우리나라 전체 커피숍</a:t>
            </a:r>
            <a:endParaRPr lang="en-US" altLang="ko-KR" dirty="0"/>
          </a:p>
          <a:p>
            <a:r>
              <a:rPr lang="ko-KR" altLang="en-US" dirty="0"/>
              <a:t>표본</a:t>
            </a:r>
            <a:r>
              <a:rPr lang="en-US" altLang="ko-KR" dirty="0"/>
              <a:t>(Sample) </a:t>
            </a:r>
          </a:p>
          <a:p>
            <a:pPr lvl="1"/>
            <a:r>
              <a:rPr lang="ko-KR" altLang="en-US" dirty="0"/>
              <a:t>모집단의 일부분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표본의 예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대학생에 관한 전수 조사 → 대학생 </a:t>
            </a:r>
            <a:r>
              <a:rPr lang="en-US" altLang="ko-KR" dirty="0"/>
              <a:t>1,000</a:t>
            </a:r>
            <a:r>
              <a:rPr lang="ko-KR" altLang="en-US" dirty="0"/>
              <a:t>명을 표본으로 선택해 조사</a:t>
            </a:r>
          </a:p>
          <a:p>
            <a:pPr lvl="2"/>
            <a:r>
              <a:rPr lang="ko-KR" altLang="en-US" dirty="0"/>
              <a:t>커피숍에 관한 전수 조사 → 커피숍 </a:t>
            </a:r>
            <a:r>
              <a:rPr lang="en-US" altLang="ko-KR" dirty="0"/>
              <a:t>100</a:t>
            </a:r>
            <a:r>
              <a:rPr lang="ko-KR" altLang="en-US" dirty="0"/>
              <a:t>개를 표본으로 선택해 조사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42" y="3992178"/>
            <a:ext cx="6186515" cy="22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108E245-E052-1149-922D-EADF74D6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5" y="711200"/>
            <a:ext cx="5562600" cy="123190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56" y="4124605"/>
            <a:ext cx="6696688" cy="2022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E71DE-547A-124C-BB73-CE596E670A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238"/>
          <a:stretch/>
        </p:blipFill>
        <p:spPr>
          <a:xfrm>
            <a:off x="242391" y="2365375"/>
            <a:ext cx="4992570" cy="14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 </a:t>
            </a:r>
            <a:r>
              <a:rPr lang="ko-KR" altLang="en-US" dirty="0"/>
              <a:t>표본 분포</a:t>
            </a:r>
            <a:r>
              <a:rPr lang="en-US" altLang="ko-KR" dirty="0"/>
              <a:t>(Sample Distribution)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849468"/>
          </a:xfrm>
        </p:spPr>
        <p:txBody>
          <a:bodyPr/>
          <a:lstStyle/>
          <a:p>
            <a:r>
              <a:rPr lang="ko-KR" altLang="en-US" dirty="0"/>
              <a:t>통계량</a:t>
            </a:r>
            <a:endParaRPr lang="en-US" altLang="ko-KR" dirty="0"/>
          </a:p>
          <a:p>
            <a:pPr lvl="1"/>
            <a:r>
              <a:rPr lang="ko-KR" altLang="en-US" dirty="0"/>
              <a:t>표본에 따라 그 값이 달라지고</a:t>
            </a:r>
            <a:r>
              <a:rPr lang="en-US" altLang="ko-KR" dirty="0"/>
              <a:t>, </a:t>
            </a:r>
            <a:r>
              <a:rPr lang="ko-KR" altLang="en-US" dirty="0"/>
              <a:t>그 값들이 하나의 분포를 이루게 되는데</a:t>
            </a:r>
            <a:r>
              <a:rPr lang="en-US" altLang="ko-KR" dirty="0"/>
              <a:t>, </a:t>
            </a:r>
            <a:r>
              <a:rPr lang="ko-KR" altLang="en-US" dirty="0"/>
              <a:t>이 분포를 표본 분포</a:t>
            </a:r>
            <a:r>
              <a:rPr lang="en-US" altLang="ko-KR" dirty="0"/>
              <a:t>(Sampling Distribution)</a:t>
            </a:r>
            <a:r>
              <a:rPr lang="ko-KR" altLang="en-US" dirty="0"/>
              <a:t>라고 함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74" y="3250932"/>
            <a:ext cx="6324451" cy="22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31" y="1997796"/>
            <a:ext cx="2789517" cy="286240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1" y="2348955"/>
            <a:ext cx="5162408" cy="21896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65A116-A2A3-2744-997D-0AC3A760F0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" t="27123" r="1973" b="15373"/>
          <a:stretch/>
        </p:blipFill>
        <p:spPr>
          <a:xfrm>
            <a:off x="454105" y="733811"/>
            <a:ext cx="7940204" cy="1029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05AEF-400C-954B-8A56-348BE8D8D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52" y="4891434"/>
            <a:ext cx="7822058" cy="1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35"/>
          <a:stretch/>
        </p:blipFill>
        <p:spPr>
          <a:xfrm>
            <a:off x="609600" y="990600"/>
            <a:ext cx="5995662" cy="1076032"/>
          </a:xfrm>
          <a:prstGeom prst="rect">
            <a:avLst/>
          </a:prstGeom>
        </p:spPr>
      </p:pic>
      <p:pic>
        <p:nvPicPr>
          <p:cNvPr id="3" name="그림 3" descr="화면 캡처">
            <a:extLst>
              <a:ext uri="{FF2B5EF4-FFF2-40B4-BE49-F238E27FC236}">
                <a16:creationId xmlns:a16="http://schemas.microsoft.com/office/drawing/2014/main" id="{9573328C-281E-6D43-BA97-0883C9A15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4"/>
          <a:stretch/>
        </p:blipFill>
        <p:spPr>
          <a:xfrm>
            <a:off x="560505" y="2282919"/>
            <a:ext cx="6171688" cy="22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3" y="1042629"/>
            <a:ext cx="5790020" cy="9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/>
              <a:t>추정</a:t>
            </a:r>
            <a:r>
              <a:rPr lang="en-US" altLang="ko-KR" dirty="0"/>
              <a:t>(Estimation)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추정</a:t>
            </a:r>
            <a:endParaRPr lang="en-US" altLang="ko-KR" dirty="0"/>
          </a:p>
          <a:p>
            <a:pPr lvl="1"/>
            <a:r>
              <a:rPr lang="ko-KR" altLang="en-US" dirty="0"/>
              <a:t>표본으로부터 통계량의 값을 구하여 그 값을 근거로 모집단의 </a:t>
            </a:r>
            <a:r>
              <a:rPr lang="ko-KR" altLang="en-US" dirty="0" err="1"/>
              <a:t>모수값을</a:t>
            </a:r>
            <a:r>
              <a:rPr lang="ko-KR" altLang="en-US" dirty="0"/>
              <a:t> 추론하는 것</a:t>
            </a:r>
            <a:endParaRPr lang="en-US" altLang="ko-KR" dirty="0"/>
          </a:p>
          <a:p>
            <a:pPr lvl="1"/>
            <a:r>
              <a:rPr lang="ko-KR" altLang="en-US" dirty="0"/>
              <a:t>표본 통계량에 기초하여 </a:t>
            </a:r>
            <a:r>
              <a:rPr lang="ko-KR" altLang="en-US" dirty="0" err="1"/>
              <a:t>모수의</a:t>
            </a:r>
            <a:r>
              <a:rPr lang="ko-KR" altLang="en-US" dirty="0"/>
              <a:t> 근사값을 결정하는 것</a:t>
            </a:r>
            <a:endParaRPr lang="en-US" altLang="ko-KR" dirty="0"/>
          </a:p>
          <a:p>
            <a:r>
              <a:rPr lang="ko-KR" altLang="en-US" dirty="0" err="1"/>
              <a:t>추정량</a:t>
            </a:r>
            <a:r>
              <a:rPr lang="en-US" altLang="ko-KR" dirty="0"/>
              <a:t>(Estimator) </a:t>
            </a:r>
          </a:p>
          <a:p>
            <a:pPr lvl="1"/>
            <a:r>
              <a:rPr lang="ko-KR" altLang="en-US" dirty="0" err="1"/>
              <a:t>모수를</a:t>
            </a:r>
            <a:r>
              <a:rPr lang="ko-KR" altLang="en-US" dirty="0"/>
              <a:t> 추정하기 위해서 사용되는 통계량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표본 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</a:p>
          <a:p>
            <a:r>
              <a:rPr lang="ko-KR" altLang="en-US" dirty="0"/>
              <a:t>추정치</a:t>
            </a:r>
            <a:r>
              <a:rPr lang="en-US" altLang="ko-KR" dirty="0"/>
              <a:t>(Estimate)</a:t>
            </a:r>
          </a:p>
          <a:p>
            <a:pPr lvl="1"/>
            <a:r>
              <a:rPr lang="ko-KR" altLang="en-US" dirty="0"/>
              <a:t>통계량의 값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표본 평균값</a:t>
            </a:r>
            <a:r>
              <a:rPr lang="en-US" altLang="ko-KR" dirty="0"/>
              <a:t>, </a:t>
            </a:r>
            <a:r>
              <a:rPr lang="ko-KR" altLang="en-US" dirty="0"/>
              <a:t>분산 값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1" y="3825926"/>
            <a:ext cx="4530837" cy="2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6418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19758</TotalTime>
  <Words>408</Words>
  <Application>Microsoft Macintosh PowerPoint</Application>
  <PresentationFormat>On-screen Show (4:3)</PresentationFormat>
  <Paragraphs>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HY헤드라인M</vt:lpstr>
      <vt:lpstr>HY울릉도B</vt:lpstr>
      <vt:lpstr>맑은 고딕</vt:lpstr>
      <vt:lpstr>Arial</vt:lpstr>
      <vt:lpstr>Cambria Math</vt:lpstr>
      <vt:lpstr>Times New Roman</vt:lpstr>
      <vt:lpstr>Wingdings</vt:lpstr>
      <vt:lpstr>2011 Template 2</vt:lpstr>
      <vt:lpstr>제 10 강 : 표본과 추론</vt:lpstr>
      <vt:lpstr>목차</vt:lpstr>
      <vt:lpstr>10.1 통계적 추론(Statistical Inference)</vt:lpstr>
      <vt:lpstr>PowerPoint Presentation</vt:lpstr>
      <vt:lpstr>10.2 표본 분포(Sample Distribution)</vt:lpstr>
      <vt:lpstr>PowerPoint Presentation</vt:lpstr>
      <vt:lpstr>PowerPoint Presentation</vt:lpstr>
      <vt:lpstr>PowerPoint Presentation</vt:lpstr>
      <vt:lpstr>10.3 추정(Estimation)</vt:lpstr>
      <vt:lpstr>PowerPoint Presentation</vt:lpstr>
      <vt:lpstr>PowerPoint Presentation</vt:lpstr>
      <vt:lpstr>10.4 신뢰구간(Confidence Interval)</vt:lpstr>
      <vt:lpstr>신뢰구간 : 95 %</vt:lpstr>
      <vt:lpstr>신뢰구간을 구하는 방식</vt:lpstr>
      <vt:lpstr>1. 모집단 표준편차를 아는 경우</vt:lpstr>
      <vt:lpstr>PowerPoint Presentation</vt:lpstr>
      <vt:lpstr>PowerPoint Presentation</vt:lpstr>
      <vt:lpstr>모집단 표준편차를 모르고, 표본의 크기가 큰 경우</vt:lpstr>
      <vt:lpstr>PowerPoint Presentation</vt:lpstr>
      <vt:lpstr>PowerPoint Presentation</vt:lpstr>
      <vt:lpstr>모집단 표준편차를 모르고, 표본의 크기가 작은 경우</vt:lpstr>
      <vt:lpstr>PowerPoint Presentation</vt:lpstr>
      <vt:lpstr>PowerPoint Presentation</vt:lpstr>
      <vt:lpstr>연습 문제</vt:lpstr>
      <vt:lpstr>PowerPoint Presentation</vt:lpstr>
      <vt:lpstr>PowerPoint Presentation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550</cp:revision>
  <cp:lastPrinted>2001-07-23T08:42:52Z</cp:lastPrinted>
  <dcterms:created xsi:type="dcterms:W3CDTF">2011-01-13T02:38:11Z</dcterms:created>
  <dcterms:modified xsi:type="dcterms:W3CDTF">2020-02-24T13:45:25Z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