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397" r:id="rId2"/>
    <p:sldId id="578" r:id="rId3"/>
    <p:sldId id="441" r:id="rId4"/>
    <p:sldId id="439" r:id="rId5"/>
    <p:sldId id="861" r:id="rId6"/>
    <p:sldId id="877" r:id="rId7"/>
    <p:sldId id="286" r:id="rId8"/>
    <p:sldId id="862" r:id="rId9"/>
    <p:sldId id="863" r:id="rId10"/>
    <p:sldId id="334" r:id="rId11"/>
    <p:sldId id="864" r:id="rId12"/>
    <p:sldId id="865" r:id="rId13"/>
    <p:sldId id="866" r:id="rId14"/>
    <p:sldId id="867" r:id="rId15"/>
    <p:sldId id="832" r:id="rId16"/>
    <p:sldId id="868" r:id="rId17"/>
    <p:sldId id="869" r:id="rId18"/>
    <p:sldId id="870" r:id="rId19"/>
    <p:sldId id="871" r:id="rId20"/>
    <p:sldId id="872" r:id="rId21"/>
    <p:sldId id="860" r:id="rId22"/>
    <p:sldId id="873" r:id="rId23"/>
    <p:sldId id="875" r:id="rId24"/>
    <p:sldId id="876" r:id="rId25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41"/>
            <p14:sldId id="439"/>
            <p14:sldId id="861"/>
            <p14:sldId id="877"/>
            <p14:sldId id="286"/>
            <p14:sldId id="862"/>
            <p14:sldId id="863"/>
            <p14:sldId id="334"/>
            <p14:sldId id="864"/>
            <p14:sldId id="865"/>
            <p14:sldId id="866"/>
            <p14:sldId id="867"/>
            <p14:sldId id="832"/>
            <p14:sldId id="868"/>
            <p14:sldId id="869"/>
            <p14:sldId id="870"/>
            <p14:sldId id="871"/>
            <p14:sldId id="872"/>
            <p14:sldId id="860"/>
            <p14:sldId id="873"/>
            <p14:sldId id="875"/>
            <p14:sldId id="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2" clrIdx="0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7" autoAdjust="0"/>
    <p:restoredTop sz="73341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674" y="132"/>
      </p:cViewPr>
      <p:guideLst>
        <p:guide orient="horz" pos="624"/>
        <p:guide orient="horz" pos="144"/>
        <p:guide orient="horz" pos="1490"/>
        <p:guide orient="horz" pos="1231"/>
        <p:guide pos="2880"/>
        <p:guide pos="499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9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31848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78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sis.kr/statHtml/statHtml.do?orgId=101&amp;tblId=DT_1EP_2010" TargetMode="Externa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6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수치형 데이터와 그래프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3455-CBC0-494A-8187-663A7D26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</a:t>
            </a:r>
            <a:r>
              <a:rPr lang="ko-KR" altLang="en-US" dirty="0"/>
              <a:t>박스 플롯</a:t>
            </a:r>
            <a:r>
              <a:rPr lang="en-US" altLang="ko-KR" dirty="0"/>
              <a:t>(Box Plot)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C327-5433-1C4E-AEC7-354AB073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021746"/>
          </a:xfrm>
        </p:spPr>
        <p:txBody>
          <a:bodyPr/>
          <a:lstStyle/>
          <a:p>
            <a:r>
              <a:rPr lang="ko-KR" altLang="en-US" dirty="0"/>
              <a:t>박스 플롯은 데이터의 범위와 중앙값을 한눈에 확인하고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(outlier)</a:t>
            </a:r>
            <a:r>
              <a:rPr lang="ko-KR" altLang="en-US" dirty="0"/>
              <a:t>가 있는지 여부를 파악할 수 있는 그래프</a:t>
            </a:r>
            <a:endParaRPr lang="en-US" altLang="ko-KR" dirty="0"/>
          </a:p>
          <a:p>
            <a:r>
              <a:rPr lang="ko-KR" altLang="en-US" dirty="0"/>
              <a:t>그래프 모양 때문에 상자 수염</a:t>
            </a:r>
            <a:r>
              <a:rPr lang="en-US" altLang="ko-KR" dirty="0"/>
              <a:t>(Box and Whisker) </a:t>
            </a:r>
            <a:r>
              <a:rPr lang="ko-KR" altLang="en-US" dirty="0" err="1"/>
              <a:t>그림이라고도</a:t>
            </a:r>
            <a:r>
              <a:rPr lang="ko-KR" altLang="en-US" dirty="0"/>
              <a:t> 불림</a:t>
            </a: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0F520-3657-5741-8510-5BEFE5BF8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6"/>
          <a:stretch/>
        </p:blipFill>
        <p:spPr>
          <a:xfrm>
            <a:off x="718272" y="2578223"/>
            <a:ext cx="4611110" cy="263570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/>
          <a:stretch/>
        </p:blipFill>
        <p:spPr>
          <a:xfrm>
            <a:off x="5329382" y="2046514"/>
            <a:ext cx="3709121" cy="390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3574D0-378D-471B-A786-90F5ED9E9F6D}"/>
              </a:ext>
            </a:extLst>
          </p:cNvPr>
          <p:cNvSpPr txBox="1"/>
          <p:nvPr/>
        </p:nvSpPr>
        <p:spPr>
          <a:xfrm>
            <a:off x="352425" y="6057994"/>
            <a:ext cx="6072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5"/>
              </a:rPr>
              <a:t>https://kosis.kr/statHtml/statHtml.do?orgId=101&amp;tblId=DT_1EP_2010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36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147640"/>
          </a:xfrm>
        </p:spPr>
        <p:txBody>
          <a:bodyPr/>
          <a:lstStyle/>
          <a:p>
            <a:r>
              <a:rPr lang="ko-KR" altLang="en-US" dirty="0"/>
              <a:t>범위 </a:t>
            </a:r>
            <a:r>
              <a:rPr lang="en-US" altLang="ko-KR" dirty="0"/>
              <a:t>(Range) : </a:t>
            </a:r>
            <a:r>
              <a:rPr lang="ko-KR" altLang="en-US" dirty="0"/>
              <a:t>데이터의 범위를 나타내는 값으로 </a:t>
            </a:r>
            <a:r>
              <a:rPr lang="en-US" altLang="ko-KR" dirty="0"/>
              <a:t>(</a:t>
            </a:r>
            <a:r>
              <a:rPr lang="ko-KR" altLang="en-US" dirty="0"/>
              <a:t>최댓값 </a:t>
            </a:r>
            <a:r>
              <a:rPr lang="en-US" altLang="ko-KR" dirty="0"/>
              <a:t>- 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  <a:r>
              <a:rPr lang="ko-KR" altLang="en-US" dirty="0"/>
              <a:t>으로 구함</a:t>
            </a:r>
          </a:p>
          <a:p>
            <a:r>
              <a:rPr lang="en-US" altLang="ko-KR" dirty="0"/>
              <a:t>IQR : </a:t>
            </a:r>
            <a:r>
              <a:rPr lang="en-US" altLang="ko-KR" dirty="0" err="1"/>
              <a:t>InterQuartile</a:t>
            </a:r>
            <a:r>
              <a:rPr lang="en-US" altLang="ko-KR" dirty="0"/>
              <a:t> Range : </a:t>
            </a: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분위인 </a:t>
            </a:r>
            <a:r>
              <a:rPr lang="en-US" altLang="ko-KR" dirty="0"/>
              <a:t>Q1</a:t>
            </a:r>
            <a:r>
              <a:rPr lang="ko-KR" altLang="en-US" dirty="0"/>
              <a:t>에서 제 </a:t>
            </a:r>
            <a:r>
              <a:rPr lang="en-US" altLang="ko-KR" dirty="0"/>
              <a:t>3</a:t>
            </a:r>
            <a:r>
              <a:rPr lang="ko-KR" altLang="en-US" dirty="0"/>
              <a:t>분위인 </a:t>
            </a:r>
            <a:r>
              <a:rPr lang="en-US" altLang="ko-KR" dirty="0"/>
              <a:t>Q3</a:t>
            </a:r>
            <a:r>
              <a:rPr lang="ko-KR" altLang="en-US" dirty="0"/>
              <a:t>까지의 범위를 나타내는 값으로 </a:t>
            </a:r>
            <a:br>
              <a:rPr lang="en-GB" altLang="ko-KR" dirty="0"/>
            </a:br>
            <a:r>
              <a:rPr lang="ko-KR" altLang="en-US" dirty="0"/>
              <a:t>       </a:t>
            </a:r>
            <a:r>
              <a:rPr lang="en-US" altLang="ko-KR" dirty="0"/>
              <a:t>(Q3 - Q1)</a:t>
            </a:r>
            <a:r>
              <a:rPr lang="ko-KR" altLang="en-US" dirty="0"/>
              <a:t>으로 구함</a:t>
            </a:r>
            <a:endParaRPr lang="en-US" altLang="ko-KR" dirty="0"/>
          </a:p>
          <a:p>
            <a:r>
              <a:rPr lang="ko-KR" altLang="en-US" dirty="0"/>
              <a:t>이상치 </a:t>
            </a:r>
            <a:r>
              <a:rPr lang="en-US" altLang="ko-KR" dirty="0"/>
              <a:t>(Outlier) : </a:t>
            </a:r>
            <a:r>
              <a:rPr lang="ko-KR" altLang="en-US" dirty="0"/>
              <a:t>데이터의 범위에서 벗어난 정도가 큰 데이터로</a:t>
            </a:r>
            <a:r>
              <a:rPr lang="en-US" altLang="ko-KR" dirty="0"/>
              <a:t>, </a:t>
            </a:r>
            <a:r>
              <a:rPr lang="ko-KR" altLang="en-US" dirty="0"/>
              <a:t>다른 값들에 비해 지나치게 크거나 작은 관측치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- 1.5*</a:t>
            </a:r>
            <a:r>
              <a:rPr lang="ko-KR" altLang="en-US" dirty="0" err="1"/>
              <a:t>사분위</a:t>
            </a:r>
            <a:r>
              <a:rPr lang="en-US" altLang="ko-KR" dirty="0"/>
              <a:t>)</a:t>
            </a:r>
            <a:r>
              <a:rPr lang="ko-KR" altLang="en-US" dirty="0"/>
              <a:t>보다 작은 수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 err="1"/>
              <a:t>사분위수</a:t>
            </a:r>
            <a:r>
              <a:rPr lang="ko-KR" altLang="en-US" dirty="0"/>
              <a:t> </a:t>
            </a:r>
            <a:r>
              <a:rPr lang="en-US" altLang="ko-KR" dirty="0"/>
              <a:t>+ 1.5*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  <a:r>
              <a:rPr lang="ko-KR" altLang="en-US" dirty="0"/>
              <a:t>보다 큰 수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4" y="3508493"/>
            <a:ext cx="6255151" cy="23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" y="1676240"/>
            <a:ext cx="7304897" cy="38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1066050"/>
            <a:ext cx="7604252" cy="21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4"/>
          <a:stretch/>
        </p:blipFill>
        <p:spPr>
          <a:xfrm>
            <a:off x="792163" y="428590"/>
            <a:ext cx="6094557" cy="1372502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700CE4DF-FA3E-D949-9167-B02F92ABCC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24913" r="3275" b="-784"/>
          <a:stretch/>
        </p:blipFill>
        <p:spPr bwMode="auto">
          <a:xfrm>
            <a:off x="792163" y="1801092"/>
            <a:ext cx="5078951" cy="445818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424689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C7FC-83B4-9F47-9280-32E7F8E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6.4 </a:t>
            </a:r>
            <a:r>
              <a:rPr lang="ko-KR" altLang="en-US" dirty="0" err="1"/>
              <a:t>산점도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Scatter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E03-8575-194C-BB9C-0FC6AEB7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463395"/>
          </a:xfrm>
        </p:spPr>
        <p:txBody>
          <a:bodyPr/>
          <a:lstStyle/>
          <a:p>
            <a:r>
              <a:rPr lang="ko-KR" altLang="en-US" dirty="0" err="1"/>
              <a:t>산점도는</a:t>
            </a:r>
            <a:r>
              <a:rPr lang="ko-KR" altLang="en-US" dirty="0"/>
              <a:t> </a:t>
            </a:r>
            <a:r>
              <a:rPr lang="ko" altLang="en-US" dirty="0"/>
              <a:t>좌표평면상에 두 변수간의 관계를 나타내는 </a:t>
            </a:r>
            <a:r>
              <a:rPr lang="ko-KR" altLang="en-US" dirty="0"/>
              <a:t>그래프로</a:t>
            </a:r>
            <a:r>
              <a:rPr lang="en-US" altLang="ko-KR" dirty="0"/>
              <a:t>,</a:t>
            </a:r>
            <a:r>
              <a:rPr lang="ko-KR" altLang="en-US" dirty="0"/>
              <a:t>  두 변수간 관계가 있는지</a:t>
            </a:r>
            <a:r>
              <a:rPr lang="en-US" altLang="ko-KR" dirty="0"/>
              <a:t>,</a:t>
            </a:r>
            <a:r>
              <a:rPr lang="ko-KR" altLang="en-US" dirty="0"/>
              <a:t> 만약 관계가 있다면 경우</a:t>
            </a:r>
            <a:r>
              <a:rPr lang="en-US" altLang="ko-KR" dirty="0"/>
              <a:t> </a:t>
            </a:r>
            <a:r>
              <a:rPr lang="ko-KR" altLang="en-US" dirty="0"/>
              <a:t>그 정도가 얼마인지를 살펴볼 수 있는 그래프</a:t>
            </a:r>
            <a:endParaRPr lang="ko" altLang="en-US" dirty="0"/>
          </a:p>
          <a:p>
            <a:r>
              <a:rPr lang="ko-KR" altLang="en-US" dirty="0"/>
              <a:t>상관 관계는 </a:t>
            </a:r>
            <a:r>
              <a:rPr lang="en-US" altLang="ko-KR" dirty="0"/>
              <a:t>X</a:t>
            </a:r>
            <a:r>
              <a:rPr lang="ko-KR" altLang="en-US" dirty="0"/>
              <a:t>의 값이 증가 또는 감소할 때 </a:t>
            </a:r>
            <a:r>
              <a:rPr lang="en-US" altLang="ko-KR" dirty="0"/>
              <a:t>Y</a:t>
            </a:r>
            <a:r>
              <a:rPr lang="ko-KR" altLang="en-US" dirty="0"/>
              <a:t>의 경향</a:t>
            </a:r>
            <a:r>
              <a:rPr lang="en-US" altLang="ko-KR" dirty="0"/>
              <a:t>(Trend)</a:t>
            </a:r>
            <a:r>
              <a:rPr lang="ko-KR" altLang="en-US" dirty="0"/>
              <a:t>을 의미함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증가하면 </a:t>
            </a:r>
            <a:r>
              <a:rPr lang="en-US" altLang="ko-KR" dirty="0"/>
              <a:t>Y</a:t>
            </a:r>
            <a:r>
              <a:rPr lang="ko-KR" altLang="en-US" dirty="0"/>
              <a:t>도 비례해서 증가 또는 감소하는가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아니면 관계가 없는가</a:t>
            </a:r>
            <a:r>
              <a:rPr lang="en-US" altLang="ko-KR" dirty="0"/>
              <a:t>?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2" y="3334517"/>
            <a:ext cx="7488736" cy="22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상관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412146"/>
          </a:xfrm>
        </p:spPr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값이 증가할 때</a:t>
            </a:r>
            <a:r>
              <a:rPr lang="en-US" altLang="ko-KR" dirty="0"/>
              <a:t>, Y </a:t>
            </a:r>
            <a:r>
              <a:rPr lang="ko-KR" altLang="en-US" dirty="0"/>
              <a:t>값도 비례해서 증가 또는 감소한다면</a:t>
            </a:r>
            <a:r>
              <a:rPr lang="en-US" altLang="ko-KR" dirty="0"/>
              <a:t>, </a:t>
            </a:r>
            <a:r>
              <a:rPr lang="ko-KR" altLang="en-US" dirty="0"/>
              <a:t>선형 관계</a:t>
            </a:r>
            <a:r>
              <a:rPr lang="en-US" altLang="ko-KR" dirty="0"/>
              <a:t>(Linear)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4" y="2873730"/>
            <a:ext cx="6128171" cy="24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5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5" y="906010"/>
            <a:ext cx="7336692" cy="2353483"/>
          </a:xfrm>
        </p:spPr>
      </p:pic>
    </p:spTree>
    <p:extLst>
      <p:ext uri="{BB962C8B-B14F-4D97-AF65-F5344CB8AC3E}">
        <p14:creationId xmlns:p14="http://schemas.microsoft.com/office/powerpoint/2010/main" val="346110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67"/>
          <a:stretch/>
        </p:blipFill>
        <p:spPr>
          <a:xfrm>
            <a:off x="792163" y="402629"/>
            <a:ext cx="6191363" cy="1767916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0DDAFD19-41AD-8E48-AB6C-16BBD14660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29967" r="2549" b="2447"/>
          <a:stretch/>
        </p:blipFill>
        <p:spPr>
          <a:xfrm>
            <a:off x="792163" y="2182090"/>
            <a:ext cx="5440218" cy="4127887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80899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4" y="990601"/>
            <a:ext cx="5737946" cy="1558068"/>
          </a:xfrm>
        </p:spPr>
      </p:pic>
    </p:spTree>
    <p:extLst>
      <p:ext uri="{BB962C8B-B14F-4D97-AF65-F5344CB8AC3E}">
        <p14:creationId xmlns:p14="http://schemas.microsoft.com/office/powerpoint/2010/main" val="28020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수치형</a:t>
            </a:r>
            <a:r>
              <a:rPr lang="ko-KR" altLang="en-US" dirty="0"/>
              <a:t> 데이터의 도수 분포표</a:t>
            </a:r>
            <a:endParaRPr lang="en-US" altLang="ko-KR" dirty="0"/>
          </a:p>
          <a:p>
            <a:r>
              <a:rPr lang="en-US" altLang="ko-KR" dirty="0"/>
              <a:t>6.2 </a:t>
            </a:r>
            <a:r>
              <a:rPr lang="ko-KR" altLang="en-US" dirty="0"/>
              <a:t>히스토그램</a:t>
            </a:r>
            <a:r>
              <a:rPr lang="en-GB" altLang="ko-KR" dirty="0"/>
              <a:t>(Histogram)</a:t>
            </a:r>
            <a:endParaRPr lang="en-US" altLang="ko-KR" dirty="0"/>
          </a:p>
          <a:p>
            <a:r>
              <a:rPr lang="en-US" altLang="ko-KR" dirty="0"/>
              <a:t>6.3 </a:t>
            </a:r>
            <a:r>
              <a:rPr lang="ko-KR" altLang="en-US" dirty="0"/>
              <a:t>박스 플롯</a:t>
            </a:r>
            <a:r>
              <a:rPr lang="en-GB" altLang="ko-KR" dirty="0"/>
              <a:t>(Box Plot)</a:t>
            </a:r>
            <a:endParaRPr lang="ko-KR" altLang="en-US" dirty="0"/>
          </a:p>
          <a:p>
            <a:r>
              <a:rPr lang="en-US" altLang="ko-KR" dirty="0"/>
              <a:t>6.4 </a:t>
            </a:r>
            <a:r>
              <a:rPr lang="ko-KR" altLang="en-US" dirty="0" err="1"/>
              <a:t>산점도</a:t>
            </a:r>
            <a:r>
              <a:rPr lang="en-GB" altLang="ko-KR" dirty="0" err="1"/>
              <a:t>(Scatter diagram)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942312"/>
            <a:ext cx="6534850" cy="1847070"/>
          </a:xfrm>
        </p:spPr>
      </p:pic>
    </p:spTree>
    <p:extLst>
      <p:ext uri="{BB962C8B-B14F-4D97-AF65-F5344CB8AC3E}">
        <p14:creationId xmlns:p14="http://schemas.microsoft.com/office/powerpoint/2010/main" val="400395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74802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C7DA8-A0AA-3F4D-8051-59DD2E4B7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792163" y="990600"/>
            <a:ext cx="5522734" cy="207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1135E-CED2-C74D-BE97-06768562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81" b="38316"/>
          <a:stretch/>
        </p:blipFill>
        <p:spPr>
          <a:xfrm>
            <a:off x="792163" y="3715328"/>
            <a:ext cx="5522734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C7DA8-A0AA-3F4D-8051-59DD2E4B7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93" b="-1370"/>
          <a:stretch/>
        </p:blipFill>
        <p:spPr>
          <a:xfrm>
            <a:off x="792163" y="845127"/>
            <a:ext cx="5522734" cy="2583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89B366-9AE6-2F47-B9C8-E59880295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817"/>
          <a:stretch/>
        </p:blipFill>
        <p:spPr>
          <a:xfrm>
            <a:off x="679450" y="3897745"/>
            <a:ext cx="5726350" cy="1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9B366-9AE6-2F47-B9C8-E5988029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43" b="37609"/>
          <a:stretch/>
        </p:blipFill>
        <p:spPr>
          <a:xfrm>
            <a:off x="679450" y="923636"/>
            <a:ext cx="5726350" cy="1339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84B510-CE25-4D4B-B8FD-367ECC16B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02" b="20885"/>
          <a:stretch/>
        </p:blipFill>
        <p:spPr>
          <a:xfrm>
            <a:off x="679450" y="2863274"/>
            <a:ext cx="5726350" cy="96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DFA49-47F2-6449-A52D-F231626D3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34" b="853"/>
          <a:stretch/>
        </p:blipFill>
        <p:spPr>
          <a:xfrm>
            <a:off x="679450" y="4655129"/>
            <a:ext cx="572635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</a:t>
            </a:r>
            <a:r>
              <a:rPr lang="ko-KR" altLang="en-US" dirty="0" err="1"/>
              <a:t>수치형</a:t>
            </a:r>
            <a:r>
              <a:rPr lang="ko-KR" altLang="en-US" dirty="0"/>
              <a:t> 데이터의 </a:t>
            </a:r>
            <a:r>
              <a:rPr lang="ko-KR" altLang="en-US" dirty="0" err="1"/>
              <a:t>도수분포표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35D-D8B7-E445-802D-62F944B2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이산형</a:t>
            </a:r>
            <a:r>
              <a:rPr lang="ko-KR" altLang="en-US" dirty="0"/>
              <a:t> 데이터의 도수 분포표</a:t>
            </a:r>
          </a:p>
          <a:p>
            <a:endParaRPr 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4" y="1672482"/>
            <a:ext cx="6581191" cy="43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r>
              <a:rPr lang="ko-KR" altLang="en-US" dirty="0"/>
              <a:t> 데이터의 도수 분포표 작성 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6B08-BAF1-5B49-9E9A-2D5F1324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데이터 값 중 최댓값과 최솟값을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max() / min() </a:t>
            </a:r>
            <a:r>
              <a:rPr lang="ko-KR" altLang="en-US" dirty="0"/>
              <a:t>함수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최솟값부터 최댓값까지의 값을 이용하여 계급을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cut()</a:t>
            </a:r>
            <a:r>
              <a:rPr lang="ko-KR" altLang="en-US" dirty="0"/>
              <a:t>함수 사용 </a:t>
            </a:r>
            <a:r>
              <a:rPr lang="en-US" altLang="ko-KR" dirty="0"/>
              <a:t>(ex. </a:t>
            </a:r>
            <a:r>
              <a:rPr lang="en-US" altLang="ko-KR" dirty="0" err="1"/>
              <a:t>TBL_freq</a:t>
            </a:r>
            <a:r>
              <a:rPr lang="en-US" altLang="ko-KR" dirty="0"/>
              <a:t> &lt;- cut(</a:t>
            </a:r>
            <a:r>
              <a:rPr lang="en-US" altLang="ko-KR" dirty="0" err="1"/>
              <a:t>DF_coffee_sales$size</a:t>
            </a:r>
            <a:r>
              <a:rPr lang="en-US" altLang="ko-KR" dirty="0"/>
              <a:t>, breaks=5)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각 계급에 들어가는 데이터의 도수를 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Cut()</a:t>
            </a:r>
            <a:r>
              <a:rPr lang="ko-KR" altLang="en-US" dirty="0"/>
              <a:t>의 결과를 </a:t>
            </a:r>
            <a:r>
              <a:rPr lang="en-US" altLang="ko-KR" dirty="0"/>
              <a:t>table()</a:t>
            </a:r>
            <a:r>
              <a:rPr lang="ko-KR" altLang="en-US" dirty="0"/>
              <a:t>함수로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GB" altLang="ko-KR" dirty="0"/>
          </a:p>
          <a:p>
            <a:pPr lvl="1"/>
            <a:r>
              <a:rPr lang="ko-KR" altLang="en-US" dirty="0"/>
              <a:t>각 계급의 도수가 전체에서 차지하는 비율 즉</a:t>
            </a:r>
            <a:r>
              <a:rPr lang="en-US" altLang="ko-KR" dirty="0"/>
              <a:t>, </a:t>
            </a:r>
            <a:r>
              <a:rPr lang="ko-KR" altLang="en-US" dirty="0" err="1"/>
              <a:t>상대도수를</a:t>
            </a:r>
            <a:r>
              <a:rPr lang="ko-KR" altLang="en-US" dirty="0"/>
              <a:t> 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상대도수의</a:t>
            </a:r>
            <a:r>
              <a:rPr lang="ko-KR" altLang="en-US" dirty="0"/>
              <a:t> 합은 </a:t>
            </a:r>
            <a:r>
              <a:rPr lang="en-US" altLang="ko-KR" dirty="0"/>
              <a:t>1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1"/>
            <a:r>
              <a:rPr lang="en-US" dirty="0" err="1"/>
              <a:t>prop.table</a:t>
            </a:r>
            <a:r>
              <a:rPr lang="en-US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r>
              <a:rPr lang="en-US" dirty="0" err="1"/>
              <a:t>rbind</a:t>
            </a:r>
            <a:r>
              <a:rPr lang="en-US" dirty="0"/>
              <a:t> </a:t>
            </a:r>
            <a:r>
              <a:rPr lang="ko-KR" altLang="en-US" dirty="0"/>
              <a:t>함수를 이용해 </a:t>
            </a:r>
            <a:r>
              <a:rPr lang="ko-KR" altLang="en-US" dirty="0" err="1"/>
              <a:t>상대도수를</a:t>
            </a:r>
            <a:r>
              <a:rPr lang="ko-KR" altLang="en-US" dirty="0"/>
              <a:t> 도수분포표에 추가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17"/>
          <a:stretch/>
        </p:blipFill>
        <p:spPr>
          <a:xfrm>
            <a:off x="792163" y="344380"/>
            <a:ext cx="6097761" cy="2449945"/>
          </a:xfrm>
          <a:prstGeom prst="rect">
            <a:avLst/>
          </a:prstGeom>
        </p:spPr>
      </p:pic>
      <p:pic>
        <p:nvPicPr>
          <p:cNvPr id="5" name="그림 3" descr="화면 캡처">
            <a:extLst>
              <a:ext uri="{FF2B5EF4-FFF2-40B4-BE49-F238E27FC236}">
                <a16:creationId xmlns:a16="http://schemas.microsoft.com/office/drawing/2014/main" id="{0C2B094B-5CE2-604E-ADA8-4E971AB01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40504" r="1649" b="1"/>
          <a:stretch/>
        </p:blipFill>
        <p:spPr>
          <a:xfrm>
            <a:off x="886693" y="2868216"/>
            <a:ext cx="5135418" cy="3512286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508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CB0C9-1293-4025-AEAF-22D45EC3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연속형 변수의 도수분포표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BE761-7D56-44E4-9507-F5006231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Student_body.csv</a:t>
            </a:r>
            <a:r>
              <a:rPr lang="ko-KR" altLang="en-US" dirty="0"/>
              <a:t>파일을 데이터프레임으로</a:t>
            </a:r>
            <a:endParaRPr lang="en-US" altLang="ko-KR" dirty="0"/>
          </a:p>
          <a:p>
            <a:pPr lvl="1"/>
            <a:r>
              <a:rPr lang="en-US" altLang="ko-KR" dirty="0" err="1"/>
              <a:t>DF_student_body</a:t>
            </a:r>
            <a:r>
              <a:rPr lang="en-US" altLang="ko-KR" dirty="0"/>
              <a:t>&lt;-read.csv('student_body.csv')</a:t>
            </a:r>
          </a:p>
          <a:p>
            <a:r>
              <a:rPr lang="ko-KR" altLang="en-US" dirty="0"/>
              <a:t>연속형 자료</a:t>
            </a:r>
            <a:r>
              <a:rPr lang="en-US" altLang="ko-KR" dirty="0"/>
              <a:t>(</a:t>
            </a:r>
            <a:r>
              <a:rPr lang="ko-KR" altLang="en-US" dirty="0"/>
              <a:t>여기서는 키</a:t>
            </a:r>
            <a:r>
              <a:rPr lang="en-US" altLang="ko-KR" dirty="0"/>
              <a:t>)</a:t>
            </a:r>
            <a:r>
              <a:rPr lang="ko-KR" altLang="en-US" dirty="0"/>
              <a:t>를 구간으로 분할</a:t>
            </a:r>
            <a:endParaRPr lang="en-US" altLang="ko-KR" dirty="0"/>
          </a:p>
          <a:p>
            <a:pPr lvl="1"/>
            <a:r>
              <a:rPr lang="en-US" altLang="ko-KR" dirty="0" err="1"/>
              <a:t>freq</a:t>
            </a:r>
            <a:r>
              <a:rPr lang="en-US" altLang="ko-KR" dirty="0"/>
              <a:t> &lt;- cut(</a:t>
            </a:r>
            <a:r>
              <a:rPr lang="en-US" altLang="ko-KR" dirty="0" err="1"/>
              <a:t>DF_student_body$Height</a:t>
            </a:r>
            <a:r>
              <a:rPr lang="en-US" altLang="ko-KR" dirty="0"/>
              <a:t>, breaks = 5) </a:t>
            </a:r>
          </a:p>
          <a:p>
            <a:r>
              <a:rPr lang="ko-KR" altLang="en-US" dirty="0"/>
              <a:t>분할 결과를 도수분포표로 변환</a:t>
            </a:r>
            <a:endParaRPr lang="en-US" altLang="ko-KR" dirty="0"/>
          </a:p>
          <a:p>
            <a:pPr lvl="1"/>
            <a:r>
              <a:rPr lang="en-US" altLang="ko-KR" dirty="0" err="1"/>
              <a:t>TBL_result</a:t>
            </a:r>
            <a:r>
              <a:rPr lang="en-US" altLang="ko-KR" dirty="0"/>
              <a:t> &lt;- table(</a:t>
            </a:r>
            <a:r>
              <a:rPr lang="en-US" altLang="ko-KR" dirty="0" err="1"/>
              <a:t>freq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상대도수를</a:t>
            </a:r>
            <a:r>
              <a:rPr lang="ko-KR" altLang="en-US" dirty="0"/>
              <a:t> 도수분포표에 추가</a:t>
            </a:r>
            <a:endParaRPr lang="en-US" altLang="ko-KR" dirty="0"/>
          </a:p>
          <a:p>
            <a:pPr lvl="1"/>
            <a:r>
              <a:rPr lang="en-US" altLang="ko-KR" dirty="0" err="1"/>
              <a:t>TBL_result</a:t>
            </a:r>
            <a:r>
              <a:rPr lang="en-US" altLang="ko-KR" dirty="0"/>
              <a:t> &lt;- </a:t>
            </a:r>
            <a:r>
              <a:rPr lang="en-US" altLang="ko-KR" dirty="0" err="1"/>
              <a:t>rbind</a:t>
            </a:r>
            <a:r>
              <a:rPr lang="en-US" altLang="ko-KR" dirty="0"/>
              <a:t>(</a:t>
            </a:r>
            <a:r>
              <a:rPr lang="en-US" altLang="ko-KR" dirty="0" err="1"/>
              <a:t>TBL_result</a:t>
            </a:r>
            <a:r>
              <a:rPr lang="en-US" altLang="ko-KR" dirty="0"/>
              <a:t>, </a:t>
            </a:r>
            <a:r>
              <a:rPr lang="en-US" altLang="ko-KR" dirty="0" err="1"/>
              <a:t>prop.table</a:t>
            </a:r>
            <a:r>
              <a:rPr lang="en-US" altLang="ko-KR" dirty="0"/>
              <a:t>(</a:t>
            </a:r>
            <a:r>
              <a:rPr lang="en-US" altLang="ko-KR" dirty="0" err="1"/>
              <a:t>TBL_result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66EC7D-216F-4B63-ACC5-D59E8D59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" y="4047556"/>
            <a:ext cx="7649643" cy="952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225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</a:t>
            </a:r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426072"/>
          </a:xfrm>
        </p:spPr>
        <p:txBody>
          <a:bodyPr/>
          <a:lstStyle/>
          <a:p>
            <a:r>
              <a:rPr lang="ko-KR" altLang="en-US" dirty="0"/>
              <a:t>히스토그램은 데이터들을 일정한 계급으로 구간을 나누어 각 계급 값에 속한 데이터들의 빈도수를 나타내는 막대그래프</a:t>
            </a:r>
            <a:endParaRPr lang="en-US" altLang="ko-KR" dirty="0"/>
          </a:p>
          <a:p>
            <a:r>
              <a:rPr lang="ko-KR" altLang="en-US" dirty="0"/>
              <a:t>막대그래프는 범주형 데이터를</a:t>
            </a:r>
            <a:r>
              <a:rPr lang="en-US" altLang="ko-KR" dirty="0"/>
              <a:t>, </a:t>
            </a:r>
            <a:r>
              <a:rPr lang="ko-KR" altLang="en-US" dirty="0"/>
              <a:t>히스토그램은 </a:t>
            </a:r>
            <a:r>
              <a:rPr lang="ko-KR" altLang="en-US" dirty="0" err="1"/>
              <a:t>수치형</a:t>
            </a:r>
            <a:r>
              <a:rPr lang="ko-KR" altLang="en-US" dirty="0"/>
              <a:t> 데이터를 나타냄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3" y="2826327"/>
            <a:ext cx="7471056" cy="26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계급의 수와 간격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4D86-16B1-CA45-831C-AFB01619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히스토그램 작성 방법은 다음과 같다</a:t>
            </a:r>
            <a:r>
              <a:rPr lang="en-US" altLang="ko-KR"/>
              <a:t>.</a:t>
            </a:r>
          </a:p>
          <a:p>
            <a:r>
              <a:rPr lang="en-US" altLang="ko-KR"/>
              <a:t>1</a:t>
            </a:r>
            <a:r>
              <a:rPr lang="ko-KR" altLang="en-US"/>
              <a:t>단계</a:t>
            </a:r>
            <a:endParaRPr lang="en-GB" altLang="ko-KR"/>
          </a:p>
          <a:p>
            <a:pPr lvl="1"/>
            <a:r>
              <a:rPr lang="ko-KR" altLang="en-US"/>
              <a:t>가로축에 계급값을 같은 간격으로 둔다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단계</a:t>
            </a:r>
            <a:endParaRPr lang="en-GB" altLang="ko-KR"/>
          </a:p>
          <a:p>
            <a:pPr lvl="1"/>
            <a:r>
              <a:rPr lang="ko-KR" altLang="en-US"/>
              <a:t>각 계급값 위에 막대를 세우는데</a:t>
            </a:r>
            <a:r>
              <a:rPr lang="en-US" altLang="ko-KR"/>
              <a:t>, </a:t>
            </a:r>
            <a:r>
              <a:rPr lang="ko-KR" altLang="en-US"/>
              <a:t>막대 높이는 그 계급 값에 속한 빈도수 또는 비율을 나타낸다</a:t>
            </a:r>
            <a:r>
              <a:rPr lang="en-US" altLang="ko-KR"/>
              <a:t>.</a:t>
            </a:r>
            <a:endParaRPr 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68" y="3133437"/>
            <a:ext cx="6970279" cy="28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1" y="990600"/>
            <a:ext cx="7609098" cy="178031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31" y="3127344"/>
            <a:ext cx="4214843" cy="30575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0EFEC3-F4D6-4906-9C97-E2E999FF5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348" y="2890407"/>
            <a:ext cx="3449193" cy="5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93551"/>
      </p:ext>
    </p:extLst>
  </p:cSld>
  <p:clrMapOvr>
    <a:masterClrMapping/>
  </p:clrMapOvr>
</p:sld>
</file>

<file path=ppt/theme/theme1.xml><?xml version="1.0" encoding="utf-8"?>
<a:theme xmlns:a="http://schemas.openxmlformats.org/drawingml/2006/main" name="1_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35121</TotalTime>
  <Words>526</Words>
  <Application>Microsoft Office PowerPoint</Application>
  <PresentationFormat>화면 슬라이드 쇼(4:3)</PresentationFormat>
  <Paragraphs>63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HY울릉도B</vt:lpstr>
      <vt:lpstr>HY헤드라인M</vt:lpstr>
      <vt:lpstr>맑은 고딕</vt:lpstr>
      <vt:lpstr>Arial</vt:lpstr>
      <vt:lpstr>Times New Roman</vt:lpstr>
      <vt:lpstr>Wingdings</vt:lpstr>
      <vt:lpstr>1_2011 Template 2</vt:lpstr>
      <vt:lpstr>제 6강 : 수치형 데이터와 그래프</vt:lpstr>
      <vt:lpstr>목차</vt:lpstr>
      <vt:lpstr>6.1 수치형 데이터의 도수분포표</vt:lpstr>
      <vt:lpstr>연속형 데이터의 도수 분포표 작성 법</vt:lpstr>
      <vt:lpstr>PowerPoint 프레젠테이션</vt:lpstr>
      <vt:lpstr>R로 연속형 변수의 도수분포표 만들기 </vt:lpstr>
      <vt:lpstr>6.2 히스토그램(Histogram)</vt:lpstr>
      <vt:lpstr>계급의 수와 간격</vt:lpstr>
      <vt:lpstr>PowerPoint 프레젠테이션</vt:lpstr>
      <vt:lpstr>6.3 박스 플롯(Box Plot)</vt:lpstr>
      <vt:lpstr>PowerPoint 프레젠테이션</vt:lpstr>
      <vt:lpstr>PowerPoint 프레젠테이션</vt:lpstr>
      <vt:lpstr>PowerPoint 프레젠테이션</vt:lpstr>
      <vt:lpstr>PowerPoint 프레젠테이션</vt:lpstr>
      <vt:lpstr>6.4 산점도 (Scatter diagram)</vt:lpstr>
      <vt:lpstr>선형 상관 관계</vt:lpstr>
      <vt:lpstr>PowerPoint 프레젠테이션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한종대</cp:lastModifiedBy>
  <cp:revision>1085</cp:revision>
  <cp:lastPrinted>2019-02-11T06:48:34Z</cp:lastPrinted>
  <dcterms:created xsi:type="dcterms:W3CDTF">2011-01-13T02:38:11Z</dcterms:created>
  <dcterms:modified xsi:type="dcterms:W3CDTF">2020-10-12T07:24:33Z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