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34"/>
  </p:notesMasterIdLst>
  <p:handoutMasterIdLst>
    <p:handoutMasterId r:id="rId35"/>
  </p:handoutMasterIdLst>
  <p:sldIdLst>
    <p:sldId id="397" r:id="rId2"/>
    <p:sldId id="578" r:id="rId3"/>
    <p:sldId id="441" r:id="rId4"/>
    <p:sldId id="861" r:id="rId5"/>
    <p:sldId id="862" r:id="rId6"/>
    <p:sldId id="863" r:id="rId7"/>
    <p:sldId id="864" r:id="rId8"/>
    <p:sldId id="865" r:id="rId9"/>
    <p:sldId id="866" r:id="rId10"/>
    <p:sldId id="867" r:id="rId11"/>
    <p:sldId id="868" r:id="rId12"/>
    <p:sldId id="869" r:id="rId13"/>
    <p:sldId id="870" r:id="rId14"/>
    <p:sldId id="871" r:id="rId15"/>
    <p:sldId id="872" r:id="rId16"/>
    <p:sldId id="875" r:id="rId17"/>
    <p:sldId id="874" r:id="rId18"/>
    <p:sldId id="876" r:id="rId19"/>
    <p:sldId id="877" r:id="rId20"/>
    <p:sldId id="878" r:id="rId21"/>
    <p:sldId id="879" r:id="rId22"/>
    <p:sldId id="887" r:id="rId23"/>
    <p:sldId id="888" r:id="rId24"/>
    <p:sldId id="889" r:id="rId25"/>
    <p:sldId id="880" r:id="rId26"/>
    <p:sldId id="881" r:id="rId27"/>
    <p:sldId id="882" r:id="rId28"/>
    <p:sldId id="886" r:id="rId29"/>
    <p:sldId id="860" r:id="rId30"/>
    <p:sldId id="885" r:id="rId31"/>
    <p:sldId id="890" r:id="rId32"/>
    <p:sldId id="891" r:id="rId33"/>
  </p:sldIdLst>
  <p:sldSz cx="9144000" cy="6858000" type="screen4x3"/>
  <p:notesSz cx="7010400" cy="9296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F7811D-2E32-0649-BA83-0DBCF69DEB46}">
          <p14:sldIdLst>
            <p14:sldId id="397"/>
            <p14:sldId id="578"/>
            <p14:sldId id="441"/>
            <p14:sldId id="861"/>
            <p14:sldId id="862"/>
            <p14:sldId id="863"/>
            <p14:sldId id="864"/>
            <p14:sldId id="865"/>
            <p14:sldId id="866"/>
            <p14:sldId id="867"/>
            <p14:sldId id="868"/>
            <p14:sldId id="869"/>
            <p14:sldId id="870"/>
            <p14:sldId id="871"/>
            <p14:sldId id="872"/>
            <p14:sldId id="875"/>
            <p14:sldId id="874"/>
            <p14:sldId id="876"/>
            <p14:sldId id="877"/>
            <p14:sldId id="878"/>
            <p14:sldId id="879"/>
            <p14:sldId id="887"/>
            <p14:sldId id="888"/>
            <p14:sldId id="889"/>
            <p14:sldId id="880"/>
            <p14:sldId id="881"/>
            <p14:sldId id="882"/>
            <p14:sldId id="886"/>
            <p14:sldId id="860"/>
            <p14:sldId id="885"/>
            <p14:sldId id="890"/>
            <p14:sldId id="8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 pos="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CFBFD3"/>
    <a:srgbClr val="BCCFD6"/>
    <a:srgbClr val="BCD6D3"/>
    <a:srgbClr val="C0BED4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4" autoAdjust="0"/>
    <p:restoredTop sz="73341" autoAdjust="0"/>
  </p:normalViewPr>
  <p:slideViewPr>
    <p:cSldViewPr snapToGrid="0" snapToObjects="1" showGuides="1">
      <p:cViewPr varScale="1">
        <p:scale>
          <a:sx n="159" d="100"/>
          <a:sy n="159" d="100"/>
        </p:scale>
        <p:origin x="1674" y="132"/>
      </p:cViewPr>
      <p:guideLst>
        <p:guide orient="horz" pos="624"/>
        <p:guide orient="horz" pos="144"/>
        <p:guide orient="horz" pos="1490"/>
        <p:guide orient="horz" pos="1231"/>
        <p:guide pos="2880"/>
        <p:guide pos="385"/>
      </p:guideLst>
    </p:cSldViewPr>
  </p:slideViewPr>
  <p:outlineViewPr>
    <p:cViewPr>
      <p:scale>
        <a:sx n="25" d="100"/>
        <a:sy n="25" d="100"/>
      </p:scale>
      <p:origin x="0" y="-2145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-3576" y="378"/>
      </p:cViewPr>
      <p:guideLst>
        <p:guide orient="horz" pos="2928"/>
        <p:guide pos="22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844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5763" y="0"/>
            <a:ext cx="3061203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0957"/>
            <a:ext cx="3062844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5763" y="8810957"/>
            <a:ext cx="3061203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844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5763" y="0"/>
            <a:ext cx="3061203" cy="4318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22313"/>
            <a:ext cx="4619625" cy="346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3" y="4404733"/>
            <a:ext cx="5083401" cy="418881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0957"/>
            <a:ext cx="3062844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5763" y="8810957"/>
            <a:ext cx="3061203" cy="5033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  <p:extLst>
      <p:ext uri="{BB962C8B-B14F-4D97-AF65-F5344CB8AC3E}">
        <p14:creationId xmlns:p14="http://schemas.microsoft.com/office/powerpoint/2010/main" val="318481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785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4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 baseline="0"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4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="1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제 </a:t>
            </a:r>
            <a:r>
              <a:rPr lang="en-US" altLang="ko-KR" dirty="0">
                <a:latin typeface="+mj-ea"/>
              </a:rPr>
              <a:t>7 </a:t>
            </a:r>
            <a:r>
              <a:rPr lang="ko-KR" altLang="en-US" dirty="0">
                <a:latin typeface="+mj-ea"/>
              </a:rPr>
              <a:t>강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데이터의 대표값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2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40" y="990600"/>
            <a:ext cx="6982595" cy="4202283"/>
          </a:xfrm>
        </p:spPr>
      </p:pic>
    </p:spTree>
    <p:extLst>
      <p:ext uri="{BB962C8B-B14F-4D97-AF65-F5344CB8AC3E}">
        <p14:creationId xmlns:p14="http://schemas.microsoft.com/office/powerpoint/2010/main" val="373779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990600"/>
            <a:ext cx="7620322" cy="2276582"/>
          </a:xfrm>
        </p:spPr>
      </p:pic>
    </p:spTree>
    <p:extLst>
      <p:ext uri="{BB962C8B-B14F-4D97-AF65-F5344CB8AC3E}">
        <p14:creationId xmlns:p14="http://schemas.microsoft.com/office/powerpoint/2010/main" val="425597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7.4 </a:t>
            </a:r>
            <a:r>
              <a:rPr lang="ko-KR" altLang="en-US" dirty="0"/>
              <a:t>분산</a:t>
            </a:r>
            <a:r>
              <a:rPr lang="en-US" altLang="ko-KR" dirty="0"/>
              <a:t>(Variation)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편차 </a:t>
            </a:r>
            <a:r>
              <a:rPr lang="en-US" altLang="ko-KR" dirty="0"/>
              <a:t>: </a:t>
            </a:r>
            <a:r>
              <a:rPr lang="ko-KR" altLang="en-US" dirty="0"/>
              <a:t>데이터 값이 </a:t>
            </a:r>
            <a:r>
              <a:rPr lang="ko-KR" altLang="en-US" dirty="0" err="1"/>
              <a:t>평균값으로부터</a:t>
            </a:r>
            <a:r>
              <a:rPr lang="ko-KR" altLang="en-US" dirty="0"/>
              <a:t> 얼마나 떨어져 있는 가를 나타내는 값</a:t>
            </a:r>
            <a:endParaRPr lang="en-US" altLang="ko-KR" dirty="0"/>
          </a:p>
          <a:p>
            <a:r>
              <a:rPr lang="ko-KR" altLang="en-US" dirty="0"/>
              <a:t>분산 </a:t>
            </a:r>
            <a:r>
              <a:rPr lang="en-US" altLang="ko-KR" dirty="0"/>
              <a:t>: </a:t>
            </a:r>
            <a:r>
              <a:rPr lang="ko-KR" altLang="en-US" dirty="0"/>
              <a:t>각 편차들을 제곱하고 이들을 모두 합한 후에 총 개수로 나눈 통계량</a:t>
            </a:r>
          </a:p>
        </p:txBody>
      </p:sp>
      <p:pic>
        <p:nvPicPr>
          <p:cNvPr id="7" name="내용 개체 틀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36" y="2874839"/>
            <a:ext cx="7023727" cy="27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344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" t="2287" b="4167"/>
          <a:stretch/>
        </p:blipFill>
        <p:spPr bwMode="auto">
          <a:xfrm>
            <a:off x="1237912" y="990600"/>
            <a:ext cx="6897413" cy="4469259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847530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65" y="990600"/>
            <a:ext cx="7619885" cy="2281600"/>
          </a:xfrm>
        </p:spPr>
      </p:pic>
    </p:spTree>
    <p:extLst>
      <p:ext uri="{BB962C8B-B14F-4D97-AF65-F5344CB8AC3E}">
        <p14:creationId xmlns:p14="http://schemas.microsoft.com/office/powerpoint/2010/main" val="310040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990600"/>
            <a:ext cx="4246418" cy="1488295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/>
          <a:stretch/>
        </p:blipFill>
        <p:spPr>
          <a:xfrm>
            <a:off x="611188" y="3113071"/>
            <a:ext cx="6960866" cy="1793559"/>
          </a:xfrm>
          <a:prstGeom prst="rect">
            <a:avLst/>
          </a:prstGeom>
          <a:noFill/>
          <a:ln w="9525" cap="flat" cmpd="sng" algn="ctr">
            <a:solidFill>
              <a:srgbClr val="64C7E6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105990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D5A9C1-E3AF-2D4B-A941-1F4C27E3B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990600"/>
            <a:ext cx="7041973" cy="13040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AE6BF-FD05-43F8-B456-993808448972}"/>
              </a:ext>
            </a:extLst>
          </p:cNvPr>
          <p:cNvSpPr txBox="1"/>
          <p:nvPr/>
        </p:nvSpPr>
        <p:spPr>
          <a:xfrm>
            <a:off x="1798721" y="2743200"/>
            <a:ext cx="530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-A</a:t>
            </a:r>
            <a:r>
              <a:rPr lang="ko-KR" altLang="en-US" dirty="0">
                <a:latin typeface="+mn-ea"/>
                <a:ea typeface="+mn-ea"/>
              </a:rPr>
              <a:t>분반의 분산은</a:t>
            </a:r>
            <a:r>
              <a:rPr lang="en-US" altLang="ko-KR" dirty="0">
                <a:latin typeface="+mn-ea"/>
                <a:ea typeface="+mn-ea"/>
              </a:rPr>
              <a:t>?</a:t>
            </a:r>
          </a:p>
          <a:p>
            <a:r>
              <a:rPr lang="en-US" altLang="ko-KR" dirty="0">
                <a:latin typeface="+mn-ea"/>
                <a:ea typeface="+mn-ea"/>
              </a:rPr>
              <a:t>-B</a:t>
            </a:r>
            <a:r>
              <a:rPr lang="ko-KR" altLang="en-US" dirty="0">
                <a:latin typeface="+mn-ea"/>
                <a:ea typeface="+mn-ea"/>
              </a:rPr>
              <a:t>분반의 분산은</a:t>
            </a:r>
            <a:r>
              <a:rPr lang="en-US" altLang="ko-KR" dirty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9595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7.5 </a:t>
            </a:r>
            <a:r>
              <a:rPr lang="ko-KR" altLang="en-US" dirty="0"/>
              <a:t>표준편차</a:t>
            </a:r>
            <a:r>
              <a:rPr lang="en-US" altLang="ko-KR" dirty="0"/>
              <a:t>(Standard Deviation)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표준편차 </a:t>
            </a:r>
            <a:r>
              <a:rPr lang="en-US" altLang="ko-KR" dirty="0"/>
              <a:t>: </a:t>
            </a:r>
            <a:r>
              <a:rPr lang="ko-KR" altLang="en-US" dirty="0"/>
              <a:t>분산에 제곱근을 씌어서 얻어지는 값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25" y="2365375"/>
            <a:ext cx="6875949" cy="252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6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54" y="990600"/>
            <a:ext cx="7533547" cy="1916987"/>
          </a:xfrm>
        </p:spPr>
      </p:pic>
    </p:spTree>
    <p:extLst>
      <p:ext uri="{BB962C8B-B14F-4D97-AF65-F5344CB8AC3E}">
        <p14:creationId xmlns:p14="http://schemas.microsoft.com/office/powerpoint/2010/main" val="235103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990599"/>
            <a:ext cx="6704012" cy="5245813"/>
          </a:xfrm>
        </p:spPr>
      </p:pic>
    </p:spTree>
    <p:extLst>
      <p:ext uri="{BB962C8B-B14F-4D97-AF65-F5344CB8AC3E}">
        <p14:creationId xmlns:p14="http://schemas.microsoft.com/office/powerpoint/2010/main" val="322920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통계량 </a:t>
            </a:r>
            <a:r>
              <a:rPr lang="en-US" altLang="ko-KR" dirty="0"/>
              <a:t>(Statistics)</a:t>
            </a:r>
          </a:p>
          <a:p>
            <a:r>
              <a:rPr lang="en-US" altLang="ko-KR" dirty="0"/>
              <a:t>7.2 </a:t>
            </a:r>
            <a:r>
              <a:rPr lang="ko-KR" altLang="en-US" dirty="0"/>
              <a:t>평균</a:t>
            </a:r>
            <a:r>
              <a:rPr lang="en-US" altLang="ko-KR" dirty="0"/>
              <a:t>(Mean)</a:t>
            </a:r>
          </a:p>
          <a:p>
            <a:r>
              <a:rPr lang="en-US" altLang="ko-KR" dirty="0"/>
              <a:t>7.3 </a:t>
            </a:r>
            <a:r>
              <a:rPr lang="ko-KR" altLang="en-US" dirty="0"/>
              <a:t>중앙값</a:t>
            </a:r>
            <a:r>
              <a:rPr lang="en-US" altLang="ko-KR" dirty="0"/>
              <a:t>(Median)</a:t>
            </a:r>
          </a:p>
          <a:p>
            <a:r>
              <a:rPr lang="en-US" altLang="ko-KR" dirty="0"/>
              <a:t>7.4 </a:t>
            </a:r>
            <a:r>
              <a:rPr lang="ko-KR" altLang="en-US" dirty="0"/>
              <a:t>분산</a:t>
            </a:r>
            <a:r>
              <a:rPr lang="en-US" altLang="ko-KR" dirty="0"/>
              <a:t>(Variation)</a:t>
            </a:r>
          </a:p>
          <a:p>
            <a:r>
              <a:rPr lang="en-US" altLang="ko-KR" dirty="0"/>
              <a:t>7.5 </a:t>
            </a:r>
            <a:r>
              <a:rPr lang="ko-KR" altLang="en-US" dirty="0"/>
              <a:t>표준편차</a:t>
            </a:r>
            <a:r>
              <a:rPr lang="en-US" altLang="ko-KR" dirty="0"/>
              <a:t>(Standard Deviation)</a:t>
            </a:r>
          </a:p>
          <a:p>
            <a:r>
              <a:rPr lang="en-US" altLang="ko-KR" dirty="0"/>
              <a:t>7.6 </a:t>
            </a:r>
            <a:r>
              <a:rPr lang="ko-KR" altLang="en-US" dirty="0"/>
              <a:t>범위</a:t>
            </a:r>
            <a:r>
              <a:rPr lang="en-US" altLang="ko-KR" dirty="0"/>
              <a:t>(Range)</a:t>
            </a:r>
          </a:p>
        </p:txBody>
      </p:sp>
    </p:spTree>
    <p:extLst>
      <p:ext uri="{BB962C8B-B14F-4D97-AF65-F5344CB8AC3E}">
        <p14:creationId xmlns:p14="http://schemas.microsoft.com/office/powerpoint/2010/main" val="1495432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990600"/>
            <a:ext cx="6861092" cy="827602"/>
          </a:xfrm>
        </p:spPr>
      </p:pic>
    </p:spTree>
    <p:extLst>
      <p:ext uri="{BB962C8B-B14F-4D97-AF65-F5344CB8AC3E}">
        <p14:creationId xmlns:p14="http://schemas.microsoft.com/office/powerpoint/2010/main" val="171542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7.6 </a:t>
            </a:r>
            <a:r>
              <a:rPr lang="ko-KR" altLang="en-US" dirty="0"/>
              <a:t>범위</a:t>
            </a:r>
            <a:r>
              <a:rPr lang="en-US" altLang="ko-KR" dirty="0"/>
              <a:t>(Range)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561436"/>
          </a:xfrm>
        </p:spPr>
        <p:txBody>
          <a:bodyPr/>
          <a:lstStyle/>
          <a:p>
            <a:r>
              <a:rPr lang="ko-KR" altLang="en-US" dirty="0"/>
              <a:t>범위</a:t>
            </a:r>
            <a:r>
              <a:rPr lang="en-US" altLang="ko-KR" dirty="0"/>
              <a:t>(Range)</a:t>
            </a:r>
            <a:r>
              <a:rPr lang="ko-KR" altLang="en-US" dirty="0"/>
              <a:t>는 최댓값에서 최솟값을 뺀 값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07" y="2650732"/>
            <a:ext cx="7488243" cy="175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9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5" y="899692"/>
            <a:ext cx="7199950" cy="2264749"/>
          </a:xfrm>
        </p:spPr>
      </p:pic>
    </p:spTree>
    <p:extLst>
      <p:ext uri="{BB962C8B-B14F-4D97-AF65-F5344CB8AC3E}">
        <p14:creationId xmlns:p14="http://schemas.microsoft.com/office/powerpoint/2010/main" val="859368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898132"/>
            <a:ext cx="6416336" cy="5268424"/>
          </a:xfrm>
        </p:spPr>
      </p:pic>
    </p:spTree>
    <p:extLst>
      <p:ext uri="{BB962C8B-B14F-4D97-AF65-F5344CB8AC3E}">
        <p14:creationId xmlns:p14="http://schemas.microsoft.com/office/powerpoint/2010/main" val="1979746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21" y="990600"/>
            <a:ext cx="6300264" cy="2354545"/>
          </a:xfrm>
        </p:spPr>
      </p:pic>
    </p:spTree>
    <p:extLst>
      <p:ext uri="{BB962C8B-B14F-4D97-AF65-F5344CB8AC3E}">
        <p14:creationId xmlns:p14="http://schemas.microsoft.com/office/powerpoint/2010/main" val="4155707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7.7 </a:t>
            </a:r>
            <a:r>
              <a:rPr lang="ko-KR" altLang="en-US" dirty="0"/>
              <a:t>기본 통계량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데이터에 대한 기본적인 통계량을 한꺼번에 요약해주는 함수 </a:t>
            </a:r>
            <a:r>
              <a:rPr lang="en-US" altLang="ko-KR" dirty="0"/>
              <a:t>: summary()</a:t>
            </a:r>
          </a:p>
          <a:p>
            <a:pPr lvl="1"/>
            <a:r>
              <a:rPr lang="en-US" dirty="0"/>
              <a:t>Min. (</a:t>
            </a:r>
            <a:r>
              <a:rPr lang="ko-KR" altLang="en-US" dirty="0"/>
              <a:t>최솟값</a:t>
            </a:r>
            <a:r>
              <a:rPr lang="en-US" altLang="ko-KR" dirty="0"/>
              <a:t>)</a:t>
            </a:r>
          </a:p>
          <a:p>
            <a:pPr lvl="1"/>
            <a:r>
              <a:rPr lang="en-US" dirty="0"/>
              <a:t>1st Qu. (1</a:t>
            </a:r>
            <a:r>
              <a:rPr lang="ko-KR" altLang="en-US" dirty="0" err="1"/>
              <a:t>사분위수</a:t>
            </a:r>
            <a:r>
              <a:rPr lang="en-US" altLang="ko-KR" dirty="0"/>
              <a:t>)</a:t>
            </a:r>
          </a:p>
          <a:p>
            <a:pPr lvl="1"/>
            <a:r>
              <a:rPr lang="en-US" dirty="0"/>
              <a:t>Median (</a:t>
            </a:r>
            <a:r>
              <a:rPr lang="ko-KR" altLang="en-US" dirty="0" err="1"/>
              <a:t>중위값</a:t>
            </a:r>
            <a:r>
              <a:rPr lang="en-US" altLang="ko-KR" dirty="0"/>
              <a:t>)</a:t>
            </a:r>
          </a:p>
          <a:p>
            <a:pPr lvl="1"/>
            <a:r>
              <a:rPr lang="en-US" dirty="0"/>
              <a:t>Mean (</a:t>
            </a:r>
            <a:r>
              <a:rPr lang="ko-KR" altLang="en-US" dirty="0"/>
              <a:t>평균</a:t>
            </a:r>
            <a:r>
              <a:rPr lang="en-US" altLang="ko-KR" dirty="0"/>
              <a:t>)</a:t>
            </a:r>
          </a:p>
          <a:p>
            <a:pPr lvl="1"/>
            <a:r>
              <a:rPr lang="en-US" dirty="0"/>
              <a:t>3rd Qu. (3</a:t>
            </a:r>
            <a:r>
              <a:rPr lang="ko-KR" altLang="en-US" dirty="0" err="1"/>
              <a:t>사분위수</a:t>
            </a:r>
            <a:r>
              <a:rPr lang="en-US" altLang="ko-KR" dirty="0"/>
              <a:t>)</a:t>
            </a:r>
          </a:p>
          <a:p>
            <a:pPr lvl="1"/>
            <a:r>
              <a:rPr lang="en-US" dirty="0"/>
              <a:t>Max. (</a:t>
            </a:r>
            <a:r>
              <a:rPr lang="ko-KR" altLang="en-US" dirty="0"/>
              <a:t>최댓값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195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77" y="990600"/>
            <a:ext cx="7592845" cy="2090875"/>
          </a:xfrm>
        </p:spPr>
      </p:pic>
    </p:spTree>
    <p:extLst>
      <p:ext uri="{BB962C8B-B14F-4D97-AF65-F5344CB8AC3E}">
        <p14:creationId xmlns:p14="http://schemas.microsoft.com/office/powerpoint/2010/main" val="931924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93"/>
          <a:stretch/>
        </p:blipFill>
        <p:spPr>
          <a:xfrm>
            <a:off x="611188" y="364019"/>
            <a:ext cx="6140843" cy="838057"/>
          </a:xfrm>
        </p:spPr>
      </p:pic>
      <p:pic>
        <p:nvPicPr>
          <p:cNvPr id="3" name="내용 개체 틀 3" descr="화면 캡처">
            <a:extLst>
              <a:ext uri="{FF2B5EF4-FFF2-40B4-BE49-F238E27FC236}">
                <a16:creationId xmlns:a16="http://schemas.microsoft.com/office/drawing/2014/main" id="{0C522DE9-4F9B-0E41-98D6-290A35939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3" b="-12682"/>
          <a:stretch/>
        </p:blipFill>
        <p:spPr bwMode="auto">
          <a:xfrm>
            <a:off x="611188" y="1202076"/>
            <a:ext cx="5851257" cy="57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7161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990600"/>
            <a:ext cx="6723680" cy="2241226"/>
          </a:xfrm>
        </p:spPr>
      </p:pic>
    </p:spTree>
    <p:extLst>
      <p:ext uri="{BB962C8B-B14F-4D97-AF65-F5344CB8AC3E}">
        <p14:creationId xmlns:p14="http://schemas.microsoft.com/office/powerpoint/2010/main" val="2219157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374802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통계량</a:t>
            </a:r>
            <a:r>
              <a:rPr lang="en-US" altLang="ko-KR" dirty="0"/>
              <a:t>(Statistic)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550480"/>
          </a:xfrm>
        </p:spPr>
        <p:txBody>
          <a:bodyPr/>
          <a:lstStyle/>
          <a:p>
            <a:r>
              <a:rPr lang="ko-KR" altLang="en-US" dirty="0"/>
              <a:t>데이터의 특징을 대표하는 수치들을 통계량</a:t>
            </a:r>
            <a:r>
              <a:rPr lang="en-US" altLang="ko-KR" dirty="0"/>
              <a:t>(Statistic)</a:t>
            </a:r>
            <a:r>
              <a:rPr lang="ko-KR" altLang="en-US" dirty="0"/>
              <a:t>이라고 함</a:t>
            </a:r>
            <a:endParaRPr lang="en-US" altLang="ko-KR" dirty="0"/>
          </a:p>
          <a:p>
            <a:r>
              <a:rPr lang="ko-KR" altLang="en-US" dirty="0"/>
              <a:t>통계량은 데이터의 특징을 하나의 수치로 요약해 놓은 값</a:t>
            </a:r>
            <a:endParaRPr lang="en-US" altLang="ko-KR" dirty="0"/>
          </a:p>
          <a:p>
            <a:r>
              <a:rPr lang="ko-KR" altLang="en-US" dirty="0" err="1"/>
              <a:t>중심위치를</a:t>
            </a:r>
            <a:r>
              <a:rPr lang="ko-KR" altLang="en-US" dirty="0"/>
              <a:t> 나타내는 통계량 </a:t>
            </a:r>
            <a:r>
              <a:rPr lang="en-US" altLang="ko-KR" dirty="0"/>
              <a:t>: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중앙값</a:t>
            </a:r>
          </a:p>
          <a:p>
            <a:r>
              <a:rPr lang="ko-KR" altLang="en-US" dirty="0" err="1"/>
              <a:t>퍼진상태를</a:t>
            </a:r>
            <a:r>
              <a:rPr lang="ko-KR" altLang="en-US" dirty="0"/>
              <a:t> 나타내는 통계량 </a:t>
            </a:r>
            <a:r>
              <a:rPr lang="en-US" altLang="ko-KR" dirty="0"/>
              <a:t>: </a:t>
            </a:r>
            <a:r>
              <a:rPr lang="ko-KR" altLang="en-US" dirty="0"/>
              <a:t>분산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67" y="3429000"/>
            <a:ext cx="6785598" cy="22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84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23B86E-39C0-9C41-BE8A-2057C6A1D0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891"/>
          <a:stretch/>
        </p:blipFill>
        <p:spPr>
          <a:xfrm>
            <a:off x="611188" y="675080"/>
            <a:ext cx="6632643" cy="2558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6DF512-3C67-664A-B41E-51B560912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10" b="34181"/>
          <a:stretch/>
        </p:blipFill>
        <p:spPr>
          <a:xfrm>
            <a:off x="611188" y="3624656"/>
            <a:ext cx="6632643" cy="25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9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6DF512-3C67-664A-B41E-51B560912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595" b="17948"/>
          <a:stretch/>
        </p:blipFill>
        <p:spPr>
          <a:xfrm>
            <a:off x="539269" y="990600"/>
            <a:ext cx="6632643" cy="1194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E52A00-91AF-5145-813A-B918CECC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48" b="1195"/>
          <a:stretch/>
        </p:blipFill>
        <p:spPr>
          <a:xfrm>
            <a:off x="539269" y="3161872"/>
            <a:ext cx="6632643" cy="11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81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9007CF-DBC9-7646-AAD6-2093C83861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223"/>
          <a:stretch/>
        </p:blipFill>
        <p:spPr>
          <a:xfrm>
            <a:off x="611188" y="838256"/>
            <a:ext cx="6713377" cy="1031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5E68E-0A66-9D42-9C75-559CEF702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17" b="34106"/>
          <a:stretch/>
        </p:blipFill>
        <p:spPr>
          <a:xfrm>
            <a:off x="611188" y="2605410"/>
            <a:ext cx="6713377" cy="1031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C9856-15ED-DD48-BF13-4C5D70587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01" b="2822"/>
          <a:stretch/>
        </p:blipFill>
        <p:spPr>
          <a:xfrm>
            <a:off x="611188" y="4454758"/>
            <a:ext cx="6713377" cy="10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 </a:t>
            </a:r>
            <a:r>
              <a:rPr lang="ko-KR" altLang="en-US" dirty="0"/>
              <a:t>평균</a:t>
            </a:r>
            <a:r>
              <a:rPr lang="en-US" altLang="ko-KR" dirty="0"/>
              <a:t>(Mean)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505452"/>
          </a:xfrm>
        </p:spPr>
        <p:txBody>
          <a:bodyPr/>
          <a:lstStyle/>
          <a:p>
            <a:r>
              <a:rPr lang="ko-KR" altLang="en-US" dirty="0"/>
              <a:t>평균은 ‘</a:t>
            </a:r>
            <a:r>
              <a:rPr lang="ko-KR" altLang="en-US" dirty="0" err="1"/>
              <a:t>산술평균’이라고도</a:t>
            </a:r>
            <a:r>
              <a:rPr lang="ko-KR" altLang="en-US" dirty="0"/>
              <a:t> 하며</a:t>
            </a:r>
            <a:r>
              <a:rPr lang="en-US" altLang="ko-KR" dirty="0"/>
              <a:t>, </a:t>
            </a:r>
            <a:r>
              <a:rPr lang="ko-KR" altLang="en-US" dirty="0"/>
              <a:t>측정된 값들의 합을 측정된 개수로 나눈 값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8" y="2835808"/>
            <a:ext cx="7836564" cy="166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4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68" y="990600"/>
            <a:ext cx="805047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6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835922"/>
            <a:ext cx="6962775" cy="3058905"/>
          </a:xfrm>
        </p:spPr>
      </p:pic>
    </p:spTree>
    <p:extLst>
      <p:ext uri="{BB962C8B-B14F-4D97-AF65-F5344CB8AC3E}">
        <p14:creationId xmlns:p14="http://schemas.microsoft.com/office/powerpoint/2010/main" val="308230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07"/>
          <a:stretch/>
        </p:blipFill>
        <p:spPr>
          <a:xfrm>
            <a:off x="611188" y="990600"/>
            <a:ext cx="6938705" cy="2019728"/>
          </a:xfrm>
        </p:spPr>
      </p:pic>
    </p:spTree>
    <p:extLst>
      <p:ext uri="{BB962C8B-B14F-4D97-AF65-F5344CB8AC3E}">
        <p14:creationId xmlns:p14="http://schemas.microsoft.com/office/powerpoint/2010/main" val="367434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 </a:t>
            </a:r>
            <a:r>
              <a:rPr lang="ko-KR" altLang="en-US" dirty="0"/>
              <a:t>중앙값</a:t>
            </a:r>
            <a:r>
              <a:rPr lang="en-US" altLang="ko-KR" dirty="0"/>
              <a:t>(Median)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121273"/>
          </a:xfrm>
        </p:spPr>
        <p:txBody>
          <a:bodyPr/>
          <a:lstStyle/>
          <a:p>
            <a:r>
              <a:rPr lang="ko-KR" altLang="en-US" dirty="0"/>
              <a:t>중앙값</a:t>
            </a:r>
            <a:r>
              <a:rPr lang="en-US" altLang="ko-KR" dirty="0"/>
              <a:t>(Median)</a:t>
            </a:r>
            <a:r>
              <a:rPr lang="ko-KR" altLang="en-US" dirty="0"/>
              <a:t>은 데이터를 크기 순서대로 나열했을 때 가운데에 위치하는 중심 값</a:t>
            </a:r>
            <a:endParaRPr lang="en-US" altLang="ko-KR" dirty="0"/>
          </a:p>
          <a:p>
            <a:r>
              <a:rPr lang="ko-KR" altLang="en-US" dirty="0"/>
              <a:t>데이터의 수가 짝수 개일 때에는 중앙에 값이 </a:t>
            </a:r>
            <a:r>
              <a:rPr lang="en-US" altLang="ko-KR" dirty="0"/>
              <a:t>2</a:t>
            </a:r>
            <a:r>
              <a:rPr lang="ko-KR" altLang="en-US" dirty="0"/>
              <a:t>개가 있으므로</a:t>
            </a:r>
            <a:r>
              <a:rPr lang="en-US" altLang="ko-KR" dirty="0"/>
              <a:t>,</a:t>
            </a:r>
            <a:r>
              <a:rPr lang="ko-KR" altLang="en-US" dirty="0"/>
              <a:t> 중간에 있는 두 수의 평균을 사용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10, 20, 40, 60, 90, 100 </a:t>
            </a:r>
            <a:r>
              <a:rPr lang="ko-KR" altLang="en-US" dirty="0"/>
              <a:t>수의 중앙값은 </a:t>
            </a:r>
            <a:r>
              <a:rPr lang="en-US" altLang="ko-KR" dirty="0"/>
              <a:t>40</a:t>
            </a:r>
            <a:r>
              <a:rPr lang="ko-KR" altLang="en-US" dirty="0"/>
              <a:t>과 </a:t>
            </a:r>
            <a:r>
              <a:rPr lang="en-US" altLang="ko-KR" dirty="0"/>
              <a:t>60</a:t>
            </a:r>
            <a:r>
              <a:rPr lang="ko-KR" altLang="en-US" dirty="0"/>
              <a:t>의 평균인 </a:t>
            </a:r>
            <a:r>
              <a:rPr lang="en-US" altLang="ko-KR" dirty="0"/>
              <a:t>50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47" y="3559230"/>
            <a:ext cx="5398031" cy="227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1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57" y="990600"/>
            <a:ext cx="7550886" cy="2051389"/>
          </a:xfrm>
        </p:spPr>
      </p:pic>
    </p:spTree>
    <p:extLst>
      <p:ext uri="{BB962C8B-B14F-4D97-AF65-F5344CB8AC3E}">
        <p14:creationId xmlns:p14="http://schemas.microsoft.com/office/powerpoint/2010/main" val="2968027524"/>
      </p:ext>
    </p:extLst>
  </p:cSld>
  <p:clrMapOvr>
    <a:masterClrMapping/>
  </p:clrMapOvr>
</p:sld>
</file>

<file path=ppt/theme/theme1.xml><?xml version="1.0" encoding="utf-8"?>
<a:theme xmlns:a="http://schemas.openxmlformats.org/drawingml/2006/main" name="1_2011 Template 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35451</TotalTime>
  <Words>265</Words>
  <Application>Microsoft Office PowerPoint</Application>
  <PresentationFormat>화면 슬라이드 쇼(4:3)</PresentationFormat>
  <Paragraphs>37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HY울릉도B</vt:lpstr>
      <vt:lpstr>HY헤드라인M</vt:lpstr>
      <vt:lpstr>맑은 고딕</vt:lpstr>
      <vt:lpstr>Arial</vt:lpstr>
      <vt:lpstr>Times New Roman</vt:lpstr>
      <vt:lpstr>Wingdings</vt:lpstr>
      <vt:lpstr>1_2011 Template 2</vt:lpstr>
      <vt:lpstr>제 7 강 : 데이터의 대표값</vt:lpstr>
      <vt:lpstr>목차</vt:lpstr>
      <vt:lpstr>7.1 통계량(Statistic)</vt:lpstr>
      <vt:lpstr>7.2 평균(Mean)</vt:lpstr>
      <vt:lpstr>PowerPoint 프레젠테이션</vt:lpstr>
      <vt:lpstr>PowerPoint 프레젠테이션</vt:lpstr>
      <vt:lpstr>PowerPoint 프레젠테이션</vt:lpstr>
      <vt:lpstr>7.3 중앙값(Median)</vt:lpstr>
      <vt:lpstr>PowerPoint 프레젠테이션</vt:lpstr>
      <vt:lpstr>PowerPoint 프레젠테이션</vt:lpstr>
      <vt:lpstr>PowerPoint 프레젠테이션</vt:lpstr>
      <vt:lpstr>7.4 분산(Variation)</vt:lpstr>
      <vt:lpstr>PowerPoint 프레젠테이션</vt:lpstr>
      <vt:lpstr>PowerPoint 프레젠테이션</vt:lpstr>
      <vt:lpstr>PowerPoint 프레젠테이션</vt:lpstr>
      <vt:lpstr>PowerPoint 프레젠테이션</vt:lpstr>
      <vt:lpstr>7.5 표준편차(Standard Deviation)</vt:lpstr>
      <vt:lpstr>PowerPoint 프레젠테이션</vt:lpstr>
      <vt:lpstr>PowerPoint 프레젠테이션</vt:lpstr>
      <vt:lpstr>PowerPoint 프레젠테이션</vt:lpstr>
      <vt:lpstr>7.6 범위(Range)</vt:lpstr>
      <vt:lpstr>PowerPoint 프레젠테이션</vt:lpstr>
      <vt:lpstr>PowerPoint 프레젠테이션</vt:lpstr>
      <vt:lpstr>PowerPoint 프레젠테이션</vt:lpstr>
      <vt:lpstr>7.7 기본 통계량 요약</vt:lpstr>
      <vt:lpstr>PowerPoint 프레젠테이션</vt:lpstr>
      <vt:lpstr>PowerPoint 프레젠테이션</vt:lpstr>
      <vt:lpstr>PowerPoint 프레젠테이션</vt:lpstr>
      <vt:lpstr>연습 문제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한종대</cp:lastModifiedBy>
  <cp:revision>1093</cp:revision>
  <cp:lastPrinted>2019-02-11T06:48:34Z</cp:lastPrinted>
  <dcterms:created xsi:type="dcterms:W3CDTF">2011-01-13T02:38:11Z</dcterms:created>
  <dcterms:modified xsi:type="dcterms:W3CDTF">2020-10-19T02:37:01Z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