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5"/>
  </p:notesMasterIdLst>
  <p:handoutMasterIdLst>
    <p:handoutMasterId r:id="rId26"/>
  </p:handoutMasterIdLst>
  <p:sldIdLst>
    <p:sldId id="258" r:id="rId2"/>
    <p:sldId id="386" r:id="rId3"/>
    <p:sldId id="361" r:id="rId4"/>
    <p:sldId id="362" r:id="rId5"/>
    <p:sldId id="402" r:id="rId6"/>
    <p:sldId id="418" r:id="rId7"/>
    <p:sldId id="419" r:id="rId8"/>
    <p:sldId id="372" r:id="rId9"/>
    <p:sldId id="293" r:id="rId10"/>
    <p:sldId id="280" r:id="rId11"/>
    <p:sldId id="289" r:id="rId12"/>
    <p:sldId id="420" r:id="rId13"/>
    <p:sldId id="421" r:id="rId14"/>
    <p:sldId id="422" r:id="rId15"/>
    <p:sldId id="423" r:id="rId16"/>
    <p:sldId id="424" r:id="rId17"/>
    <p:sldId id="425" r:id="rId18"/>
    <p:sldId id="427" r:id="rId19"/>
    <p:sldId id="428" r:id="rId20"/>
    <p:sldId id="426" r:id="rId21"/>
    <p:sldId id="417" r:id="rId22"/>
    <p:sldId id="429" r:id="rId23"/>
    <p:sldId id="430" r:id="rId24"/>
  </p:sldIdLst>
  <p:sldSz cx="9144000" cy="6858000" type="screen4x3"/>
  <p:notesSz cx="6780213" cy="991076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>
          <p15:clr>
            <a:srgbClr val="A4A3A4"/>
          </p15:clr>
        </p15:guide>
        <p15:guide id="2" orient="horz" pos="144">
          <p15:clr>
            <a:srgbClr val="A4A3A4"/>
          </p15:clr>
        </p15:guide>
        <p15:guide id="3" orient="horz" pos="1490">
          <p15:clr>
            <a:srgbClr val="A4A3A4"/>
          </p15:clr>
        </p15:guide>
        <p15:guide id="4" orient="horz" pos="1231">
          <p15:clr>
            <a:srgbClr val="A4A3A4"/>
          </p15:clr>
        </p15:guide>
        <p15:guide id="5" pos="2880">
          <p15:clr>
            <a:srgbClr val="A4A3A4"/>
          </p15:clr>
        </p15:guide>
        <p15:guide id="6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1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연재" initials="이" lastIdx="4" clrIdx="0">
    <p:extLst>
      <p:ext uri="{19B8F6BF-5375-455C-9EA6-DF929625EA0E}">
        <p15:presenceInfo xmlns:p15="http://schemas.microsoft.com/office/powerpoint/2012/main" userId="S::201931030@sangmyung.kr::79ef74e8-f3ad-4750-a74e-a9cf710b4b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BCCFD6"/>
    <a:srgbClr val="BCD6D3"/>
    <a:srgbClr val="333399"/>
    <a:srgbClr val="C0BED4"/>
    <a:srgbClr val="D6E1B1"/>
    <a:srgbClr val="C3D5BD"/>
    <a:srgbClr val="BF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93" autoAdjust="0"/>
    <p:restoredTop sz="92057" autoAdjust="0"/>
  </p:normalViewPr>
  <p:slideViewPr>
    <p:cSldViewPr snapToGrid="0" snapToObjects="1" showGuides="1">
      <p:cViewPr varScale="1">
        <p:scale>
          <a:sx n="78" d="100"/>
          <a:sy n="78" d="100"/>
        </p:scale>
        <p:origin x="60" y="741"/>
      </p:cViewPr>
      <p:guideLst>
        <p:guide orient="horz" pos="624"/>
        <p:guide orient="horz" pos="144"/>
        <p:guide orient="horz" pos="1490"/>
        <p:guide orient="horz" pos="1231"/>
        <p:guide pos="2880"/>
        <p:guide pos="384"/>
      </p:guideLst>
    </p:cSldViewPr>
  </p:slideViewPr>
  <p:outlineViewPr>
    <p:cViewPr>
      <p:scale>
        <a:sx n="25" d="100"/>
        <a:sy n="25" d="100"/>
      </p:scale>
      <p:origin x="0" y="-2145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3576" y="378"/>
      </p:cViewPr>
      <p:guideLst>
        <p:guide orient="horz" pos="3121"/>
        <p:guide pos="21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25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69938"/>
            <a:ext cx="4926013" cy="3694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695825"/>
            <a:ext cx="4916487" cy="44656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28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77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latin typeface="Arial" charset="0"/>
                <a:ea typeface="돋움" pitchFamily="50" charset="-127"/>
              </a:rPr>
              <a:t>표준정규</a:t>
            </a:r>
            <a:r>
              <a:rPr lang="ko-KR" altLang="en-US" dirty="0">
                <a:latin typeface="Arial" charset="0"/>
                <a:ea typeface="돋움" pitchFamily="50" charset="-127"/>
              </a:rPr>
              <a:t> 분포를 이용해서 서로 다른 집단을 용이하게 비교 가능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서로 다른 환경을 비교하기 위해서는 표준화가 필요</a:t>
            </a:r>
            <a:endParaRPr lang="en-US" altLang="ko-KR" dirty="0"/>
          </a:p>
          <a:p>
            <a:pPr lvl="1"/>
            <a:r>
              <a:rPr lang="ko-KR" altLang="en-US" dirty="0"/>
              <a:t>평균을 </a:t>
            </a:r>
            <a:r>
              <a:rPr lang="en-US" altLang="ko-KR" dirty="0"/>
              <a:t>0,</a:t>
            </a:r>
            <a:r>
              <a:rPr lang="ko-KR" altLang="en-US" dirty="0"/>
              <a:t> 분산을 </a:t>
            </a:r>
            <a:r>
              <a:rPr lang="el-GR" altLang="ko-KR" dirty="0"/>
              <a:t>σ</a:t>
            </a:r>
            <a:r>
              <a:rPr lang="ko-KR" altLang="en-US" dirty="0"/>
              <a:t>로 통일시킴</a:t>
            </a:r>
            <a:endParaRPr lang="en-US" altLang="ko-KR" dirty="0"/>
          </a:p>
          <a:p>
            <a:r>
              <a:rPr lang="ko-KR" altLang="en-US" dirty="0"/>
              <a:t>*</a:t>
            </a:r>
            <a:r>
              <a:rPr lang="en-US" altLang="ko-KR" dirty="0"/>
              <a:t>)</a:t>
            </a:r>
            <a:r>
              <a:rPr lang="ko-KR" altLang="en-US" dirty="0"/>
              <a:t> 정규분포표는 </a:t>
            </a:r>
            <a:r>
              <a:rPr lang="ko-KR" altLang="en-US" dirty="0" err="1"/>
              <a:t>표준호된</a:t>
            </a:r>
            <a:r>
              <a:rPr lang="ko-KR" altLang="en-US" dirty="0"/>
              <a:t> 정규분포의 넓이를 미리 계산한 값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99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27745" y="658715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R</a:t>
            </a:r>
            <a:r>
              <a:rPr lang="ko-KR" altLang="en-US" b="1" dirty="0">
                <a:latin typeface="+mn-ea"/>
                <a:ea typeface="+mn-ea"/>
              </a:rPr>
              <a:t>로 쉽게 배우는 통계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0" name="Rectangle 1026"/>
          <p:cNvSpPr>
            <a:spLocks noChangeArrowheads="1"/>
          </p:cNvSpPr>
          <p:nvPr/>
        </p:nvSpPr>
        <p:spPr bwMode="auto">
          <a:xfrm>
            <a:off x="361950" y="448811"/>
            <a:ext cx="6038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fontAlgn="ctr">
              <a:lnSpc>
                <a:spcPct val="120000"/>
              </a:lnSpc>
            </a:pPr>
            <a:endParaRPr lang="ko-KR" altLang="en-US" sz="1600">
              <a:effectLst>
                <a:outerShdw blurRad="38100" dist="38100" dir="2700000" algn="tl">
                  <a:srgbClr val="C0C0C0"/>
                </a:outerShdw>
              </a:effectLst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5255171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448811"/>
            <a:ext cx="690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5255172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0988" y="1024768"/>
            <a:ext cx="85820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sp>
        <p:nvSpPr>
          <p:cNvPr id="5255186" name="Line 1042"/>
          <p:cNvSpPr>
            <a:spLocks noChangeShapeType="1"/>
          </p:cNvSpPr>
          <p:nvPr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1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5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9 </a:t>
            </a:r>
            <a:r>
              <a:rPr lang="ko-KR" altLang="en-US" dirty="0"/>
              <a:t>장 </a:t>
            </a:r>
            <a:r>
              <a:rPr lang="en-US" altLang="ko-KR" dirty="0"/>
              <a:t>: </a:t>
            </a:r>
            <a:r>
              <a:rPr lang="ko-KR" altLang="en-US" dirty="0" err="1"/>
              <a:t>연속형</a:t>
            </a:r>
            <a:r>
              <a:rPr lang="ko-KR" altLang="en-US" dirty="0"/>
              <a:t> 확률분포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64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정규분포를 표준 정규 분포로 변환 </a:t>
            </a:r>
            <a:r>
              <a:rPr lang="en-US" altLang="ko-KR" dirty="0"/>
              <a:t>(Z </a:t>
            </a:r>
            <a:r>
              <a:rPr lang="ko-KR" altLang="en-US" dirty="0"/>
              <a:t>변환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1114751"/>
          </a:xfrm>
        </p:spPr>
        <p:txBody>
          <a:bodyPr/>
          <a:lstStyle/>
          <a:p>
            <a:r>
              <a:rPr lang="ko-KR" altLang="en-US" dirty="0"/>
              <a:t>데이터가 평균 </a:t>
            </a:r>
            <a:r>
              <a:rPr lang="en-US" altLang="ko-KR" dirty="0"/>
              <a:t>µ </a:t>
            </a:r>
            <a:r>
              <a:rPr lang="ko-KR" altLang="en-US" dirty="0"/>
              <a:t>표준편차 </a:t>
            </a:r>
            <a:r>
              <a:rPr lang="el-GR" altLang="ko-KR" dirty="0"/>
              <a:t>σ</a:t>
            </a:r>
            <a:r>
              <a:rPr lang="en-US" altLang="ko-KR" dirty="0"/>
              <a:t> </a:t>
            </a:r>
            <a:r>
              <a:rPr lang="ko-KR" altLang="en-US" dirty="0"/>
              <a:t>인 일반 정규분포를 따르는 경우</a:t>
            </a:r>
            <a:r>
              <a:rPr lang="en-US" altLang="ko-KR" dirty="0"/>
              <a:t> </a:t>
            </a:r>
            <a:r>
              <a:rPr lang="ko-KR" altLang="en-US" dirty="0"/>
              <a:t>표준 정규 분포로 변환하는 방법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Z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1"/>
            <a:r>
              <a:rPr lang="en-US" dirty="0"/>
              <a:t>Z = (x - µ) / </a:t>
            </a:r>
            <a:r>
              <a:rPr lang="el-GR" dirty="0"/>
              <a:t>σ</a:t>
            </a:r>
            <a:r>
              <a:rPr lang="en-US" dirty="0"/>
              <a:t> </a:t>
            </a:r>
            <a:r>
              <a:rPr lang="ko-KR" altLang="en-US" dirty="0"/>
              <a:t>에 대입하면</a:t>
            </a:r>
            <a:r>
              <a:rPr lang="en-US" altLang="ko-KR" dirty="0"/>
              <a:t>, z </a:t>
            </a:r>
            <a:r>
              <a:rPr lang="ko-KR" altLang="en-US" dirty="0"/>
              <a:t>는 표준 정규 분포를 따른다</a:t>
            </a:r>
            <a:r>
              <a:rPr lang="en-US" altLang="ko-KR" dirty="0"/>
              <a:t>.</a:t>
            </a:r>
          </a:p>
        </p:txBody>
      </p:sp>
      <p:pic>
        <p:nvPicPr>
          <p:cNvPr id="35" name="그림 3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517" y="2535343"/>
            <a:ext cx="5712966" cy="350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41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표준정규분포와 </a:t>
            </a:r>
            <a:r>
              <a:rPr lang="en-US" altLang="ko-KR" dirty="0"/>
              <a:t>Z</a:t>
            </a:r>
            <a:r>
              <a:rPr lang="ko-KR" altLang="en-US" dirty="0"/>
              <a:t>값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1178089"/>
          </a:xfrm>
        </p:spPr>
        <p:txBody>
          <a:bodyPr/>
          <a:lstStyle/>
          <a:p>
            <a:r>
              <a:rPr lang="ko-KR" altLang="en-US" dirty="0"/>
              <a:t>표준정규분포는 평균 </a:t>
            </a:r>
            <a:r>
              <a:rPr lang="en-US" altLang="ko-KR" dirty="0"/>
              <a:t>0</a:t>
            </a:r>
            <a:r>
              <a:rPr lang="ko-KR" altLang="en-US" dirty="0"/>
              <a:t>을 중심으로 좌우 대칭</a:t>
            </a:r>
            <a:endParaRPr lang="en-US" altLang="ko-KR" dirty="0"/>
          </a:p>
          <a:p>
            <a:r>
              <a:rPr lang="en-US" altLang="ko-KR" dirty="0"/>
              <a:t>Z</a:t>
            </a:r>
            <a:r>
              <a:rPr lang="ko-KR" altLang="en-US" dirty="0"/>
              <a:t>값은 데이터가 평균으로부터 몇 배의 표준편차만큼 떨어져 있는가를 나타냄</a:t>
            </a:r>
            <a:endParaRPr lang="en-US" altLang="ko-KR" dirty="0"/>
          </a:p>
          <a:p>
            <a:r>
              <a:rPr lang="en-US" dirty="0"/>
              <a:t>Z</a:t>
            </a:r>
            <a:r>
              <a:rPr lang="ko-KR" altLang="en-US" dirty="0"/>
              <a:t>값이 </a:t>
            </a:r>
            <a:r>
              <a:rPr lang="en-US" altLang="ko-KR" dirty="0"/>
              <a:t>1</a:t>
            </a:r>
            <a:r>
              <a:rPr lang="ko-KR" altLang="en-US" dirty="0"/>
              <a:t>이면</a:t>
            </a:r>
            <a:r>
              <a:rPr lang="en-US" altLang="ko-KR" dirty="0"/>
              <a:t>, 1</a:t>
            </a:r>
            <a:r>
              <a:rPr lang="el-GR" dirty="0"/>
              <a:t> σ</a:t>
            </a:r>
            <a:r>
              <a:rPr lang="en-US" dirty="0"/>
              <a:t> , 2</a:t>
            </a:r>
            <a:r>
              <a:rPr lang="ko-KR" altLang="en-US" dirty="0"/>
              <a:t>이면 </a:t>
            </a:r>
            <a:r>
              <a:rPr lang="en-US" altLang="ko-KR" dirty="0"/>
              <a:t>2 </a:t>
            </a:r>
            <a:r>
              <a:rPr lang="el-GR" dirty="0"/>
              <a:t>σ</a:t>
            </a:r>
            <a:r>
              <a:rPr lang="en-US" dirty="0"/>
              <a:t> , 3</a:t>
            </a:r>
            <a:r>
              <a:rPr lang="ko-KR" altLang="en-US" dirty="0"/>
              <a:t>이면 </a:t>
            </a:r>
            <a:r>
              <a:rPr lang="en-US" altLang="ko-KR" dirty="0"/>
              <a:t>3</a:t>
            </a:r>
            <a:r>
              <a:rPr lang="el-GR" dirty="0"/>
              <a:t>σ</a:t>
            </a:r>
            <a:endParaRPr lang="en-US" altLang="ko-KR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20" y="3024452"/>
            <a:ext cx="7768175" cy="245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30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3" descr="화면 캡처">
            <a:extLst>
              <a:ext uri="{FF2B5EF4-FFF2-40B4-BE49-F238E27FC236}">
                <a16:creationId xmlns:a16="http://schemas.microsoft.com/office/drawing/2014/main" id="{63828EEB-CDB8-4B4C-81FF-270E371010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9" t="36789" r="16998" b="-744"/>
          <a:stretch/>
        </p:blipFill>
        <p:spPr>
          <a:xfrm>
            <a:off x="2506265" y="3232455"/>
            <a:ext cx="4131470" cy="317673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사례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1111009"/>
          </a:xfrm>
        </p:spPr>
        <p:txBody>
          <a:bodyPr/>
          <a:lstStyle/>
          <a:p>
            <a:r>
              <a:rPr lang="ko-KR" altLang="en-US" dirty="0"/>
              <a:t>두 시험 중 어느 성적이 더 우수한지 비교</a:t>
            </a:r>
            <a:endParaRPr lang="en-US" altLang="ko-KR" dirty="0"/>
          </a:p>
          <a:p>
            <a:pPr lvl="1"/>
            <a:r>
              <a:rPr lang="ko-KR" altLang="en-US" dirty="0"/>
              <a:t>첫 번째 영어시험성적 </a:t>
            </a:r>
            <a:r>
              <a:rPr lang="en-US" altLang="ko-KR" dirty="0"/>
              <a:t>~ N(70, 10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두 번째 영어시험성적 </a:t>
            </a:r>
            <a:r>
              <a:rPr lang="en-US" altLang="ko-KR" dirty="0"/>
              <a:t>~ N(60, 5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18"/>
          <a:stretch/>
        </p:blipFill>
        <p:spPr>
          <a:xfrm>
            <a:off x="1870680" y="2011415"/>
            <a:ext cx="5274420" cy="146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61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86382" y="1011540"/>
            <a:ext cx="5965704" cy="1582587"/>
            <a:chOff x="450786" y="268058"/>
            <a:chExt cx="5865105" cy="1517413"/>
          </a:xfrm>
        </p:grpSpPr>
        <p:pic>
          <p:nvPicPr>
            <p:cNvPr id="4" name="그림 3" descr="화면 캡처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786" y="268058"/>
              <a:ext cx="5865105" cy="839493"/>
            </a:xfrm>
            <a:prstGeom prst="rect">
              <a:avLst/>
            </a:prstGeom>
          </p:spPr>
        </p:pic>
        <p:pic>
          <p:nvPicPr>
            <p:cNvPr id="5" name="그림 4" descr="화면 캡처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786" y="1255801"/>
              <a:ext cx="3572574" cy="529670"/>
            </a:xfrm>
            <a:prstGeom prst="rect">
              <a:avLst/>
            </a:prstGeom>
          </p:spPr>
        </p:pic>
      </p:grpSp>
      <p:pic>
        <p:nvPicPr>
          <p:cNvPr id="7" name="그림 7" descr="화면 캡처">
            <a:extLst>
              <a:ext uri="{FF2B5EF4-FFF2-40B4-BE49-F238E27FC236}">
                <a16:creationId xmlns:a16="http://schemas.microsoft.com/office/drawing/2014/main" id="{A7619824-861B-D64D-9B14-B4DC16B384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t="3700" r="731"/>
          <a:stretch/>
        </p:blipFill>
        <p:spPr>
          <a:xfrm>
            <a:off x="663115" y="2832532"/>
            <a:ext cx="6470602" cy="2376406"/>
          </a:xfrm>
          <a:prstGeom prst="rect">
            <a:avLst/>
          </a:prstGeom>
          <a:noFill/>
          <a:ln w="9525" cap="flat" cmpd="sng" algn="ctr">
            <a:solidFill>
              <a:srgbClr val="64C7E6"/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2209078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E23907F-2D97-A64B-9DAF-EB9D15222F3F}"/>
              </a:ext>
            </a:extLst>
          </p:cNvPr>
          <p:cNvGrpSpPr/>
          <p:nvPr/>
        </p:nvGrpSpPr>
        <p:grpSpPr>
          <a:xfrm>
            <a:off x="609601" y="990600"/>
            <a:ext cx="6217834" cy="4035110"/>
            <a:chOff x="609600" y="1575162"/>
            <a:chExt cx="7005747" cy="45464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C51B3F0-5280-BC49-B639-ABE80D29F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" y="1813807"/>
              <a:ext cx="6798669" cy="4185717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B7020B-E702-8247-A949-A3F66BBCD96D}"/>
                </a:ext>
              </a:extLst>
            </p:cNvPr>
            <p:cNvSpPr/>
            <p:nvPr/>
          </p:nvSpPr>
          <p:spPr bwMode="auto">
            <a:xfrm>
              <a:off x="609600" y="1575162"/>
              <a:ext cx="7005747" cy="4546432"/>
            </a:xfrm>
            <a:prstGeom prst="rect">
              <a:avLst/>
            </a:prstGeom>
            <a:noFill/>
            <a:ln w="9525" cap="flat" cmpd="sng" algn="ctr">
              <a:solidFill>
                <a:srgbClr val="64C7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55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7" t="-1986" r="568" b="1082"/>
          <a:stretch/>
        </p:blipFill>
        <p:spPr>
          <a:xfrm>
            <a:off x="609600" y="930105"/>
            <a:ext cx="5500361" cy="4997790"/>
          </a:xfrm>
          <a:noFill/>
          <a:ln w="9525" cap="flat" cmpd="sng" algn="ctr">
            <a:solidFill>
              <a:srgbClr val="64C7E6"/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AD3ADF7-D4C2-1A40-BE8D-C90FBF406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047" y="1022011"/>
            <a:ext cx="956281" cy="23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02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5652916" cy="2067476"/>
          </a:xfrm>
          <a:prstGeom prst="rect">
            <a:avLst/>
          </a:prstGeom>
        </p:spPr>
      </p:pic>
      <p:pic>
        <p:nvPicPr>
          <p:cNvPr id="3" name="그림 4" descr="화면 캡처">
            <a:extLst>
              <a:ext uri="{FF2B5EF4-FFF2-40B4-BE49-F238E27FC236}">
                <a16:creationId xmlns:a16="http://schemas.microsoft.com/office/drawing/2014/main" id="{A73C6987-C9AF-8C45-8618-824D2CC53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175388"/>
            <a:ext cx="6066422" cy="318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98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1"/>
            <a:ext cx="5630656" cy="209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60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26" y="965563"/>
            <a:ext cx="6892910" cy="279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33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47"/>
          <a:stretch/>
        </p:blipFill>
        <p:spPr>
          <a:xfrm>
            <a:off x="670473" y="990600"/>
            <a:ext cx="5681466" cy="2127660"/>
          </a:xfrm>
          <a:prstGeom prst="rect">
            <a:avLst/>
          </a:prstGeom>
        </p:spPr>
      </p:pic>
      <p:pic>
        <p:nvPicPr>
          <p:cNvPr id="3" name="그림 4" descr="화면 캡처">
            <a:extLst>
              <a:ext uri="{FF2B5EF4-FFF2-40B4-BE49-F238E27FC236}">
                <a16:creationId xmlns:a16="http://schemas.microsoft.com/office/drawing/2014/main" id="{9519F809-372B-364D-A5A5-84E642F72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39"/>
          <a:stretch/>
        </p:blipFill>
        <p:spPr>
          <a:xfrm>
            <a:off x="609600" y="3370832"/>
            <a:ext cx="5695426" cy="233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9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9.1 </a:t>
            </a:r>
            <a:r>
              <a:rPr lang="ko-KR" altLang="en-US" dirty="0"/>
              <a:t>정규분포</a:t>
            </a:r>
            <a:r>
              <a:rPr lang="en-US" altLang="ko-KR" dirty="0"/>
              <a:t>(Normal Distribution)</a:t>
            </a:r>
          </a:p>
          <a:p>
            <a:r>
              <a:rPr lang="en-US" altLang="ko-KR" dirty="0"/>
              <a:t>9.2 </a:t>
            </a:r>
            <a:r>
              <a:rPr lang="ko-KR" altLang="en-US" dirty="0"/>
              <a:t>표준정규분포</a:t>
            </a:r>
            <a:r>
              <a:rPr lang="en-US" altLang="ko-KR" dirty="0"/>
              <a:t>(Standard Normal Distribution)</a:t>
            </a:r>
          </a:p>
        </p:txBody>
      </p:sp>
    </p:spTree>
    <p:extLst>
      <p:ext uri="{BB962C8B-B14F-4D97-AF65-F5344CB8AC3E}">
        <p14:creationId xmlns:p14="http://schemas.microsoft.com/office/powerpoint/2010/main" val="3474251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5438751" cy="249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74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</p:spTree>
    <p:extLst>
      <p:ext uri="{BB962C8B-B14F-4D97-AF65-F5344CB8AC3E}">
        <p14:creationId xmlns:p14="http://schemas.microsoft.com/office/powerpoint/2010/main" val="382179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5951744" cy="43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988"/>
          <a:stretch/>
        </p:blipFill>
        <p:spPr>
          <a:xfrm>
            <a:off x="675660" y="990601"/>
            <a:ext cx="6332413" cy="663696"/>
          </a:xfrm>
          <a:prstGeom prst="rect">
            <a:avLst/>
          </a:prstGeom>
        </p:spPr>
      </p:pic>
      <p:pic>
        <p:nvPicPr>
          <p:cNvPr id="3" name="그림 3" descr="화면 캡처">
            <a:extLst>
              <a:ext uri="{FF2B5EF4-FFF2-40B4-BE49-F238E27FC236}">
                <a16:creationId xmlns:a16="http://schemas.microsoft.com/office/drawing/2014/main" id="{42C8E374-C4DE-9F41-8B92-6CE6693E1E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76" b="39110"/>
          <a:stretch/>
        </p:blipFill>
        <p:spPr>
          <a:xfrm>
            <a:off x="675660" y="2585712"/>
            <a:ext cx="6332413" cy="963841"/>
          </a:xfrm>
          <a:prstGeom prst="rect">
            <a:avLst/>
          </a:prstGeom>
        </p:spPr>
      </p:pic>
      <p:pic>
        <p:nvPicPr>
          <p:cNvPr id="5" name="그림 3" descr="화면 캡처">
            <a:extLst>
              <a:ext uri="{FF2B5EF4-FFF2-40B4-BE49-F238E27FC236}">
                <a16:creationId xmlns:a16="http://schemas.microsoft.com/office/drawing/2014/main" id="{CC4C055E-8041-B046-B1B4-B22ACCBEA1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16" b="-1330"/>
          <a:stretch/>
        </p:blipFill>
        <p:spPr>
          <a:xfrm>
            <a:off x="675660" y="4480969"/>
            <a:ext cx="6332413" cy="96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9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9.1 </a:t>
            </a:r>
            <a:r>
              <a:rPr lang="ko-KR" altLang="en-US" dirty="0"/>
              <a:t>정규분포</a:t>
            </a:r>
            <a:r>
              <a:rPr lang="en-US" altLang="ko-KR" dirty="0"/>
              <a:t>(Normal Distribution)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FB76E-2FC1-4495-909D-D383C4EEF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확률변수 </a:t>
            </a:r>
            <a:r>
              <a:rPr lang="en-US" altLang="ko-KR" dirty="0"/>
              <a:t>X</a:t>
            </a:r>
            <a:r>
              <a:rPr lang="ko-KR" altLang="en-US" dirty="0"/>
              <a:t>의 데이터 유형이 </a:t>
            </a:r>
            <a:r>
              <a:rPr lang="ko-KR" altLang="en-US" dirty="0" err="1"/>
              <a:t>연속형인</a:t>
            </a:r>
            <a:r>
              <a:rPr lang="ko-KR" altLang="en-US" dirty="0"/>
              <a:t> 경우 연속분포로 나타낼 수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r>
              <a:rPr lang="ko-KR" altLang="en-US" dirty="0"/>
              <a:t>대표적인 </a:t>
            </a:r>
            <a:r>
              <a:rPr lang="ko-KR" altLang="en-US" dirty="0" err="1" smtClean="0"/>
              <a:t>연속</a:t>
            </a:r>
            <a:r>
              <a:rPr lang="ko-KR" altLang="en-US" dirty="0" err="1" smtClean="0"/>
              <a:t>형</a:t>
            </a:r>
            <a:r>
              <a:rPr lang="ko-KR" altLang="en-US" dirty="0" smtClean="0"/>
              <a:t> </a:t>
            </a:r>
            <a:r>
              <a:rPr lang="ko-KR" altLang="en-US" dirty="0" smtClean="0"/>
              <a:t>분포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ko-KR" altLang="en-US" dirty="0"/>
              <a:t>정규분포</a:t>
            </a:r>
            <a:r>
              <a:rPr lang="en-US" altLang="ko-KR" dirty="0"/>
              <a:t> , t </a:t>
            </a:r>
            <a:r>
              <a:rPr lang="ko-KR" altLang="en-US" dirty="0"/>
              <a:t>분포</a:t>
            </a:r>
            <a:r>
              <a:rPr lang="en-US" altLang="ko-KR" dirty="0"/>
              <a:t>, chi-square </a:t>
            </a:r>
            <a:r>
              <a:rPr lang="ko-KR" altLang="en-US" dirty="0"/>
              <a:t>분포</a:t>
            </a:r>
            <a:r>
              <a:rPr lang="en-US" altLang="ko-KR" dirty="0"/>
              <a:t>, f </a:t>
            </a:r>
            <a:r>
              <a:rPr lang="ko-KR" altLang="en-US" dirty="0"/>
              <a:t>분포 </a:t>
            </a:r>
            <a:r>
              <a:rPr lang="ko-KR" altLang="en-US" dirty="0" smtClean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이 책에서는 정규분포는 자세히 살펴보고</a:t>
            </a:r>
            <a:r>
              <a:rPr lang="en-US" altLang="ko-KR" dirty="0"/>
              <a:t>, t </a:t>
            </a:r>
            <a:r>
              <a:rPr lang="ko-KR" altLang="en-US" dirty="0"/>
              <a:t>분포는 간단하게만 </a:t>
            </a:r>
            <a:r>
              <a:rPr lang="ko-KR" altLang="en-US" dirty="0" smtClean="0"/>
              <a:t>공부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카이스퀘어</a:t>
            </a:r>
            <a:r>
              <a:rPr lang="ko-KR" altLang="en-US" dirty="0" smtClean="0"/>
              <a:t> </a:t>
            </a:r>
            <a:r>
              <a:rPr lang="ko-KR" altLang="en-US" dirty="0"/>
              <a:t>분포</a:t>
            </a:r>
            <a:r>
              <a:rPr lang="en-US" altLang="ko-KR" dirty="0"/>
              <a:t>, F</a:t>
            </a:r>
            <a:r>
              <a:rPr lang="ko-KR" altLang="en-US" dirty="0"/>
              <a:t>분포는 다루지 </a:t>
            </a:r>
            <a:r>
              <a:rPr lang="ko-KR" altLang="en-US" dirty="0" smtClean="0"/>
              <a:t>않음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145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9.1 </a:t>
            </a:r>
            <a:r>
              <a:rPr lang="ko-KR" altLang="en-US" dirty="0"/>
              <a:t>정규 분포 </a:t>
            </a:r>
            <a:r>
              <a:rPr lang="en-US" altLang="ko-KR" dirty="0"/>
              <a:t>(Normal Distribution)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1607398"/>
          </a:xfrm>
        </p:spPr>
        <p:txBody>
          <a:bodyPr/>
          <a:lstStyle/>
          <a:p>
            <a:r>
              <a:rPr lang="ko-KR" altLang="en-US" dirty="0"/>
              <a:t>통계학에서 가장 많이 사용하는 확률 분포</a:t>
            </a:r>
            <a:endParaRPr lang="en-US" altLang="ko-KR" dirty="0"/>
          </a:p>
          <a:p>
            <a:r>
              <a:rPr lang="ko-KR" altLang="en-US" dirty="0"/>
              <a:t>자연에서 얻어지는  많은 데이터들은 정규분포를 따름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사람의 키</a:t>
            </a:r>
            <a:r>
              <a:rPr lang="en-US" altLang="ko-KR" dirty="0"/>
              <a:t>, </a:t>
            </a:r>
            <a:r>
              <a:rPr lang="ko-KR" altLang="en-US" dirty="0"/>
              <a:t>동물의 </a:t>
            </a:r>
            <a:r>
              <a:rPr lang="ko-KR" altLang="en-US" dirty="0" smtClean="0"/>
              <a:t>몸무게</a:t>
            </a:r>
            <a:endParaRPr lang="en-US" altLang="ko-KR" dirty="0"/>
          </a:p>
          <a:p>
            <a:r>
              <a:rPr lang="ko-KR" altLang="en-US" dirty="0"/>
              <a:t>종</a:t>
            </a:r>
            <a:r>
              <a:rPr lang="en-US" altLang="ko-KR" dirty="0"/>
              <a:t>(Bell)</a:t>
            </a:r>
            <a:r>
              <a:rPr lang="ko-KR" altLang="en-US" dirty="0"/>
              <a:t>모양이고 좌우 대칭</a:t>
            </a:r>
            <a:endParaRPr lang="en-US" altLang="ko-KR" dirty="0"/>
          </a:p>
          <a:p>
            <a:pPr lvl="1"/>
            <a:r>
              <a:rPr lang="ko-KR" altLang="en-US" dirty="0"/>
              <a:t>평균과 중앙값이 같음</a:t>
            </a:r>
            <a:endParaRPr lang="en-US" altLang="ko-KR" dirty="0"/>
          </a:p>
        </p:txBody>
      </p:sp>
      <p:sp>
        <p:nvSpPr>
          <p:cNvPr id="10" name="직사각형 4">
            <a:extLst>
              <a:ext uri="{FF2B5EF4-FFF2-40B4-BE49-F238E27FC236}">
                <a16:creationId xmlns:a16="http://schemas.microsoft.com/office/drawing/2014/main" id="{1075A6D0-4350-9A4B-A9EA-E8777FCE1FA2}"/>
              </a:ext>
            </a:extLst>
          </p:cNvPr>
          <p:cNvSpPr/>
          <p:nvPr/>
        </p:nvSpPr>
        <p:spPr bwMode="auto">
          <a:xfrm>
            <a:off x="1997562" y="5360834"/>
            <a:ext cx="5148875" cy="795893"/>
          </a:xfrm>
          <a:prstGeom prst="roundRect">
            <a:avLst>
              <a:gd name="adj" fmla="val 3827"/>
            </a:avLst>
          </a:prstGeom>
          <a:solidFill>
            <a:srgbClr val="F2F2F2"/>
          </a:solidFill>
          <a:ln w="1587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latin typeface="+mj-lt"/>
              </a:rPr>
              <a:t>종</a:t>
            </a:r>
            <a:r>
              <a:rPr lang="en-US" altLang="ko-KR" sz="1600" b="1" dirty="0">
                <a:latin typeface="+mj-lt"/>
              </a:rPr>
              <a:t>(Bell)</a:t>
            </a:r>
            <a:r>
              <a:rPr lang="ko-KR" altLang="en-US" sz="1600" b="1" dirty="0">
                <a:latin typeface="+mj-lt"/>
              </a:rPr>
              <a:t>모양</a:t>
            </a:r>
            <a:endParaRPr lang="en-US" altLang="ko-KR" sz="1600" b="1" dirty="0">
              <a:latin typeface="+mj-lt"/>
            </a:endParaRPr>
          </a:p>
          <a:p>
            <a:pPr algn="ctr"/>
            <a:endParaRPr lang="ko-KR" altLang="en-US" sz="400" b="1" dirty="0">
              <a:latin typeface="+mj-lt"/>
            </a:endParaRPr>
          </a:p>
          <a:p>
            <a:pPr algn="ctr"/>
            <a:r>
              <a:rPr lang="ko-KR" altLang="en-US" sz="1600" b="1" dirty="0">
                <a:latin typeface="+mj-lt"/>
              </a:rPr>
              <a:t>좌우 대칭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82AB71B-FEFF-8049-88B5-41F97D31DB9C}"/>
              </a:ext>
            </a:extLst>
          </p:cNvPr>
          <p:cNvGrpSpPr/>
          <p:nvPr/>
        </p:nvGrpSpPr>
        <p:grpSpPr>
          <a:xfrm>
            <a:off x="2232960" y="2828088"/>
            <a:ext cx="4566397" cy="2322334"/>
            <a:chOff x="2288801" y="2750925"/>
            <a:chExt cx="4566397" cy="2322334"/>
          </a:xfrm>
        </p:grpSpPr>
        <p:pic>
          <p:nvPicPr>
            <p:cNvPr id="12" name="그림 11" descr="화면 캡처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8801" y="2750925"/>
              <a:ext cx="4566397" cy="232233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492215" y="4564850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µ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93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823626"/>
          </a:xfrm>
        </p:spPr>
        <p:txBody>
          <a:bodyPr/>
          <a:lstStyle/>
          <a:p>
            <a:r>
              <a:rPr lang="ko-KR" altLang="en-US" dirty="0"/>
              <a:t>정규분포는 평균</a:t>
            </a:r>
            <a:r>
              <a:rPr lang="en-US" altLang="ko-KR" dirty="0"/>
              <a:t>( µ )</a:t>
            </a:r>
            <a:r>
              <a:rPr lang="ko-KR" altLang="en-US" dirty="0"/>
              <a:t>과 분산</a:t>
            </a:r>
            <a:r>
              <a:rPr lang="en-US" altLang="ko-KR" dirty="0"/>
              <a:t>(</a:t>
            </a:r>
            <a:r>
              <a:rPr lang="el-GR" altLang="ko-KR" dirty="0"/>
              <a:t>σ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r>
              <a:rPr lang="ko-KR" altLang="en-US" dirty="0"/>
              <a:t>으로 모양이 결정</a:t>
            </a:r>
            <a:endParaRPr lang="en-US" altLang="ko-KR" dirty="0"/>
          </a:p>
          <a:p>
            <a:pPr marL="292100" lvl="1" indent="-292100">
              <a:spcBef>
                <a:spcPct val="55000"/>
              </a:spcBef>
              <a:buBlip>
                <a:blip r:embed="rId2"/>
              </a:buBlip>
            </a:pPr>
            <a:r>
              <a:rPr lang="en-US" altLang="ko-KR" dirty="0"/>
              <a:t> </a:t>
            </a:r>
            <a:r>
              <a:rPr lang="ko-KR" altLang="en-US" dirty="0"/>
              <a:t>확률변수 </a:t>
            </a:r>
            <a:r>
              <a:rPr lang="en-US" altLang="ko-KR" dirty="0"/>
              <a:t>X</a:t>
            </a:r>
            <a:r>
              <a:rPr lang="ko-KR" altLang="en-US" dirty="0"/>
              <a:t>의 평균이 </a:t>
            </a:r>
            <a:r>
              <a:rPr lang="en-US" altLang="ko-KR" dirty="0"/>
              <a:t>µ </a:t>
            </a:r>
            <a:r>
              <a:rPr lang="ko-KR" altLang="en-US" dirty="0"/>
              <a:t>이고</a:t>
            </a:r>
            <a:r>
              <a:rPr lang="en-US" altLang="ko-KR" dirty="0"/>
              <a:t> </a:t>
            </a:r>
            <a:r>
              <a:rPr lang="ko-KR" altLang="en-US" dirty="0"/>
              <a:t>분산이 </a:t>
            </a:r>
            <a:r>
              <a:rPr lang="el-GR" altLang="ko-KR" dirty="0"/>
              <a:t>σ</a:t>
            </a:r>
            <a:r>
              <a:rPr lang="en-US" altLang="ko-KR" baseline="30000" dirty="0"/>
              <a:t>2</a:t>
            </a:r>
            <a:r>
              <a:rPr lang="ko-KR" altLang="en-US" baseline="30000" dirty="0"/>
              <a:t> </a:t>
            </a:r>
            <a:r>
              <a:rPr lang="ko-KR" altLang="en-US" dirty="0" err="1"/>
              <a:t>일때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en-US" altLang="ko-KR" dirty="0"/>
              <a:t>“X ~ N(µ , </a:t>
            </a:r>
            <a:r>
              <a:rPr lang="el-GR" altLang="ko-KR" dirty="0"/>
              <a:t>σ</a:t>
            </a:r>
            <a:r>
              <a:rPr lang="en-US" altLang="ko-KR" baseline="30000" dirty="0"/>
              <a:t>2</a:t>
            </a:r>
            <a:r>
              <a:rPr lang="en-US" altLang="ko-KR" dirty="0"/>
              <a:t> )</a:t>
            </a:r>
            <a:r>
              <a:rPr lang="ko-KR" altLang="en-US" dirty="0"/>
              <a:t>를 따른다</a:t>
            </a:r>
            <a:r>
              <a:rPr lang="en-US" altLang="ko-KR" dirty="0"/>
              <a:t>”</a:t>
            </a:r>
            <a:r>
              <a:rPr lang="ko-KR" altLang="en-US" dirty="0"/>
              <a:t>라고 표현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977266" y="3637877"/>
            <a:ext cx="7189467" cy="1192421"/>
          </a:xfrm>
          <a:prstGeom prst="rect">
            <a:avLst/>
          </a:prstGeom>
          <a:solidFill>
            <a:srgbClr val="F2F2F2"/>
          </a:solidFill>
          <a:ln w="1587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latin typeface="+mj-lt"/>
              </a:rPr>
              <a:t>확률변수 </a:t>
            </a:r>
            <a:r>
              <a:rPr lang="en-US" altLang="ko-KR" sz="1600" b="1" dirty="0">
                <a:latin typeface="+mj-lt"/>
              </a:rPr>
              <a:t>X</a:t>
            </a:r>
            <a:r>
              <a:rPr lang="ko-KR" altLang="en-US" sz="1600" b="1" dirty="0">
                <a:latin typeface="+mj-lt"/>
              </a:rPr>
              <a:t>의 평균이 </a:t>
            </a:r>
            <a:r>
              <a:rPr lang="en-US" altLang="ko-KR" sz="1600" b="1" dirty="0">
                <a:latin typeface="+mj-lt"/>
              </a:rPr>
              <a:t>µ </a:t>
            </a:r>
            <a:r>
              <a:rPr lang="ko-KR" altLang="en-US" sz="1600" b="1" dirty="0">
                <a:latin typeface="+mj-lt"/>
              </a:rPr>
              <a:t>이고</a:t>
            </a:r>
            <a:r>
              <a:rPr lang="en-US" altLang="ko-KR" sz="1600" b="1" dirty="0">
                <a:latin typeface="+mj-lt"/>
              </a:rPr>
              <a:t> </a:t>
            </a:r>
            <a:r>
              <a:rPr lang="ko-KR" altLang="en-US" sz="1600" b="1" dirty="0">
                <a:latin typeface="+mj-lt"/>
              </a:rPr>
              <a:t>분산이 </a:t>
            </a:r>
            <a:r>
              <a:rPr lang="el-GR" altLang="ko-KR" sz="1600" b="1" dirty="0">
                <a:latin typeface="+mj-lt"/>
              </a:rPr>
              <a:t>σ</a:t>
            </a:r>
            <a:r>
              <a:rPr lang="en-US" altLang="ko-KR" sz="1600" b="1" dirty="0">
                <a:latin typeface="+mj-lt"/>
              </a:rPr>
              <a:t>2</a:t>
            </a:r>
            <a:r>
              <a:rPr lang="ko-KR" altLang="en-US" sz="1600" b="1" dirty="0">
                <a:latin typeface="+mj-lt"/>
              </a:rPr>
              <a:t> </a:t>
            </a:r>
            <a:r>
              <a:rPr lang="ko-KR" altLang="en-US" sz="1600" b="1" dirty="0" err="1">
                <a:latin typeface="+mj-lt"/>
              </a:rPr>
              <a:t>일때</a:t>
            </a:r>
            <a:r>
              <a:rPr lang="en-US" altLang="ko-KR" sz="1600" b="1" dirty="0">
                <a:latin typeface="+mj-lt"/>
              </a:rPr>
              <a:t>,</a:t>
            </a:r>
            <a:br>
              <a:rPr lang="en-US" altLang="ko-KR" sz="1600" b="1" dirty="0">
                <a:latin typeface="+mj-lt"/>
              </a:rPr>
            </a:br>
            <a:r>
              <a:rPr lang="en-US" altLang="ko-KR" sz="1600" b="1" dirty="0">
                <a:latin typeface="+mj-lt"/>
              </a:rPr>
              <a:t>“X ~ N(µ , </a:t>
            </a:r>
            <a:r>
              <a:rPr lang="el-GR" altLang="ko-KR" sz="1600" b="1" dirty="0">
                <a:latin typeface="+mj-lt"/>
              </a:rPr>
              <a:t>σ</a:t>
            </a:r>
            <a:r>
              <a:rPr lang="en-US" altLang="ko-KR" sz="1600" b="1" dirty="0">
                <a:latin typeface="+mj-lt"/>
              </a:rPr>
              <a:t>2 )</a:t>
            </a:r>
            <a:r>
              <a:rPr lang="ko-KR" altLang="en-US" sz="1600" b="1" dirty="0" err="1">
                <a:latin typeface="+mj-lt"/>
              </a:rPr>
              <a:t>를</a:t>
            </a:r>
            <a:r>
              <a:rPr lang="ko-KR" altLang="en-US" sz="1600" b="1" dirty="0">
                <a:latin typeface="+mj-lt"/>
              </a:rPr>
              <a:t> 따른다</a:t>
            </a:r>
            <a:r>
              <a:rPr lang="en-US" altLang="ko-KR" sz="1600" b="1" dirty="0">
                <a:latin typeface="+mj-lt"/>
              </a:rPr>
              <a:t>”</a:t>
            </a:r>
            <a:r>
              <a:rPr lang="ko-KR" altLang="en-US" sz="1600" b="1" dirty="0">
                <a:latin typeface="+mj-lt"/>
              </a:rPr>
              <a:t>라고 한다</a:t>
            </a:r>
            <a:r>
              <a:rPr lang="en-US" altLang="ko-KR" sz="1600" b="1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382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평균이 같고 표준편차가 다른 정규 분포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85046-9884-A14A-9246-DD7680FA9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184" y="1478094"/>
            <a:ext cx="5099632" cy="400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93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분산</a:t>
            </a:r>
            <a:r>
              <a:rPr lang="en-US" altLang="ko-KR" dirty="0"/>
              <a:t>(</a:t>
            </a:r>
            <a:r>
              <a:rPr lang="ko-KR" altLang="en-US" dirty="0"/>
              <a:t>표준편차</a:t>
            </a:r>
            <a:r>
              <a:rPr lang="en-US" altLang="ko-KR" dirty="0"/>
              <a:t>)</a:t>
            </a:r>
            <a:r>
              <a:rPr lang="ko-KR" altLang="en-US" dirty="0"/>
              <a:t>이 같고</a:t>
            </a:r>
            <a:r>
              <a:rPr lang="en-US" altLang="ko-KR" dirty="0"/>
              <a:t>, </a:t>
            </a:r>
            <a:r>
              <a:rPr lang="ko-KR" altLang="en-US" dirty="0"/>
              <a:t>평균이 다른 정규분포</a:t>
            </a: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982" y="1821653"/>
            <a:ext cx="6581155" cy="321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4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정규분포의 특징 </a:t>
            </a:r>
            <a:r>
              <a:rPr lang="en-US" altLang="ko-KR" dirty="0"/>
              <a:t>: 68-95-99.7 </a:t>
            </a:r>
            <a:r>
              <a:rPr lang="ko-KR" altLang="en-US" dirty="0"/>
              <a:t>법칙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1999282"/>
          </a:xfrm>
        </p:spPr>
        <p:txBody>
          <a:bodyPr/>
          <a:lstStyle/>
          <a:p>
            <a:r>
              <a:rPr lang="ko-KR" altLang="en-US" dirty="0"/>
              <a:t>정규분포에서는 좌우로 표준 편차에 따른 확률</a:t>
            </a:r>
            <a:endParaRPr lang="en-US" altLang="ko-KR" dirty="0"/>
          </a:p>
          <a:p>
            <a:pPr lvl="1"/>
            <a:r>
              <a:rPr lang="en-US" altLang="ko-KR" dirty="0"/>
              <a:t>1 </a:t>
            </a:r>
            <a:r>
              <a:rPr lang="ko-KR" altLang="en-US" dirty="0"/>
              <a:t>표준편차 내에 </a:t>
            </a:r>
            <a:r>
              <a:rPr lang="en-US" altLang="ko-KR" dirty="0"/>
              <a:t>68.27 %, </a:t>
            </a:r>
            <a:r>
              <a:rPr lang="ko-KR" altLang="en-US" dirty="0"/>
              <a:t>약 </a:t>
            </a:r>
            <a:r>
              <a:rPr lang="en-US" altLang="ko-KR" dirty="0"/>
              <a:t>70%</a:t>
            </a:r>
            <a:r>
              <a:rPr lang="ko-KR" altLang="en-US" dirty="0"/>
              <a:t>의 데이터가 존재</a:t>
            </a:r>
            <a:endParaRPr lang="en-US" altLang="ko-KR" dirty="0"/>
          </a:p>
          <a:p>
            <a:pPr lvl="1"/>
            <a:r>
              <a:rPr lang="en-US" altLang="ko-KR" dirty="0"/>
              <a:t>2 </a:t>
            </a:r>
            <a:r>
              <a:rPr lang="ko-KR" altLang="en-US" dirty="0"/>
              <a:t>표준 편차 내에 </a:t>
            </a:r>
            <a:r>
              <a:rPr lang="en-US" altLang="ko-KR" dirty="0"/>
              <a:t>95.45%</a:t>
            </a:r>
            <a:r>
              <a:rPr lang="ko-KR" altLang="en-US" dirty="0"/>
              <a:t>의 데이터가 존재</a:t>
            </a:r>
            <a:endParaRPr lang="en-US" altLang="ko-KR" dirty="0"/>
          </a:p>
          <a:p>
            <a:pPr lvl="1"/>
            <a:r>
              <a:rPr lang="en-US" altLang="ko-KR" dirty="0"/>
              <a:t>3 </a:t>
            </a:r>
            <a:r>
              <a:rPr lang="ko-KR" altLang="en-US" dirty="0"/>
              <a:t>표준 편차 내에 </a:t>
            </a:r>
            <a:r>
              <a:rPr lang="en-US" altLang="ko-KR" dirty="0"/>
              <a:t>99.73%</a:t>
            </a:r>
            <a:r>
              <a:rPr lang="ko-KR" altLang="en-US" dirty="0"/>
              <a:t>의 데이터가 존재</a:t>
            </a:r>
            <a:endParaRPr lang="en-US" altLang="ko-KR" dirty="0"/>
          </a:p>
          <a:p>
            <a:r>
              <a:rPr lang="ko-KR" altLang="en-US" dirty="0"/>
              <a:t>좌우로 표준 편차의 </a:t>
            </a:r>
            <a:r>
              <a:rPr lang="en-US" altLang="ko-KR" dirty="0"/>
              <a:t>3</a:t>
            </a:r>
            <a:r>
              <a:rPr lang="ko-KR" altLang="en-US" dirty="0"/>
              <a:t>배 이상 떨어진 값은 매우 적은 양</a:t>
            </a:r>
            <a:endParaRPr lang="en-US" altLang="ko-KR" dirty="0"/>
          </a:p>
          <a:p>
            <a:r>
              <a:rPr lang="ko-KR" altLang="en-US" dirty="0"/>
              <a:t>아래 그림은 </a:t>
            </a:r>
            <a:r>
              <a:rPr lang="en-US" altLang="ko-KR" b="1" dirty="0">
                <a:latin typeface="Arial" charset="0"/>
                <a:ea typeface="돋움" pitchFamily="50" charset="-127"/>
                <a:sym typeface="Symbol" pitchFamily="18" charset="2"/>
              </a:rPr>
              <a:t></a:t>
            </a:r>
            <a:r>
              <a:rPr lang="ko-KR" altLang="en-US" b="1" dirty="0">
                <a:latin typeface="Arial" charset="0"/>
                <a:ea typeface="돋움" pitchFamily="50" charset="-127"/>
                <a:sym typeface="Symbol" pitchFamily="18" charset="2"/>
              </a:rPr>
              <a:t>를 중심으로</a:t>
            </a:r>
            <a:r>
              <a:rPr lang="en-US" altLang="ko-KR" b="1" dirty="0">
                <a:latin typeface="Arial" charset="0"/>
                <a:ea typeface="돋움" pitchFamily="50" charset="-127"/>
                <a:sym typeface="Symbol" pitchFamily="18" charset="2"/>
              </a:rPr>
              <a:t> 1, 2 , 3 </a:t>
            </a:r>
            <a:r>
              <a:rPr lang="ko-KR" altLang="en-US" b="1" dirty="0">
                <a:latin typeface="Arial" charset="0"/>
                <a:ea typeface="돋움" pitchFamily="50" charset="-127"/>
                <a:sym typeface="Symbol" pitchFamily="18" charset="2"/>
              </a:rPr>
              <a:t>의 </a:t>
            </a:r>
            <a:r>
              <a:rPr lang="en-US" altLang="ko-KR" dirty="0"/>
              <a:t> </a:t>
            </a:r>
            <a:r>
              <a:rPr lang="ko-KR" altLang="en-US" dirty="0"/>
              <a:t>범위를 설명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en-US" altLang="ko-KR" dirty="0"/>
          </a:p>
        </p:txBody>
      </p:sp>
      <p:pic>
        <p:nvPicPr>
          <p:cNvPr id="34" name="그림 3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272" y="3142809"/>
            <a:ext cx="6309456" cy="296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1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7174-AA84-1C4A-B2B7-8DC4A2242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9.2 </a:t>
            </a:r>
            <a:r>
              <a:rPr lang="ko-KR" altLang="en-US" dirty="0"/>
              <a:t>표준 정규 분포</a:t>
            </a:r>
            <a:r>
              <a:rPr lang="en-US" altLang="ko-KR" dirty="0"/>
              <a:t>(Standard Normal Distribution)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40DB4-822B-9944-9C4C-A9FBA0CC1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751781"/>
          </a:xfrm>
        </p:spPr>
        <p:txBody>
          <a:bodyPr/>
          <a:lstStyle/>
          <a:p>
            <a:r>
              <a:rPr lang="ko-KR" altLang="en-US" dirty="0"/>
              <a:t>표준 정규분포는 평균이 ‘</a:t>
            </a:r>
            <a:r>
              <a:rPr lang="en-US" altLang="ko-KR" dirty="0"/>
              <a:t>0’</a:t>
            </a:r>
            <a:r>
              <a:rPr lang="ko-KR" altLang="en-US" dirty="0"/>
              <a:t>이고 표준편차가 ‘</a:t>
            </a:r>
            <a:r>
              <a:rPr lang="en-US" altLang="ko-KR" dirty="0"/>
              <a:t>1’</a:t>
            </a:r>
            <a:r>
              <a:rPr lang="ko-KR" altLang="en-US" dirty="0"/>
              <a:t>인 정규분포</a:t>
            </a:r>
          </a:p>
          <a:p>
            <a:pPr lvl="1"/>
            <a:r>
              <a:rPr lang="ko-KR" altLang="en-US" dirty="0"/>
              <a:t>일반 정규분포를 표준화된 정규분포로 변환한 것</a:t>
            </a:r>
            <a:endParaRPr lang="en-US" altLang="ko-KR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59" y="2044337"/>
            <a:ext cx="6549104" cy="39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96102"/>
      </p:ext>
    </p:extLst>
  </p:cSld>
  <p:clrMapOvr>
    <a:masterClrMapping/>
  </p:clrMapOvr>
</p:sld>
</file>

<file path=ppt/theme/theme1.xml><?xml version="1.0" encoding="utf-8"?>
<a:theme xmlns:a="http://schemas.openxmlformats.org/drawingml/2006/main" name="2011 Template 2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+mn-ea"/>
            <a:ea typeface="+mn-ea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latin typeface="+mn-ea"/>
            <a:ea typeface="+mn-ea"/>
          </a:defRPr>
        </a:defPPr>
      </a:lstStyle>
    </a:tx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21980</TotalTime>
  <Words>420</Words>
  <Application>Microsoft Office PowerPoint</Application>
  <PresentationFormat>화면 슬라이드 쇼(4:3)</PresentationFormat>
  <Paragraphs>60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HY울릉도B</vt:lpstr>
      <vt:lpstr>HY울릉도M</vt:lpstr>
      <vt:lpstr>HY헤드라인M</vt:lpstr>
      <vt:lpstr>굴림</vt:lpstr>
      <vt:lpstr>돋움</vt:lpstr>
      <vt:lpstr>맑은 고딕</vt:lpstr>
      <vt:lpstr>Arial</vt:lpstr>
      <vt:lpstr>Symbol</vt:lpstr>
      <vt:lpstr>Times New Roman</vt:lpstr>
      <vt:lpstr>Wingdings</vt:lpstr>
      <vt:lpstr>2011 Template 2</vt:lpstr>
      <vt:lpstr>제 9 장 : 연속형 확률분포</vt:lpstr>
      <vt:lpstr>목차</vt:lpstr>
      <vt:lpstr>9.1 정규분포(Normal Distribution)</vt:lpstr>
      <vt:lpstr>9.1 정규 분포 (Normal Distribution)</vt:lpstr>
      <vt:lpstr>PowerPoint 프레젠테이션</vt:lpstr>
      <vt:lpstr>평균이 같고 표준편차가 다른 정규 분포</vt:lpstr>
      <vt:lpstr>분산(표준편차)이 같고, 평균이 다른 정규분포</vt:lpstr>
      <vt:lpstr>정규분포의 특징 : 68-95-99.7 법칙</vt:lpstr>
      <vt:lpstr>9.2 표준 정규 분포(Standard Normal Distribution)</vt:lpstr>
      <vt:lpstr>정규분포를 표준 정규 분포로 변환 (Z 변환)</vt:lpstr>
      <vt:lpstr>표준정규분포와 Z값</vt:lpstr>
      <vt:lpstr>[사례]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연습 문제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Han Harry</cp:lastModifiedBy>
  <cp:revision>543</cp:revision>
  <cp:lastPrinted>2001-07-23T08:42:52Z</cp:lastPrinted>
  <dcterms:created xsi:type="dcterms:W3CDTF">2011-01-13T02:38:11Z</dcterms:created>
  <dcterms:modified xsi:type="dcterms:W3CDTF">2020-02-25T05:45:11Z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