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8144-228B-4A93-ACCB-08D8C606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3290E-3377-4CDB-A01A-C05232DC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94971-125B-4D54-8909-4ABA902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23A92-9E94-4596-8CFD-134552D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A082F-ED47-4038-B626-D9CE2925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19E8-2BF9-42DC-ABD4-3BF40237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676477-736B-43F4-A663-040754FE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E6359-C0D2-4D75-AE42-C996C2E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46FA0-51AA-481F-9910-0D86F334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63F3E-2D01-458E-9DE9-C05FAC27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DBE17-A969-4B4F-9115-B5ED76379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712487-BFD3-4016-85DE-06F16382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12620-774D-4EAB-9D85-C261F14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07771-0573-43EF-A096-3756D8B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142B2-3B87-4C50-A734-D25F7997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29BE-D8F1-4C0B-A89D-1A597931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EA0F6-174C-48DD-BC46-40E43E59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2B2D-096F-4C5D-8C66-927DEC43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2FB7-7A23-4EA1-AC33-4F98E067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B03FE-FB48-4670-9DA7-3F03AB5E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AECED-9262-4F3B-B39E-2F457447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3B753-53FA-4218-8238-43D79841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4B204-643D-4CF7-B3FC-12E1AE1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7B42E-1E55-4DC4-BCB4-0BDBC210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F528D-AA59-4D89-AF8C-003023B3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07A9-9B94-43D3-920B-1A9542DA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33AA7-C9C2-4900-BA7A-E4C9659E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FEBA1-A245-401D-BF9F-717C12F9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1ED7E-CDDE-4E84-8C0F-F63799E8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C9679-70B5-4006-96BC-D2923AE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8DAEB-5708-4CDA-944F-0050701F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D88D-F05B-40A8-AC77-CD2D5ADD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847EF-E287-4FF6-A310-44DC07E5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ECDE5-C08A-4056-A9D9-555E43A5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A72F7-F0DD-4365-AB98-7F94B63AB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5F294-CF5D-4F3A-81BC-286697F87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F5941-BBB4-4C5C-A18C-8C6870F7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1CAF6-2E2B-4DE0-A420-2A82A786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C712B4-D1D5-455C-B436-2662202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EEC5-6FF4-496D-8CE1-8135CDD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B81B2-C492-4534-B1D5-B07EA393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062980-5D71-4D0D-9A64-D1D93A3E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F082C-6FF0-44AF-BB1B-915D5C15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1EEFC-1425-4D05-8406-0D334E1D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5FA10-F9AE-47F7-9629-907AAAF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3DDC7-240E-4ABE-B6BF-CB5C1E3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BB155-CCDE-4B61-867A-64567D22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5CA33-105C-42CA-A638-CE24E649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4D644-3DB1-442D-B80B-C577D4060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CF76D-1F35-4B83-A6DB-EE0BAEF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1B5E9-F235-454E-B10B-1347717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65D39-B894-47CB-8FB9-6236309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42D7-29DB-427B-8E5B-608E59F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4B623-99B8-475C-A11A-41B452BAC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69EC-02FA-49D2-911E-693DBB67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4B6F3-ED7D-418F-9742-49C12D8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0B423-377D-4CF8-AD1D-0263D33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0B2C3-B322-425A-BBE6-EC012D61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209F3-9BA2-4D40-A241-F2F7D40B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86DE-BE75-4ACE-B93C-AFF95E19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F75C5-BA54-4873-B13F-566B0BDB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A391-60D7-41A8-9FBA-35776D789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29C7E-BF4C-4CBD-A2DF-80CE8A1D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gis-edu.github.io/corgis/csv/cov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rgis-edu.github.io/corgis/csv/cov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9D29-5AC3-4518-81C7-DF68275B6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통계적분석</a:t>
            </a:r>
            <a:br>
              <a:rPr lang="en-US" altLang="ko-KR" dirty="0"/>
            </a:br>
            <a:r>
              <a:rPr lang="ko-KR" altLang="en-US" dirty="0"/>
              <a:t>중간고사 대체과제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66A786-CCEA-40DB-97DC-60BDAD242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FALL</a:t>
            </a:r>
            <a:endParaRPr lang="ko-KR" altLang="en-US" dirty="0"/>
          </a:p>
          <a:p>
            <a:r>
              <a:rPr lang="en-US" altLang="ko-KR" dirty="0"/>
              <a:t>201810962 </a:t>
            </a:r>
            <a:r>
              <a:rPr lang="ko-KR" altLang="en-US" dirty="0"/>
              <a:t>윤석현</a:t>
            </a:r>
          </a:p>
        </p:txBody>
      </p:sp>
    </p:spTree>
    <p:extLst>
      <p:ext uri="{BB962C8B-B14F-4D97-AF65-F5344CB8AC3E}">
        <p14:creationId xmlns:p14="http://schemas.microsoft.com/office/powerpoint/2010/main" val="379773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BC29-826F-489C-A2B6-2FC8FDB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73D84-09D1-4607-AF24-6B3F48C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친구가 모바일 게임을 즐기고 있습니다</a:t>
            </a:r>
            <a:r>
              <a:rPr lang="en-US" altLang="ko-KR" dirty="0"/>
              <a:t>. </a:t>
            </a:r>
            <a:r>
              <a:rPr lang="ko-KR" altLang="en-US" dirty="0"/>
              <a:t>한 번 캐릭터를 뽑는 데 </a:t>
            </a:r>
            <a:r>
              <a:rPr lang="en-US" altLang="ko-KR" dirty="0"/>
              <a:t>1000</a:t>
            </a:r>
            <a:r>
              <a:rPr lang="ko-KR" altLang="en-US" dirty="0"/>
              <a:t>원이 드는 게임인데</a:t>
            </a:r>
            <a:r>
              <a:rPr lang="en-US" altLang="ko-KR" dirty="0"/>
              <a:t>, </a:t>
            </a:r>
            <a:r>
              <a:rPr lang="ko-KR" altLang="en-US" dirty="0"/>
              <a:t>정말 마음에 드는 캐릭터가 등장할 확률이 </a:t>
            </a:r>
            <a:r>
              <a:rPr lang="en-US" altLang="ko-KR" dirty="0"/>
              <a:t>0.5%</a:t>
            </a:r>
            <a:r>
              <a:rPr lang="ko-KR" altLang="en-US" dirty="0"/>
              <a:t>로 책정되어 있다고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야</a:t>
            </a:r>
            <a:r>
              <a:rPr lang="en-US" altLang="ko-KR" dirty="0"/>
              <a:t>, </a:t>
            </a:r>
            <a:r>
              <a:rPr lang="ko-KR" altLang="en-US" dirty="0"/>
              <a:t>나 요번 </a:t>
            </a:r>
            <a:r>
              <a:rPr lang="ko-KR" altLang="en-US" dirty="0" err="1"/>
              <a:t>알바비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만원 다 써서 진짜 그 캐릭터 뽑고 만다</a:t>
            </a:r>
            <a:r>
              <a:rPr lang="en-US" altLang="ko-KR" dirty="0"/>
              <a:t>. 0.5%</a:t>
            </a:r>
            <a:r>
              <a:rPr lang="ko-KR" altLang="en-US" dirty="0"/>
              <a:t>면 </a:t>
            </a:r>
            <a:r>
              <a:rPr lang="en-US" altLang="ko-KR" dirty="0"/>
              <a:t>200</a:t>
            </a:r>
            <a:r>
              <a:rPr lang="ko-KR" altLang="en-US" dirty="0"/>
              <a:t>번 하면 무조건 나오는 거 아니냐</a:t>
            </a:r>
            <a:r>
              <a:rPr lang="en-US" altLang="ko-KR" dirty="0"/>
              <a:t>? 500</a:t>
            </a:r>
            <a:r>
              <a:rPr lang="ko-KR" altLang="en-US" dirty="0"/>
              <a:t>번 하면 </a:t>
            </a:r>
            <a:r>
              <a:rPr lang="ko-KR" altLang="en-US" dirty="0" err="1"/>
              <a:t>두번은</a:t>
            </a:r>
            <a:r>
              <a:rPr lang="ko-KR" altLang="en-US" dirty="0"/>
              <a:t> 나오겠네</a:t>
            </a:r>
            <a:r>
              <a:rPr lang="en-US" altLang="ko-KR" dirty="0"/>
              <a:t>"..</a:t>
            </a:r>
            <a:r>
              <a:rPr lang="ko-KR" altLang="en-US" dirty="0"/>
              <a:t>라는 친구의 주장을 통계적으로 평가해보세요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8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70A71-741B-4700-B56A-17226A4A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B18E-5BF3-4F7F-9661-A0A13503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친구의 주장</a:t>
            </a:r>
          </a:p>
          <a:p>
            <a:pPr marL="0" indent="0">
              <a:buNone/>
            </a:pPr>
            <a:r>
              <a:rPr lang="ko-KR" altLang="en-US" dirty="0" err="1"/>
              <a:t>오십만원은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원이 </a:t>
            </a:r>
            <a:r>
              <a:rPr lang="ko-KR" altLang="en-US" dirty="0" err="1"/>
              <a:t>드는게임이므로</a:t>
            </a:r>
            <a:r>
              <a:rPr lang="ko-KR" altLang="en-US" dirty="0"/>
              <a:t> 우선 </a:t>
            </a:r>
            <a:r>
              <a:rPr lang="en-US" altLang="ko-KR" dirty="0"/>
              <a:t>500</a:t>
            </a:r>
            <a:r>
              <a:rPr lang="ko-KR" altLang="en-US" dirty="0"/>
              <a:t>번을 할 수가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마음에 드는 캐릭터가 등장할 확률이 </a:t>
            </a:r>
            <a:r>
              <a:rPr lang="en-US" altLang="ko-KR" dirty="0"/>
              <a:t>0.5%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그런데 친구는 성공확률이 </a:t>
            </a:r>
            <a:r>
              <a:rPr lang="en-US" altLang="ko-KR" dirty="0"/>
              <a:t>0.5%</a:t>
            </a:r>
            <a:r>
              <a:rPr lang="ko-KR" altLang="en-US" dirty="0"/>
              <a:t>니까 </a:t>
            </a:r>
            <a:r>
              <a:rPr lang="en-US" altLang="ko-KR" dirty="0"/>
              <a:t>200</a:t>
            </a:r>
            <a:r>
              <a:rPr lang="ko-KR" altLang="en-US" dirty="0"/>
              <a:t>번 던지면 </a:t>
            </a:r>
            <a:r>
              <a:rPr lang="en-US" altLang="ko-KR" dirty="0"/>
              <a:t>1</a:t>
            </a:r>
            <a:r>
              <a:rPr lang="ko-KR" altLang="en-US" dirty="0"/>
              <a:t>번은 나오겠네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친구는 등장확률 </a:t>
            </a:r>
            <a:r>
              <a:rPr lang="en-US" altLang="ko-KR" dirty="0"/>
              <a:t>0.5% * </a:t>
            </a:r>
            <a:r>
              <a:rPr lang="ko-KR" altLang="en-US" dirty="0"/>
              <a:t>게임횟수 </a:t>
            </a:r>
            <a:r>
              <a:rPr lang="en-US" altLang="ko-KR" dirty="0"/>
              <a:t>200 == </a:t>
            </a:r>
            <a:r>
              <a:rPr lang="ko-KR" altLang="en-US" dirty="0"/>
              <a:t>등장확률 </a:t>
            </a:r>
            <a:r>
              <a:rPr lang="en-US" altLang="ko-KR" dirty="0"/>
              <a:t>100% </a:t>
            </a:r>
            <a:r>
              <a:rPr lang="ko-KR" altLang="en-US" dirty="0"/>
              <a:t>이렇게 이해한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친구의 주장 반박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마음에드는</a:t>
            </a:r>
            <a:r>
              <a:rPr lang="ko-KR" altLang="en-US" dirty="0"/>
              <a:t> 캐릭터가 등장하지 않을 확률이 </a:t>
            </a:r>
            <a:r>
              <a:rPr lang="en-US" altLang="ko-KR" dirty="0"/>
              <a:t>99.5% </a:t>
            </a:r>
            <a:r>
              <a:rPr lang="ko-KR" altLang="en-US" dirty="0"/>
              <a:t>등장할 확률 </a:t>
            </a:r>
            <a:r>
              <a:rPr lang="en-US" altLang="ko-KR" dirty="0"/>
              <a:t>0.5%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베르누이 시행에서 이항분포의 확률을 계산하는 함수 </a:t>
            </a:r>
            <a:r>
              <a:rPr lang="en-US" altLang="ko-KR" dirty="0" err="1"/>
              <a:t>dbinom</a:t>
            </a:r>
            <a:r>
              <a:rPr lang="ko-KR" altLang="en-US" dirty="0"/>
              <a:t>을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실제 </a:t>
            </a:r>
            <a:r>
              <a:rPr lang="en-US" altLang="ko-KR" dirty="0"/>
              <a:t>0.5% </a:t>
            </a:r>
            <a:r>
              <a:rPr lang="ko-KR" altLang="en-US" dirty="0" err="1"/>
              <a:t>확룰로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 err="1"/>
              <a:t>번했을때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마음드는캐릭터</a:t>
            </a:r>
            <a:r>
              <a:rPr lang="ko-KR" altLang="en-US" dirty="0"/>
              <a:t> 나올 확률 </a:t>
            </a:r>
            <a:r>
              <a:rPr lang="en-US" altLang="ko-KR" dirty="0"/>
              <a:t> 1.250826e-58</a:t>
            </a:r>
          </a:p>
          <a:p>
            <a:pPr marL="0" indent="0">
              <a:buNone/>
            </a:pPr>
            <a:r>
              <a:rPr lang="ko-KR" altLang="en-US" dirty="0" err="1"/>
              <a:t>라고</a:t>
            </a:r>
            <a:r>
              <a:rPr lang="ko-KR" altLang="en-US" dirty="0"/>
              <a:t> 할 수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200</a:t>
            </a:r>
            <a:r>
              <a:rPr lang="ko-KR" altLang="en-US" dirty="0"/>
              <a:t>번의 시행을 거치면서 친구는 확률이 점차 올라갈 것이라</a:t>
            </a:r>
          </a:p>
          <a:p>
            <a:pPr marL="0" indent="0">
              <a:buNone/>
            </a:pPr>
            <a:r>
              <a:rPr lang="ko-KR" altLang="en-US" dirty="0"/>
              <a:t>잘 못 </a:t>
            </a:r>
            <a:r>
              <a:rPr lang="ko-KR" altLang="en-US" dirty="0" err="1"/>
              <a:t>오해한것이다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en-US" altLang="ko-KR" dirty="0"/>
              <a:t>0.5%</a:t>
            </a:r>
            <a:r>
              <a:rPr lang="ko-KR" altLang="en-US" dirty="0"/>
              <a:t>의 등장확률은 </a:t>
            </a:r>
            <a:r>
              <a:rPr lang="ko-KR" altLang="en-US" dirty="0" err="1"/>
              <a:t>고정되어있고</a:t>
            </a:r>
            <a:r>
              <a:rPr lang="en-US" altLang="ko-KR" dirty="0"/>
              <a:t>, </a:t>
            </a:r>
            <a:r>
              <a:rPr lang="ko-KR" altLang="en-US" dirty="0"/>
              <a:t>친구가 </a:t>
            </a:r>
            <a:r>
              <a:rPr lang="en-US" altLang="ko-KR" dirty="0"/>
              <a:t>200</a:t>
            </a:r>
            <a:r>
              <a:rPr lang="ko-KR" altLang="en-US" dirty="0"/>
              <a:t>번의</a:t>
            </a:r>
          </a:p>
          <a:p>
            <a:pPr marL="0" indent="0">
              <a:buNone/>
            </a:pPr>
            <a:r>
              <a:rPr lang="ko-KR" altLang="en-US" dirty="0"/>
              <a:t>게임을 거치더라도 </a:t>
            </a:r>
            <a:r>
              <a:rPr lang="en-US" altLang="ko-KR" dirty="0"/>
              <a:t>1</a:t>
            </a:r>
            <a:r>
              <a:rPr lang="ko-KR" altLang="en-US" dirty="0"/>
              <a:t>번이라도 </a:t>
            </a:r>
            <a:r>
              <a:rPr lang="ko-KR" altLang="en-US" dirty="0" err="1"/>
              <a:t>마음에드는것을</a:t>
            </a:r>
            <a:r>
              <a:rPr lang="ko-KR" altLang="en-US" dirty="0"/>
              <a:t> 뽑을 확률은 무수히 </a:t>
            </a:r>
            <a:r>
              <a:rPr lang="ko-KR" altLang="en-US" dirty="0" err="1"/>
              <a:t>낮다는것을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통계적으로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EA9F3-2722-49F9-9C9D-3B050F2C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6176963"/>
            <a:ext cx="2027766" cy="4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64E4F-2DBF-4F0A-9720-8528EA42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9C92B-15F7-4AD6-856B-3EB7F7F2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표절은 절대 하지 마세요</a:t>
            </a:r>
            <a:r>
              <a:rPr lang="en-US" altLang="ko-KR" dirty="0"/>
              <a:t>. </a:t>
            </a:r>
            <a:r>
              <a:rPr lang="ko-KR" altLang="en-US" dirty="0"/>
              <a:t>차라리 백지가 낫습니다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Rstudio</a:t>
            </a:r>
            <a:r>
              <a:rPr lang="ko-KR" altLang="en-US" dirty="0"/>
              <a:t>를 이용해 진행하세요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문제 다음 페이지가 답안을 작성하는 페이지입니다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문제에서</a:t>
            </a:r>
            <a:r>
              <a:rPr lang="en-US" altLang="ko-KR" dirty="0"/>
              <a:t>, csv</a:t>
            </a:r>
            <a:r>
              <a:rPr lang="ko-KR" altLang="en-US" dirty="0"/>
              <a:t>파일은 수정하지 않고 있는 그대로 사용하세요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6EB8-AB67-4D36-B555-0DB958E0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17D7D-99CD-4790-9BD4-C8CA5DBA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Covid.csv </a:t>
            </a:r>
            <a:r>
              <a:rPr lang="ko-KR" altLang="en-US" dirty="0"/>
              <a:t>파일을 이용하여 답변하세요</a:t>
            </a:r>
            <a:r>
              <a:rPr lang="en-US" altLang="ko-KR" dirty="0"/>
              <a:t>. </a:t>
            </a:r>
            <a:r>
              <a:rPr lang="ko-KR" altLang="en-US" dirty="0"/>
              <a:t>해당 자료에 대한 해설은 다음 위치에 있습니다</a:t>
            </a:r>
            <a:r>
              <a:rPr lang="en-US" altLang="ko-KR" dirty="0"/>
              <a:t>.(</a:t>
            </a:r>
            <a:r>
              <a:rPr lang="en-US" altLang="ko-KR" dirty="0">
                <a:hlinkClick r:id="rId2"/>
              </a:rPr>
              <a:t>https://corgis-edu.github.io/corgis/csv/covid/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자료에서</a:t>
            </a:r>
            <a:r>
              <a:rPr lang="en-US" altLang="ko-KR" dirty="0"/>
              <a:t>, </a:t>
            </a:r>
            <a:r>
              <a:rPr lang="ko-KR" altLang="en-US" dirty="0"/>
              <a:t>한 국가에서 세계에서 가장 많은 사망자가 발생한 날은 </a:t>
            </a:r>
            <a:r>
              <a:rPr lang="ko-KR" altLang="en-US" dirty="0" err="1"/>
              <a:t>언제였고</a:t>
            </a:r>
            <a:r>
              <a:rPr lang="en-US" altLang="ko-KR" dirty="0"/>
              <a:t>, </a:t>
            </a:r>
            <a:r>
              <a:rPr lang="ko-KR" altLang="en-US" dirty="0"/>
              <a:t>해당 국가는 어느 나라인가요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0533-17C0-40F2-8BEE-0AE7C81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87277-1C2A-4E80-82C2-907C3297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4</a:t>
            </a:r>
            <a:r>
              <a:rPr lang="ko-KR" altLang="en-US" sz="1800" dirty="0"/>
              <a:t>월 </a:t>
            </a:r>
            <a:r>
              <a:rPr lang="en-US" altLang="ko-KR" sz="1800" dirty="0"/>
              <a:t>16</a:t>
            </a:r>
            <a:r>
              <a:rPr lang="ko-KR" altLang="en-US" sz="1800" dirty="0"/>
              <a:t>일 </a:t>
            </a:r>
            <a:r>
              <a:rPr lang="en-US" altLang="ko-KR" sz="1800" dirty="0" err="1"/>
              <a:t>united_States_of_America</a:t>
            </a:r>
            <a:r>
              <a:rPr lang="en-US" altLang="ko-KR" sz="1800" dirty="0"/>
              <a:t>  </a:t>
            </a:r>
            <a:r>
              <a:rPr lang="ko-KR" altLang="en-US" sz="1800" dirty="0"/>
              <a:t>국가에서 </a:t>
            </a:r>
            <a:r>
              <a:rPr lang="en-US" altLang="ko-KR" sz="1800" dirty="0"/>
              <a:t>4928</a:t>
            </a:r>
            <a:r>
              <a:rPr lang="ko-KR" altLang="en-US" sz="1800" dirty="0"/>
              <a:t>명이 통계적으로 사망자의 수가 </a:t>
            </a:r>
            <a:r>
              <a:rPr lang="ko-KR" altLang="en-US" sz="1800" dirty="0" err="1"/>
              <a:t>가장많이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나왔다는 것을 알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아래는 사망자의 데이터의 범위를 추리고</a:t>
            </a:r>
            <a:r>
              <a:rPr lang="en-US" altLang="ko-KR" sz="1800" dirty="0"/>
              <a:t>, </a:t>
            </a:r>
            <a:r>
              <a:rPr lang="ko-KR" altLang="en-US" sz="1800" dirty="0"/>
              <a:t>최댓값보다 크거나 같은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값만으로 </a:t>
            </a:r>
            <a:r>
              <a:rPr lang="ko-KR" altLang="en-US" sz="1800" dirty="0" err="1"/>
              <a:t>행값을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추출했을때</a:t>
            </a:r>
            <a:r>
              <a:rPr lang="en-US" altLang="ko-KR" sz="1800" dirty="0"/>
              <a:t>, </a:t>
            </a:r>
            <a:r>
              <a:rPr lang="ko-KR" altLang="en-US" sz="1800" dirty="0"/>
              <a:t>아래와 같습니다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FA6B46-B1FC-435B-8151-80236AB6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001294"/>
            <a:ext cx="7415119" cy="24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89CC5-C1A1-42C6-85EA-DBC6C7C9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BC2B6-A6DB-4539-B83A-6597A652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Covid.csv </a:t>
            </a:r>
            <a:r>
              <a:rPr lang="ko-KR" altLang="en-US" dirty="0"/>
              <a:t>파일을 이용하여 답변하세요</a:t>
            </a:r>
            <a:r>
              <a:rPr lang="en-US" altLang="ko-KR" dirty="0"/>
              <a:t>. </a:t>
            </a:r>
            <a:r>
              <a:rPr lang="ko-KR" altLang="en-US" dirty="0"/>
              <a:t>해당 자료에 대한 해설은 다음 위치에 있습니다</a:t>
            </a:r>
            <a:r>
              <a:rPr lang="en-US" altLang="ko-KR" dirty="0"/>
              <a:t>.(</a:t>
            </a:r>
            <a:r>
              <a:rPr lang="en-US" altLang="ko-KR" dirty="0">
                <a:hlinkClick r:id="rId2"/>
              </a:rPr>
              <a:t>https://corgis-edu.github.io/corgis/csv/covid/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2FF-849F-406F-8E69-1C9601FD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1DDEB-35E3-43D1-9313-7D42A317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이란</a:t>
            </a:r>
            <a:r>
              <a:rPr lang="en-US" altLang="ko-KR" dirty="0"/>
              <a:t>(</a:t>
            </a:r>
            <a:r>
              <a:rPr lang="en-US" altLang="ko-KR" dirty="0" err="1"/>
              <a:t>iran</a:t>
            </a:r>
            <a:r>
              <a:rPr lang="en-US" altLang="ko-KR" dirty="0"/>
              <a:t>)</a:t>
            </a:r>
            <a:r>
              <a:rPr lang="ko-KR" altLang="en-US" dirty="0"/>
              <a:t>의 발병 건수에 대한 통계를 조사중입니다</a:t>
            </a:r>
            <a:r>
              <a:rPr lang="en-US" altLang="ko-KR" dirty="0"/>
              <a:t>. </a:t>
            </a:r>
            <a:r>
              <a:rPr lang="ko-KR" altLang="en-US" dirty="0"/>
              <a:t>범위와 중앙값</a:t>
            </a:r>
            <a:r>
              <a:rPr lang="en-US" altLang="ko-KR" dirty="0"/>
              <a:t>, </a:t>
            </a:r>
            <a:r>
              <a:rPr lang="ko-KR" altLang="en-US" dirty="0"/>
              <a:t>이상치 여부를 확인할 수 있도록 통계를 시각화해주시고</a:t>
            </a:r>
            <a:r>
              <a:rPr lang="en-US" altLang="ko-KR" dirty="0"/>
              <a:t>, </a:t>
            </a:r>
            <a:r>
              <a:rPr lang="ko-KR" altLang="en-US" dirty="0"/>
              <a:t>해당 결과에 대한 분석을 추가해주세요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을 통해 해석한 적절한 스크린샷을 넣고</a:t>
            </a:r>
            <a:r>
              <a:rPr lang="en-US" altLang="ko-KR" dirty="0"/>
              <a:t>, </a:t>
            </a:r>
            <a:r>
              <a:rPr lang="ko-KR" altLang="en-US" dirty="0"/>
              <a:t>설명을 첨부하세요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7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7FF17-3C8D-4DE6-BBD7-E4AA6726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DBD29-EC77-483A-9A11-BFDD8A96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이란에서의 발병 건수 </a:t>
            </a:r>
          </a:p>
          <a:p>
            <a:pPr marL="0" indent="0">
              <a:buNone/>
            </a:pPr>
            <a:r>
              <a:rPr lang="ko-KR" altLang="en-US" sz="1400" dirty="0"/>
              <a:t>범위와 중앙값 </a:t>
            </a:r>
            <a:r>
              <a:rPr lang="ko-KR" altLang="en-US" sz="1400" dirty="0" err="1"/>
              <a:t>이상치여부를</a:t>
            </a:r>
            <a:r>
              <a:rPr lang="ko-KR" altLang="en-US" sz="1400" dirty="0"/>
              <a:t> 시각화한 </a:t>
            </a:r>
            <a:r>
              <a:rPr lang="en-US" altLang="ko-KR" sz="1400" dirty="0"/>
              <a:t>boxplot</a:t>
            </a:r>
            <a:r>
              <a:rPr lang="ko-KR" altLang="en-US" sz="1400" dirty="0"/>
              <a:t> 이고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ko-KR" altLang="en-US" sz="1400" dirty="0"/>
              <a:t>박스의 진한 검정색 </a:t>
            </a:r>
            <a:r>
              <a:rPr lang="en-US" altLang="ko-KR" sz="1400" dirty="0"/>
              <a:t>, </a:t>
            </a:r>
            <a:r>
              <a:rPr lang="ko-KR" altLang="en-US" sz="1400" dirty="0"/>
              <a:t>중앙값은 </a:t>
            </a:r>
            <a:r>
              <a:rPr lang="en-US" altLang="ko-KR" sz="1400" dirty="0"/>
              <a:t>2132 </a:t>
            </a:r>
            <a:r>
              <a:rPr lang="ko-KR" altLang="en-US" sz="1400" dirty="0"/>
              <a:t>정도되고</a:t>
            </a:r>
            <a:r>
              <a:rPr lang="en-US" altLang="ko-KR" sz="1400" dirty="0"/>
              <a:t>, </a:t>
            </a:r>
          </a:p>
          <a:p>
            <a:pPr marL="0" indent="0">
              <a:buNone/>
            </a:pPr>
            <a:r>
              <a:rPr lang="ko-KR" altLang="en-US" sz="1400" dirty="0"/>
              <a:t>최소 </a:t>
            </a:r>
            <a:r>
              <a:rPr lang="en-US" altLang="ko-KR" sz="1400" dirty="0"/>
              <a:t>0 , </a:t>
            </a:r>
            <a:r>
              <a:rPr lang="ko-KR" altLang="en-US" sz="1400" dirty="0"/>
              <a:t>그리고 최대 </a:t>
            </a:r>
            <a:r>
              <a:rPr lang="en-US" altLang="ko-KR" sz="1400" dirty="0"/>
              <a:t>8932</a:t>
            </a:r>
            <a:r>
              <a:rPr lang="ko-KR" altLang="en-US" sz="1400" dirty="0"/>
              <a:t> 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IQR</a:t>
            </a:r>
            <a:r>
              <a:rPr lang="ko-KR" altLang="en-US" sz="1400" dirty="0"/>
              <a:t>값은 </a:t>
            </a:r>
            <a:r>
              <a:rPr lang="en-US" altLang="ko-KR" sz="1400" dirty="0"/>
              <a:t>1639</a:t>
            </a:r>
          </a:p>
          <a:p>
            <a:pPr marL="0" indent="0">
              <a:buNone/>
            </a:pPr>
            <a:r>
              <a:rPr lang="ko-KR" altLang="en-US" sz="1400" dirty="0"/>
              <a:t>그리고 발병률이 데이터의 범위에서 벗어날 정도로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큰 데이터들의 값들이 존재한다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즉 </a:t>
            </a:r>
            <a:r>
              <a:rPr lang="en-US" altLang="ko-KR" sz="1400" dirty="0"/>
              <a:t>boxplot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시각화된</a:t>
            </a:r>
            <a:r>
              <a:rPr lang="ko-KR" altLang="en-US" sz="1400" dirty="0"/>
              <a:t> 이란에서의 발병 건수를 </a:t>
            </a:r>
            <a:r>
              <a:rPr lang="ko-KR" altLang="en-US" sz="1400" dirty="0" err="1"/>
              <a:t>보았을때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평균적인 발병률이 </a:t>
            </a:r>
            <a:r>
              <a:rPr lang="en-US" altLang="ko-KR" sz="1400" dirty="0"/>
              <a:t>2078</a:t>
            </a:r>
            <a:r>
              <a:rPr lang="ko-KR" altLang="en-US" sz="1400" dirty="0"/>
              <a:t>이라면 최댓값을 넘어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발병 건수가 훨씬</a:t>
            </a:r>
            <a:r>
              <a:rPr lang="en-US" altLang="ko-KR" sz="1400" dirty="0"/>
              <a:t> </a:t>
            </a:r>
            <a:r>
              <a:rPr lang="ko-KR" altLang="en-US" sz="1400" dirty="0"/>
              <a:t>위쪽을 웃돌고있다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713C5-8A2F-4A7D-BC51-AEAC4279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27" y="1570037"/>
            <a:ext cx="4219575" cy="2905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D55FA6-E0E9-4D8A-89AC-52C4E098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77" y="4610099"/>
            <a:ext cx="38576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B01B-743C-4F6C-8D7A-034C9934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E962-8EDA-4EEA-A0AF-D0ADC29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</a:t>
            </a:r>
            <a:r>
              <a:rPr lang="en-US" altLang="ko-KR" dirty="0"/>
              <a:t>(</a:t>
            </a:r>
            <a:r>
              <a:rPr lang="en-US" altLang="ko-KR" dirty="0" err="1"/>
              <a:t>south_korea</a:t>
            </a:r>
            <a:r>
              <a:rPr lang="en-US" altLang="ko-KR" dirty="0"/>
              <a:t>)</a:t>
            </a:r>
            <a:r>
              <a:rPr lang="ko-KR" altLang="en-US" dirty="0"/>
              <a:t>의 데이터를 보고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월의 </a:t>
            </a:r>
            <a:r>
              <a:rPr lang="ko-KR" altLang="en-US" dirty="0" err="1"/>
              <a:t>확진자</a:t>
            </a:r>
            <a:r>
              <a:rPr lang="ko-KR" altLang="en-US" dirty="0"/>
              <a:t> 추이를 시각화하세요</a:t>
            </a:r>
            <a:r>
              <a:rPr lang="en-US" altLang="ko-KR" dirty="0"/>
              <a:t>. </a:t>
            </a:r>
            <a:r>
              <a:rPr lang="ko-KR" altLang="en-US" dirty="0"/>
              <a:t>배운 방법만을 사용해야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1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D430C-1D63-4B2C-9350-14523C1A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960F45-6568-4E46-BEDC-12609A035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061" y="2739381"/>
            <a:ext cx="6076322" cy="42106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FE55B3-5FC5-4961-B4F2-CA185F90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1" y="497154"/>
            <a:ext cx="4940647" cy="2404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7F67D-B860-4D15-B6E9-A16D4DAC007A}"/>
              </a:ext>
            </a:extLst>
          </p:cNvPr>
          <p:cNvSpPr txBox="1"/>
          <p:nvPr/>
        </p:nvSpPr>
        <p:spPr>
          <a:xfrm>
            <a:off x="838200" y="1963297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DF_covid</a:t>
            </a:r>
            <a:r>
              <a:rPr lang="en-US" altLang="ko-KR" sz="1400" dirty="0"/>
              <a:t> </a:t>
            </a:r>
            <a:r>
              <a:rPr lang="ko-KR" altLang="en-US" sz="1400" dirty="0"/>
              <a:t>에서 국가를 </a:t>
            </a:r>
            <a:r>
              <a:rPr lang="en-US" altLang="ko-KR" sz="1400" dirty="0" err="1"/>
              <a:t>korea</a:t>
            </a:r>
            <a:r>
              <a:rPr lang="ko-KR" altLang="en-US" sz="1400" dirty="0"/>
              <a:t>만 남겼고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그중에서</a:t>
            </a:r>
            <a:r>
              <a:rPr lang="ko-KR" altLang="en-US" sz="1400" dirty="0"/>
              <a:t> </a:t>
            </a:r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  <a:r>
              <a:rPr lang="en-US" altLang="ko-KR" sz="1400" dirty="0"/>
              <a:t>10</a:t>
            </a:r>
            <a:r>
              <a:rPr lang="ko-KR" altLang="en-US" sz="1400" dirty="0"/>
              <a:t>월만 남겨서 </a:t>
            </a:r>
            <a:endParaRPr lang="en-US" altLang="ko-KR" sz="1400" dirty="0"/>
          </a:p>
          <a:p>
            <a:r>
              <a:rPr lang="ko-KR" altLang="en-US" sz="1400" dirty="0" err="1"/>
              <a:t>그중에서</a:t>
            </a:r>
            <a:r>
              <a:rPr lang="ko-KR" altLang="en-US" sz="1400" dirty="0"/>
              <a:t> 날짜를 </a:t>
            </a:r>
            <a:r>
              <a:rPr lang="en-US" altLang="ko-KR" sz="1400" dirty="0"/>
              <a:t>x </a:t>
            </a:r>
            <a:r>
              <a:rPr lang="ko-KR" altLang="en-US" sz="1400" dirty="0"/>
              <a:t>그리고 </a:t>
            </a:r>
            <a:r>
              <a:rPr lang="ko-KR" altLang="en-US" sz="1400" dirty="0" err="1"/>
              <a:t>확진자</a:t>
            </a:r>
            <a:r>
              <a:rPr lang="ko-KR" altLang="en-US" sz="1400" dirty="0"/>
              <a:t> 발생수를 </a:t>
            </a:r>
            <a:r>
              <a:rPr lang="en-US" altLang="ko-KR" sz="1400" dirty="0"/>
              <a:t>y</a:t>
            </a:r>
          </a:p>
          <a:p>
            <a:r>
              <a:rPr lang="ko-KR" altLang="en-US" sz="1400" dirty="0"/>
              <a:t>로 둬서 </a:t>
            </a:r>
            <a:r>
              <a:rPr lang="ko-KR" altLang="en-US" sz="1400" dirty="0" err="1"/>
              <a:t>산점도를</a:t>
            </a:r>
            <a:r>
              <a:rPr lang="ko-KR" altLang="en-US" sz="1400" dirty="0"/>
              <a:t> 그렸습니다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산점도를보면</a:t>
            </a:r>
            <a:r>
              <a:rPr lang="ko-KR" altLang="en-US" sz="1400" dirty="0"/>
              <a:t> 양의상관관계가 </a:t>
            </a:r>
            <a:r>
              <a:rPr lang="ko-KR" altLang="en-US" sz="1400" dirty="0" err="1"/>
              <a:t>있는것을</a:t>
            </a:r>
            <a:r>
              <a:rPr lang="ko-KR" altLang="en-US" sz="1400" dirty="0"/>
              <a:t>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하루가 </a:t>
            </a:r>
            <a:r>
              <a:rPr lang="ko-KR" altLang="en-US" sz="1400" dirty="0" err="1"/>
              <a:t>지남에따라</a:t>
            </a:r>
            <a:r>
              <a:rPr lang="ko-KR" altLang="en-US" sz="1400" dirty="0"/>
              <a:t> 사건발생수가 </a:t>
            </a:r>
            <a:r>
              <a:rPr lang="ko-KR" altLang="en-US" sz="1400" dirty="0" err="1"/>
              <a:t>늘고있습니다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49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570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통계적분석 중간고사 대체과제</vt:lpstr>
      <vt:lpstr>과제 주의사항</vt:lpstr>
      <vt:lpstr>1번 문제(5)</vt:lpstr>
      <vt:lpstr>1번 답안</vt:lpstr>
      <vt:lpstr>2번 문제(10)</vt:lpstr>
      <vt:lpstr>2-1(5)</vt:lpstr>
      <vt:lpstr>2-1 답안</vt:lpstr>
      <vt:lpstr>2-2(5)</vt:lpstr>
      <vt:lpstr>2-2 답안</vt:lpstr>
      <vt:lpstr>3번 문제(5)</vt:lpstr>
      <vt:lpstr>3번 답안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통계적분석 중간고사 대체과제</dc:title>
  <dc:creator>한종대</dc:creator>
  <cp:lastModifiedBy>윤석현</cp:lastModifiedBy>
  <cp:revision>15</cp:revision>
  <dcterms:created xsi:type="dcterms:W3CDTF">2020-10-22T13:34:53Z</dcterms:created>
  <dcterms:modified xsi:type="dcterms:W3CDTF">2021-10-21T08:22:53Z</dcterms:modified>
</cp:coreProperties>
</file>